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19" r:id="rId4"/>
    <p:sldId id="636" r:id="rId5"/>
    <p:sldId id="632" r:id="rId6"/>
    <p:sldId id="637" r:id="rId7"/>
    <p:sldId id="625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40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802.11-21/1438r1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Discussion on reporting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2021-09-01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24694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/>
              <a:t>Results of measurement performed in a sensing session should be obtained by or reported to its initiator</a:t>
            </a:r>
            <a:r>
              <a:rPr lang="en-US" altLang="zh-CN" sz="2000" smtClean="0"/>
              <a:t>.</a:t>
            </a:r>
            <a:r>
              <a:rPr lang="en-US" sz="2000"/>
              <a:t> (Motion 11, </a:t>
            </a:r>
            <a:r>
              <a:rPr lang="en-US" sz="2000" smtClean="0"/>
              <a:t>21/0147r3)</a:t>
            </a:r>
            <a:endParaRPr lang="en-US" altLang="zh-CN" sz="2000" smtClean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smtClean="0"/>
              <a:t>In </a:t>
            </a:r>
            <a:r>
              <a:rPr lang="en-US" altLang="zh-CN" sz="2000"/>
              <a:t>the reporting phase, sensing measurement results are reported</a:t>
            </a:r>
            <a:r>
              <a:rPr lang="en-US" altLang="zh-CN" sz="2000" smtClean="0"/>
              <a:t>. (</a:t>
            </a:r>
            <a:r>
              <a:rPr lang="en-US" altLang="zh-CN" sz="2000"/>
              <a:t>Motion 15, 20/1851r4</a:t>
            </a:r>
            <a:r>
              <a:rPr lang="en-US" altLang="zh-CN" sz="2000" smtClean="0"/>
              <a:t>)</a:t>
            </a:r>
            <a:endParaRPr lang="en-US" altLang="zh-CN" sz="200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/>
              <a:t>Both immediate and delayed reporting are </a:t>
            </a:r>
            <a:r>
              <a:rPr lang="en-US" altLang="zh-CN" sz="2000" smtClean="0"/>
              <a:t>acceptable </a:t>
            </a:r>
            <a:r>
              <a:rPr lang="en-US" sz="2000"/>
              <a:t>(Motion 21, 21/0908r2</a:t>
            </a:r>
            <a:r>
              <a:rPr lang="en-US" sz="2000" smtClean="0"/>
              <a:t>)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>
                <a:solidFill>
                  <a:schemeClr val="tx2"/>
                </a:solidFill>
              </a:rPr>
              <a:t> </a:t>
            </a:r>
            <a:r>
              <a:rPr lang="en-US" altLang="zh-CN" sz="2000" kern="1200" smtClean="0">
                <a:solidFill>
                  <a:schemeClr val="tx2"/>
                </a:solidFill>
              </a:rPr>
              <a:t>An </a:t>
            </a:r>
            <a:r>
              <a:rPr lang="en-US" altLang="zh-CN" sz="2000" kern="1200">
                <a:solidFill>
                  <a:schemeClr val="tx2"/>
                </a:solidFill>
              </a:rPr>
              <a:t>optional threshold based measurement and reporting </a:t>
            </a:r>
            <a:r>
              <a:rPr lang="en-US" altLang="zh-CN" sz="2000" kern="1200" smtClean="0">
                <a:solidFill>
                  <a:schemeClr val="tx2"/>
                </a:solidFill>
              </a:rPr>
              <a:t>procedure is defined. (Motion 18, </a:t>
            </a:r>
            <a:r>
              <a:rPr lang="en-US" altLang="zh-CN" sz="2000"/>
              <a:t>21/0351r5</a:t>
            </a:r>
            <a:r>
              <a:rPr lang="en-US" altLang="zh-CN" sz="2000" kern="1200" smtClean="0">
                <a:solidFill>
                  <a:schemeClr val="tx2"/>
                </a:solidFill>
              </a:rPr>
              <a:t>)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reporting procedure.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Recap-immediate reporting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1"/>
            <a:ext cx="8302301" cy="3851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>
                <a:solidFill>
                  <a:schemeClr val="tx2"/>
                </a:solidFill>
              </a:rPr>
              <a:t>non-TB measurement with </a:t>
            </a:r>
            <a:r>
              <a:rPr lang="en-US" altLang="zh-CN" sz="1600" b="0" smtClean="0">
                <a:solidFill>
                  <a:schemeClr val="tx2"/>
                </a:solidFill>
              </a:rPr>
              <a:t>feedback. [21/1015r2] 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93085"/>
            <a:ext cx="5956182" cy="1391712"/>
          </a:xfrm>
          <a:prstGeom prst="rect">
            <a:avLst/>
          </a:prstGeom>
        </p:spPr>
      </p:pic>
      <p:pic>
        <p:nvPicPr>
          <p:cNvPr id="20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162" y="3779450"/>
            <a:ext cx="5867400" cy="2663778"/>
          </a:xfrm>
          <a:prstGeom prst="rect">
            <a:avLst/>
          </a:prstGeom>
        </p:spPr>
      </p:pic>
      <p:sp>
        <p:nvSpPr>
          <p:cNvPr id="2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3380331"/>
            <a:ext cx="8302301" cy="3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kern="0" smtClean="0">
                <a:solidFill>
                  <a:schemeClr val="tx2"/>
                </a:solidFill>
              </a:rPr>
              <a:t>TB measurement with triggered feedback. </a:t>
            </a:r>
            <a:r>
              <a:rPr lang="en-US" altLang="zh-CN" sz="1600" b="0">
                <a:solidFill>
                  <a:schemeClr val="tx2"/>
                </a:solidFill>
              </a:rPr>
              <a:t>[21/1015r2]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 </a:t>
            </a:r>
            <a:endParaRPr lang="zh-CN" altLang="en-US" sz="1400" b="0" kern="0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Recap-delayed reporting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1"/>
            <a:ext cx="8302301" cy="3851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>
                <a:solidFill>
                  <a:schemeClr val="tx2"/>
                </a:solidFill>
              </a:rPr>
              <a:t>Example of the sensing measurement timeline. [</a:t>
            </a:r>
            <a:r>
              <a:rPr lang="en-US" altLang="zh-CN" sz="1600" b="0" smtClean="0">
                <a:solidFill>
                  <a:schemeClr val="tx2"/>
                </a:solidFill>
              </a:rPr>
              <a:t>21/0644r4] 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xmlns="" id="{C9DB2F09-68FD-48F7-8485-388E6EFC0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006" y="1905000"/>
            <a:ext cx="8610600" cy="39979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46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5"/>
            <a:ext cx="7851126" cy="50106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>
                <a:solidFill>
                  <a:schemeClr val="tx2"/>
                </a:solidFill>
              </a:rPr>
              <a:t>The discussed contributions generally show examples for reporting result of one measurement instance.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>
                <a:solidFill>
                  <a:schemeClr val="tx2"/>
                </a:solidFill>
              </a:rPr>
              <a:t>Hower, it’s not clear: in a reporting procedure, </a:t>
            </a:r>
            <a:r>
              <a:rPr lang="en-US" altLang="zh-CN" b="0">
                <a:solidFill>
                  <a:schemeClr val="tx2"/>
                </a:solidFill>
              </a:rPr>
              <a:t>whether results of multiple measurement instances are allowed to be reported </a:t>
            </a:r>
            <a:r>
              <a:rPr lang="en-US" altLang="zh-CN" b="0" smtClean="0">
                <a:solidFill>
                  <a:schemeClr val="tx2"/>
                </a:solidFill>
              </a:rPr>
              <a:t>together in one measurement report frame?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800">
                <a:solidFill>
                  <a:srgbClr val="FF0000"/>
                </a:solidFill>
              </a:rPr>
              <a:t>We may make the measurement result as an information element (IE) where the measurement report frame can include one or more of such IEs</a:t>
            </a:r>
            <a:r>
              <a:rPr lang="en-US" altLang="zh-CN" sz="1800" smtClean="0">
                <a:solidFill>
                  <a:srgbClr val="FF0000"/>
                </a:solidFill>
              </a:rPr>
              <a:t>. Or, it may be a list of report fields in an IE.</a:t>
            </a:r>
            <a:endParaRPr lang="en-US" altLang="zh-CN" sz="1800" smtClean="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800">
                <a:solidFill>
                  <a:srgbClr val="FF0000"/>
                </a:solidFill>
              </a:rPr>
              <a:t>For some use cases, the measurement result of the </a:t>
            </a:r>
            <a:r>
              <a:rPr lang="en-US" altLang="zh-CN" sz="1800" smtClean="0">
                <a:solidFill>
                  <a:srgbClr val="FF0000"/>
                </a:solidFill>
              </a:rPr>
              <a:t>instances </a:t>
            </a:r>
            <a:r>
              <a:rPr lang="en-US" altLang="zh-CN" sz="1800">
                <a:solidFill>
                  <a:srgbClr val="FF0000"/>
                </a:solidFill>
              </a:rPr>
              <a:t>may be small (e.g. only partial bandwidth or single ss feedback), so </a:t>
            </a:r>
            <a:r>
              <a:rPr lang="en-US" altLang="zh-CN" sz="1800" smtClean="0">
                <a:solidFill>
                  <a:srgbClr val="FF0000"/>
                </a:solidFill>
              </a:rPr>
              <a:t>put them </a:t>
            </a:r>
            <a:r>
              <a:rPr lang="en-US" altLang="zh-CN" sz="1800">
                <a:solidFill>
                  <a:srgbClr val="FF0000"/>
                </a:solidFill>
              </a:rPr>
              <a:t>in one report frame would not result in a "piggy" frame</a:t>
            </a:r>
            <a:r>
              <a:rPr lang="en-US" altLang="zh-CN" sz="1800" smtClean="0">
                <a:solidFill>
                  <a:srgbClr val="FF000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n-US" altLang="zh-CN" sz="2400" b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6584"/>
            <a:ext cx="8060534" cy="215241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400" b="0">
                <a:solidFill>
                  <a:schemeClr val="tx2"/>
                </a:solidFill>
              </a:rPr>
              <a:t>O</a:t>
            </a:r>
            <a:r>
              <a:rPr lang="en-US" altLang="zh-CN" sz="1400" b="0" smtClean="0">
                <a:solidFill>
                  <a:schemeClr val="tx2"/>
                </a:solidFill>
              </a:rPr>
              <a:t>ne </a:t>
            </a:r>
            <a:r>
              <a:rPr lang="en-US" altLang="zh-CN" sz="1400" b="0">
                <a:solidFill>
                  <a:schemeClr val="tx2"/>
                </a:solidFill>
              </a:rPr>
              <a:t>user application may have multiple measurement setups, </a:t>
            </a:r>
            <a:r>
              <a:rPr lang="en-US" altLang="zh-CN" sz="1400" b="0" smtClean="0">
                <a:solidFill>
                  <a:schemeClr val="tx2"/>
                </a:solidFill>
              </a:rPr>
              <a:t>so </a:t>
            </a:r>
            <a:r>
              <a:rPr lang="en-US" altLang="zh-CN" sz="1400" b="0">
                <a:solidFill>
                  <a:schemeClr val="tx2"/>
                </a:solidFill>
              </a:rPr>
              <a:t>it's possible to </a:t>
            </a:r>
            <a:r>
              <a:rPr lang="en-US" altLang="zh-CN" sz="1400" b="0" smtClean="0">
                <a:solidFill>
                  <a:schemeClr val="tx2"/>
                </a:solidFill>
              </a:rPr>
              <a:t>report </a:t>
            </a:r>
            <a:r>
              <a:rPr lang="en-US" altLang="zh-CN" sz="1400" b="0">
                <a:solidFill>
                  <a:schemeClr val="tx2"/>
                </a:solidFill>
              </a:rPr>
              <a:t>for instances of different measurement </a:t>
            </a:r>
            <a:r>
              <a:rPr lang="en-US" altLang="zh-CN" sz="1400" b="0" smtClean="0">
                <a:solidFill>
                  <a:schemeClr val="tx2"/>
                </a:solidFill>
              </a:rPr>
              <a:t>setups </a:t>
            </a:r>
            <a:r>
              <a:rPr lang="en-US" altLang="zh-CN" sz="1400" b="0" smtClean="0">
                <a:solidFill>
                  <a:schemeClr val="tx2"/>
                </a:solidFill>
              </a:rPr>
              <a:t>together (e.g., the non-AP STA 3). </a:t>
            </a:r>
            <a:r>
              <a:rPr lang="en-US" altLang="zh-CN" sz="1400" b="0"/>
              <a:t>E.g., </a:t>
            </a:r>
            <a:r>
              <a:rPr lang="en-US" altLang="zh-CN" sz="1400" b="0" smtClean="0"/>
              <a:t>each TB </a:t>
            </a:r>
            <a:r>
              <a:rPr lang="en-US" altLang="zh-CN" sz="1400" b="0"/>
              <a:t>instance contains one TF Polling phase, one TF </a:t>
            </a:r>
            <a:r>
              <a:rPr lang="en-US" altLang="zh-CN" sz="1400" b="0" smtClean="0"/>
              <a:t>sounding </a:t>
            </a:r>
            <a:r>
              <a:rPr lang="en-US" altLang="zh-CN" sz="1400" b="0"/>
              <a:t>phase</a:t>
            </a:r>
            <a:r>
              <a:rPr lang="en-US" altLang="zh-CN" sz="1400" b="0" smtClean="0"/>
              <a:t>, </a:t>
            </a:r>
            <a:r>
              <a:rPr lang="en-US" altLang="zh-CN" sz="1400" b="0"/>
              <a:t>one NDPA </a:t>
            </a:r>
            <a:r>
              <a:rPr lang="en-US" altLang="zh-CN" sz="1400" b="0" smtClean="0"/>
              <a:t>sounding </a:t>
            </a:r>
            <a:r>
              <a:rPr lang="en-US" altLang="zh-CN" sz="1400" b="0"/>
              <a:t>phase</a:t>
            </a:r>
            <a:r>
              <a:rPr lang="en-US" altLang="zh-CN" sz="1400" b="0" smtClean="0"/>
              <a:t>, and one </a:t>
            </a:r>
            <a:r>
              <a:rPr lang="en-US" altLang="zh-CN" sz="1400" b="0"/>
              <a:t>Reporting phase</a:t>
            </a:r>
            <a:r>
              <a:rPr lang="en-US" altLang="zh-CN" sz="1400" b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400" b="0" smtClean="0"/>
              <a:t>E.g., An </a:t>
            </a:r>
            <a:r>
              <a:rPr lang="en-US" altLang="zh-CN" sz="1400" b="0"/>
              <a:t>application inside of a TV asks for </a:t>
            </a:r>
            <a:r>
              <a:rPr lang="en-US" altLang="zh-CN" sz="1400" b="0" smtClean="0"/>
              <a:t>instuder detection, fall detection, </a:t>
            </a:r>
            <a:r>
              <a:rPr lang="en-US" altLang="zh-CN" sz="1400" b="0"/>
              <a:t>gesture </a:t>
            </a:r>
            <a:r>
              <a:rPr lang="en-US" altLang="zh-CN" sz="1400" b="0" smtClean="0"/>
              <a:t>detection and follow me sound sensing. </a:t>
            </a:r>
            <a:r>
              <a:rPr lang="en-US" altLang="zh-CN" sz="1400" b="0">
                <a:solidFill>
                  <a:srgbClr val="FF0000"/>
                </a:solidFill>
              </a:rPr>
              <a:t>Measurement setup 1 &amp; 2 </a:t>
            </a:r>
            <a:r>
              <a:rPr lang="en-US" altLang="zh-CN" sz="1400" b="0">
                <a:solidFill>
                  <a:schemeClr val="tx2"/>
                </a:solidFill>
              </a:rPr>
              <a:t>may require higher accuracy, measurement result size may be large, </a:t>
            </a:r>
            <a:r>
              <a:rPr lang="en-US" altLang="zh-CN" sz="1400" b="0" smtClean="0">
                <a:solidFill>
                  <a:schemeClr val="tx2"/>
                </a:solidFill>
              </a:rPr>
              <a:t>so STA </a:t>
            </a:r>
            <a:r>
              <a:rPr lang="en-US" altLang="zh-CN" sz="1400" b="0">
                <a:solidFill>
                  <a:schemeClr val="tx2"/>
                </a:solidFill>
              </a:rPr>
              <a:t>3 may need </a:t>
            </a:r>
            <a:r>
              <a:rPr lang="en-US" altLang="zh-CN" sz="1400" b="0" smtClean="0">
                <a:solidFill>
                  <a:srgbClr val="FF0000"/>
                </a:solidFill>
              </a:rPr>
              <a:t>delayed reporting</a:t>
            </a:r>
            <a:r>
              <a:rPr lang="en-US" altLang="zh-CN" sz="1400" b="0" smtClean="0">
                <a:solidFill>
                  <a:srgbClr val="7030A0"/>
                </a:solidFill>
              </a:rPr>
              <a:t>. </a:t>
            </a:r>
            <a:r>
              <a:rPr lang="en-US" altLang="zh-CN" sz="1400" b="0">
                <a:solidFill>
                  <a:srgbClr val="00B050"/>
                </a:solidFill>
              </a:rPr>
              <a:t>Measurement setup 3 &amp; 4 </a:t>
            </a:r>
            <a:r>
              <a:rPr lang="en-US" altLang="zh-CN" sz="1400" b="0">
                <a:solidFill>
                  <a:schemeClr val="tx2"/>
                </a:solidFill>
              </a:rPr>
              <a:t>may require lower accuracy, measurement result size could be small, hence </a:t>
            </a:r>
            <a:r>
              <a:rPr lang="en-US" altLang="zh-CN" sz="1400" b="0">
                <a:solidFill>
                  <a:srgbClr val="00B050"/>
                </a:solidFill>
              </a:rPr>
              <a:t>immediate reporting </a:t>
            </a:r>
            <a:r>
              <a:rPr lang="en-US" altLang="zh-CN" sz="1400" b="0">
                <a:solidFill>
                  <a:schemeClr val="tx2"/>
                </a:solidFill>
              </a:rPr>
              <a:t>is possible for STA 3</a:t>
            </a:r>
            <a:r>
              <a:rPr lang="en-US" altLang="zh-CN" sz="1400" b="0" smtClean="0">
                <a:solidFill>
                  <a:schemeClr val="tx2"/>
                </a:solidFill>
              </a:rPr>
              <a:t>.</a:t>
            </a:r>
            <a:endParaRPr lang="en-US" altLang="zh-CN" sz="1400" b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400" b="0" smtClean="0"/>
              <a:t>Report 1 (</a:t>
            </a:r>
            <a:r>
              <a:rPr lang="en-US" altLang="zh-CN" sz="1400" b="0" smtClean="0">
                <a:solidFill>
                  <a:srgbClr val="7030A0"/>
                </a:solidFill>
              </a:rPr>
              <a:t>invalid result </a:t>
            </a:r>
            <a:r>
              <a:rPr lang="en-US" altLang="zh-CN" sz="1400" b="0" smtClean="0"/>
              <a:t>1): a report with indication of invalid measurement result for delayed reporting,  similar as 11az.</a:t>
            </a:r>
            <a:endParaRPr lang="en-GB" altLang="zh-CN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254150"/>
              </p:ext>
            </p:extLst>
          </p:nvPr>
        </p:nvGraphicFramePr>
        <p:xfrm>
          <a:off x="659414" y="3429000"/>
          <a:ext cx="8072833" cy="2835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" name="Visio" r:id="rId3" imgW="8966094" imgH="3149583" progId="Visio.Drawing.15">
                  <p:embed/>
                </p:oleObj>
              </mc:Choice>
              <mc:Fallback>
                <p:oleObj name="Visio" r:id="rId3" imgW="8966094" imgH="314958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9414" y="3429000"/>
                        <a:ext cx="8072833" cy="2835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984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In reporting phase, the measurement results from multiple measurement </a:t>
            </a:r>
            <a:r>
              <a:rPr lang="en-US" sz="2400" smtClean="0">
                <a:solidFill>
                  <a:srgbClr val="FF0000"/>
                </a:solidFill>
              </a:rPr>
              <a:t>setups </a:t>
            </a:r>
            <a:r>
              <a:rPr lang="en-US" sz="2400" smtClean="0"/>
              <a:t>of a sensing responder </a:t>
            </a:r>
            <a:r>
              <a:rPr lang="en-US" sz="2400" smtClean="0">
                <a:solidFill>
                  <a:srgbClr val="FF0000"/>
                </a:solidFill>
              </a:rPr>
              <a:t>may be</a:t>
            </a:r>
            <a:r>
              <a:rPr lang="en-US" sz="2400" smtClean="0"/>
              <a:t> included in </a:t>
            </a:r>
            <a:r>
              <a:rPr lang="en-US" sz="2400"/>
              <a:t>a single </a:t>
            </a:r>
            <a:r>
              <a:rPr lang="en-US" altLang="zh-CN" sz="2400">
                <a:solidFill>
                  <a:srgbClr val="FF0000"/>
                </a:solidFill>
              </a:rPr>
              <a:t>measurement report frame </a:t>
            </a:r>
            <a:r>
              <a:rPr lang="en-US" sz="2400" smtClean="0"/>
              <a:t>for delayed reporting.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FF0000"/>
                </a:solidFill>
              </a:rPr>
              <a:t>Support for obtaining </a:t>
            </a:r>
            <a:r>
              <a:rPr lang="en-US" altLang="zh-CN" sz="2000" smtClean="0">
                <a:solidFill>
                  <a:srgbClr val="FF0000"/>
                </a:solidFill>
              </a:rPr>
              <a:t>more than one measurement </a:t>
            </a:r>
            <a:r>
              <a:rPr lang="en-US" altLang="zh-CN" sz="2000">
                <a:solidFill>
                  <a:srgbClr val="FF0000"/>
                </a:solidFill>
              </a:rPr>
              <a:t>results in a single measurement report frame sent by the responder is optional for the initiator.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FF0000"/>
                </a:solidFill>
              </a:rPr>
              <a:t>Support for buffering more than one measurement result and sending it in a single measurement report frame to the initiator is optional for the responder.</a:t>
            </a:r>
            <a:endParaRPr lang="en-GB" altLang="zh-CN" sz="2000" smtClean="0">
              <a:solidFill>
                <a:srgbClr val="FF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11-21-1015-02-00bf-non-tb-and-tb-measurement-procedure-for-wlan-sensing</a:t>
            </a:r>
          </a:p>
          <a:p>
            <a:pPr marL="0" indent="0">
              <a:buNone/>
            </a:pPr>
            <a:r>
              <a:rPr lang="en-US" altLang="zh-CN" b="0"/>
              <a:t>[2] </a:t>
            </a:r>
            <a:r>
              <a:rPr lang="en-US" altLang="zh-CN" b="0" smtClean="0"/>
              <a:t>11-21-0644-04-00bf-sensing-session-and-measurement-exchange-identification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3969</TotalTime>
  <Words>588</Words>
  <Application>Microsoft Office PowerPoint</Application>
  <PresentationFormat>全屏显示(4:3)</PresentationFormat>
  <Paragraphs>68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맑은 고딕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reporting procedure</vt:lpstr>
      <vt:lpstr>Introduction</vt:lpstr>
      <vt:lpstr>Recap-immediate reporting</vt:lpstr>
      <vt:lpstr>Recap-delayed reporting</vt:lpstr>
      <vt:lpstr>Discussion</vt:lpstr>
      <vt:lpstr>Example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3677</cp:revision>
  <cp:lastPrinted>2014-11-04T15:04:00Z</cp:lastPrinted>
  <dcterms:created xsi:type="dcterms:W3CDTF">2007-04-17T18:10:00Z</dcterms:created>
  <dcterms:modified xsi:type="dcterms:W3CDTF">2021-10-19T02:36:07Z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