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611" r:id="rId3"/>
    <p:sldId id="619" r:id="rId4"/>
    <p:sldId id="636" r:id="rId5"/>
    <p:sldId id="635" r:id="rId6"/>
    <p:sldId id="632" r:id="rId7"/>
    <p:sldId id="625" r:id="rId8"/>
    <p:sldId id="31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>
      <p:cViewPr varScale="1">
        <p:scale>
          <a:sx n="83" d="100"/>
          <a:sy n="83" d="100"/>
        </p:scale>
        <p:origin x="1212" y="5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</a:t>
            </a:r>
            <a:r>
              <a:rPr lang="en-US" altLang="en-US" sz="1800" b="1" smtClean="0"/>
              <a:t>802.11-21/1438r0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Sept</a:t>
            </a:r>
            <a:r>
              <a:rPr lang="en-US" altLang="zh-CN" sz="1800" b="1" kern="1200" baseline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 </a:t>
            </a:r>
            <a:r>
              <a:rPr lang="en-US" altLang="en-US" sz="1800" b="1" smtClean="0"/>
              <a:t>2021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Discussion on reporting </a:t>
            </a:r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</a:t>
            </a:r>
            <a:r>
              <a:rPr lang="en-US" altLang="en-US" sz="2000" b="0" smtClean="0">
                <a:cs typeface="Arial" panose="020B0604020202020204" pitchFamily="34" charset="0"/>
              </a:rPr>
              <a:t>2021-09-01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smtClean="0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624694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kern="0" smtClean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altLang="en-US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/>
              <a:t>Results of measurement performed in a sensing session should be obtained by or reported to its initiator</a:t>
            </a:r>
            <a:r>
              <a:rPr lang="en-US" altLang="zh-CN" sz="2000" smtClean="0"/>
              <a:t>.</a:t>
            </a:r>
            <a:r>
              <a:rPr lang="en-US" sz="2000"/>
              <a:t> (Motion 11, </a:t>
            </a:r>
            <a:r>
              <a:rPr lang="en-US" sz="2000" smtClean="0"/>
              <a:t>21/0147r3)</a:t>
            </a:r>
            <a:endParaRPr lang="en-US" altLang="zh-CN" sz="2000" smtClean="0"/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smtClean="0"/>
              <a:t>In </a:t>
            </a:r>
            <a:r>
              <a:rPr lang="en-US" altLang="zh-CN" sz="2000"/>
              <a:t>the reporting phase, sensing measurement results are reported</a:t>
            </a:r>
            <a:r>
              <a:rPr lang="en-US" altLang="zh-CN" sz="2000" smtClean="0"/>
              <a:t>. (</a:t>
            </a:r>
            <a:r>
              <a:rPr lang="en-US" altLang="zh-CN" sz="2000"/>
              <a:t>Motion 15, 20/1851r4</a:t>
            </a:r>
            <a:r>
              <a:rPr lang="en-US" altLang="zh-CN" sz="2000" smtClean="0"/>
              <a:t>)</a:t>
            </a:r>
            <a:endParaRPr lang="en-US" altLang="zh-CN" sz="2000"/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/>
              <a:t>Both immediate and delayed reporting are </a:t>
            </a:r>
            <a:r>
              <a:rPr lang="en-US" altLang="zh-CN" sz="2000" smtClean="0"/>
              <a:t>acceptable </a:t>
            </a:r>
            <a:r>
              <a:rPr lang="en-US" sz="2000"/>
              <a:t>(Motion 21, 21/0908r2</a:t>
            </a:r>
            <a:r>
              <a:rPr lang="en-US" sz="2000" smtClean="0"/>
              <a:t>)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>
                <a:solidFill>
                  <a:schemeClr val="tx2"/>
                </a:solidFill>
              </a:rPr>
              <a:t> </a:t>
            </a:r>
            <a:r>
              <a:rPr lang="en-US" altLang="zh-CN" sz="2000" kern="1200" smtClean="0">
                <a:solidFill>
                  <a:schemeClr val="tx2"/>
                </a:solidFill>
              </a:rPr>
              <a:t>An </a:t>
            </a:r>
            <a:r>
              <a:rPr lang="en-US" altLang="zh-CN" sz="2000" kern="1200">
                <a:solidFill>
                  <a:schemeClr val="tx2"/>
                </a:solidFill>
              </a:rPr>
              <a:t>optional threshold based measurement and reporting </a:t>
            </a:r>
            <a:r>
              <a:rPr lang="en-US" altLang="zh-CN" sz="2000" kern="1200" smtClean="0">
                <a:solidFill>
                  <a:schemeClr val="tx2"/>
                </a:solidFill>
              </a:rPr>
              <a:t>procedure is defined. (Motion 18, </a:t>
            </a:r>
            <a:r>
              <a:rPr lang="en-US" altLang="zh-CN" sz="2000"/>
              <a:t>21/0351r5</a:t>
            </a:r>
            <a:r>
              <a:rPr lang="en-US" altLang="zh-CN" sz="2000" kern="1200" smtClean="0">
                <a:solidFill>
                  <a:schemeClr val="tx2"/>
                </a:solidFill>
              </a:rPr>
              <a:t>)</a:t>
            </a:r>
            <a:endParaRPr lang="en-US" altLang="zh-CN" sz="2000" kern="1200" dirty="0">
              <a:solidFill>
                <a:schemeClr val="tx2"/>
              </a:solidFill>
            </a:endParaRPr>
          </a:p>
          <a:p>
            <a:pPr algn="just"/>
            <a:endParaRPr lang="en-US" altLang="zh-CN" sz="20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This </a:t>
            </a:r>
            <a:r>
              <a:rPr lang="en-US" altLang="zh-CN" sz="2000" kern="1200">
                <a:solidFill>
                  <a:schemeClr val="tx2"/>
                </a:solidFill>
              </a:rPr>
              <a:t>contribution </a:t>
            </a:r>
            <a:r>
              <a:rPr lang="en-US" altLang="zh-CN" sz="2000" kern="1200" smtClean="0">
                <a:solidFill>
                  <a:schemeClr val="tx2"/>
                </a:solidFill>
              </a:rPr>
              <a:t>discusses more about the reporting procedure.</a:t>
            </a:r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Recap-immediate reporting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67451"/>
            <a:ext cx="8302301" cy="38515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>
                <a:solidFill>
                  <a:schemeClr val="tx2"/>
                </a:solidFill>
              </a:rPr>
              <a:t>non-TB measurement with </a:t>
            </a:r>
            <a:r>
              <a:rPr lang="en-US" altLang="zh-CN" sz="1600" b="0" smtClean="0">
                <a:solidFill>
                  <a:schemeClr val="tx2"/>
                </a:solidFill>
              </a:rPr>
              <a:t>feedback. [21/1015r2] </a:t>
            </a:r>
            <a:endParaRPr lang="zh-CN" altLang="en-US" sz="1400" b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693085"/>
            <a:ext cx="5956182" cy="1391712"/>
          </a:xfrm>
          <a:prstGeom prst="rect">
            <a:avLst/>
          </a:prstGeom>
        </p:spPr>
      </p:pic>
      <p:pic>
        <p:nvPicPr>
          <p:cNvPr id="20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0162" y="3779450"/>
            <a:ext cx="5867400" cy="2663778"/>
          </a:xfrm>
          <a:prstGeom prst="rect">
            <a:avLst/>
          </a:prstGeom>
        </p:spPr>
      </p:pic>
      <p:sp>
        <p:nvSpPr>
          <p:cNvPr id="2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609600" y="3380331"/>
            <a:ext cx="8302301" cy="38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kern="0" smtClean="0">
                <a:solidFill>
                  <a:schemeClr val="tx2"/>
                </a:solidFill>
              </a:rPr>
              <a:t>TB measurement with triggered feedback. </a:t>
            </a:r>
            <a:r>
              <a:rPr lang="en-US" altLang="zh-CN" sz="1600" b="0">
                <a:solidFill>
                  <a:schemeClr val="tx2"/>
                </a:solidFill>
              </a:rPr>
              <a:t>[21/1015r2]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 </a:t>
            </a:r>
            <a:endParaRPr lang="zh-CN" altLang="en-US" sz="1400" b="0" kern="0"/>
          </a:p>
        </p:txBody>
      </p:sp>
    </p:spTree>
    <p:extLst>
      <p:ext uri="{BB962C8B-B14F-4D97-AF65-F5344CB8AC3E}">
        <p14:creationId xmlns:p14="http://schemas.microsoft.com/office/powerpoint/2010/main" val="22272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Recap-delayed reporting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67451"/>
            <a:ext cx="8302301" cy="38515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>
                <a:solidFill>
                  <a:schemeClr val="tx2"/>
                </a:solidFill>
              </a:rPr>
              <a:t>Example of the sensing measurement timeline. [</a:t>
            </a:r>
            <a:r>
              <a:rPr lang="en-US" altLang="zh-CN" sz="1600" b="0" smtClean="0">
                <a:solidFill>
                  <a:schemeClr val="tx2"/>
                </a:solidFill>
              </a:rPr>
              <a:t>21/0644r4] </a:t>
            </a:r>
            <a:endParaRPr lang="zh-CN" altLang="en-US" sz="1400" b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7">
            <a:extLst>
              <a:ext uri="{FF2B5EF4-FFF2-40B4-BE49-F238E27FC236}">
                <a16:creationId xmlns:a16="http://schemas.microsoft.com/office/drawing/2014/main" xmlns="" id="{C9DB2F09-68FD-48F7-8485-388E6EFC01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006" y="1905000"/>
            <a:ext cx="8610600" cy="399797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465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Recap-threshold based reporting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67451"/>
            <a:ext cx="8302301" cy="68456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kern="1200" smtClean="0">
                <a:solidFill>
                  <a:schemeClr val="tx2"/>
                </a:solidFill>
              </a:rPr>
              <a:t>An </a:t>
            </a:r>
            <a:r>
              <a:rPr lang="en-US" altLang="zh-CN" sz="1600" kern="1200">
                <a:solidFill>
                  <a:schemeClr val="tx2"/>
                </a:solidFill>
              </a:rPr>
              <a:t>optional threshold based measurement and reporting procedure is defined</a:t>
            </a:r>
            <a:r>
              <a:rPr lang="en-US" altLang="zh-CN" sz="1600" kern="1200" smtClean="0">
                <a:solidFill>
                  <a:schemeClr val="tx2"/>
                </a:solidFill>
              </a:rPr>
              <a:t>.</a:t>
            </a:r>
            <a:r>
              <a:rPr lang="en-US" altLang="zh-CN" sz="1600" b="0" smtClean="0">
                <a:solidFill>
                  <a:schemeClr val="tx2"/>
                </a:solidFill>
              </a:rPr>
              <a:t> [21/0351r5, 21/1069r1]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400" b="0"/>
              <a:t>The sensing transmitter regularly sends feedback requests to the sensing receivers. The sensing receivers that meet the feedback criterion will send the feedback response to indicate they will perform a further feedback. Then the sensing transmitter will further trigger these sensing </a:t>
            </a:r>
            <a:r>
              <a:rPr lang="en-US" altLang="zh-CN" sz="1400" b="0" smtClean="0"/>
              <a:t>receivers. </a:t>
            </a:r>
            <a:r>
              <a:rPr lang="en-US" altLang="zh-CN" sz="1400" b="0">
                <a:solidFill>
                  <a:schemeClr val="tx2"/>
                </a:solidFill>
              </a:rPr>
              <a:t>[</a:t>
            </a:r>
            <a:r>
              <a:rPr lang="en-US" altLang="zh-CN" sz="1400" b="0" smtClean="0">
                <a:solidFill>
                  <a:schemeClr val="tx2"/>
                </a:solidFill>
              </a:rPr>
              <a:t>21/0351r5]</a:t>
            </a:r>
            <a:endParaRPr lang="zh-CN" altLang="en-US" sz="1400" b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768371"/>
            <a:ext cx="8058013" cy="299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76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Discussion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466" y="1390105"/>
            <a:ext cx="7851126" cy="462969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smtClean="0">
                <a:solidFill>
                  <a:schemeClr val="tx2"/>
                </a:solidFill>
              </a:rPr>
              <a:t>The discussed contributions generally show examples for reporting result of one measurement instance.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smtClean="0">
                <a:solidFill>
                  <a:schemeClr val="tx2"/>
                </a:solidFill>
              </a:rPr>
              <a:t>Hower, it’s not clear: in a reporting procedure, </a:t>
            </a:r>
            <a:r>
              <a:rPr lang="en-US" altLang="zh-CN" sz="2000" b="0">
                <a:solidFill>
                  <a:schemeClr val="tx2"/>
                </a:solidFill>
              </a:rPr>
              <a:t>whether results of multiple measurement instances are allowed to be reported </a:t>
            </a:r>
            <a:r>
              <a:rPr lang="en-US" altLang="zh-CN" sz="2000" b="0" smtClean="0">
                <a:solidFill>
                  <a:schemeClr val="tx2"/>
                </a:solidFill>
              </a:rPr>
              <a:t>together (denoted as aggregated report below)?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600" smtClean="0">
                <a:solidFill>
                  <a:schemeClr val="tx2"/>
                </a:solidFill>
              </a:rPr>
              <a:t>e.g. after measurement instance 1, 2, 3, then transmit results of instance 1, 2, 3 togother in a single report.</a:t>
            </a:r>
            <a:endParaRPr lang="en-US" altLang="zh-CN" sz="1600" b="0" smtClean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en-US" altLang="zh-CN" sz="2000" b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>
                <a:solidFill>
                  <a:schemeClr val="tx2"/>
                </a:solidFill>
              </a:rPr>
              <a:t>Proposal</a:t>
            </a:r>
            <a:r>
              <a:rPr lang="en-US" altLang="zh-CN" sz="2000" b="0">
                <a:solidFill>
                  <a:schemeClr val="tx2"/>
                </a:solidFill>
              </a:rPr>
              <a:t>: for effiency consideration, it’s better to allow </a:t>
            </a:r>
            <a:r>
              <a:rPr lang="en-US" altLang="zh-CN" sz="2000" b="0" smtClean="0">
                <a:solidFill>
                  <a:schemeClr val="tx2"/>
                </a:solidFill>
              </a:rPr>
              <a:t>aggregated report.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600">
                <a:solidFill>
                  <a:schemeClr val="tx2"/>
                </a:solidFill>
              </a:rPr>
              <a:t>I</a:t>
            </a:r>
            <a:r>
              <a:rPr lang="en-US" altLang="zh-CN" sz="1600" smtClean="0">
                <a:solidFill>
                  <a:schemeClr val="tx2"/>
                </a:solidFill>
              </a:rPr>
              <a:t>n trigger based reporting case, this may require indication for multiple </a:t>
            </a:r>
            <a:r>
              <a:rPr lang="en-US" altLang="zh-CN" sz="1600">
                <a:solidFill>
                  <a:schemeClr val="tx2"/>
                </a:solidFill>
              </a:rPr>
              <a:t>measurement instance </a:t>
            </a:r>
            <a:r>
              <a:rPr lang="en-US" altLang="zh-CN" sz="1600" smtClean="0">
                <a:solidFill>
                  <a:schemeClr val="tx2"/>
                </a:solidFill>
              </a:rPr>
              <a:t>IDs in the Trigger frame.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GB" altLang="zh-CN" sz="1600" b="0" smtClean="0"/>
              <a:t>In threshold based reporting case: this may require </a:t>
            </a:r>
            <a:r>
              <a:rPr lang="en-US" altLang="zh-CN" sz="1600">
                <a:solidFill>
                  <a:schemeClr val="tx2"/>
                </a:solidFill>
              </a:rPr>
              <a:t>indication for multiple measurement instance IDs in </a:t>
            </a:r>
            <a:r>
              <a:rPr lang="en-US" altLang="zh-CN" sz="1600" smtClean="0">
                <a:solidFill>
                  <a:schemeClr val="tx2"/>
                </a:solidFill>
              </a:rPr>
              <a:t>the Feedback Request frame and/or Feedback Trigger frame.</a:t>
            </a:r>
            <a:endParaRPr lang="en-GB" altLang="zh-CN" sz="1600" b="0" dirty="0"/>
          </a:p>
          <a:p>
            <a:pPr algn="just"/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2400" b="1"/>
              <a:t>Do you agree to add the following into 11bf SFD ? </a:t>
            </a:r>
            <a:endParaRPr lang="en-US" altLang="ko-KR" sz="2400" b="1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/>
              <a:t>In reporting phase, it is allowed to include the measurement results from multiple measurement instances in a single report</a:t>
            </a:r>
            <a:r>
              <a:rPr lang="en-US" sz="2400" smtClean="0"/>
              <a:t>.</a:t>
            </a:r>
            <a:endParaRPr lang="en-US" sz="240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240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2400">
              <a:solidFill>
                <a:schemeClr val="tx2"/>
              </a:solidFill>
            </a:endParaRPr>
          </a:p>
          <a:p>
            <a:pPr lvl="1"/>
            <a:endParaRPr lang="en-US" altLang="zh-CN" sz="24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400"/>
              <a:t>Y/N/A </a:t>
            </a:r>
            <a:endParaRPr lang="ko-KR" altLang="en-US" sz="24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24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4328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</a:t>
            </a:r>
            <a:r>
              <a:rPr lang="en-US" altLang="zh-CN" b="0"/>
              <a:t>] </a:t>
            </a:r>
            <a:r>
              <a:rPr lang="en-US" altLang="zh-CN" b="0" smtClean="0"/>
              <a:t>11-21-1015-02-00bf-non-tb-and-tb-measurement-procedure-for-wlan-sensing</a:t>
            </a:r>
          </a:p>
          <a:p>
            <a:pPr marL="0" indent="0">
              <a:buNone/>
            </a:pPr>
            <a:r>
              <a:rPr lang="en-US" altLang="zh-CN" b="0"/>
              <a:t>[2] </a:t>
            </a:r>
            <a:r>
              <a:rPr lang="en-US" altLang="zh-CN" b="0" smtClean="0"/>
              <a:t>11-21-0644-04-00bf-sensing-session-and-measurement-exchange-identification</a:t>
            </a:r>
          </a:p>
          <a:p>
            <a:pPr marL="0" indent="0">
              <a:buNone/>
            </a:pPr>
            <a:r>
              <a:rPr lang="en-US" altLang="zh-CN" b="0"/>
              <a:t>[3] </a:t>
            </a:r>
            <a:r>
              <a:rPr lang="en-US" altLang="zh-CN" b="0" smtClean="0"/>
              <a:t>11-21-0351-05-00bf-threshold-based-sensing-measurement</a:t>
            </a:r>
          </a:p>
          <a:p>
            <a:pPr marL="0" indent="0">
              <a:buNone/>
            </a:pPr>
            <a:r>
              <a:rPr lang="en-US" altLang="zh-CN" b="0"/>
              <a:t>[4] 11-21-1069-01-00bf-threshold-based-sensing-measurement-follow-up</a:t>
            </a: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3385</TotalTime>
  <Words>455</Words>
  <Application>Microsoft Office PowerPoint</Application>
  <PresentationFormat>全屏显示(4:3)</PresentationFormat>
  <Paragraphs>71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Malgun Gothic</vt:lpstr>
      <vt:lpstr>Malgun Gothic</vt:lpstr>
      <vt:lpstr>MS PGothic</vt:lpstr>
      <vt:lpstr>Arial</vt:lpstr>
      <vt:lpstr>Times New Roman</vt:lpstr>
      <vt:lpstr>Wingdings</vt:lpstr>
      <vt:lpstr>802-11-Submission</vt:lpstr>
      <vt:lpstr>Discussion on reporting procedure</vt:lpstr>
      <vt:lpstr>Introduction</vt:lpstr>
      <vt:lpstr>Recap-immediate reporting</vt:lpstr>
      <vt:lpstr>Recap-delayed reporting</vt:lpstr>
      <vt:lpstr>Recap-threshold based reporting</vt:lpstr>
      <vt:lpstr>Discussion</vt:lpstr>
      <vt:lpstr>SP 1</vt:lpstr>
      <vt:lpstr>Reference</vt:lpstr>
    </vt:vector>
  </TitlesOfParts>
  <Company>Marvell Semiconductor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3556</cp:revision>
  <cp:lastPrinted>2014-11-04T15:04:00Z</cp:lastPrinted>
  <dcterms:created xsi:type="dcterms:W3CDTF">2007-04-17T18:10:00Z</dcterms:created>
  <dcterms:modified xsi:type="dcterms:W3CDTF">2021-09-01T08:34:40Z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