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331" r:id="rId2"/>
    <p:sldId id="666" r:id="rId3"/>
    <p:sldId id="722" r:id="rId4"/>
    <p:sldId id="688" r:id="rId5"/>
    <p:sldId id="712" r:id="rId6"/>
    <p:sldId id="723" r:id="rId7"/>
    <p:sldId id="716" r:id="rId8"/>
    <p:sldId id="718" r:id="rId9"/>
    <p:sldId id="724" r:id="rId10"/>
    <p:sldId id="715" r:id="rId11"/>
    <p:sldId id="721" r:id="rId12"/>
    <p:sldId id="725" r:id="rId13"/>
    <p:sldId id="719" r:id="rId14"/>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9" clrIdx="0">
    <p:extLst>
      <p:ext uri="{19B8F6BF-5375-455C-9EA6-DF929625EA0E}">
        <p15:presenceInfo xmlns:p15="http://schemas.microsoft.com/office/powerpoint/2012/main" userId="Klein, Arik" providerId="None"/>
      </p:ext>
    </p:extLst>
  </p:cmAuthor>
  <p:cmAuthor id="2" name="Huang, Po-kai" initials="HP" lastIdx="17" clrIdx="1">
    <p:extLst>
      <p:ext uri="{19B8F6BF-5375-455C-9EA6-DF929625EA0E}">
        <p15:presenceInfo xmlns:p15="http://schemas.microsoft.com/office/powerpoint/2012/main" userId="S-1-5-21-725345543-602162358-527237240-2471230" providerId="AD"/>
      </p:ext>
    </p:extLst>
  </p:cmAuthor>
  <p:cmAuthor id="3" name="Cordeiro, Carlos" initials="CC" lastIdx="10" clrIdx="2">
    <p:extLst>
      <p:ext uri="{19B8F6BF-5375-455C-9EA6-DF929625EA0E}">
        <p15:presenceInfo xmlns:p15="http://schemas.microsoft.com/office/powerpoint/2012/main" userId="S-1-5-21-725345543-602162358-527237240-833488" providerId="AD"/>
      </p:ext>
    </p:extLst>
  </p:cmAuthor>
  <p:cmAuthor id="4" name="Da Silva, Claudio" initials="DSC" lastIdx="15" clrIdx="3">
    <p:extLst>
      <p:ext uri="{19B8F6BF-5375-455C-9EA6-DF929625EA0E}">
        <p15:presenceInfo xmlns:p15="http://schemas.microsoft.com/office/powerpoint/2012/main" userId="S::claudio.da.silva@intel.com::8f1bd5ce-82a4-4ca6-b828-adc3a3708a96" providerId="AD"/>
      </p:ext>
    </p:extLst>
  </p:cmAuthor>
  <p:cmAuthor id="5" name="Chen, Cheng" initials="CC" lastIdx="7" clrIdx="4">
    <p:extLst>
      <p:ext uri="{19B8F6BF-5375-455C-9EA6-DF929625EA0E}">
        <p15:presenceInfo xmlns:p15="http://schemas.microsoft.com/office/powerpoint/2012/main" userId="S::cheng.chen@intel.com::9a6539a3-f8b0-49a4-8777-9785cd946902" providerId="AD"/>
      </p:ext>
    </p:extLst>
  </p:cmAuthor>
  <p:cmAuthor id="6" name="Simone Merlin" initials="SM" lastIdx="30" clrIdx="5">
    <p:extLst>
      <p:ext uri="{19B8F6BF-5375-455C-9EA6-DF929625EA0E}">
        <p15:presenceInfo xmlns:p15="http://schemas.microsoft.com/office/powerpoint/2012/main" userId="S::smerlin@qti.qualcomm.com::ee9968a1-e387-41b9-8b5d-b95cc07f197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381" autoAdjust="0"/>
    <p:restoredTop sz="91095" autoAdjust="0"/>
  </p:normalViewPr>
  <p:slideViewPr>
    <p:cSldViewPr>
      <p:cViewPr varScale="1">
        <p:scale>
          <a:sx n="120" d="100"/>
          <a:sy n="120" d="100"/>
        </p:scale>
        <p:origin x="2294" y="91"/>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802.11-21/1433r2</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zh-CN"/>
              <a:t>September 2021</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Cheng Chen, Intel</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802.11-21/1433r2</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zh-CN"/>
              <a:t>September 2021</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Cheng Chen, Intel</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zh-CN" sz="1400"/>
              <a:t>September 2021</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802.11-21/1433r2</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Cheng Chen, Intel</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930291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3" y="332601"/>
            <a:ext cx="1579600" cy="276999"/>
          </a:xfrm>
        </p:spPr>
        <p:txBody>
          <a:bodyPr/>
          <a:lstStyle>
            <a:lvl1pPr>
              <a:defRPr/>
            </a:lvl1pPr>
          </a:lstStyle>
          <a:p>
            <a:pPr>
              <a:defRPr/>
            </a:pPr>
            <a:r>
              <a:rPr lang="en-US" altLang="zh-CN"/>
              <a:t>September 2021</a:t>
            </a:r>
            <a:endParaRPr lang="en-GB" alt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a:t>Cheng Chen, Intel</a:t>
            </a:r>
            <a:endParaRPr lang="en-GB" dirty="0"/>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zh-CN"/>
              <a:t>September 2021</a:t>
            </a:r>
            <a:endParaRPr lang="en-GB" alt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zh-CN"/>
              <a:t>September 2021</a:t>
            </a:r>
            <a:endParaRPr lang="en-GB" alt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12/5/2021</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96913" y="692696"/>
            <a:ext cx="7772400" cy="1066800"/>
          </a:xfr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1579600" cy="276999"/>
          </a:xfrm>
        </p:spPr>
        <p:txBody>
          <a:bodyPr/>
          <a:lstStyle>
            <a:lvl1pPr>
              <a:defRPr/>
            </a:lvl1pPr>
          </a:lstStyle>
          <a:p>
            <a:pPr>
              <a:defRPr/>
            </a:pPr>
            <a:r>
              <a:rPr lang="en-US" altLang="zh-CN"/>
              <a:t>September 2021</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Cheng Chen, Intel</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p:txBody>
          <a:bodyPr/>
          <a:lstStyle>
            <a:lvl1pPr>
              <a:defRPr/>
            </a:lvl1pPr>
          </a:lstStyle>
          <a:p>
            <a:pPr>
              <a:defRPr/>
            </a:pPr>
            <a:r>
              <a:rPr lang="en-US" altLang="zh-CN"/>
              <a:t>September 2021</a:t>
            </a:r>
            <a:endParaRPr lang="en-GB" altLang="en-US"/>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zh-CN"/>
              <a:t>September 2021</a:t>
            </a:r>
            <a:endParaRPr lang="en-GB" altLang="en-US"/>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zh-CN"/>
              <a:t>September 2021</a:t>
            </a:r>
            <a:endParaRPr lang="en-GB" altLang="en-US"/>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zh-CN"/>
              <a:t>September 2021</a:t>
            </a:r>
            <a:endParaRPr lang="en-GB" altLang="en-US"/>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zh-CN"/>
              <a:t>September 2021</a:t>
            </a:r>
            <a:endParaRPr lang="en-GB" alt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zh-CN"/>
              <a:t>September 2021</a:t>
            </a:r>
            <a:endParaRPr lang="en-GB" alt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zh-CN"/>
              <a:t>September 2021</a:t>
            </a:r>
            <a:endParaRPr lang="en-GB" alt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dirty="0"/>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dirty="0"/>
              <a:t>Click to edit Master text styles</a:t>
            </a:r>
          </a:p>
          <a:p>
            <a:pPr lvl="1"/>
            <a:r>
              <a:rPr lang="en-GB" altLang="en-US" dirty="0"/>
              <a:t>Second level</a:t>
            </a:r>
          </a:p>
          <a:p>
            <a:pPr lvl="2"/>
            <a:r>
              <a:rPr lang="en-GB" altLang="en-US" dirty="0"/>
              <a:t>Third level</a:t>
            </a:r>
          </a:p>
          <a:p>
            <a:pPr lvl="3"/>
            <a:r>
              <a:rPr lang="en-GB" altLang="en-US" dirty="0"/>
              <a:t>Fourth level</a:t>
            </a:r>
          </a:p>
          <a:p>
            <a:pPr lvl="4"/>
            <a:r>
              <a:rPr lang="en-GB" altLang="en-US" dirty="0"/>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zh-CN"/>
              <a:t>September 2021</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234271" y="6475413"/>
            <a:ext cx="13096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Cheng Chen, Intel</a:t>
            </a:r>
            <a:endParaRPr lang="en-GB" dirty="0"/>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802.11-21/</a:t>
            </a:r>
            <a:r>
              <a:rPr lang="en-US" altLang="en-US" sz="1800" b="1" dirty="0"/>
              <a:t>1433</a:t>
            </a:r>
            <a:r>
              <a:rPr lang="en-GB" altLang="en-US" sz="1800" b="1" dirty="0"/>
              <a:t>r2</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US" altLang="zh-CN" dirty="0"/>
              <a:t>Non-TB sensing measurement</a:t>
            </a:r>
            <a:endParaRPr lang="en-GB" altLang="en-US" dirty="0"/>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 2021-</a:t>
            </a:r>
            <a:r>
              <a:rPr lang="en-US" altLang="zh-CN" sz="2000" dirty="0"/>
              <a:t>09</a:t>
            </a:r>
            <a:r>
              <a:rPr lang="en-GB" altLang="en-US" sz="2000" dirty="0"/>
              <a:t>-</a:t>
            </a:r>
            <a:r>
              <a:rPr lang="en-US" altLang="en-US" sz="2000" dirty="0"/>
              <a:t>2</a:t>
            </a:r>
            <a:r>
              <a:rPr lang="en-US" altLang="zh-CN" sz="2000" dirty="0"/>
              <a:t>7</a:t>
            </a:r>
            <a:endParaRPr lang="en-GB" altLang="en-US" sz="2000" b="0" dirty="0"/>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sp>
        <p:nvSpPr>
          <p:cNvPr id="8" name="Footer Placeholder 3"/>
          <p:cNvSpPr>
            <a:spLocks noGrp="1"/>
          </p:cNvSpPr>
          <p:nvPr>
            <p:ph type="ftr" sz="quarter" idx="11"/>
          </p:nvPr>
        </p:nvSpPr>
        <p:spPr>
          <a:xfrm>
            <a:off x="8543860" y="6475413"/>
            <a:ext cx="65" cy="184666"/>
          </a:xfrm>
        </p:spPr>
        <p:txBody>
          <a:bodyPr/>
          <a:lstStyle/>
          <a:p>
            <a:pPr>
              <a:defRPr/>
            </a:pPr>
            <a:r>
              <a:rPr lang="en-GB"/>
              <a:t>Cheng Chen, Intel</a:t>
            </a:r>
            <a:endParaRPr lang="en-GB" dirty="0"/>
          </a:p>
        </p:txBody>
      </p:sp>
      <p:sp>
        <p:nvSpPr>
          <p:cNvPr id="2" name="Date Placeholder 1"/>
          <p:cNvSpPr>
            <a:spLocks noGrp="1"/>
          </p:cNvSpPr>
          <p:nvPr>
            <p:ph type="dt" sz="half" idx="10"/>
          </p:nvPr>
        </p:nvSpPr>
        <p:spPr/>
        <p:txBody>
          <a:bodyPr/>
          <a:lstStyle/>
          <a:p>
            <a:pPr>
              <a:defRPr/>
            </a:pPr>
            <a:r>
              <a:rPr lang="en-US" altLang="zh-CN"/>
              <a:t>September 2021</a:t>
            </a:r>
            <a:endParaRPr lang="en-GB" altLang="en-US" dirty="0"/>
          </a:p>
        </p:txBody>
      </p:sp>
      <p:graphicFrame>
        <p:nvGraphicFramePr>
          <p:cNvPr id="9" name="Table 8">
            <a:extLst>
              <a:ext uri="{FF2B5EF4-FFF2-40B4-BE49-F238E27FC236}">
                <a16:creationId xmlns:a16="http://schemas.microsoft.com/office/drawing/2014/main" id="{535DB7D2-4714-454B-9B30-ECD38559DADD}"/>
              </a:ext>
            </a:extLst>
          </p:cNvPr>
          <p:cNvGraphicFramePr>
            <a:graphicFrameLocks noGrp="1"/>
          </p:cNvGraphicFramePr>
          <p:nvPr>
            <p:extLst>
              <p:ext uri="{D42A27DB-BD31-4B8C-83A1-F6EECF244321}">
                <p14:modId xmlns:p14="http://schemas.microsoft.com/office/powerpoint/2010/main" val="3627562113"/>
              </p:ext>
            </p:extLst>
          </p:nvPr>
        </p:nvGraphicFramePr>
        <p:xfrm>
          <a:off x="685796" y="3098680"/>
          <a:ext cx="7702627" cy="1880423"/>
        </p:xfrm>
        <a:graphic>
          <a:graphicData uri="http://schemas.openxmlformats.org/drawingml/2006/table">
            <a:tbl>
              <a:tblPr firstRow="1" bandRow="1">
                <a:tableStyleId>{21E4AEA4-8DFA-4A89-87EB-49C32662AFE0}</a:tableStyleId>
              </a:tblPr>
              <a:tblGrid>
                <a:gridCol w="1508762">
                  <a:extLst>
                    <a:ext uri="{9D8B030D-6E8A-4147-A177-3AD203B41FA5}">
                      <a16:colId xmlns:a16="http://schemas.microsoft.com/office/drawing/2014/main" val="20000"/>
                    </a:ext>
                  </a:extLst>
                </a:gridCol>
                <a:gridCol w="1032311">
                  <a:extLst>
                    <a:ext uri="{9D8B030D-6E8A-4147-A177-3AD203B41FA5}">
                      <a16:colId xmlns:a16="http://schemas.microsoft.com/office/drawing/2014/main" val="20001"/>
                    </a:ext>
                  </a:extLst>
                </a:gridCol>
                <a:gridCol w="2144030">
                  <a:extLst>
                    <a:ext uri="{9D8B030D-6E8A-4147-A177-3AD203B41FA5}">
                      <a16:colId xmlns:a16="http://schemas.microsoft.com/office/drawing/2014/main" val="20002"/>
                    </a:ext>
                  </a:extLst>
                </a:gridCol>
                <a:gridCol w="714677">
                  <a:extLst>
                    <a:ext uri="{9D8B030D-6E8A-4147-A177-3AD203B41FA5}">
                      <a16:colId xmlns:a16="http://schemas.microsoft.com/office/drawing/2014/main" val="20003"/>
                    </a:ext>
                  </a:extLst>
                </a:gridCol>
                <a:gridCol w="2302847">
                  <a:extLst>
                    <a:ext uri="{9D8B030D-6E8A-4147-A177-3AD203B41FA5}">
                      <a16:colId xmlns:a16="http://schemas.microsoft.com/office/drawing/2014/main" val="20004"/>
                    </a:ext>
                  </a:extLst>
                </a:gridCol>
              </a:tblGrid>
              <a:tr h="552708">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61403">
                <a:tc>
                  <a:txBody>
                    <a:bodyPr/>
                    <a:lstStyle/>
                    <a:p>
                      <a:pPr algn="ctr"/>
                      <a:r>
                        <a:rPr lang="en-US" sz="1100" dirty="0"/>
                        <a:t>Cheng Chen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pPr algn="ctr"/>
                      <a:endParaRPr lang="en-US" sz="1100" dirty="0"/>
                    </a:p>
                    <a:p>
                      <a:pPr algn="ctr"/>
                      <a:endParaRPr lang="en-US" sz="1100" dirty="0"/>
                    </a:p>
                    <a:p>
                      <a:pPr algn="ctr"/>
                      <a:endParaRPr lang="en-US" sz="1100" dirty="0"/>
                    </a:p>
                    <a:p>
                      <a:pPr algn="ctr"/>
                      <a:r>
                        <a:rPr lang="en-US" sz="1100" dirty="0"/>
                        <a:t>Intel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cheng.chen@intel.com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2210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Dibakar Das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dirty="0"/>
                        <a:t>d</a:t>
                      </a:r>
                      <a:r>
                        <a:rPr lang="en-US" sz="1100" dirty="0"/>
                        <a:t>ibakar.das@intel.com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2210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dirty="0"/>
                        <a:t>Carlos Cordeiro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carlos.cordeiro@intel.com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2210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85E906-CBA6-4F80-99C4-EED73C85EE0B}"/>
              </a:ext>
            </a:extLst>
          </p:cNvPr>
          <p:cNvSpPr>
            <a:spLocks noGrp="1"/>
          </p:cNvSpPr>
          <p:nvPr>
            <p:ph type="title"/>
          </p:nvPr>
        </p:nvSpPr>
        <p:spPr/>
        <p:txBody>
          <a:bodyPr/>
          <a:lstStyle/>
          <a:p>
            <a:r>
              <a:rPr lang="en-US" dirty="0"/>
              <a:t>Configuration of the I2R and R2I NDP </a:t>
            </a:r>
          </a:p>
        </p:txBody>
      </p:sp>
      <p:sp>
        <p:nvSpPr>
          <p:cNvPr id="6" name="Content Placeholder 5">
            <a:extLst>
              <a:ext uri="{FF2B5EF4-FFF2-40B4-BE49-F238E27FC236}">
                <a16:creationId xmlns:a16="http://schemas.microsoft.com/office/drawing/2014/main" id="{43227A89-25F7-4F37-877C-E9C38981188D}"/>
              </a:ext>
            </a:extLst>
          </p:cNvPr>
          <p:cNvSpPr>
            <a:spLocks noGrp="1"/>
          </p:cNvSpPr>
          <p:nvPr>
            <p:ph idx="1"/>
          </p:nvPr>
        </p:nvSpPr>
        <p:spPr/>
        <p:txBody>
          <a:bodyPr/>
          <a:lstStyle/>
          <a:p>
            <a:r>
              <a:rPr lang="en-US" sz="1800" b="0" dirty="0">
                <a:solidFill>
                  <a:srgbClr val="000000"/>
                </a:solidFill>
                <a:latin typeface="TimesNewRomanPSMT"/>
              </a:rPr>
              <a:t>Assume we reuse the format of HE Ranging NDP for the Sensing NDP.</a:t>
            </a:r>
          </a:p>
          <a:p>
            <a:endParaRPr lang="en-US" dirty="0"/>
          </a:p>
          <a:p>
            <a:endParaRPr lang="en-US" dirty="0"/>
          </a:p>
          <a:p>
            <a:endParaRPr lang="en-US" dirty="0"/>
          </a:p>
          <a:p>
            <a:endParaRPr lang="en-US" sz="1800" b="0" i="0" dirty="0">
              <a:solidFill>
                <a:srgbClr val="000000"/>
              </a:solidFill>
              <a:effectLst/>
              <a:latin typeface="TimesNewRomanPSMT"/>
            </a:endParaRPr>
          </a:p>
          <a:p>
            <a:r>
              <a:rPr lang="en-US" sz="1800" b="0" i="0" dirty="0">
                <a:solidFill>
                  <a:srgbClr val="000000"/>
                </a:solidFill>
                <a:effectLst/>
                <a:latin typeface="TimesNewRomanPSMT"/>
              </a:rPr>
              <a:t>The number of HE-LTF symbols in an HE Ranging NDP depends on the number of space-time</a:t>
            </a:r>
            <a:r>
              <a:rPr lang="en-US" sz="1800" b="0" dirty="0">
                <a:solidFill>
                  <a:srgbClr val="000000"/>
                </a:solidFill>
                <a:latin typeface="TimesNewRomanPSMT"/>
              </a:rPr>
              <a:t> </a:t>
            </a:r>
            <a:r>
              <a:rPr lang="en-US" sz="1800" b="0" i="0" dirty="0">
                <a:solidFill>
                  <a:srgbClr val="000000"/>
                </a:solidFill>
                <a:effectLst/>
                <a:latin typeface="TimesNewRomanPSMT"/>
              </a:rPr>
              <a:t>streams N_STS, the number of LTF repetitions LTF_REP, and, when Secure HE-LTFs with</a:t>
            </a:r>
            <a:r>
              <a:rPr lang="en-US" sz="1800" b="0" dirty="0">
                <a:solidFill>
                  <a:srgbClr val="000000"/>
                </a:solidFill>
                <a:latin typeface="TimesNewRomanPSMT"/>
              </a:rPr>
              <a:t> </a:t>
            </a:r>
            <a:r>
              <a:rPr lang="en-US" sz="1800" b="0" i="0" dirty="0">
                <a:solidFill>
                  <a:srgbClr val="000000"/>
                </a:solidFill>
                <a:effectLst/>
                <a:latin typeface="TimesNewRomanPSMT"/>
              </a:rPr>
              <a:t>randomized LTF sequence are used, the number of users NUM_USERS.</a:t>
            </a:r>
            <a:r>
              <a:rPr lang="en-US" dirty="0"/>
              <a:t> </a:t>
            </a:r>
          </a:p>
          <a:p>
            <a:pPr lvl="1"/>
            <a:r>
              <a:rPr lang="en-US" dirty="0"/>
              <a:t>At least 48us minimum.</a:t>
            </a:r>
            <a:br>
              <a:rPr lang="en-US" dirty="0"/>
            </a:br>
            <a:endParaRPr lang="en-US" dirty="0"/>
          </a:p>
        </p:txBody>
      </p:sp>
      <p:sp>
        <p:nvSpPr>
          <p:cNvPr id="3" name="Date Placeholder 2">
            <a:extLst>
              <a:ext uri="{FF2B5EF4-FFF2-40B4-BE49-F238E27FC236}">
                <a16:creationId xmlns:a16="http://schemas.microsoft.com/office/drawing/2014/main" id="{DF2833B1-A03E-45C2-8920-6159714746D1}"/>
              </a:ext>
            </a:extLst>
          </p:cNvPr>
          <p:cNvSpPr>
            <a:spLocks noGrp="1"/>
          </p:cNvSpPr>
          <p:nvPr>
            <p:ph type="dt" sz="half" idx="10"/>
          </p:nvPr>
        </p:nvSpPr>
        <p:spPr/>
        <p:txBody>
          <a:bodyPr/>
          <a:lstStyle/>
          <a:p>
            <a:pPr>
              <a:defRPr/>
            </a:pPr>
            <a:r>
              <a:rPr lang="en-US" altLang="zh-CN"/>
              <a:t>September 2021</a:t>
            </a:r>
            <a:endParaRPr lang="en-GB" altLang="en-US"/>
          </a:p>
        </p:txBody>
      </p:sp>
      <p:sp>
        <p:nvSpPr>
          <p:cNvPr id="4" name="Footer Placeholder 3">
            <a:extLst>
              <a:ext uri="{FF2B5EF4-FFF2-40B4-BE49-F238E27FC236}">
                <a16:creationId xmlns:a16="http://schemas.microsoft.com/office/drawing/2014/main" id="{A8DDA05A-B200-49B6-84AD-BADC4C5FCCDF}"/>
              </a:ext>
            </a:extLst>
          </p:cNvPr>
          <p:cNvSpPr>
            <a:spLocks noGrp="1"/>
          </p:cNvSpPr>
          <p:nvPr>
            <p:ph type="ftr" sz="quarter" idx="11"/>
          </p:nvPr>
        </p:nvSpPr>
        <p:spPr/>
        <p:txBody>
          <a:bodyPr/>
          <a:lstStyle/>
          <a:p>
            <a:pPr>
              <a:defRPr/>
            </a:pPr>
            <a:r>
              <a:rPr lang="en-GB"/>
              <a:t>Cheng Chen, Intel</a:t>
            </a:r>
          </a:p>
        </p:txBody>
      </p:sp>
      <p:sp>
        <p:nvSpPr>
          <p:cNvPr id="5" name="Slide Number Placeholder 4">
            <a:extLst>
              <a:ext uri="{FF2B5EF4-FFF2-40B4-BE49-F238E27FC236}">
                <a16:creationId xmlns:a16="http://schemas.microsoft.com/office/drawing/2014/main" id="{54AD2771-2CFB-4B30-B07A-B8CF4DE277B2}"/>
              </a:ext>
            </a:extLst>
          </p:cNvPr>
          <p:cNvSpPr>
            <a:spLocks noGrp="1"/>
          </p:cNvSpPr>
          <p:nvPr>
            <p:ph type="sldNum" sz="quarter" idx="12"/>
          </p:nvPr>
        </p:nvSpPr>
        <p:spPr/>
        <p:txBody>
          <a:bodyPr/>
          <a:lstStyle/>
          <a:p>
            <a:pPr>
              <a:defRPr/>
            </a:pPr>
            <a:r>
              <a:rPr lang="en-GB" altLang="en-US"/>
              <a:t>Slide </a:t>
            </a:r>
            <a:fld id="{32E413AC-0033-4B91-B3E5-414687900E6A}" type="slidenum">
              <a:rPr lang="en-GB" altLang="en-US" smtClean="0"/>
              <a:pPr>
                <a:defRPr/>
              </a:pPr>
              <a:t>10</a:t>
            </a:fld>
            <a:endParaRPr lang="en-GB" altLang="en-US"/>
          </a:p>
        </p:txBody>
      </p:sp>
      <p:pic>
        <p:nvPicPr>
          <p:cNvPr id="10" name="Picture 9" descr="Table&#10;&#10;Description automatically generated">
            <a:extLst>
              <a:ext uri="{FF2B5EF4-FFF2-40B4-BE49-F238E27FC236}">
                <a16:creationId xmlns:a16="http://schemas.microsoft.com/office/drawing/2014/main" id="{46195576-CD40-402E-B299-ABB20D12750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4" y="2326234"/>
            <a:ext cx="8674100" cy="1625600"/>
          </a:xfrm>
          <a:prstGeom prst="rect">
            <a:avLst/>
          </a:prstGeom>
        </p:spPr>
      </p:pic>
    </p:spTree>
    <p:extLst>
      <p:ext uri="{BB962C8B-B14F-4D97-AF65-F5344CB8AC3E}">
        <p14:creationId xmlns:p14="http://schemas.microsoft.com/office/powerpoint/2010/main" val="6450676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B8A80-DD85-4F7D-9B48-C19BC1FBEB2B}"/>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9068BDE4-A90A-4139-86B4-450DECF2F135}"/>
              </a:ext>
            </a:extLst>
          </p:cNvPr>
          <p:cNvSpPr>
            <a:spLocks noGrp="1"/>
          </p:cNvSpPr>
          <p:nvPr>
            <p:ph idx="1"/>
          </p:nvPr>
        </p:nvSpPr>
        <p:spPr/>
        <p:txBody>
          <a:bodyPr/>
          <a:lstStyle/>
          <a:p>
            <a:r>
              <a:rPr lang="en-US" dirty="0"/>
              <a:t>We propose a unified non-TB sensing measurement instance flow which works in scenarios where a non-AP STA is the initiator, and an AP is the responder.</a:t>
            </a:r>
          </a:p>
          <a:p>
            <a:pPr lvl="1"/>
            <a:r>
              <a:rPr lang="en-US" dirty="0"/>
              <a:t>The proposed flow of non-TB sensing measurement instance is able to address different scenarios with a unified sequence.</a:t>
            </a:r>
          </a:p>
          <a:p>
            <a:pPr lvl="1"/>
            <a:r>
              <a:rPr lang="en-US" dirty="0"/>
              <a:t>The proposed non-TB sensing measurement instance reuses much of existing non-TB ranging flow defined in 11az, and therefore can be easily adapted by many existing implementations without significant changes.</a:t>
            </a:r>
          </a:p>
          <a:p>
            <a:pPr lvl="1"/>
            <a:endParaRPr lang="en-US" dirty="0"/>
          </a:p>
        </p:txBody>
      </p:sp>
      <p:sp>
        <p:nvSpPr>
          <p:cNvPr id="4" name="Date Placeholder 3">
            <a:extLst>
              <a:ext uri="{FF2B5EF4-FFF2-40B4-BE49-F238E27FC236}">
                <a16:creationId xmlns:a16="http://schemas.microsoft.com/office/drawing/2014/main" id="{95A6DB24-56A2-4A6D-B87C-C4F67A82A225}"/>
              </a:ext>
            </a:extLst>
          </p:cNvPr>
          <p:cNvSpPr>
            <a:spLocks noGrp="1"/>
          </p:cNvSpPr>
          <p:nvPr>
            <p:ph type="dt" sz="half" idx="10"/>
          </p:nvPr>
        </p:nvSpPr>
        <p:spPr/>
        <p:txBody>
          <a:bodyPr/>
          <a:lstStyle/>
          <a:p>
            <a:pPr>
              <a:defRPr/>
            </a:pPr>
            <a:r>
              <a:rPr lang="en-US" altLang="zh-CN"/>
              <a:t>September 2021</a:t>
            </a:r>
            <a:endParaRPr lang="en-GB" altLang="en-US" dirty="0"/>
          </a:p>
        </p:txBody>
      </p:sp>
      <p:sp>
        <p:nvSpPr>
          <p:cNvPr id="5" name="Footer Placeholder 4">
            <a:extLst>
              <a:ext uri="{FF2B5EF4-FFF2-40B4-BE49-F238E27FC236}">
                <a16:creationId xmlns:a16="http://schemas.microsoft.com/office/drawing/2014/main" id="{678E04E8-7080-4237-B93D-6BE968EE9ADD}"/>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22A7BD9A-6ECB-4438-9D65-88094858BFE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11</a:t>
            </a:fld>
            <a:endParaRPr lang="en-GB" altLang="en-US"/>
          </a:p>
        </p:txBody>
      </p:sp>
    </p:spTree>
    <p:extLst>
      <p:ext uri="{BB962C8B-B14F-4D97-AF65-F5344CB8AC3E}">
        <p14:creationId xmlns:p14="http://schemas.microsoft.com/office/powerpoint/2010/main" val="7607245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AF2388-1ECE-4E4B-B05E-A7F19B9035D2}"/>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233E35EE-A4D8-467E-AF59-188E4377C459}"/>
              </a:ext>
            </a:extLst>
          </p:cNvPr>
          <p:cNvSpPr>
            <a:spLocks noGrp="1"/>
          </p:cNvSpPr>
          <p:nvPr>
            <p:ph idx="1"/>
          </p:nvPr>
        </p:nvSpPr>
        <p:spPr/>
        <p:txBody>
          <a:bodyPr/>
          <a:lstStyle/>
          <a:p>
            <a:r>
              <a:rPr lang="en-US" dirty="0"/>
              <a:t>Do you agree with the following?</a:t>
            </a:r>
          </a:p>
          <a:p>
            <a:pPr lvl="1"/>
            <a:r>
              <a:rPr lang="en-US" sz="1800" dirty="0"/>
              <a:t>11bf shall define a non-Trigger based (non-TB) sensing measurement </a:t>
            </a:r>
            <a:r>
              <a:rPr lang="en-US" altLang="zh-CN" sz="1800" dirty="0"/>
              <a:t>instance</a:t>
            </a:r>
            <a:r>
              <a:rPr lang="en-US" sz="1800" dirty="0"/>
              <a:t> as follows:</a:t>
            </a:r>
          </a:p>
          <a:p>
            <a:pPr lvl="2"/>
            <a:r>
              <a:rPr lang="en-US" sz="1400" dirty="0"/>
              <a:t>One non-AP STA is the sensing initiator and one AP is the sensing responder.</a:t>
            </a:r>
          </a:p>
          <a:p>
            <a:pPr lvl="2"/>
            <a:r>
              <a:rPr lang="en-US" sz="1400" dirty="0"/>
              <a:t>Once the non-AP STA obtains a TXOP, it shall initiate a non-TB sensing measurement instance by transmitting an NDPA frame to the AP followed by an Initiator-to-Responder (I2R) NDP SIFS after. SIFS after the I2R NDP, the AP shall transmit a Responder-to-Initiator (R2I) NDP to the non-AP STA.</a:t>
            </a:r>
          </a:p>
          <a:p>
            <a:pPr lvl="2"/>
            <a:r>
              <a:rPr lang="en-US" sz="1400" dirty="0"/>
              <a:t>If the non-AP STA is only the sensing transmitter, then the NDAP frame should configure the R2I NDP to</a:t>
            </a:r>
            <a:r>
              <a:rPr lang="en-US" altLang="zh-CN" sz="1400" dirty="0"/>
              <a:t> </a:t>
            </a:r>
            <a:r>
              <a:rPr lang="en-US" sz="1400" dirty="0"/>
              <a:t>be transmitted with minimum possible length with one LTF symbol.</a:t>
            </a:r>
          </a:p>
          <a:p>
            <a:pPr lvl="2"/>
            <a:r>
              <a:rPr lang="en-US" sz="1400" dirty="0"/>
              <a:t>If the non-AP STA is only the sensing receiver, then the NDPA frame should configure the I2R NDP to be transmitted with minimum possible length with one LTF symbol.</a:t>
            </a:r>
          </a:p>
          <a:p>
            <a:pPr lvl="2"/>
            <a:r>
              <a:rPr lang="en-US" sz="1400" dirty="0"/>
              <a:t>The details of the NDPA frame are TBD.</a:t>
            </a:r>
          </a:p>
          <a:p>
            <a:endParaRPr lang="en-US" dirty="0"/>
          </a:p>
        </p:txBody>
      </p:sp>
      <p:sp>
        <p:nvSpPr>
          <p:cNvPr id="4" name="Date Placeholder 3">
            <a:extLst>
              <a:ext uri="{FF2B5EF4-FFF2-40B4-BE49-F238E27FC236}">
                <a16:creationId xmlns:a16="http://schemas.microsoft.com/office/drawing/2014/main" id="{48041486-5FEE-4B84-814A-92DC248FA89E}"/>
              </a:ext>
            </a:extLst>
          </p:cNvPr>
          <p:cNvSpPr>
            <a:spLocks noGrp="1"/>
          </p:cNvSpPr>
          <p:nvPr>
            <p:ph type="dt" sz="half" idx="10"/>
          </p:nvPr>
        </p:nvSpPr>
        <p:spPr/>
        <p:txBody>
          <a:bodyPr/>
          <a:lstStyle/>
          <a:p>
            <a:pPr>
              <a:defRPr/>
            </a:pPr>
            <a:r>
              <a:rPr lang="en-US" altLang="zh-CN"/>
              <a:t>September 2021</a:t>
            </a:r>
            <a:endParaRPr lang="en-GB" altLang="en-US" dirty="0"/>
          </a:p>
        </p:txBody>
      </p:sp>
      <p:sp>
        <p:nvSpPr>
          <p:cNvPr id="5" name="Footer Placeholder 4">
            <a:extLst>
              <a:ext uri="{FF2B5EF4-FFF2-40B4-BE49-F238E27FC236}">
                <a16:creationId xmlns:a16="http://schemas.microsoft.com/office/drawing/2014/main" id="{4D690D03-A9C1-4337-92E4-EB3975107AED}"/>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68DBFC59-900F-40C2-8825-F18CC077A6B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12</a:t>
            </a:fld>
            <a:endParaRPr lang="en-GB" altLang="en-US"/>
          </a:p>
        </p:txBody>
      </p:sp>
    </p:spTree>
    <p:extLst>
      <p:ext uri="{BB962C8B-B14F-4D97-AF65-F5344CB8AC3E}">
        <p14:creationId xmlns:p14="http://schemas.microsoft.com/office/powerpoint/2010/main" val="30756137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595C7C-9C6C-444C-9FA0-EEBF36A531D3}"/>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FF4A1112-CD91-4A86-863C-023BDA2FC3C0}"/>
              </a:ext>
            </a:extLst>
          </p:cNvPr>
          <p:cNvSpPr>
            <a:spLocks noGrp="1"/>
          </p:cNvSpPr>
          <p:nvPr>
            <p:ph idx="1"/>
          </p:nvPr>
        </p:nvSpPr>
        <p:spPr/>
        <p:txBody>
          <a:bodyPr/>
          <a:lstStyle/>
          <a:p>
            <a:r>
              <a:rPr lang="en-US" dirty="0"/>
              <a:t>[1] DCN0990r2, Discussions on sensing measurement flows</a:t>
            </a:r>
          </a:p>
          <a:p>
            <a:r>
              <a:rPr lang="en-US" dirty="0"/>
              <a:t>[2] DCN</a:t>
            </a:r>
            <a:r>
              <a:rPr lang="en-US" sz="2400" dirty="0"/>
              <a:t>0842r0, A channel measurement procedure for WLAN sensing</a:t>
            </a:r>
            <a:endParaRPr lang="en-US" dirty="0"/>
          </a:p>
          <a:p>
            <a:r>
              <a:rPr lang="en-US" dirty="0"/>
              <a:t>[3] DCN1015r2, Non-TB and TB measurement procedure for WLAN sensing</a:t>
            </a:r>
          </a:p>
          <a:p>
            <a:r>
              <a:rPr lang="en-US" dirty="0"/>
              <a:t>[4] DCN0644r3, Sensing session and measurement exchange identification</a:t>
            </a:r>
          </a:p>
        </p:txBody>
      </p:sp>
      <p:sp>
        <p:nvSpPr>
          <p:cNvPr id="4" name="Date Placeholder 3">
            <a:extLst>
              <a:ext uri="{FF2B5EF4-FFF2-40B4-BE49-F238E27FC236}">
                <a16:creationId xmlns:a16="http://schemas.microsoft.com/office/drawing/2014/main" id="{26158B13-8F96-4CD2-AA53-285A21AC6712}"/>
              </a:ext>
            </a:extLst>
          </p:cNvPr>
          <p:cNvSpPr>
            <a:spLocks noGrp="1"/>
          </p:cNvSpPr>
          <p:nvPr>
            <p:ph type="dt" sz="half" idx="10"/>
          </p:nvPr>
        </p:nvSpPr>
        <p:spPr/>
        <p:txBody>
          <a:bodyPr/>
          <a:lstStyle/>
          <a:p>
            <a:pPr>
              <a:defRPr/>
            </a:pPr>
            <a:r>
              <a:rPr lang="en-US" altLang="zh-CN"/>
              <a:t>September 2021</a:t>
            </a:r>
            <a:endParaRPr lang="en-GB" altLang="en-US" dirty="0"/>
          </a:p>
        </p:txBody>
      </p:sp>
      <p:sp>
        <p:nvSpPr>
          <p:cNvPr id="5" name="Footer Placeholder 4">
            <a:extLst>
              <a:ext uri="{FF2B5EF4-FFF2-40B4-BE49-F238E27FC236}">
                <a16:creationId xmlns:a16="http://schemas.microsoft.com/office/drawing/2014/main" id="{584E81C8-721E-4BE4-B308-D8B4E2BAB9EA}"/>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D11DC800-8629-47A7-80D0-6C0ED8DDF3B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13</a:t>
            </a:fld>
            <a:endParaRPr lang="en-GB" altLang="en-US"/>
          </a:p>
        </p:txBody>
      </p:sp>
    </p:spTree>
    <p:extLst>
      <p:ext uri="{BB962C8B-B14F-4D97-AF65-F5344CB8AC3E}">
        <p14:creationId xmlns:p14="http://schemas.microsoft.com/office/powerpoint/2010/main" val="19466756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75F94-6D38-4C74-BE59-F297F9241C57}"/>
              </a:ext>
            </a:extLst>
          </p:cNvPr>
          <p:cNvSpPr>
            <a:spLocks noGrp="1"/>
          </p:cNvSpPr>
          <p:nvPr>
            <p:ph type="title"/>
          </p:nvPr>
        </p:nvSpPr>
        <p:spPr/>
        <p:txBody>
          <a:bodyPr/>
          <a:lstStyle/>
          <a:p>
            <a:r>
              <a:rPr lang="en-US" dirty="0"/>
              <a:t>Motivation and background</a:t>
            </a:r>
          </a:p>
        </p:txBody>
      </p:sp>
      <p:sp>
        <p:nvSpPr>
          <p:cNvPr id="3" name="Content Placeholder 2">
            <a:extLst>
              <a:ext uri="{FF2B5EF4-FFF2-40B4-BE49-F238E27FC236}">
                <a16:creationId xmlns:a16="http://schemas.microsoft.com/office/drawing/2014/main" id="{5AF4E5D0-5BCA-4699-BECE-CE59920CFD45}"/>
              </a:ext>
            </a:extLst>
          </p:cNvPr>
          <p:cNvSpPr>
            <a:spLocks noGrp="1"/>
          </p:cNvSpPr>
          <p:nvPr>
            <p:ph idx="1"/>
          </p:nvPr>
        </p:nvSpPr>
        <p:spPr/>
        <p:txBody>
          <a:bodyPr/>
          <a:lstStyle/>
          <a:p>
            <a:r>
              <a:rPr lang="en-US" sz="1800" dirty="0"/>
              <a:t>11bf has defined the Trigger-based sensing measurement instance.</a:t>
            </a:r>
          </a:p>
          <a:p>
            <a:pPr lvl="1"/>
            <a:r>
              <a:rPr lang="en-US" sz="1600" dirty="0"/>
              <a:t>It starts with the polling phase, where the AP polls STAs that are supposed to participate in the following TF sounding and/or NDPA sounding.</a:t>
            </a:r>
          </a:p>
          <a:p>
            <a:pPr lvl="1"/>
            <a:r>
              <a:rPr lang="en-US" sz="1600" dirty="0"/>
              <a:t>So basically, this is mostly an AP-initiated measurement flow.</a:t>
            </a:r>
          </a:p>
          <a:p>
            <a:pPr lvl="1"/>
            <a:r>
              <a:rPr lang="en-US" sz="1600" dirty="0"/>
              <a:t>TB sensing measurement instance works well in scenarios where: </a:t>
            </a:r>
          </a:p>
          <a:p>
            <a:pPr lvl="2"/>
            <a:r>
              <a:rPr lang="en-US" sz="1400" dirty="0"/>
              <a:t>An AP is the initiator. </a:t>
            </a:r>
          </a:p>
          <a:p>
            <a:pPr lvl="2"/>
            <a:r>
              <a:rPr lang="en-US" sz="1400" dirty="0"/>
              <a:t>A non-AP STA is the initiator, and the AP already knows all the sensing schedules and parameters, for example, through sensing negotiation with the STA initiator [1].</a:t>
            </a:r>
          </a:p>
          <a:p>
            <a:r>
              <a:rPr lang="en-US" sz="1800" dirty="0"/>
              <a:t>In [1], we also presented the Non-TB sensing measurement instance where the measurement instance is initiated by a non-AP STA.</a:t>
            </a:r>
            <a:endParaRPr lang="en-US" sz="1600" dirty="0"/>
          </a:p>
          <a:p>
            <a:pPr lvl="1"/>
            <a:r>
              <a:rPr lang="en-US" sz="1600" dirty="0"/>
              <a:t>We propose the Non-TB sensing measurement to enable scenarios where a non-AP STA is the initiator, and sensing occurs in an on-demand manner between the non-AP STA initiator and the AP responder.</a:t>
            </a:r>
          </a:p>
          <a:p>
            <a:pPr lvl="1"/>
            <a:r>
              <a:rPr lang="en-US" sz="1600" dirty="0"/>
              <a:t>Similar ideas were presented in [2][3]. </a:t>
            </a:r>
          </a:p>
          <a:p>
            <a:r>
              <a:rPr lang="en-US" sz="1800" dirty="0"/>
              <a:t>In this contribution, we continue discussions on the Non-TB sensing measurement instance.</a:t>
            </a:r>
          </a:p>
          <a:p>
            <a:pPr marL="457200" lvl="1" indent="0">
              <a:buNone/>
            </a:pPr>
            <a:endParaRPr lang="en-US" sz="1800" dirty="0"/>
          </a:p>
        </p:txBody>
      </p:sp>
      <p:sp>
        <p:nvSpPr>
          <p:cNvPr id="4" name="Date Placeholder 3">
            <a:extLst>
              <a:ext uri="{FF2B5EF4-FFF2-40B4-BE49-F238E27FC236}">
                <a16:creationId xmlns:a16="http://schemas.microsoft.com/office/drawing/2014/main" id="{6CBD7346-F943-4D1B-B6C2-2C61E22DFDEE}"/>
              </a:ext>
            </a:extLst>
          </p:cNvPr>
          <p:cNvSpPr>
            <a:spLocks noGrp="1"/>
          </p:cNvSpPr>
          <p:nvPr>
            <p:ph type="dt" sz="half" idx="10"/>
          </p:nvPr>
        </p:nvSpPr>
        <p:spPr/>
        <p:txBody>
          <a:bodyPr/>
          <a:lstStyle/>
          <a:p>
            <a:pPr>
              <a:defRPr/>
            </a:pPr>
            <a:r>
              <a:rPr lang="en-US" altLang="zh-CN"/>
              <a:t>September 2021</a:t>
            </a:r>
            <a:endParaRPr lang="en-GB" altLang="en-US" dirty="0"/>
          </a:p>
        </p:txBody>
      </p:sp>
      <p:sp>
        <p:nvSpPr>
          <p:cNvPr id="5" name="Footer Placeholder 4">
            <a:extLst>
              <a:ext uri="{FF2B5EF4-FFF2-40B4-BE49-F238E27FC236}">
                <a16:creationId xmlns:a16="http://schemas.microsoft.com/office/drawing/2014/main" id="{09805DD9-F309-46C8-B928-D1EF102DC0C0}"/>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B0D4876A-2C25-4F77-BD0F-781DF6094214}"/>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spTree>
    <p:extLst>
      <p:ext uri="{BB962C8B-B14F-4D97-AF65-F5344CB8AC3E}">
        <p14:creationId xmlns:p14="http://schemas.microsoft.com/office/powerpoint/2010/main" val="28336892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9C619-D674-4F26-B202-7EDC0009560F}"/>
              </a:ext>
            </a:extLst>
          </p:cNvPr>
          <p:cNvSpPr>
            <a:spLocks noGrp="1"/>
          </p:cNvSpPr>
          <p:nvPr>
            <p:ph type="title"/>
          </p:nvPr>
        </p:nvSpPr>
        <p:spPr/>
        <p:txBody>
          <a:bodyPr/>
          <a:lstStyle/>
          <a:p>
            <a:r>
              <a:rPr lang="en-US" altLang="zh-CN" dirty="0"/>
              <a:t>TB vs. Non-TB sensing measurement instance</a:t>
            </a:r>
            <a:endParaRPr lang="en-US" dirty="0"/>
          </a:p>
        </p:txBody>
      </p:sp>
      <p:sp>
        <p:nvSpPr>
          <p:cNvPr id="3" name="Content Placeholder 2">
            <a:extLst>
              <a:ext uri="{FF2B5EF4-FFF2-40B4-BE49-F238E27FC236}">
                <a16:creationId xmlns:a16="http://schemas.microsoft.com/office/drawing/2014/main" id="{D3143334-3DFF-45AF-B273-7A790C243610}"/>
              </a:ext>
            </a:extLst>
          </p:cNvPr>
          <p:cNvSpPr>
            <a:spLocks noGrp="1"/>
          </p:cNvSpPr>
          <p:nvPr>
            <p:ph idx="1"/>
          </p:nvPr>
        </p:nvSpPr>
        <p:spPr/>
        <p:txBody>
          <a:bodyPr/>
          <a:lstStyle/>
          <a:p>
            <a:r>
              <a:rPr lang="en-US" dirty="0"/>
              <a:t>The key difference between TB and Non-TB sensing measurement is who initiates the sensing measurement.</a:t>
            </a:r>
          </a:p>
          <a:p>
            <a:pPr lvl="1"/>
            <a:r>
              <a:rPr lang="en-US" dirty="0"/>
              <a:t>In TB sensing measurement, the AP initiates the flow by polling the STAs to check the availability, which is necessary because:</a:t>
            </a:r>
          </a:p>
          <a:p>
            <a:pPr lvl="2"/>
            <a:r>
              <a:rPr lang="en-US" dirty="0"/>
              <a:t>Some of the STAs may be unassociated, in which case the AP has no knowledge of the STAs and has to check the availability of them before the </a:t>
            </a:r>
            <a:r>
              <a:rPr lang="en-US" altLang="zh-CN" dirty="0"/>
              <a:t>TF and/or NDPA sounding.</a:t>
            </a:r>
            <a:endParaRPr lang="en-US" dirty="0"/>
          </a:p>
          <a:p>
            <a:pPr lvl="2"/>
            <a:r>
              <a:rPr lang="en-US" dirty="0"/>
              <a:t>Even if the STAs are associated to the AP, they may go to power save and therefore the AP still needs to check the availability of them before the TF and/or NDPA sounding.</a:t>
            </a:r>
          </a:p>
          <a:p>
            <a:pPr lvl="1"/>
            <a:r>
              <a:rPr lang="en-US" dirty="0"/>
              <a:t>In Non-TB sensing measurement, the non-AP STA initiates the flow and directly goes into the sounding with the AP.</a:t>
            </a:r>
          </a:p>
          <a:p>
            <a:pPr lvl="2"/>
            <a:r>
              <a:rPr lang="en-US" dirty="0"/>
              <a:t>The non-AP STA can safely assume the AP is there as long as it obtains a TXOP.</a:t>
            </a:r>
          </a:p>
          <a:p>
            <a:pPr lvl="2"/>
            <a:endParaRPr lang="en-US" dirty="0"/>
          </a:p>
        </p:txBody>
      </p:sp>
      <p:sp>
        <p:nvSpPr>
          <p:cNvPr id="4" name="Date Placeholder 3">
            <a:extLst>
              <a:ext uri="{FF2B5EF4-FFF2-40B4-BE49-F238E27FC236}">
                <a16:creationId xmlns:a16="http://schemas.microsoft.com/office/drawing/2014/main" id="{2C402D5B-3A1A-477D-8611-1CA9000BD0A5}"/>
              </a:ext>
            </a:extLst>
          </p:cNvPr>
          <p:cNvSpPr>
            <a:spLocks noGrp="1"/>
          </p:cNvSpPr>
          <p:nvPr>
            <p:ph type="dt" sz="half" idx="10"/>
          </p:nvPr>
        </p:nvSpPr>
        <p:spPr/>
        <p:txBody>
          <a:bodyPr/>
          <a:lstStyle/>
          <a:p>
            <a:pPr>
              <a:defRPr/>
            </a:pPr>
            <a:r>
              <a:rPr lang="en-US" altLang="zh-CN"/>
              <a:t>September 2021</a:t>
            </a:r>
            <a:endParaRPr lang="en-GB" altLang="en-US" dirty="0"/>
          </a:p>
        </p:txBody>
      </p:sp>
      <p:sp>
        <p:nvSpPr>
          <p:cNvPr id="5" name="Footer Placeholder 4">
            <a:extLst>
              <a:ext uri="{FF2B5EF4-FFF2-40B4-BE49-F238E27FC236}">
                <a16:creationId xmlns:a16="http://schemas.microsoft.com/office/drawing/2014/main" id="{C2562AA6-05D1-4309-A33A-5F0F8AF37E71}"/>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F18F7A5A-7AF5-4EEF-BE94-112C92F2E7BD}"/>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spTree>
    <p:extLst>
      <p:ext uri="{BB962C8B-B14F-4D97-AF65-F5344CB8AC3E}">
        <p14:creationId xmlns:p14="http://schemas.microsoft.com/office/powerpoint/2010/main" val="25319387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55123E-0838-4641-B0D9-DDA84D9A0361}"/>
              </a:ext>
            </a:extLst>
          </p:cNvPr>
          <p:cNvSpPr>
            <a:spLocks noGrp="1"/>
          </p:cNvSpPr>
          <p:nvPr>
            <p:ph type="title"/>
          </p:nvPr>
        </p:nvSpPr>
        <p:spPr/>
        <p:txBody>
          <a:bodyPr/>
          <a:lstStyle/>
          <a:p>
            <a:r>
              <a:rPr lang="en-US" dirty="0"/>
              <a:t>Assumptions</a:t>
            </a:r>
          </a:p>
        </p:txBody>
      </p:sp>
      <p:sp>
        <p:nvSpPr>
          <p:cNvPr id="3" name="Content Placeholder 2">
            <a:extLst>
              <a:ext uri="{FF2B5EF4-FFF2-40B4-BE49-F238E27FC236}">
                <a16:creationId xmlns:a16="http://schemas.microsoft.com/office/drawing/2014/main" id="{46F06DED-9708-4437-89B8-A08F5670FC77}"/>
              </a:ext>
            </a:extLst>
          </p:cNvPr>
          <p:cNvSpPr>
            <a:spLocks noGrp="1"/>
          </p:cNvSpPr>
          <p:nvPr>
            <p:ph idx="1"/>
          </p:nvPr>
        </p:nvSpPr>
        <p:spPr/>
        <p:txBody>
          <a:bodyPr/>
          <a:lstStyle/>
          <a:p>
            <a:r>
              <a:rPr lang="en-US" sz="2000" dirty="0"/>
              <a:t>In this contribution, we make the following assumptions</a:t>
            </a:r>
          </a:p>
          <a:p>
            <a:pPr lvl="1"/>
            <a:r>
              <a:rPr lang="en-US" sz="1800" dirty="0"/>
              <a:t>We assume the non-AP STA initiator is either associated to the AP or has already established security context with the AP in an unassociated state.</a:t>
            </a:r>
          </a:p>
          <a:p>
            <a:pPr lvl="1"/>
            <a:r>
              <a:rPr lang="en-US" sz="1800" dirty="0"/>
              <a:t>We only consider the scenario where there is a single AP responder </a:t>
            </a:r>
            <a:r>
              <a:rPr lang="en-US" altLang="zh-CN" sz="1800" dirty="0"/>
              <a:t>in one measurement instance</a:t>
            </a:r>
            <a:endParaRPr lang="en-US" sz="1800" dirty="0"/>
          </a:p>
          <a:p>
            <a:pPr lvl="2"/>
            <a:r>
              <a:rPr lang="en-US" sz="1600" dirty="0"/>
              <a:t>Of course, the non-AP STA can always establish multiple sensing sessions with multiple AP responders, but generally it can only talk to one AP responder in one measurement instance.</a:t>
            </a:r>
            <a:endParaRPr lang="en-US" sz="1200" dirty="0"/>
          </a:p>
          <a:p>
            <a:pPr lvl="2"/>
            <a:r>
              <a:rPr lang="en-US" sz="1600" dirty="0"/>
              <a:t>If there are additional non-AP STA responders in addition to the AP responder, we think the TB sensing measurement instance is a better fit because:</a:t>
            </a:r>
          </a:p>
          <a:p>
            <a:pPr lvl="3"/>
            <a:r>
              <a:rPr lang="en-US" sz="1400" dirty="0"/>
              <a:t>A non-AP STA typically cannot support MU functionalities.</a:t>
            </a:r>
          </a:p>
          <a:p>
            <a:pPr lvl="3"/>
            <a:r>
              <a:rPr lang="en-US" sz="1400" dirty="0"/>
              <a:t>The non-AP STA initiator will have to rely on the AP for the scheduling, synchronization etc. to coordinate multiple responders.</a:t>
            </a:r>
          </a:p>
          <a:p>
            <a:pPr lvl="1"/>
            <a:r>
              <a:rPr lang="en-US" sz="1800" dirty="0"/>
              <a:t>We assume the non-AP STA and the AP has already finished the Session Setup and Sensing Measurement Setup.</a:t>
            </a:r>
          </a:p>
          <a:p>
            <a:pPr lvl="2"/>
            <a:endParaRPr lang="en-US" dirty="0"/>
          </a:p>
          <a:p>
            <a:pPr marL="857250" lvl="2" indent="0">
              <a:buNone/>
            </a:pPr>
            <a:endParaRPr lang="en-US" dirty="0"/>
          </a:p>
          <a:p>
            <a:pPr lvl="1"/>
            <a:endParaRPr lang="en-US" dirty="0"/>
          </a:p>
        </p:txBody>
      </p:sp>
      <p:sp>
        <p:nvSpPr>
          <p:cNvPr id="4" name="Date Placeholder 3">
            <a:extLst>
              <a:ext uri="{FF2B5EF4-FFF2-40B4-BE49-F238E27FC236}">
                <a16:creationId xmlns:a16="http://schemas.microsoft.com/office/drawing/2014/main" id="{CBC343EF-D9EC-401E-B910-C640820361B2}"/>
              </a:ext>
            </a:extLst>
          </p:cNvPr>
          <p:cNvSpPr>
            <a:spLocks noGrp="1"/>
          </p:cNvSpPr>
          <p:nvPr>
            <p:ph type="dt" sz="half" idx="10"/>
          </p:nvPr>
        </p:nvSpPr>
        <p:spPr/>
        <p:txBody>
          <a:bodyPr/>
          <a:lstStyle/>
          <a:p>
            <a:pPr>
              <a:defRPr/>
            </a:pPr>
            <a:r>
              <a:rPr lang="en-US" altLang="zh-CN"/>
              <a:t>September 2021</a:t>
            </a:r>
            <a:endParaRPr lang="en-GB" altLang="en-US" dirty="0"/>
          </a:p>
        </p:txBody>
      </p:sp>
      <p:sp>
        <p:nvSpPr>
          <p:cNvPr id="5" name="Footer Placeholder 4">
            <a:extLst>
              <a:ext uri="{FF2B5EF4-FFF2-40B4-BE49-F238E27FC236}">
                <a16:creationId xmlns:a16="http://schemas.microsoft.com/office/drawing/2014/main" id="{A2045893-A245-44F5-9BFD-8323B6D40C5F}"/>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2A8D2CAB-A679-4EE1-803F-368DB37CF447}"/>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spTree>
    <p:extLst>
      <p:ext uri="{BB962C8B-B14F-4D97-AF65-F5344CB8AC3E}">
        <p14:creationId xmlns:p14="http://schemas.microsoft.com/office/powerpoint/2010/main" val="37048839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5CF3CD0F-43C0-4799-86B0-58794A3921E1}"/>
              </a:ext>
            </a:extLst>
          </p:cNvPr>
          <p:cNvSpPr>
            <a:spLocks noGrp="1"/>
          </p:cNvSpPr>
          <p:nvPr>
            <p:ph type="dt" sz="half" idx="10"/>
          </p:nvPr>
        </p:nvSpPr>
        <p:spPr/>
        <p:txBody>
          <a:bodyPr/>
          <a:lstStyle/>
          <a:p>
            <a:pPr>
              <a:defRPr/>
            </a:pPr>
            <a:r>
              <a:rPr lang="en-US" altLang="zh-CN"/>
              <a:t>September 2021</a:t>
            </a:r>
            <a:endParaRPr lang="en-GB" altLang="en-US" dirty="0"/>
          </a:p>
        </p:txBody>
      </p:sp>
      <p:sp>
        <p:nvSpPr>
          <p:cNvPr id="5" name="Footer Placeholder 4">
            <a:extLst>
              <a:ext uri="{FF2B5EF4-FFF2-40B4-BE49-F238E27FC236}">
                <a16:creationId xmlns:a16="http://schemas.microsoft.com/office/drawing/2014/main" id="{18AB880E-E8E5-4AC7-BF8C-FE29A3466FE7}"/>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3BA8EF84-E4DC-4294-8B5E-EA9BA7C2B82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sp>
        <p:nvSpPr>
          <p:cNvPr id="2" name="Title 1">
            <a:extLst>
              <a:ext uri="{FF2B5EF4-FFF2-40B4-BE49-F238E27FC236}">
                <a16:creationId xmlns:a16="http://schemas.microsoft.com/office/drawing/2014/main" id="{F8ED637A-495A-4E34-93D0-A789B54B5543}"/>
              </a:ext>
            </a:extLst>
          </p:cNvPr>
          <p:cNvSpPr>
            <a:spLocks noGrp="1"/>
          </p:cNvSpPr>
          <p:nvPr>
            <p:ph type="title" idx="4294967295"/>
          </p:nvPr>
        </p:nvSpPr>
        <p:spPr>
          <a:xfrm>
            <a:off x="685800" y="630341"/>
            <a:ext cx="7772400" cy="1066800"/>
          </a:xfrm>
        </p:spPr>
        <p:txBody>
          <a:bodyPr/>
          <a:lstStyle/>
          <a:p>
            <a:r>
              <a:rPr lang="en-US" dirty="0"/>
              <a:t>Possible scenarios</a:t>
            </a:r>
          </a:p>
        </p:txBody>
      </p:sp>
      <p:sp>
        <p:nvSpPr>
          <p:cNvPr id="7" name="TextBox 6">
            <a:extLst>
              <a:ext uri="{FF2B5EF4-FFF2-40B4-BE49-F238E27FC236}">
                <a16:creationId xmlns:a16="http://schemas.microsoft.com/office/drawing/2014/main" id="{956E418B-1723-4570-8EAE-6DF43E3540EF}"/>
              </a:ext>
            </a:extLst>
          </p:cNvPr>
          <p:cNvSpPr txBox="1"/>
          <p:nvPr/>
        </p:nvSpPr>
        <p:spPr>
          <a:xfrm flipH="1">
            <a:off x="4203890" y="2363492"/>
            <a:ext cx="1902012" cy="307777"/>
          </a:xfrm>
          <a:prstGeom prst="rect">
            <a:avLst/>
          </a:prstGeom>
          <a:noFill/>
        </p:spPr>
        <p:txBody>
          <a:bodyPr vert="horz" wrap="square" lIns="0" tIns="0" rIns="0" bIns="0" rtlCol="0">
            <a:spAutoFit/>
          </a:bodyPr>
          <a:lstStyle/>
          <a:p>
            <a:pPr algn="ctr"/>
            <a:r>
              <a:rPr lang="en-US" sz="1000" dirty="0">
                <a:solidFill>
                  <a:srgbClr val="C00000"/>
                </a:solidFill>
              </a:rPr>
              <a:t>Sensing Initiator</a:t>
            </a:r>
          </a:p>
          <a:p>
            <a:pPr algn="ctr"/>
            <a:r>
              <a:rPr lang="en-US" sz="1000" dirty="0">
                <a:solidFill>
                  <a:srgbClr val="C00000"/>
                </a:solidFill>
              </a:rPr>
              <a:t>Sensing Receiver &amp; Transmitter</a:t>
            </a:r>
            <a:endParaRPr lang="en-US" dirty="0">
              <a:solidFill>
                <a:srgbClr val="C00000"/>
              </a:solidFill>
            </a:endParaRPr>
          </a:p>
        </p:txBody>
      </p:sp>
      <p:cxnSp>
        <p:nvCxnSpPr>
          <p:cNvPr id="8" name="Straight Arrow Connector 7">
            <a:extLst>
              <a:ext uri="{FF2B5EF4-FFF2-40B4-BE49-F238E27FC236}">
                <a16:creationId xmlns:a16="http://schemas.microsoft.com/office/drawing/2014/main" id="{EDA0DB05-3D3A-4E02-A91E-18BFA39FAA20}"/>
              </a:ext>
            </a:extLst>
          </p:cNvPr>
          <p:cNvCxnSpPr>
            <a:cxnSpLocks/>
          </p:cNvCxnSpPr>
          <p:nvPr/>
        </p:nvCxnSpPr>
        <p:spPr>
          <a:xfrm>
            <a:off x="3656632" y="2073233"/>
            <a:ext cx="1033141" cy="1540"/>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sp>
        <p:nvSpPr>
          <p:cNvPr id="9" name="TextBox 8">
            <a:extLst>
              <a:ext uri="{FF2B5EF4-FFF2-40B4-BE49-F238E27FC236}">
                <a16:creationId xmlns:a16="http://schemas.microsoft.com/office/drawing/2014/main" id="{FFD48A1D-02BC-4AFC-ACF7-D91950292BC8}"/>
              </a:ext>
            </a:extLst>
          </p:cNvPr>
          <p:cNvSpPr txBox="1"/>
          <p:nvPr/>
        </p:nvSpPr>
        <p:spPr>
          <a:xfrm flipH="1">
            <a:off x="2084511" y="2369769"/>
            <a:ext cx="2581729" cy="310383"/>
          </a:xfrm>
          <a:prstGeom prst="rect">
            <a:avLst/>
          </a:prstGeom>
          <a:noFill/>
        </p:spPr>
        <p:txBody>
          <a:bodyPr vert="horz" wrap="square" lIns="0" tIns="0" rIns="0" bIns="0" rtlCol="0">
            <a:spAutoFit/>
          </a:bodyPr>
          <a:lstStyle/>
          <a:p>
            <a:pPr algn="ctr"/>
            <a:r>
              <a:rPr lang="en-US" sz="1000" dirty="0">
                <a:solidFill>
                  <a:srgbClr val="C00000"/>
                </a:solidFill>
              </a:rPr>
              <a:t>Sensing Responder</a:t>
            </a:r>
          </a:p>
          <a:p>
            <a:pPr algn="ctr"/>
            <a:r>
              <a:rPr lang="en-US" sz="1000" dirty="0">
                <a:solidFill>
                  <a:srgbClr val="C00000"/>
                </a:solidFill>
              </a:rPr>
              <a:t>Sensing Transmitter &amp; Receiver</a:t>
            </a:r>
          </a:p>
        </p:txBody>
      </p:sp>
      <p:sp>
        <p:nvSpPr>
          <p:cNvPr id="10" name="TextBox 9">
            <a:extLst>
              <a:ext uri="{FF2B5EF4-FFF2-40B4-BE49-F238E27FC236}">
                <a16:creationId xmlns:a16="http://schemas.microsoft.com/office/drawing/2014/main" id="{CC522AED-9399-4D7B-876A-67BC478557DB}"/>
              </a:ext>
            </a:extLst>
          </p:cNvPr>
          <p:cNvSpPr txBox="1"/>
          <p:nvPr/>
        </p:nvSpPr>
        <p:spPr>
          <a:xfrm flipH="1">
            <a:off x="3141915" y="1618446"/>
            <a:ext cx="472938" cy="184666"/>
          </a:xfrm>
          <a:prstGeom prst="rect">
            <a:avLst/>
          </a:prstGeom>
          <a:noFill/>
        </p:spPr>
        <p:txBody>
          <a:bodyPr vert="horz" wrap="square" lIns="0" tIns="0" rIns="0" bIns="0" rtlCol="0">
            <a:spAutoFit/>
          </a:bodyPr>
          <a:lstStyle/>
          <a:p>
            <a:pPr algn="ctr"/>
            <a:r>
              <a:rPr lang="en-US" dirty="0">
                <a:solidFill>
                  <a:srgbClr val="00B0F0"/>
                </a:solidFill>
              </a:rPr>
              <a:t>AP</a:t>
            </a:r>
          </a:p>
        </p:txBody>
      </p:sp>
      <p:sp>
        <p:nvSpPr>
          <p:cNvPr id="11" name="TextBox 10">
            <a:extLst>
              <a:ext uri="{FF2B5EF4-FFF2-40B4-BE49-F238E27FC236}">
                <a16:creationId xmlns:a16="http://schemas.microsoft.com/office/drawing/2014/main" id="{8BBD77C0-913C-46DA-AB98-D36E266373F8}"/>
              </a:ext>
            </a:extLst>
          </p:cNvPr>
          <p:cNvSpPr txBox="1"/>
          <p:nvPr/>
        </p:nvSpPr>
        <p:spPr>
          <a:xfrm flipH="1">
            <a:off x="4639250" y="1618446"/>
            <a:ext cx="734078" cy="184666"/>
          </a:xfrm>
          <a:prstGeom prst="rect">
            <a:avLst/>
          </a:prstGeom>
          <a:noFill/>
        </p:spPr>
        <p:txBody>
          <a:bodyPr vert="horz" wrap="square" lIns="0" tIns="0" rIns="0" bIns="0" rtlCol="0">
            <a:spAutoFit/>
          </a:bodyPr>
          <a:lstStyle/>
          <a:p>
            <a:pPr algn="ctr"/>
            <a:r>
              <a:rPr lang="en-US" dirty="0">
                <a:solidFill>
                  <a:srgbClr val="00B0F0"/>
                </a:solidFill>
              </a:rPr>
              <a:t>STA1</a:t>
            </a:r>
          </a:p>
        </p:txBody>
      </p:sp>
      <p:cxnSp>
        <p:nvCxnSpPr>
          <p:cNvPr id="12" name="Straight Arrow Connector 11">
            <a:extLst>
              <a:ext uri="{FF2B5EF4-FFF2-40B4-BE49-F238E27FC236}">
                <a16:creationId xmlns:a16="http://schemas.microsoft.com/office/drawing/2014/main" id="{55FBA39C-929C-4944-983E-2F62E518CA23}"/>
              </a:ext>
            </a:extLst>
          </p:cNvPr>
          <p:cNvCxnSpPr>
            <a:cxnSpLocks/>
          </p:cNvCxnSpPr>
          <p:nvPr/>
        </p:nvCxnSpPr>
        <p:spPr>
          <a:xfrm flipV="1">
            <a:off x="1031011" y="3416359"/>
            <a:ext cx="607865" cy="1"/>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sp>
        <p:nvSpPr>
          <p:cNvPr id="13" name="TextBox 12">
            <a:extLst>
              <a:ext uri="{FF2B5EF4-FFF2-40B4-BE49-F238E27FC236}">
                <a16:creationId xmlns:a16="http://schemas.microsoft.com/office/drawing/2014/main" id="{B748327F-3369-4E8E-8F6C-52E0BD202883}"/>
              </a:ext>
            </a:extLst>
          </p:cNvPr>
          <p:cNvSpPr txBox="1"/>
          <p:nvPr/>
        </p:nvSpPr>
        <p:spPr>
          <a:xfrm>
            <a:off x="323528" y="3537566"/>
            <a:ext cx="1919115" cy="276999"/>
          </a:xfrm>
          <a:prstGeom prst="rect">
            <a:avLst/>
          </a:prstGeom>
          <a:noFill/>
        </p:spPr>
        <p:txBody>
          <a:bodyPr wrap="none" rtlCol="0">
            <a:spAutoFit/>
          </a:bodyPr>
          <a:lstStyle/>
          <a:p>
            <a:r>
              <a:rPr lang="en-US" dirty="0"/>
              <a:t>Sensing PPDU transmission</a:t>
            </a:r>
          </a:p>
        </p:txBody>
      </p:sp>
      <p:pic>
        <p:nvPicPr>
          <p:cNvPr id="14" name="Picture 13">
            <a:extLst>
              <a:ext uri="{FF2B5EF4-FFF2-40B4-BE49-F238E27FC236}">
                <a16:creationId xmlns:a16="http://schemas.microsoft.com/office/drawing/2014/main" id="{DF1DB30D-4F1F-442D-8DCA-78A568C1D61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16016" y="1841500"/>
            <a:ext cx="644914" cy="513109"/>
          </a:xfrm>
          <a:prstGeom prst="rect">
            <a:avLst/>
          </a:prstGeom>
        </p:spPr>
      </p:pic>
      <p:pic>
        <p:nvPicPr>
          <p:cNvPr id="15" name="Picture 14">
            <a:extLst>
              <a:ext uri="{FF2B5EF4-FFF2-40B4-BE49-F238E27FC236}">
                <a16:creationId xmlns:a16="http://schemas.microsoft.com/office/drawing/2014/main" id="{802E6239-EB38-4AEA-8040-E46FD7F1B09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13162" y="1778301"/>
            <a:ext cx="703627" cy="548847"/>
          </a:xfrm>
          <a:prstGeom prst="rect">
            <a:avLst/>
          </a:prstGeom>
        </p:spPr>
      </p:pic>
      <p:cxnSp>
        <p:nvCxnSpPr>
          <p:cNvPr id="16" name="Straight Arrow Connector 15">
            <a:extLst>
              <a:ext uri="{FF2B5EF4-FFF2-40B4-BE49-F238E27FC236}">
                <a16:creationId xmlns:a16="http://schemas.microsoft.com/office/drawing/2014/main" id="{C3AB35D5-A1EF-4476-9921-160C00C98DC9}"/>
              </a:ext>
            </a:extLst>
          </p:cNvPr>
          <p:cNvCxnSpPr>
            <a:cxnSpLocks/>
          </p:cNvCxnSpPr>
          <p:nvPr/>
        </p:nvCxnSpPr>
        <p:spPr>
          <a:xfrm>
            <a:off x="4003171" y="2213921"/>
            <a:ext cx="650071" cy="0"/>
          </a:xfrm>
          <a:prstGeom prst="straightConnector1">
            <a:avLst/>
          </a:prstGeom>
          <a:ln>
            <a:solidFill>
              <a:schemeClr val="tx2"/>
            </a:solidFill>
            <a:headEnd type="triangle"/>
            <a:tailEnd type="none"/>
          </a:ln>
          <a:effectLst/>
        </p:spPr>
        <p:style>
          <a:lnRef idx="2">
            <a:schemeClr val="accent1"/>
          </a:lnRef>
          <a:fillRef idx="0">
            <a:schemeClr val="accent1"/>
          </a:fillRef>
          <a:effectRef idx="1">
            <a:schemeClr val="accent1"/>
          </a:effectRef>
          <a:fontRef idx="minor">
            <a:schemeClr val="tx1"/>
          </a:fontRef>
        </p:style>
      </p:cxnSp>
      <p:sp>
        <p:nvSpPr>
          <p:cNvPr id="17" name="TextBox 16">
            <a:extLst>
              <a:ext uri="{FF2B5EF4-FFF2-40B4-BE49-F238E27FC236}">
                <a16:creationId xmlns:a16="http://schemas.microsoft.com/office/drawing/2014/main" id="{06C48958-13E8-410D-813E-83896102626F}"/>
              </a:ext>
            </a:extLst>
          </p:cNvPr>
          <p:cNvSpPr txBox="1"/>
          <p:nvPr/>
        </p:nvSpPr>
        <p:spPr>
          <a:xfrm flipH="1">
            <a:off x="4203890" y="4336557"/>
            <a:ext cx="1902012" cy="307777"/>
          </a:xfrm>
          <a:prstGeom prst="rect">
            <a:avLst/>
          </a:prstGeom>
          <a:noFill/>
        </p:spPr>
        <p:txBody>
          <a:bodyPr vert="horz" wrap="square" lIns="0" tIns="0" rIns="0" bIns="0" rtlCol="0">
            <a:spAutoFit/>
          </a:bodyPr>
          <a:lstStyle/>
          <a:p>
            <a:pPr algn="ctr"/>
            <a:r>
              <a:rPr lang="en-US" sz="1000" dirty="0">
                <a:solidFill>
                  <a:srgbClr val="C00000"/>
                </a:solidFill>
              </a:rPr>
              <a:t>Sensing Initiator</a:t>
            </a:r>
          </a:p>
          <a:p>
            <a:pPr algn="ctr"/>
            <a:r>
              <a:rPr lang="en-US" sz="1000" dirty="0">
                <a:solidFill>
                  <a:srgbClr val="C00000"/>
                </a:solidFill>
              </a:rPr>
              <a:t>Sensing Transmitter</a:t>
            </a:r>
            <a:endParaRPr lang="en-US" dirty="0">
              <a:solidFill>
                <a:srgbClr val="C00000"/>
              </a:solidFill>
            </a:endParaRPr>
          </a:p>
        </p:txBody>
      </p:sp>
      <p:sp>
        <p:nvSpPr>
          <p:cNvPr id="18" name="TextBox 17">
            <a:extLst>
              <a:ext uri="{FF2B5EF4-FFF2-40B4-BE49-F238E27FC236}">
                <a16:creationId xmlns:a16="http://schemas.microsoft.com/office/drawing/2014/main" id="{638AAB0E-38A6-4412-A82F-BBD0C86F61A2}"/>
              </a:ext>
            </a:extLst>
          </p:cNvPr>
          <p:cNvSpPr txBox="1"/>
          <p:nvPr/>
        </p:nvSpPr>
        <p:spPr>
          <a:xfrm flipH="1">
            <a:off x="2084511" y="4342834"/>
            <a:ext cx="2581729" cy="310383"/>
          </a:xfrm>
          <a:prstGeom prst="rect">
            <a:avLst/>
          </a:prstGeom>
          <a:noFill/>
        </p:spPr>
        <p:txBody>
          <a:bodyPr vert="horz" wrap="square" lIns="0" tIns="0" rIns="0" bIns="0" rtlCol="0">
            <a:spAutoFit/>
          </a:bodyPr>
          <a:lstStyle/>
          <a:p>
            <a:pPr algn="ctr"/>
            <a:r>
              <a:rPr lang="en-US" sz="1000" dirty="0">
                <a:solidFill>
                  <a:srgbClr val="C00000"/>
                </a:solidFill>
              </a:rPr>
              <a:t>Sensing Responder</a:t>
            </a:r>
          </a:p>
          <a:p>
            <a:pPr algn="ctr"/>
            <a:r>
              <a:rPr lang="en-US" sz="1000" dirty="0">
                <a:solidFill>
                  <a:srgbClr val="C00000"/>
                </a:solidFill>
              </a:rPr>
              <a:t>Sensing Receiver</a:t>
            </a:r>
          </a:p>
        </p:txBody>
      </p:sp>
      <p:sp>
        <p:nvSpPr>
          <p:cNvPr id="19" name="TextBox 18">
            <a:extLst>
              <a:ext uri="{FF2B5EF4-FFF2-40B4-BE49-F238E27FC236}">
                <a16:creationId xmlns:a16="http://schemas.microsoft.com/office/drawing/2014/main" id="{F3C43F31-C2D4-431D-B7D2-C3D0066E08EE}"/>
              </a:ext>
            </a:extLst>
          </p:cNvPr>
          <p:cNvSpPr txBox="1"/>
          <p:nvPr/>
        </p:nvSpPr>
        <p:spPr>
          <a:xfrm flipH="1">
            <a:off x="3141915" y="3591511"/>
            <a:ext cx="472938" cy="184666"/>
          </a:xfrm>
          <a:prstGeom prst="rect">
            <a:avLst/>
          </a:prstGeom>
          <a:noFill/>
        </p:spPr>
        <p:txBody>
          <a:bodyPr vert="horz" wrap="square" lIns="0" tIns="0" rIns="0" bIns="0" rtlCol="0">
            <a:spAutoFit/>
          </a:bodyPr>
          <a:lstStyle/>
          <a:p>
            <a:pPr algn="ctr"/>
            <a:r>
              <a:rPr lang="en-US" dirty="0">
                <a:solidFill>
                  <a:srgbClr val="00B0F0"/>
                </a:solidFill>
              </a:rPr>
              <a:t>AP</a:t>
            </a:r>
          </a:p>
        </p:txBody>
      </p:sp>
      <p:sp>
        <p:nvSpPr>
          <p:cNvPr id="20" name="TextBox 19">
            <a:extLst>
              <a:ext uri="{FF2B5EF4-FFF2-40B4-BE49-F238E27FC236}">
                <a16:creationId xmlns:a16="http://schemas.microsoft.com/office/drawing/2014/main" id="{CF5B8C87-8993-4C74-B963-5EF1E1A19F91}"/>
              </a:ext>
            </a:extLst>
          </p:cNvPr>
          <p:cNvSpPr txBox="1"/>
          <p:nvPr/>
        </p:nvSpPr>
        <p:spPr>
          <a:xfrm flipH="1">
            <a:off x="4639250" y="3591511"/>
            <a:ext cx="734078" cy="184666"/>
          </a:xfrm>
          <a:prstGeom prst="rect">
            <a:avLst/>
          </a:prstGeom>
          <a:noFill/>
        </p:spPr>
        <p:txBody>
          <a:bodyPr vert="horz" wrap="square" lIns="0" tIns="0" rIns="0" bIns="0" rtlCol="0">
            <a:spAutoFit/>
          </a:bodyPr>
          <a:lstStyle/>
          <a:p>
            <a:pPr algn="ctr"/>
            <a:r>
              <a:rPr lang="en-US" dirty="0">
                <a:solidFill>
                  <a:srgbClr val="00B0F0"/>
                </a:solidFill>
              </a:rPr>
              <a:t>STA1</a:t>
            </a:r>
          </a:p>
        </p:txBody>
      </p:sp>
      <p:pic>
        <p:nvPicPr>
          <p:cNvPr id="21" name="Picture 20">
            <a:extLst>
              <a:ext uri="{FF2B5EF4-FFF2-40B4-BE49-F238E27FC236}">
                <a16:creationId xmlns:a16="http://schemas.microsoft.com/office/drawing/2014/main" id="{D4F79FD8-C5F8-4FDF-8A21-78DCF38B58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16016" y="3814565"/>
            <a:ext cx="644914" cy="513109"/>
          </a:xfrm>
          <a:prstGeom prst="rect">
            <a:avLst/>
          </a:prstGeom>
        </p:spPr>
      </p:pic>
      <p:pic>
        <p:nvPicPr>
          <p:cNvPr id="22" name="Picture 21">
            <a:extLst>
              <a:ext uri="{FF2B5EF4-FFF2-40B4-BE49-F238E27FC236}">
                <a16:creationId xmlns:a16="http://schemas.microsoft.com/office/drawing/2014/main" id="{624AF7F7-1DB0-4730-BE44-B32618672FD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13162" y="3751366"/>
            <a:ext cx="703627" cy="548847"/>
          </a:xfrm>
          <a:prstGeom prst="rect">
            <a:avLst/>
          </a:prstGeom>
        </p:spPr>
      </p:pic>
      <p:cxnSp>
        <p:nvCxnSpPr>
          <p:cNvPr id="23" name="Straight Arrow Connector 22">
            <a:extLst>
              <a:ext uri="{FF2B5EF4-FFF2-40B4-BE49-F238E27FC236}">
                <a16:creationId xmlns:a16="http://schemas.microsoft.com/office/drawing/2014/main" id="{E87859CE-A153-454C-B400-EEEEE69B8E1E}"/>
              </a:ext>
            </a:extLst>
          </p:cNvPr>
          <p:cNvCxnSpPr>
            <a:cxnSpLocks/>
          </p:cNvCxnSpPr>
          <p:nvPr/>
        </p:nvCxnSpPr>
        <p:spPr>
          <a:xfrm>
            <a:off x="4003171" y="4186986"/>
            <a:ext cx="650071" cy="0"/>
          </a:xfrm>
          <a:prstGeom prst="straightConnector1">
            <a:avLst/>
          </a:prstGeom>
          <a:ln>
            <a:solidFill>
              <a:schemeClr val="tx2"/>
            </a:solidFill>
            <a:headEnd type="triangle"/>
            <a:tailEnd type="none"/>
          </a:ln>
          <a:effectLst/>
        </p:spPr>
        <p:style>
          <a:lnRef idx="2">
            <a:schemeClr val="accent1"/>
          </a:lnRef>
          <a:fillRef idx="0">
            <a:schemeClr val="accent1"/>
          </a:fillRef>
          <a:effectRef idx="1">
            <a:schemeClr val="accent1"/>
          </a:effectRef>
          <a:fontRef idx="minor">
            <a:schemeClr val="tx1"/>
          </a:fontRef>
        </p:style>
      </p:cxnSp>
      <p:sp>
        <p:nvSpPr>
          <p:cNvPr id="24" name="TextBox 23">
            <a:extLst>
              <a:ext uri="{FF2B5EF4-FFF2-40B4-BE49-F238E27FC236}">
                <a16:creationId xmlns:a16="http://schemas.microsoft.com/office/drawing/2014/main" id="{08868BC5-B146-4132-A934-72A94C9922B0}"/>
              </a:ext>
            </a:extLst>
          </p:cNvPr>
          <p:cNvSpPr txBox="1"/>
          <p:nvPr/>
        </p:nvSpPr>
        <p:spPr>
          <a:xfrm flipH="1">
            <a:off x="4203890" y="6164883"/>
            <a:ext cx="1902012" cy="307777"/>
          </a:xfrm>
          <a:prstGeom prst="rect">
            <a:avLst/>
          </a:prstGeom>
          <a:noFill/>
        </p:spPr>
        <p:txBody>
          <a:bodyPr vert="horz" wrap="square" lIns="0" tIns="0" rIns="0" bIns="0" rtlCol="0">
            <a:spAutoFit/>
          </a:bodyPr>
          <a:lstStyle/>
          <a:p>
            <a:pPr algn="ctr"/>
            <a:r>
              <a:rPr lang="en-US" sz="1000" dirty="0">
                <a:solidFill>
                  <a:srgbClr val="C00000"/>
                </a:solidFill>
              </a:rPr>
              <a:t>Sensing Initiator</a:t>
            </a:r>
          </a:p>
          <a:p>
            <a:pPr algn="ctr"/>
            <a:r>
              <a:rPr lang="en-US" sz="1000" dirty="0">
                <a:solidFill>
                  <a:srgbClr val="C00000"/>
                </a:solidFill>
              </a:rPr>
              <a:t>Sensing Receiver</a:t>
            </a:r>
            <a:endParaRPr lang="en-US" dirty="0">
              <a:solidFill>
                <a:srgbClr val="C00000"/>
              </a:solidFill>
            </a:endParaRPr>
          </a:p>
        </p:txBody>
      </p:sp>
      <p:cxnSp>
        <p:nvCxnSpPr>
          <p:cNvPr id="25" name="Straight Arrow Connector 24">
            <a:extLst>
              <a:ext uri="{FF2B5EF4-FFF2-40B4-BE49-F238E27FC236}">
                <a16:creationId xmlns:a16="http://schemas.microsoft.com/office/drawing/2014/main" id="{D323AA05-0E28-4099-AC4A-CA4DF3994501}"/>
              </a:ext>
            </a:extLst>
          </p:cNvPr>
          <p:cNvCxnSpPr>
            <a:cxnSpLocks/>
          </p:cNvCxnSpPr>
          <p:nvPr/>
        </p:nvCxnSpPr>
        <p:spPr>
          <a:xfrm>
            <a:off x="3656632" y="5874624"/>
            <a:ext cx="1033141" cy="1540"/>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sp>
        <p:nvSpPr>
          <p:cNvPr id="26" name="TextBox 25">
            <a:extLst>
              <a:ext uri="{FF2B5EF4-FFF2-40B4-BE49-F238E27FC236}">
                <a16:creationId xmlns:a16="http://schemas.microsoft.com/office/drawing/2014/main" id="{EDD78EC6-F0E9-4FA9-9F90-241F2E410275}"/>
              </a:ext>
            </a:extLst>
          </p:cNvPr>
          <p:cNvSpPr txBox="1"/>
          <p:nvPr/>
        </p:nvSpPr>
        <p:spPr>
          <a:xfrm flipH="1">
            <a:off x="2084511" y="6171160"/>
            <a:ext cx="2581729" cy="310383"/>
          </a:xfrm>
          <a:prstGeom prst="rect">
            <a:avLst/>
          </a:prstGeom>
          <a:noFill/>
        </p:spPr>
        <p:txBody>
          <a:bodyPr vert="horz" wrap="square" lIns="0" tIns="0" rIns="0" bIns="0" rtlCol="0">
            <a:spAutoFit/>
          </a:bodyPr>
          <a:lstStyle/>
          <a:p>
            <a:pPr algn="ctr"/>
            <a:r>
              <a:rPr lang="en-US" sz="1000" dirty="0">
                <a:solidFill>
                  <a:srgbClr val="C00000"/>
                </a:solidFill>
              </a:rPr>
              <a:t>Sensing Responder</a:t>
            </a:r>
          </a:p>
          <a:p>
            <a:pPr algn="ctr"/>
            <a:r>
              <a:rPr lang="en-US" sz="1000" dirty="0">
                <a:solidFill>
                  <a:srgbClr val="C00000"/>
                </a:solidFill>
              </a:rPr>
              <a:t>Sensing Transmitter</a:t>
            </a:r>
          </a:p>
        </p:txBody>
      </p:sp>
      <p:sp>
        <p:nvSpPr>
          <p:cNvPr id="27" name="TextBox 26">
            <a:extLst>
              <a:ext uri="{FF2B5EF4-FFF2-40B4-BE49-F238E27FC236}">
                <a16:creationId xmlns:a16="http://schemas.microsoft.com/office/drawing/2014/main" id="{B71DA2E1-90BA-4DEA-AC55-88C9DD4D71FC}"/>
              </a:ext>
            </a:extLst>
          </p:cNvPr>
          <p:cNvSpPr txBox="1"/>
          <p:nvPr/>
        </p:nvSpPr>
        <p:spPr>
          <a:xfrm flipH="1">
            <a:off x="3141915" y="5419837"/>
            <a:ext cx="472938" cy="184666"/>
          </a:xfrm>
          <a:prstGeom prst="rect">
            <a:avLst/>
          </a:prstGeom>
          <a:noFill/>
        </p:spPr>
        <p:txBody>
          <a:bodyPr vert="horz" wrap="square" lIns="0" tIns="0" rIns="0" bIns="0" rtlCol="0">
            <a:spAutoFit/>
          </a:bodyPr>
          <a:lstStyle/>
          <a:p>
            <a:pPr algn="ctr"/>
            <a:r>
              <a:rPr lang="en-US" dirty="0">
                <a:solidFill>
                  <a:srgbClr val="00B0F0"/>
                </a:solidFill>
              </a:rPr>
              <a:t>AP</a:t>
            </a:r>
          </a:p>
        </p:txBody>
      </p:sp>
      <p:sp>
        <p:nvSpPr>
          <p:cNvPr id="28" name="TextBox 27">
            <a:extLst>
              <a:ext uri="{FF2B5EF4-FFF2-40B4-BE49-F238E27FC236}">
                <a16:creationId xmlns:a16="http://schemas.microsoft.com/office/drawing/2014/main" id="{1B4E60A6-CF5C-4615-93F8-F03FC45F8147}"/>
              </a:ext>
            </a:extLst>
          </p:cNvPr>
          <p:cNvSpPr txBox="1"/>
          <p:nvPr/>
        </p:nvSpPr>
        <p:spPr>
          <a:xfrm flipH="1">
            <a:off x="4639250" y="5419837"/>
            <a:ext cx="734078" cy="184666"/>
          </a:xfrm>
          <a:prstGeom prst="rect">
            <a:avLst/>
          </a:prstGeom>
          <a:noFill/>
        </p:spPr>
        <p:txBody>
          <a:bodyPr vert="horz" wrap="square" lIns="0" tIns="0" rIns="0" bIns="0" rtlCol="0">
            <a:spAutoFit/>
          </a:bodyPr>
          <a:lstStyle/>
          <a:p>
            <a:pPr algn="ctr"/>
            <a:r>
              <a:rPr lang="en-US" dirty="0">
                <a:solidFill>
                  <a:srgbClr val="00B0F0"/>
                </a:solidFill>
              </a:rPr>
              <a:t>STA1</a:t>
            </a:r>
          </a:p>
        </p:txBody>
      </p:sp>
      <p:pic>
        <p:nvPicPr>
          <p:cNvPr id="29" name="Picture 28">
            <a:extLst>
              <a:ext uri="{FF2B5EF4-FFF2-40B4-BE49-F238E27FC236}">
                <a16:creationId xmlns:a16="http://schemas.microsoft.com/office/drawing/2014/main" id="{BD88593F-2B48-4DFB-88DE-A3ACA49F4AB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16016" y="5642891"/>
            <a:ext cx="644914" cy="513109"/>
          </a:xfrm>
          <a:prstGeom prst="rect">
            <a:avLst/>
          </a:prstGeom>
        </p:spPr>
      </p:pic>
      <p:pic>
        <p:nvPicPr>
          <p:cNvPr id="30" name="Picture 29">
            <a:extLst>
              <a:ext uri="{FF2B5EF4-FFF2-40B4-BE49-F238E27FC236}">
                <a16:creationId xmlns:a16="http://schemas.microsoft.com/office/drawing/2014/main" id="{B5748031-A99E-4EA2-8062-2C15B038FE4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13162" y="5579692"/>
            <a:ext cx="703627" cy="548847"/>
          </a:xfrm>
          <a:prstGeom prst="rect">
            <a:avLst/>
          </a:prstGeom>
        </p:spPr>
      </p:pic>
      <p:sp>
        <p:nvSpPr>
          <p:cNvPr id="31" name="TextBox 30">
            <a:extLst>
              <a:ext uri="{FF2B5EF4-FFF2-40B4-BE49-F238E27FC236}">
                <a16:creationId xmlns:a16="http://schemas.microsoft.com/office/drawing/2014/main" id="{69728D2A-24C5-49BE-BE83-7EF6F8F9B4A1}"/>
              </a:ext>
            </a:extLst>
          </p:cNvPr>
          <p:cNvSpPr txBox="1"/>
          <p:nvPr/>
        </p:nvSpPr>
        <p:spPr>
          <a:xfrm>
            <a:off x="6097004" y="2060812"/>
            <a:ext cx="2140330" cy="369332"/>
          </a:xfrm>
          <a:prstGeom prst="rect">
            <a:avLst/>
          </a:prstGeom>
          <a:noFill/>
        </p:spPr>
        <p:txBody>
          <a:bodyPr wrap="none" rtlCol="0">
            <a:spAutoFit/>
          </a:bodyPr>
          <a:lstStyle/>
          <a:p>
            <a:r>
              <a:rPr lang="en-US" sz="1800" dirty="0"/>
              <a:t>Bidirectional sensing</a:t>
            </a:r>
          </a:p>
        </p:txBody>
      </p:sp>
      <p:sp>
        <p:nvSpPr>
          <p:cNvPr id="32" name="TextBox 31">
            <a:extLst>
              <a:ext uri="{FF2B5EF4-FFF2-40B4-BE49-F238E27FC236}">
                <a16:creationId xmlns:a16="http://schemas.microsoft.com/office/drawing/2014/main" id="{7DFBE39A-DCEC-4503-9605-A52292CBB8C3}"/>
              </a:ext>
            </a:extLst>
          </p:cNvPr>
          <p:cNvSpPr txBox="1"/>
          <p:nvPr/>
        </p:nvSpPr>
        <p:spPr>
          <a:xfrm>
            <a:off x="6060157" y="4010218"/>
            <a:ext cx="2625462" cy="369332"/>
          </a:xfrm>
          <a:prstGeom prst="rect">
            <a:avLst/>
          </a:prstGeom>
          <a:noFill/>
        </p:spPr>
        <p:txBody>
          <a:bodyPr wrap="none" rtlCol="0">
            <a:spAutoFit/>
          </a:bodyPr>
          <a:lstStyle/>
          <a:p>
            <a:r>
              <a:rPr lang="en-US" sz="1800" dirty="0"/>
              <a:t>Unidirectional UL sensing</a:t>
            </a:r>
          </a:p>
        </p:txBody>
      </p:sp>
      <p:sp>
        <p:nvSpPr>
          <p:cNvPr id="33" name="TextBox 32">
            <a:extLst>
              <a:ext uri="{FF2B5EF4-FFF2-40B4-BE49-F238E27FC236}">
                <a16:creationId xmlns:a16="http://schemas.microsoft.com/office/drawing/2014/main" id="{ED934C7F-BC77-401C-89AF-5E41354AEB3B}"/>
              </a:ext>
            </a:extLst>
          </p:cNvPr>
          <p:cNvSpPr txBox="1"/>
          <p:nvPr/>
        </p:nvSpPr>
        <p:spPr>
          <a:xfrm>
            <a:off x="6060157" y="5718499"/>
            <a:ext cx="2625462" cy="369332"/>
          </a:xfrm>
          <a:prstGeom prst="rect">
            <a:avLst/>
          </a:prstGeom>
          <a:noFill/>
        </p:spPr>
        <p:txBody>
          <a:bodyPr wrap="none" rtlCol="0">
            <a:spAutoFit/>
          </a:bodyPr>
          <a:lstStyle/>
          <a:p>
            <a:r>
              <a:rPr lang="en-US" sz="1800" dirty="0"/>
              <a:t>Unidirectional DL sensing</a:t>
            </a:r>
          </a:p>
        </p:txBody>
      </p:sp>
      <p:sp>
        <p:nvSpPr>
          <p:cNvPr id="34" name="TextBox 33">
            <a:extLst>
              <a:ext uri="{FF2B5EF4-FFF2-40B4-BE49-F238E27FC236}">
                <a16:creationId xmlns:a16="http://schemas.microsoft.com/office/drawing/2014/main" id="{5134AFF7-C2C8-4CF6-9FA9-8AAA4DCA9652}"/>
              </a:ext>
            </a:extLst>
          </p:cNvPr>
          <p:cNvSpPr txBox="1"/>
          <p:nvPr/>
        </p:nvSpPr>
        <p:spPr>
          <a:xfrm>
            <a:off x="2121588" y="1570157"/>
            <a:ext cx="397866" cy="400110"/>
          </a:xfrm>
          <a:prstGeom prst="rect">
            <a:avLst/>
          </a:prstGeom>
          <a:noFill/>
        </p:spPr>
        <p:txBody>
          <a:bodyPr wrap="none" rtlCol="0">
            <a:spAutoFit/>
          </a:bodyPr>
          <a:lstStyle/>
          <a:p>
            <a:r>
              <a:rPr lang="en-US" sz="2000" dirty="0"/>
              <a:t>1)</a:t>
            </a:r>
          </a:p>
        </p:txBody>
      </p:sp>
      <p:sp>
        <p:nvSpPr>
          <p:cNvPr id="35" name="TextBox 34">
            <a:extLst>
              <a:ext uri="{FF2B5EF4-FFF2-40B4-BE49-F238E27FC236}">
                <a16:creationId xmlns:a16="http://schemas.microsoft.com/office/drawing/2014/main" id="{C392AFA8-1B7D-4499-85AA-A150185B8925}"/>
              </a:ext>
            </a:extLst>
          </p:cNvPr>
          <p:cNvSpPr txBox="1"/>
          <p:nvPr/>
        </p:nvSpPr>
        <p:spPr>
          <a:xfrm>
            <a:off x="2150053" y="3591511"/>
            <a:ext cx="397866" cy="400110"/>
          </a:xfrm>
          <a:prstGeom prst="rect">
            <a:avLst/>
          </a:prstGeom>
          <a:noFill/>
        </p:spPr>
        <p:txBody>
          <a:bodyPr wrap="none" rtlCol="0">
            <a:spAutoFit/>
          </a:bodyPr>
          <a:lstStyle/>
          <a:p>
            <a:r>
              <a:rPr lang="en-US" sz="2000" dirty="0"/>
              <a:t>2)</a:t>
            </a:r>
          </a:p>
        </p:txBody>
      </p:sp>
      <p:sp>
        <p:nvSpPr>
          <p:cNvPr id="36" name="TextBox 35">
            <a:extLst>
              <a:ext uri="{FF2B5EF4-FFF2-40B4-BE49-F238E27FC236}">
                <a16:creationId xmlns:a16="http://schemas.microsoft.com/office/drawing/2014/main" id="{B182F8FF-8BDF-420C-8E1D-B28EFC661C6B}"/>
              </a:ext>
            </a:extLst>
          </p:cNvPr>
          <p:cNvSpPr txBox="1"/>
          <p:nvPr/>
        </p:nvSpPr>
        <p:spPr>
          <a:xfrm>
            <a:off x="2121588" y="5404448"/>
            <a:ext cx="397866" cy="400110"/>
          </a:xfrm>
          <a:prstGeom prst="rect">
            <a:avLst/>
          </a:prstGeom>
          <a:noFill/>
        </p:spPr>
        <p:txBody>
          <a:bodyPr wrap="none" rtlCol="0">
            <a:spAutoFit/>
          </a:bodyPr>
          <a:lstStyle/>
          <a:p>
            <a:r>
              <a:rPr lang="en-US" sz="2000" dirty="0"/>
              <a:t>3)</a:t>
            </a:r>
          </a:p>
        </p:txBody>
      </p:sp>
    </p:spTree>
    <p:extLst>
      <p:ext uri="{BB962C8B-B14F-4D97-AF65-F5344CB8AC3E}">
        <p14:creationId xmlns:p14="http://schemas.microsoft.com/office/powerpoint/2010/main" val="23408302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5ED31FB-2AB5-4E5B-81F0-527FFD38ADC6}"/>
              </a:ext>
            </a:extLst>
          </p:cNvPr>
          <p:cNvSpPr>
            <a:spLocks noGrp="1"/>
          </p:cNvSpPr>
          <p:nvPr>
            <p:ph type="title"/>
          </p:nvPr>
        </p:nvSpPr>
        <p:spPr/>
        <p:txBody>
          <a:bodyPr/>
          <a:lstStyle/>
          <a:p>
            <a:r>
              <a:rPr lang="en-US" dirty="0"/>
              <a:t>Unified flow to cover all 3 scenarios</a:t>
            </a:r>
          </a:p>
        </p:txBody>
      </p:sp>
      <p:sp>
        <p:nvSpPr>
          <p:cNvPr id="2" name="Date Placeholder 1">
            <a:extLst>
              <a:ext uri="{FF2B5EF4-FFF2-40B4-BE49-F238E27FC236}">
                <a16:creationId xmlns:a16="http://schemas.microsoft.com/office/drawing/2014/main" id="{58FA3336-4D54-4DC7-A79E-F2A6487126F5}"/>
              </a:ext>
            </a:extLst>
          </p:cNvPr>
          <p:cNvSpPr>
            <a:spLocks noGrp="1"/>
          </p:cNvSpPr>
          <p:nvPr>
            <p:ph type="dt" sz="half" idx="10"/>
          </p:nvPr>
        </p:nvSpPr>
        <p:spPr/>
        <p:txBody>
          <a:bodyPr/>
          <a:lstStyle/>
          <a:p>
            <a:pPr>
              <a:defRPr/>
            </a:pPr>
            <a:r>
              <a:rPr lang="en-US" altLang="zh-CN"/>
              <a:t>September 2021</a:t>
            </a:r>
            <a:endParaRPr lang="en-GB" altLang="en-US"/>
          </a:p>
        </p:txBody>
      </p:sp>
      <p:sp>
        <p:nvSpPr>
          <p:cNvPr id="3" name="Footer Placeholder 2">
            <a:extLst>
              <a:ext uri="{FF2B5EF4-FFF2-40B4-BE49-F238E27FC236}">
                <a16:creationId xmlns:a16="http://schemas.microsoft.com/office/drawing/2014/main" id="{D0A699D9-A1FD-4A5B-A593-F4593F9A322D}"/>
              </a:ext>
            </a:extLst>
          </p:cNvPr>
          <p:cNvSpPr>
            <a:spLocks noGrp="1"/>
          </p:cNvSpPr>
          <p:nvPr>
            <p:ph type="ftr" sz="quarter" idx="11"/>
          </p:nvPr>
        </p:nvSpPr>
        <p:spPr/>
        <p:txBody>
          <a:bodyPr/>
          <a:lstStyle/>
          <a:p>
            <a:pPr>
              <a:defRPr/>
            </a:pPr>
            <a:r>
              <a:rPr lang="en-GB"/>
              <a:t>Cheng Chen, Intel</a:t>
            </a:r>
          </a:p>
        </p:txBody>
      </p:sp>
      <p:sp>
        <p:nvSpPr>
          <p:cNvPr id="4" name="Slide Number Placeholder 3">
            <a:extLst>
              <a:ext uri="{FF2B5EF4-FFF2-40B4-BE49-F238E27FC236}">
                <a16:creationId xmlns:a16="http://schemas.microsoft.com/office/drawing/2014/main" id="{662A1571-9604-4E19-BA9E-E85F63847FB0}"/>
              </a:ext>
            </a:extLst>
          </p:cNvPr>
          <p:cNvSpPr>
            <a:spLocks noGrp="1"/>
          </p:cNvSpPr>
          <p:nvPr>
            <p:ph type="sldNum" sz="quarter" idx="12"/>
          </p:nvPr>
        </p:nvSpPr>
        <p:spPr/>
        <p:txBody>
          <a:bodyPr/>
          <a:lstStyle/>
          <a:p>
            <a:pPr>
              <a:defRPr/>
            </a:pPr>
            <a:r>
              <a:rPr lang="en-GB" altLang="en-US"/>
              <a:t>Slide </a:t>
            </a:r>
            <a:fld id="{36058778-6F47-4E07-8D0C-6A1D61C757ED}" type="slidenum">
              <a:rPr lang="en-GB" altLang="en-US" smtClean="0"/>
              <a:pPr>
                <a:defRPr/>
              </a:pPr>
              <a:t>6</a:t>
            </a:fld>
            <a:endParaRPr lang="en-GB" altLang="en-US"/>
          </a:p>
        </p:txBody>
      </p:sp>
      <p:sp>
        <p:nvSpPr>
          <p:cNvPr id="7" name="TextBox 6">
            <a:extLst>
              <a:ext uri="{FF2B5EF4-FFF2-40B4-BE49-F238E27FC236}">
                <a16:creationId xmlns:a16="http://schemas.microsoft.com/office/drawing/2014/main" id="{405E7805-4A81-4D8B-858D-200F50C972EB}"/>
              </a:ext>
            </a:extLst>
          </p:cNvPr>
          <p:cNvSpPr txBox="1"/>
          <p:nvPr/>
        </p:nvSpPr>
        <p:spPr>
          <a:xfrm flipH="1">
            <a:off x="1571557" y="2362834"/>
            <a:ext cx="1902012" cy="307777"/>
          </a:xfrm>
          <a:prstGeom prst="rect">
            <a:avLst/>
          </a:prstGeom>
          <a:noFill/>
        </p:spPr>
        <p:txBody>
          <a:bodyPr vert="horz" wrap="square" lIns="0" tIns="0" rIns="0" bIns="0" rtlCol="0">
            <a:spAutoFit/>
          </a:bodyPr>
          <a:lstStyle/>
          <a:p>
            <a:pPr algn="ctr"/>
            <a:r>
              <a:rPr lang="en-US" sz="1000" dirty="0">
                <a:solidFill>
                  <a:srgbClr val="C00000"/>
                </a:solidFill>
              </a:rPr>
              <a:t>Sensing Initiator</a:t>
            </a:r>
          </a:p>
          <a:p>
            <a:pPr algn="ctr"/>
            <a:r>
              <a:rPr lang="en-US" sz="1000" dirty="0">
                <a:solidFill>
                  <a:srgbClr val="C00000"/>
                </a:solidFill>
              </a:rPr>
              <a:t>Sensing Receiver &amp; Transmitter</a:t>
            </a:r>
            <a:endParaRPr lang="en-US" dirty="0">
              <a:solidFill>
                <a:srgbClr val="C00000"/>
              </a:solidFill>
            </a:endParaRPr>
          </a:p>
        </p:txBody>
      </p:sp>
      <p:cxnSp>
        <p:nvCxnSpPr>
          <p:cNvPr id="8" name="Straight Arrow Connector 7">
            <a:extLst>
              <a:ext uri="{FF2B5EF4-FFF2-40B4-BE49-F238E27FC236}">
                <a16:creationId xmlns:a16="http://schemas.microsoft.com/office/drawing/2014/main" id="{36332C91-49AA-4F1F-B07B-764C065A6CD6}"/>
              </a:ext>
            </a:extLst>
          </p:cNvPr>
          <p:cNvCxnSpPr>
            <a:cxnSpLocks/>
          </p:cNvCxnSpPr>
          <p:nvPr/>
        </p:nvCxnSpPr>
        <p:spPr>
          <a:xfrm>
            <a:off x="743521" y="2060533"/>
            <a:ext cx="1033141" cy="1540"/>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sp>
        <p:nvSpPr>
          <p:cNvPr id="9" name="TextBox 8">
            <a:extLst>
              <a:ext uri="{FF2B5EF4-FFF2-40B4-BE49-F238E27FC236}">
                <a16:creationId xmlns:a16="http://schemas.microsoft.com/office/drawing/2014/main" id="{C6127329-D4A7-4D8C-8223-B27792EC11A7}"/>
              </a:ext>
            </a:extLst>
          </p:cNvPr>
          <p:cNvSpPr txBox="1"/>
          <p:nvPr/>
        </p:nvSpPr>
        <p:spPr>
          <a:xfrm flipH="1">
            <a:off x="-456003" y="2356073"/>
            <a:ext cx="2581729" cy="310383"/>
          </a:xfrm>
          <a:prstGeom prst="rect">
            <a:avLst/>
          </a:prstGeom>
          <a:noFill/>
        </p:spPr>
        <p:txBody>
          <a:bodyPr vert="horz" wrap="square" lIns="0" tIns="0" rIns="0" bIns="0" rtlCol="0">
            <a:spAutoFit/>
          </a:bodyPr>
          <a:lstStyle/>
          <a:p>
            <a:pPr algn="ctr"/>
            <a:r>
              <a:rPr lang="en-US" sz="1000" dirty="0">
                <a:solidFill>
                  <a:srgbClr val="C00000"/>
                </a:solidFill>
              </a:rPr>
              <a:t>Sensing Responder</a:t>
            </a:r>
          </a:p>
          <a:p>
            <a:pPr algn="ctr"/>
            <a:r>
              <a:rPr lang="en-US" sz="1000" dirty="0">
                <a:solidFill>
                  <a:srgbClr val="C00000"/>
                </a:solidFill>
              </a:rPr>
              <a:t>Sensing Transmitter &amp; Receiver</a:t>
            </a:r>
          </a:p>
        </p:txBody>
      </p:sp>
      <p:sp>
        <p:nvSpPr>
          <p:cNvPr id="10" name="TextBox 9">
            <a:extLst>
              <a:ext uri="{FF2B5EF4-FFF2-40B4-BE49-F238E27FC236}">
                <a16:creationId xmlns:a16="http://schemas.microsoft.com/office/drawing/2014/main" id="{1573CB88-83F0-483C-BAF1-C86EF54943E7}"/>
              </a:ext>
            </a:extLst>
          </p:cNvPr>
          <p:cNvSpPr txBox="1"/>
          <p:nvPr/>
        </p:nvSpPr>
        <p:spPr>
          <a:xfrm flipH="1">
            <a:off x="228804" y="1605746"/>
            <a:ext cx="472938" cy="184666"/>
          </a:xfrm>
          <a:prstGeom prst="rect">
            <a:avLst/>
          </a:prstGeom>
          <a:noFill/>
        </p:spPr>
        <p:txBody>
          <a:bodyPr vert="horz" wrap="square" lIns="0" tIns="0" rIns="0" bIns="0" rtlCol="0">
            <a:spAutoFit/>
          </a:bodyPr>
          <a:lstStyle/>
          <a:p>
            <a:pPr algn="ctr"/>
            <a:r>
              <a:rPr lang="en-US" dirty="0">
                <a:solidFill>
                  <a:srgbClr val="00B0F0"/>
                </a:solidFill>
              </a:rPr>
              <a:t>AP</a:t>
            </a:r>
          </a:p>
        </p:txBody>
      </p:sp>
      <p:sp>
        <p:nvSpPr>
          <p:cNvPr id="11" name="TextBox 10">
            <a:extLst>
              <a:ext uri="{FF2B5EF4-FFF2-40B4-BE49-F238E27FC236}">
                <a16:creationId xmlns:a16="http://schemas.microsoft.com/office/drawing/2014/main" id="{9FBD07D0-1B57-4AFC-82DC-AFC74BD5C93B}"/>
              </a:ext>
            </a:extLst>
          </p:cNvPr>
          <p:cNvSpPr txBox="1"/>
          <p:nvPr/>
        </p:nvSpPr>
        <p:spPr>
          <a:xfrm flipH="1">
            <a:off x="1726139" y="1605746"/>
            <a:ext cx="734078" cy="184666"/>
          </a:xfrm>
          <a:prstGeom prst="rect">
            <a:avLst/>
          </a:prstGeom>
          <a:noFill/>
        </p:spPr>
        <p:txBody>
          <a:bodyPr vert="horz" wrap="square" lIns="0" tIns="0" rIns="0" bIns="0" rtlCol="0">
            <a:spAutoFit/>
          </a:bodyPr>
          <a:lstStyle/>
          <a:p>
            <a:pPr algn="ctr"/>
            <a:r>
              <a:rPr lang="en-US" dirty="0">
                <a:solidFill>
                  <a:srgbClr val="00B0F0"/>
                </a:solidFill>
              </a:rPr>
              <a:t>STA1</a:t>
            </a:r>
          </a:p>
        </p:txBody>
      </p:sp>
      <p:cxnSp>
        <p:nvCxnSpPr>
          <p:cNvPr id="12" name="Straight Arrow Connector 11">
            <a:extLst>
              <a:ext uri="{FF2B5EF4-FFF2-40B4-BE49-F238E27FC236}">
                <a16:creationId xmlns:a16="http://schemas.microsoft.com/office/drawing/2014/main" id="{006E26E6-93BE-4A83-A0A1-B5E444A1CB15}"/>
              </a:ext>
            </a:extLst>
          </p:cNvPr>
          <p:cNvCxnSpPr>
            <a:cxnSpLocks/>
          </p:cNvCxnSpPr>
          <p:nvPr/>
        </p:nvCxnSpPr>
        <p:spPr>
          <a:xfrm flipV="1">
            <a:off x="916419" y="5797254"/>
            <a:ext cx="607865" cy="1"/>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sp>
        <p:nvSpPr>
          <p:cNvPr id="13" name="TextBox 12">
            <a:extLst>
              <a:ext uri="{FF2B5EF4-FFF2-40B4-BE49-F238E27FC236}">
                <a16:creationId xmlns:a16="http://schemas.microsoft.com/office/drawing/2014/main" id="{7B51E407-8641-4C13-B8B7-1CAB3C5D8411}"/>
              </a:ext>
            </a:extLst>
          </p:cNvPr>
          <p:cNvSpPr txBox="1"/>
          <p:nvPr/>
        </p:nvSpPr>
        <p:spPr>
          <a:xfrm>
            <a:off x="1105823" y="5918461"/>
            <a:ext cx="1919115" cy="276999"/>
          </a:xfrm>
          <a:prstGeom prst="rect">
            <a:avLst/>
          </a:prstGeom>
          <a:noFill/>
        </p:spPr>
        <p:txBody>
          <a:bodyPr wrap="none" rtlCol="0">
            <a:spAutoFit/>
          </a:bodyPr>
          <a:lstStyle/>
          <a:p>
            <a:r>
              <a:rPr lang="en-US" dirty="0"/>
              <a:t>Sensing PPDU transmission</a:t>
            </a:r>
          </a:p>
        </p:txBody>
      </p:sp>
      <p:pic>
        <p:nvPicPr>
          <p:cNvPr id="14" name="Picture 13">
            <a:extLst>
              <a:ext uri="{FF2B5EF4-FFF2-40B4-BE49-F238E27FC236}">
                <a16:creationId xmlns:a16="http://schemas.microsoft.com/office/drawing/2014/main" id="{B4EEC27F-41C7-4437-BF17-E265CF6011C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02905" y="1828800"/>
            <a:ext cx="644914" cy="513109"/>
          </a:xfrm>
          <a:prstGeom prst="rect">
            <a:avLst/>
          </a:prstGeom>
        </p:spPr>
      </p:pic>
      <p:pic>
        <p:nvPicPr>
          <p:cNvPr id="15" name="Picture 14">
            <a:extLst>
              <a:ext uri="{FF2B5EF4-FFF2-40B4-BE49-F238E27FC236}">
                <a16:creationId xmlns:a16="http://schemas.microsoft.com/office/drawing/2014/main" id="{D52C8E95-67E0-45B3-A327-C79650EFA9C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0051" y="1765601"/>
            <a:ext cx="703627" cy="548847"/>
          </a:xfrm>
          <a:prstGeom prst="rect">
            <a:avLst/>
          </a:prstGeom>
        </p:spPr>
      </p:pic>
      <p:cxnSp>
        <p:nvCxnSpPr>
          <p:cNvPr id="16" name="Straight Arrow Connector 15">
            <a:extLst>
              <a:ext uri="{FF2B5EF4-FFF2-40B4-BE49-F238E27FC236}">
                <a16:creationId xmlns:a16="http://schemas.microsoft.com/office/drawing/2014/main" id="{3AB88A46-93EC-4E6C-BFB1-0A803BD48A5E}"/>
              </a:ext>
            </a:extLst>
          </p:cNvPr>
          <p:cNvCxnSpPr>
            <a:cxnSpLocks/>
          </p:cNvCxnSpPr>
          <p:nvPr/>
        </p:nvCxnSpPr>
        <p:spPr>
          <a:xfrm>
            <a:off x="1090060" y="2201221"/>
            <a:ext cx="650071" cy="0"/>
          </a:xfrm>
          <a:prstGeom prst="straightConnector1">
            <a:avLst/>
          </a:prstGeom>
          <a:ln>
            <a:solidFill>
              <a:schemeClr val="tx2"/>
            </a:solidFill>
            <a:headEnd type="triangle"/>
            <a:tailEnd type="none"/>
          </a:ln>
          <a:effectLst/>
        </p:spPr>
        <p:style>
          <a:lnRef idx="2">
            <a:schemeClr val="accent1"/>
          </a:lnRef>
          <a:fillRef idx="0">
            <a:schemeClr val="accent1"/>
          </a:fillRef>
          <a:effectRef idx="1">
            <a:schemeClr val="accent1"/>
          </a:effectRef>
          <a:fontRef idx="minor">
            <a:schemeClr val="tx1"/>
          </a:fontRef>
        </p:style>
      </p:cxnSp>
      <p:sp>
        <p:nvSpPr>
          <p:cNvPr id="17" name="TextBox 16">
            <a:extLst>
              <a:ext uri="{FF2B5EF4-FFF2-40B4-BE49-F238E27FC236}">
                <a16:creationId xmlns:a16="http://schemas.microsoft.com/office/drawing/2014/main" id="{EC73F459-8B69-430B-BADE-009C47658092}"/>
              </a:ext>
            </a:extLst>
          </p:cNvPr>
          <p:cNvSpPr txBox="1"/>
          <p:nvPr/>
        </p:nvSpPr>
        <p:spPr>
          <a:xfrm flipH="1">
            <a:off x="1290779" y="3597982"/>
            <a:ext cx="1902012" cy="307777"/>
          </a:xfrm>
          <a:prstGeom prst="rect">
            <a:avLst/>
          </a:prstGeom>
          <a:noFill/>
        </p:spPr>
        <p:txBody>
          <a:bodyPr vert="horz" wrap="square" lIns="0" tIns="0" rIns="0" bIns="0" rtlCol="0">
            <a:spAutoFit/>
          </a:bodyPr>
          <a:lstStyle/>
          <a:p>
            <a:pPr algn="ctr"/>
            <a:r>
              <a:rPr lang="en-US" sz="1000" dirty="0">
                <a:solidFill>
                  <a:srgbClr val="C00000"/>
                </a:solidFill>
              </a:rPr>
              <a:t>Sensing Initiator</a:t>
            </a:r>
          </a:p>
          <a:p>
            <a:pPr algn="ctr"/>
            <a:r>
              <a:rPr lang="en-US" sz="1000" dirty="0">
                <a:solidFill>
                  <a:srgbClr val="C00000"/>
                </a:solidFill>
              </a:rPr>
              <a:t>Sensing Transmitter</a:t>
            </a:r>
            <a:endParaRPr lang="en-US" dirty="0">
              <a:solidFill>
                <a:srgbClr val="C00000"/>
              </a:solidFill>
            </a:endParaRPr>
          </a:p>
        </p:txBody>
      </p:sp>
      <p:sp>
        <p:nvSpPr>
          <p:cNvPr id="18" name="TextBox 17">
            <a:extLst>
              <a:ext uri="{FF2B5EF4-FFF2-40B4-BE49-F238E27FC236}">
                <a16:creationId xmlns:a16="http://schemas.microsoft.com/office/drawing/2014/main" id="{A415E443-1DCF-4CE1-ADDE-536E5477A10D}"/>
              </a:ext>
            </a:extLst>
          </p:cNvPr>
          <p:cNvSpPr txBox="1"/>
          <p:nvPr/>
        </p:nvSpPr>
        <p:spPr>
          <a:xfrm flipH="1">
            <a:off x="-828600" y="3604259"/>
            <a:ext cx="2581729" cy="310383"/>
          </a:xfrm>
          <a:prstGeom prst="rect">
            <a:avLst/>
          </a:prstGeom>
          <a:noFill/>
        </p:spPr>
        <p:txBody>
          <a:bodyPr vert="horz" wrap="square" lIns="0" tIns="0" rIns="0" bIns="0" rtlCol="0">
            <a:spAutoFit/>
          </a:bodyPr>
          <a:lstStyle/>
          <a:p>
            <a:pPr algn="ctr"/>
            <a:r>
              <a:rPr lang="en-US" sz="1000" dirty="0">
                <a:solidFill>
                  <a:srgbClr val="C00000"/>
                </a:solidFill>
              </a:rPr>
              <a:t>Sensing Responder</a:t>
            </a:r>
          </a:p>
          <a:p>
            <a:pPr algn="ctr"/>
            <a:r>
              <a:rPr lang="en-US" sz="1000" dirty="0">
                <a:solidFill>
                  <a:srgbClr val="C00000"/>
                </a:solidFill>
              </a:rPr>
              <a:t>Sensing Receiver</a:t>
            </a:r>
          </a:p>
        </p:txBody>
      </p:sp>
      <p:sp>
        <p:nvSpPr>
          <p:cNvPr id="19" name="TextBox 18">
            <a:extLst>
              <a:ext uri="{FF2B5EF4-FFF2-40B4-BE49-F238E27FC236}">
                <a16:creationId xmlns:a16="http://schemas.microsoft.com/office/drawing/2014/main" id="{A8C63882-51A8-49A4-B3FE-44765E43B011}"/>
              </a:ext>
            </a:extLst>
          </p:cNvPr>
          <p:cNvSpPr txBox="1"/>
          <p:nvPr/>
        </p:nvSpPr>
        <p:spPr>
          <a:xfrm flipH="1">
            <a:off x="228804" y="2852936"/>
            <a:ext cx="472938" cy="184666"/>
          </a:xfrm>
          <a:prstGeom prst="rect">
            <a:avLst/>
          </a:prstGeom>
          <a:noFill/>
        </p:spPr>
        <p:txBody>
          <a:bodyPr vert="horz" wrap="square" lIns="0" tIns="0" rIns="0" bIns="0" rtlCol="0">
            <a:spAutoFit/>
          </a:bodyPr>
          <a:lstStyle/>
          <a:p>
            <a:pPr algn="ctr"/>
            <a:r>
              <a:rPr lang="en-US" dirty="0">
                <a:solidFill>
                  <a:srgbClr val="00B0F0"/>
                </a:solidFill>
              </a:rPr>
              <a:t>AP</a:t>
            </a:r>
          </a:p>
        </p:txBody>
      </p:sp>
      <p:sp>
        <p:nvSpPr>
          <p:cNvPr id="20" name="TextBox 19">
            <a:extLst>
              <a:ext uri="{FF2B5EF4-FFF2-40B4-BE49-F238E27FC236}">
                <a16:creationId xmlns:a16="http://schemas.microsoft.com/office/drawing/2014/main" id="{73FFC837-4E80-4BAE-B2A7-DDBCA5A8B519}"/>
              </a:ext>
            </a:extLst>
          </p:cNvPr>
          <p:cNvSpPr txBox="1"/>
          <p:nvPr/>
        </p:nvSpPr>
        <p:spPr>
          <a:xfrm flipH="1">
            <a:off x="1726139" y="2852936"/>
            <a:ext cx="734078" cy="184666"/>
          </a:xfrm>
          <a:prstGeom prst="rect">
            <a:avLst/>
          </a:prstGeom>
          <a:noFill/>
        </p:spPr>
        <p:txBody>
          <a:bodyPr vert="horz" wrap="square" lIns="0" tIns="0" rIns="0" bIns="0" rtlCol="0">
            <a:spAutoFit/>
          </a:bodyPr>
          <a:lstStyle/>
          <a:p>
            <a:pPr algn="ctr"/>
            <a:r>
              <a:rPr lang="en-US" dirty="0">
                <a:solidFill>
                  <a:srgbClr val="00B0F0"/>
                </a:solidFill>
              </a:rPr>
              <a:t>STA1</a:t>
            </a:r>
          </a:p>
        </p:txBody>
      </p:sp>
      <p:pic>
        <p:nvPicPr>
          <p:cNvPr id="21" name="Picture 20">
            <a:extLst>
              <a:ext uri="{FF2B5EF4-FFF2-40B4-BE49-F238E27FC236}">
                <a16:creationId xmlns:a16="http://schemas.microsoft.com/office/drawing/2014/main" id="{66969838-B15D-4A48-9B4A-B438B96E242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02905" y="3075990"/>
            <a:ext cx="644914" cy="513109"/>
          </a:xfrm>
          <a:prstGeom prst="rect">
            <a:avLst/>
          </a:prstGeom>
        </p:spPr>
      </p:pic>
      <p:pic>
        <p:nvPicPr>
          <p:cNvPr id="22" name="Picture 21">
            <a:extLst>
              <a:ext uri="{FF2B5EF4-FFF2-40B4-BE49-F238E27FC236}">
                <a16:creationId xmlns:a16="http://schemas.microsoft.com/office/drawing/2014/main" id="{32DF822B-9007-48A8-89F9-B80A69E9458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0051" y="3012791"/>
            <a:ext cx="703627" cy="548847"/>
          </a:xfrm>
          <a:prstGeom prst="rect">
            <a:avLst/>
          </a:prstGeom>
        </p:spPr>
      </p:pic>
      <p:cxnSp>
        <p:nvCxnSpPr>
          <p:cNvPr id="23" name="Straight Arrow Connector 22">
            <a:extLst>
              <a:ext uri="{FF2B5EF4-FFF2-40B4-BE49-F238E27FC236}">
                <a16:creationId xmlns:a16="http://schemas.microsoft.com/office/drawing/2014/main" id="{5B2D64FB-977B-4949-B124-AE89D5B78301}"/>
              </a:ext>
            </a:extLst>
          </p:cNvPr>
          <p:cNvCxnSpPr>
            <a:cxnSpLocks/>
          </p:cNvCxnSpPr>
          <p:nvPr/>
        </p:nvCxnSpPr>
        <p:spPr>
          <a:xfrm>
            <a:off x="1090060" y="3448411"/>
            <a:ext cx="650071" cy="0"/>
          </a:xfrm>
          <a:prstGeom prst="straightConnector1">
            <a:avLst/>
          </a:prstGeom>
          <a:ln>
            <a:solidFill>
              <a:schemeClr val="tx2"/>
            </a:solidFill>
            <a:headEnd type="triangle"/>
            <a:tailEnd type="none"/>
          </a:ln>
          <a:effectLst/>
        </p:spPr>
        <p:style>
          <a:lnRef idx="2">
            <a:schemeClr val="accent1"/>
          </a:lnRef>
          <a:fillRef idx="0">
            <a:schemeClr val="accent1"/>
          </a:fillRef>
          <a:effectRef idx="1">
            <a:schemeClr val="accent1"/>
          </a:effectRef>
          <a:fontRef idx="minor">
            <a:schemeClr val="tx1"/>
          </a:fontRef>
        </p:style>
      </p:cxnSp>
      <p:sp>
        <p:nvSpPr>
          <p:cNvPr id="24" name="TextBox 23">
            <a:extLst>
              <a:ext uri="{FF2B5EF4-FFF2-40B4-BE49-F238E27FC236}">
                <a16:creationId xmlns:a16="http://schemas.microsoft.com/office/drawing/2014/main" id="{A7EEE27F-D794-43E8-8B0E-39A55523D676}"/>
              </a:ext>
            </a:extLst>
          </p:cNvPr>
          <p:cNvSpPr txBox="1"/>
          <p:nvPr/>
        </p:nvSpPr>
        <p:spPr>
          <a:xfrm flipH="1">
            <a:off x="1325507" y="5052570"/>
            <a:ext cx="1902012" cy="307777"/>
          </a:xfrm>
          <a:prstGeom prst="rect">
            <a:avLst/>
          </a:prstGeom>
          <a:noFill/>
        </p:spPr>
        <p:txBody>
          <a:bodyPr vert="horz" wrap="square" lIns="0" tIns="0" rIns="0" bIns="0" rtlCol="0">
            <a:spAutoFit/>
          </a:bodyPr>
          <a:lstStyle/>
          <a:p>
            <a:pPr algn="ctr"/>
            <a:r>
              <a:rPr lang="en-US" sz="1000" dirty="0">
                <a:solidFill>
                  <a:srgbClr val="C00000"/>
                </a:solidFill>
              </a:rPr>
              <a:t>Sensing Initiator</a:t>
            </a:r>
          </a:p>
          <a:p>
            <a:pPr algn="ctr"/>
            <a:r>
              <a:rPr lang="en-US" sz="1000" dirty="0">
                <a:solidFill>
                  <a:srgbClr val="C00000"/>
                </a:solidFill>
              </a:rPr>
              <a:t>Sensing Receiver</a:t>
            </a:r>
            <a:endParaRPr lang="en-US" dirty="0">
              <a:solidFill>
                <a:srgbClr val="C00000"/>
              </a:solidFill>
            </a:endParaRPr>
          </a:p>
        </p:txBody>
      </p:sp>
      <p:cxnSp>
        <p:nvCxnSpPr>
          <p:cNvPr id="25" name="Straight Arrow Connector 24">
            <a:extLst>
              <a:ext uri="{FF2B5EF4-FFF2-40B4-BE49-F238E27FC236}">
                <a16:creationId xmlns:a16="http://schemas.microsoft.com/office/drawing/2014/main" id="{DFFCF392-C019-4715-A90F-6B604DBDE595}"/>
              </a:ext>
            </a:extLst>
          </p:cNvPr>
          <p:cNvCxnSpPr>
            <a:cxnSpLocks/>
          </p:cNvCxnSpPr>
          <p:nvPr/>
        </p:nvCxnSpPr>
        <p:spPr>
          <a:xfrm>
            <a:off x="743521" y="4763272"/>
            <a:ext cx="1033141" cy="1540"/>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sp>
        <p:nvSpPr>
          <p:cNvPr id="26" name="TextBox 25">
            <a:extLst>
              <a:ext uri="{FF2B5EF4-FFF2-40B4-BE49-F238E27FC236}">
                <a16:creationId xmlns:a16="http://schemas.microsoft.com/office/drawing/2014/main" id="{146D6B39-E5FA-4E60-991C-BB801CC3DB45}"/>
              </a:ext>
            </a:extLst>
          </p:cNvPr>
          <p:cNvSpPr txBox="1"/>
          <p:nvPr/>
        </p:nvSpPr>
        <p:spPr>
          <a:xfrm flipH="1">
            <a:off x="-778824" y="5059808"/>
            <a:ext cx="2581729" cy="310383"/>
          </a:xfrm>
          <a:prstGeom prst="rect">
            <a:avLst/>
          </a:prstGeom>
          <a:noFill/>
        </p:spPr>
        <p:txBody>
          <a:bodyPr vert="horz" wrap="square" lIns="0" tIns="0" rIns="0" bIns="0" rtlCol="0">
            <a:spAutoFit/>
          </a:bodyPr>
          <a:lstStyle/>
          <a:p>
            <a:pPr algn="ctr"/>
            <a:r>
              <a:rPr lang="en-US" sz="1000" dirty="0">
                <a:solidFill>
                  <a:srgbClr val="C00000"/>
                </a:solidFill>
              </a:rPr>
              <a:t>Sensing Responder</a:t>
            </a:r>
          </a:p>
          <a:p>
            <a:pPr algn="ctr"/>
            <a:r>
              <a:rPr lang="en-US" sz="1000" dirty="0">
                <a:solidFill>
                  <a:srgbClr val="C00000"/>
                </a:solidFill>
              </a:rPr>
              <a:t>Sensing Transmitter</a:t>
            </a:r>
          </a:p>
        </p:txBody>
      </p:sp>
      <p:sp>
        <p:nvSpPr>
          <p:cNvPr id="27" name="TextBox 26">
            <a:extLst>
              <a:ext uri="{FF2B5EF4-FFF2-40B4-BE49-F238E27FC236}">
                <a16:creationId xmlns:a16="http://schemas.microsoft.com/office/drawing/2014/main" id="{9D9B754B-F079-4DB0-9570-BD4F72D4401B}"/>
              </a:ext>
            </a:extLst>
          </p:cNvPr>
          <p:cNvSpPr txBox="1"/>
          <p:nvPr/>
        </p:nvSpPr>
        <p:spPr>
          <a:xfrm flipH="1">
            <a:off x="228804" y="4308485"/>
            <a:ext cx="472938" cy="184666"/>
          </a:xfrm>
          <a:prstGeom prst="rect">
            <a:avLst/>
          </a:prstGeom>
          <a:noFill/>
        </p:spPr>
        <p:txBody>
          <a:bodyPr vert="horz" wrap="square" lIns="0" tIns="0" rIns="0" bIns="0" rtlCol="0">
            <a:spAutoFit/>
          </a:bodyPr>
          <a:lstStyle/>
          <a:p>
            <a:pPr algn="ctr"/>
            <a:r>
              <a:rPr lang="en-US" dirty="0">
                <a:solidFill>
                  <a:srgbClr val="00B0F0"/>
                </a:solidFill>
              </a:rPr>
              <a:t>AP</a:t>
            </a:r>
          </a:p>
        </p:txBody>
      </p:sp>
      <p:sp>
        <p:nvSpPr>
          <p:cNvPr id="28" name="TextBox 27">
            <a:extLst>
              <a:ext uri="{FF2B5EF4-FFF2-40B4-BE49-F238E27FC236}">
                <a16:creationId xmlns:a16="http://schemas.microsoft.com/office/drawing/2014/main" id="{A41E554D-382B-4138-B51F-6BD991C5BB19}"/>
              </a:ext>
            </a:extLst>
          </p:cNvPr>
          <p:cNvSpPr txBox="1"/>
          <p:nvPr/>
        </p:nvSpPr>
        <p:spPr>
          <a:xfrm flipH="1">
            <a:off x="1726139" y="4308485"/>
            <a:ext cx="734078" cy="184666"/>
          </a:xfrm>
          <a:prstGeom prst="rect">
            <a:avLst/>
          </a:prstGeom>
          <a:noFill/>
        </p:spPr>
        <p:txBody>
          <a:bodyPr vert="horz" wrap="square" lIns="0" tIns="0" rIns="0" bIns="0" rtlCol="0">
            <a:spAutoFit/>
          </a:bodyPr>
          <a:lstStyle/>
          <a:p>
            <a:pPr algn="ctr"/>
            <a:r>
              <a:rPr lang="en-US" dirty="0">
                <a:solidFill>
                  <a:srgbClr val="00B0F0"/>
                </a:solidFill>
              </a:rPr>
              <a:t>STA1</a:t>
            </a:r>
          </a:p>
        </p:txBody>
      </p:sp>
      <p:pic>
        <p:nvPicPr>
          <p:cNvPr id="29" name="Picture 28">
            <a:extLst>
              <a:ext uri="{FF2B5EF4-FFF2-40B4-BE49-F238E27FC236}">
                <a16:creationId xmlns:a16="http://schemas.microsoft.com/office/drawing/2014/main" id="{C972B07F-3B6A-42C7-B361-AF5E3751CE7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02905" y="4531539"/>
            <a:ext cx="644914" cy="513109"/>
          </a:xfrm>
          <a:prstGeom prst="rect">
            <a:avLst/>
          </a:prstGeom>
        </p:spPr>
      </p:pic>
      <p:pic>
        <p:nvPicPr>
          <p:cNvPr id="30" name="Picture 29">
            <a:extLst>
              <a:ext uri="{FF2B5EF4-FFF2-40B4-BE49-F238E27FC236}">
                <a16:creationId xmlns:a16="http://schemas.microsoft.com/office/drawing/2014/main" id="{F85589D5-E803-41A1-9D87-44EB72227ED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0051" y="4468340"/>
            <a:ext cx="703627" cy="548847"/>
          </a:xfrm>
          <a:prstGeom prst="rect">
            <a:avLst/>
          </a:prstGeom>
        </p:spPr>
      </p:pic>
      <p:sp>
        <p:nvSpPr>
          <p:cNvPr id="31" name="TextBox 30">
            <a:extLst>
              <a:ext uri="{FF2B5EF4-FFF2-40B4-BE49-F238E27FC236}">
                <a16:creationId xmlns:a16="http://schemas.microsoft.com/office/drawing/2014/main" id="{DC66DC44-B50A-4A04-AC46-C6618B483686}"/>
              </a:ext>
            </a:extLst>
          </p:cNvPr>
          <p:cNvSpPr txBox="1"/>
          <p:nvPr/>
        </p:nvSpPr>
        <p:spPr>
          <a:xfrm>
            <a:off x="-74338" y="1557457"/>
            <a:ext cx="397866" cy="400110"/>
          </a:xfrm>
          <a:prstGeom prst="rect">
            <a:avLst/>
          </a:prstGeom>
          <a:noFill/>
        </p:spPr>
        <p:txBody>
          <a:bodyPr wrap="none" rtlCol="0">
            <a:spAutoFit/>
          </a:bodyPr>
          <a:lstStyle/>
          <a:p>
            <a:r>
              <a:rPr lang="en-US" sz="2000" dirty="0"/>
              <a:t>1)</a:t>
            </a:r>
          </a:p>
        </p:txBody>
      </p:sp>
      <p:sp>
        <p:nvSpPr>
          <p:cNvPr id="32" name="TextBox 31">
            <a:extLst>
              <a:ext uri="{FF2B5EF4-FFF2-40B4-BE49-F238E27FC236}">
                <a16:creationId xmlns:a16="http://schemas.microsoft.com/office/drawing/2014/main" id="{EF5296E4-87C4-4218-9F7E-CFF396DD75FB}"/>
              </a:ext>
            </a:extLst>
          </p:cNvPr>
          <p:cNvSpPr txBox="1"/>
          <p:nvPr/>
        </p:nvSpPr>
        <p:spPr>
          <a:xfrm>
            <a:off x="-74338" y="2852936"/>
            <a:ext cx="397866" cy="400110"/>
          </a:xfrm>
          <a:prstGeom prst="rect">
            <a:avLst/>
          </a:prstGeom>
          <a:noFill/>
        </p:spPr>
        <p:txBody>
          <a:bodyPr wrap="none" rtlCol="0">
            <a:spAutoFit/>
          </a:bodyPr>
          <a:lstStyle/>
          <a:p>
            <a:r>
              <a:rPr lang="en-US" sz="2000" dirty="0"/>
              <a:t>2)</a:t>
            </a:r>
          </a:p>
        </p:txBody>
      </p:sp>
      <p:sp>
        <p:nvSpPr>
          <p:cNvPr id="33" name="TextBox 32">
            <a:extLst>
              <a:ext uri="{FF2B5EF4-FFF2-40B4-BE49-F238E27FC236}">
                <a16:creationId xmlns:a16="http://schemas.microsoft.com/office/drawing/2014/main" id="{A6FF5D6A-E308-4830-B505-833DFDA576E1}"/>
              </a:ext>
            </a:extLst>
          </p:cNvPr>
          <p:cNvSpPr txBox="1"/>
          <p:nvPr/>
        </p:nvSpPr>
        <p:spPr>
          <a:xfrm>
            <a:off x="-74338" y="4293096"/>
            <a:ext cx="397866" cy="400110"/>
          </a:xfrm>
          <a:prstGeom prst="rect">
            <a:avLst/>
          </a:prstGeom>
          <a:noFill/>
        </p:spPr>
        <p:txBody>
          <a:bodyPr wrap="none" rtlCol="0">
            <a:spAutoFit/>
          </a:bodyPr>
          <a:lstStyle/>
          <a:p>
            <a:r>
              <a:rPr lang="en-US" sz="2000" dirty="0"/>
              <a:t>3)</a:t>
            </a:r>
          </a:p>
        </p:txBody>
      </p:sp>
      <p:cxnSp>
        <p:nvCxnSpPr>
          <p:cNvPr id="34" name="Straight Arrow Connector 33">
            <a:extLst>
              <a:ext uri="{FF2B5EF4-FFF2-40B4-BE49-F238E27FC236}">
                <a16:creationId xmlns:a16="http://schemas.microsoft.com/office/drawing/2014/main" id="{9FA48BD5-A22D-4C10-A7CE-71C3C5EC2182}"/>
              </a:ext>
            </a:extLst>
          </p:cNvPr>
          <p:cNvCxnSpPr>
            <a:cxnSpLocks/>
          </p:cNvCxnSpPr>
          <p:nvPr/>
        </p:nvCxnSpPr>
        <p:spPr bwMode="auto">
          <a:xfrm flipV="1">
            <a:off x="3736186" y="2559216"/>
            <a:ext cx="5231344" cy="2453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5" name="Rectangle 34">
            <a:extLst>
              <a:ext uri="{FF2B5EF4-FFF2-40B4-BE49-F238E27FC236}">
                <a16:creationId xmlns:a16="http://schemas.microsoft.com/office/drawing/2014/main" id="{0A6FA1B3-90ED-4BE3-BBD8-DDBBC37B3CB0}"/>
              </a:ext>
            </a:extLst>
          </p:cNvPr>
          <p:cNvSpPr/>
          <p:nvPr/>
        </p:nvSpPr>
        <p:spPr bwMode="auto">
          <a:xfrm>
            <a:off x="4623303" y="2830189"/>
            <a:ext cx="924650" cy="349069"/>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sz="1000" dirty="0"/>
              <a:t>Sensing NDPA</a:t>
            </a:r>
          </a:p>
        </p:txBody>
      </p:sp>
      <p:sp>
        <p:nvSpPr>
          <p:cNvPr id="36" name="Rectangle 35">
            <a:extLst>
              <a:ext uri="{FF2B5EF4-FFF2-40B4-BE49-F238E27FC236}">
                <a16:creationId xmlns:a16="http://schemas.microsoft.com/office/drawing/2014/main" id="{ED9C7A01-4FB4-4154-8B85-DE1F7308B36C}"/>
              </a:ext>
            </a:extLst>
          </p:cNvPr>
          <p:cNvSpPr/>
          <p:nvPr/>
        </p:nvSpPr>
        <p:spPr bwMode="auto">
          <a:xfrm>
            <a:off x="4550224" y="1844826"/>
            <a:ext cx="2223578" cy="172818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7" name="Rectangle 36">
            <a:extLst>
              <a:ext uri="{FF2B5EF4-FFF2-40B4-BE49-F238E27FC236}">
                <a16:creationId xmlns:a16="http://schemas.microsoft.com/office/drawing/2014/main" id="{5A0AF43C-036D-42AC-8EFF-11673ECC2E78}"/>
              </a:ext>
            </a:extLst>
          </p:cNvPr>
          <p:cNvSpPr/>
          <p:nvPr/>
        </p:nvSpPr>
        <p:spPr bwMode="auto">
          <a:xfrm>
            <a:off x="6873109" y="1844824"/>
            <a:ext cx="2280105" cy="172818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8" name="Rectangle 37">
            <a:extLst>
              <a:ext uri="{FF2B5EF4-FFF2-40B4-BE49-F238E27FC236}">
                <a16:creationId xmlns:a16="http://schemas.microsoft.com/office/drawing/2014/main" id="{D400BD13-4BED-405C-A24F-5BA0D3681B42}"/>
              </a:ext>
            </a:extLst>
          </p:cNvPr>
          <p:cNvSpPr/>
          <p:nvPr/>
        </p:nvSpPr>
        <p:spPr bwMode="auto">
          <a:xfrm>
            <a:off x="7166688" y="2183379"/>
            <a:ext cx="653639" cy="37583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a:ln>
                  <a:noFill/>
                </a:ln>
                <a:solidFill>
                  <a:schemeClr val="tx1"/>
                </a:solidFill>
                <a:effectLst/>
                <a:latin typeface="Times New Roman" pitchFamily="18" charset="0"/>
              </a:rPr>
              <a:t>R2I NDP</a:t>
            </a:r>
            <a:endParaRPr kumimoji="0" lang="en-US" sz="300" b="0" i="0" u="none" strike="noStrike" cap="none" normalizeH="0" baseline="0" dirty="0">
              <a:ln>
                <a:noFill/>
              </a:ln>
              <a:solidFill>
                <a:schemeClr val="tx1"/>
              </a:solidFill>
              <a:effectLst/>
              <a:latin typeface="Times New Roman" pitchFamily="18" charset="0"/>
            </a:endParaRPr>
          </a:p>
        </p:txBody>
      </p:sp>
      <p:sp>
        <p:nvSpPr>
          <p:cNvPr id="39" name="TextBox 38">
            <a:extLst>
              <a:ext uri="{FF2B5EF4-FFF2-40B4-BE49-F238E27FC236}">
                <a16:creationId xmlns:a16="http://schemas.microsoft.com/office/drawing/2014/main" id="{A6A77E78-5702-45B0-969A-8FE422D68A4A}"/>
              </a:ext>
            </a:extLst>
          </p:cNvPr>
          <p:cNvSpPr txBox="1"/>
          <p:nvPr/>
        </p:nvSpPr>
        <p:spPr>
          <a:xfrm>
            <a:off x="4737100" y="1870737"/>
            <a:ext cx="1965603" cy="338554"/>
          </a:xfrm>
          <a:prstGeom prst="rect">
            <a:avLst/>
          </a:prstGeom>
          <a:noFill/>
        </p:spPr>
        <p:txBody>
          <a:bodyPr wrap="none" rtlCol="0">
            <a:spAutoFit/>
          </a:bodyPr>
          <a:lstStyle/>
          <a:p>
            <a:r>
              <a:rPr lang="en-US" sz="1600" dirty="0"/>
              <a:t>I2R sensing sounding</a:t>
            </a:r>
          </a:p>
        </p:txBody>
      </p:sp>
      <p:sp>
        <p:nvSpPr>
          <p:cNvPr id="40" name="TextBox 39">
            <a:extLst>
              <a:ext uri="{FF2B5EF4-FFF2-40B4-BE49-F238E27FC236}">
                <a16:creationId xmlns:a16="http://schemas.microsoft.com/office/drawing/2014/main" id="{FCEE5161-6439-48E4-B99A-34BD17073279}"/>
              </a:ext>
            </a:extLst>
          </p:cNvPr>
          <p:cNvSpPr txBox="1"/>
          <p:nvPr/>
        </p:nvSpPr>
        <p:spPr>
          <a:xfrm>
            <a:off x="3585832" y="2299044"/>
            <a:ext cx="380232" cy="276999"/>
          </a:xfrm>
          <a:prstGeom prst="rect">
            <a:avLst/>
          </a:prstGeom>
          <a:noFill/>
        </p:spPr>
        <p:txBody>
          <a:bodyPr wrap="none" rtlCol="0">
            <a:spAutoFit/>
          </a:bodyPr>
          <a:lstStyle/>
          <a:p>
            <a:r>
              <a:rPr lang="en-US" dirty="0">
                <a:solidFill>
                  <a:srgbClr val="00B050"/>
                </a:solidFill>
              </a:rPr>
              <a:t>AP</a:t>
            </a:r>
          </a:p>
        </p:txBody>
      </p:sp>
      <p:sp>
        <p:nvSpPr>
          <p:cNvPr id="41" name="TextBox 40">
            <a:extLst>
              <a:ext uri="{FF2B5EF4-FFF2-40B4-BE49-F238E27FC236}">
                <a16:creationId xmlns:a16="http://schemas.microsoft.com/office/drawing/2014/main" id="{2AEC95E1-FF96-46EF-B561-ADD7509B2DD9}"/>
              </a:ext>
            </a:extLst>
          </p:cNvPr>
          <p:cNvSpPr txBox="1"/>
          <p:nvPr/>
        </p:nvSpPr>
        <p:spPr>
          <a:xfrm>
            <a:off x="6996691" y="1870738"/>
            <a:ext cx="2255829" cy="338554"/>
          </a:xfrm>
          <a:prstGeom prst="rect">
            <a:avLst/>
          </a:prstGeom>
          <a:noFill/>
        </p:spPr>
        <p:txBody>
          <a:bodyPr wrap="square" rtlCol="0">
            <a:spAutoFit/>
          </a:bodyPr>
          <a:lstStyle/>
          <a:p>
            <a:r>
              <a:rPr lang="en-US" sz="1600" dirty="0"/>
              <a:t>R2I sensing sounding</a:t>
            </a:r>
          </a:p>
        </p:txBody>
      </p:sp>
      <p:cxnSp>
        <p:nvCxnSpPr>
          <p:cNvPr id="42" name="Straight Arrow Connector 41">
            <a:extLst>
              <a:ext uri="{FF2B5EF4-FFF2-40B4-BE49-F238E27FC236}">
                <a16:creationId xmlns:a16="http://schemas.microsoft.com/office/drawing/2014/main" id="{B183223E-32BF-49A3-97B2-AF24686B6954}"/>
              </a:ext>
            </a:extLst>
          </p:cNvPr>
          <p:cNvCxnSpPr/>
          <p:nvPr/>
        </p:nvCxnSpPr>
        <p:spPr bwMode="auto">
          <a:xfrm>
            <a:off x="5558336" y="3280196"/>
            <a:ext cx="504056"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43" name="Straight Arrow Connector 42">
            <a:extLst>
              <a:ext uri="{FF2B5EF4-FFF2-40B4-BE49-F238E27FC236}">
                <a16:creationId xmlns:a16="http://schemas.microsoft.com/office/drawing/2014/main" id="{54B4521C-D615-4A67-A4CC-33E89444F59A}"/>
              </a:ext>
            </a:extLst>
          </p:cNvPr>
          <p:cNvCxnSpPr/>
          <p:nvPr/>
        </p:nvCxnSpPr>
        <p:spPr bwMode="auto">
          <a:xfrm>
            <a:off x="6683602" y="3280196"/>
            <a:ext cx="504056"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44" name="Straight Arrow Connector 43">
            <a:extLst>
              <a:ext uri="{FF2B5EF4-FFF2-40B4-BE49-F238E27FC236}">
                <a16:creationId xmlns:a16="http://schemas.microsoft.com/office/drawing/2014/main" id="{8ECF88A8-B6BB-4E99-ACF1-01963C119CD1}"/>
              </a:ext>
            </a:extLst>
          </p:cNvPr>
          <p:cNvCxnSpPr>
            <a:cxnSpLocks/>
          </p:cNvCxnSpPr>
          <p:nvPr/>
        </p:nvCxnSpPr>
        <p:spPr bwMode="auto">
          <a:xfrm flipV="1">
            <a:off x="3736186" y="3179259"/>
            <a:ext cx="5231344" cy="7703"/>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45" name="Rectangle 44">
            <a:extLst>
              <a:ext uri="{FF2B5EF4-FFF2-40B4-BE49-F238E27FC236}">
                <a16:creationId xmlns:a16="http://schemas.microsoft.com/office/drawing/2014/main" id="{D1AB5964-7D28-4EE7-9DC2-87F2F0A5EDA2}"/>
              </a:ext>
            </a:extLst>
          </p:cNvPr>
          <p:cNvSpPr/>
          <p:nvPr/>
        </p:nvSpPr>
        <p:spPr bwMode="auto">
          <a:xfrm>
            <a:off x="6068517" y="2845214"/>
            <a:ext cx="655800" cy="338426"/>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sz="1000" dirty="0"/>
              <a:t>I2R NDP</a:t>
            </a:r>
          </a:p>
        </p:txBody>
      </p:sp>
      <p:sp>
        <p:nvSpPr>
          <p:cNvPr id="46" name="TextBox 45">
            <a:extLst>
              <a:ext uri="{FF2B5EF4-FFF2-40B4-BE49-F238E27FC236}">
                <a16:creationId xmlns:a16="http://schemas.microsoft.com/office/drawing/2014/main" id="{ADB09CB2-8B40-4442-9514-DCEF14DB800B}"/>
              </a:ext>
            </a:extLst>
          </p:cNvPr>
          <p:cNvSpPr txBox="1"/>
          <p:nvPr/>
        </p:nvSpPr>
        <p:spPr>
          <a:xfrm>
            <a:off x="3576281" y="2924937"/>
            <a:ext cx="539443" cy="276999"/>
          </a:xfrm>
          <a:prstGeom prst="rect">
            <a:avLst/>
          </a:prstGeom>
          <a:noFill/>
        </p:spPr>
        <p:txBody>
          <a:bodyPr wrap="none" rtlCol="0">
            <a:spAutoFit/>
          </a:bodyPr>
          <a:lstStyle/>
          <a:p>
            <a:r>
              <a:rPr lang="en-US" dirty="0">
                <a:solidFill>
                  <a:srgbClr val="00B0F0"/>
                </a:solidFill>
              </a:rPr>
              <a:t>STA1</a:t>
            </a:r>
          </a:p>
        </p:txBody>
      </p:sp>
      <p:sp>
        <p:nvSpPr>
          <p:cNvPr id="47" name="TextBox 46">
            <a:extLst>
              <a:ext uri="{FF2B5EF4-FFF2-40B4-BE49-F238E27FC236}">
                <a16:creationId xmlns:a16="http://schemas.microsoft.com/office/drawing/2014/main" id="{BF929909-C574-4D98-9C7B-388AF02B13B6}"/>
              </a:ext>
            </a:extLst>
          </p:cNvPr>
          <p:cNvSpPr txBox="1"/>
          <p:nvPr/>
        </p:nvSpPr>
        <p:spPr>
          <a:xfrm>
            <a:off x="5558336" y="3360959"/>
            <a:ext cx="490840" cy="276999"/>
          </a:xfrm>
          <a:prstGeom prst="rect">
            <a:avLst/>
          </a:prstGeom>
          <a:noFill/>
        </p:spPr>
        <p:txBody>
          <a:bodyPr wrap="none" rtlCol="0">
            <a:spAutoFit/>
          </a:bodyPr>
          <a:lstStyle/>
          <a:p>
            <a:r>
              <a:rPr lang="en-US" dirty="0"/>
              <a:t>SIFS</a:t>
            </a:r>
          </a:p>
        </p:txBody>
      </p:sp>
      <p:sp>
        <p:nvSpPr>
          <p:cNvPr id="48" name="TextBox 47">
            <a:extLst>
              <a:ext uri="{FF2B5EF4-FFF2-40B4-BE49-F238E27FC236}">
                <a16:creationId xmlns:a16="http://schemas.microsoft.com/office/drawing/2014/main" id="{6E021E9D-3905-454B-8CFE-3E6BEE15C3C8}"/>
              </a:ext>
            </a:extLst>
          </p:cNvPr>
          <p:cNvSpPr txBox="1"/>
          <p:nvPr/>
        </p:nvSpPr>
        <p:spPr>
          <a:xfrm>
            <a:off x="6650159" y="3360959"/>
            <a:ext cx="490840" cy="276999"/>
          </a:xfrm>
          <a:prstGeom prst="rect">
            <a:avLst/>
          </a:prstGeom>
          <a:noFill/>
        </p:spPr>
        <p:txBody>
          <a:bodyPr wrap="none" rtlCol="0">
            <a:spAutoFit/>
          </a:bodyPr>
          <a:lstStyle/>
          <a:p>
            <a:r>
              <a:rPr lang="en-US" dirty="0"/>
              <a:t>SIFS</a:t>
            </a:r>
          </a:p>
        </p:txBody>
      </p:sp>
      <p:sp>
        <p:nvSpPr>
          <p:cNvPr id="49" name="Rectangle 48">
            <a:extLst>
              <a:ext uri="{FF2B5EF4-FFF2-40B4-BE49-F238E27FC236}">
                <a16:creationId xmlns:a16="http://schemas.microsoft.com/office/drawing/2014/main" id="{A328B9EB-799C-489D-BA3F-F41DF3CB50A7}"/>
              </a:ext>
            </a:extLst>
          </p:cNvPr>
          <p:cNvSpPr/>
          <p:nvPr/>
        </p:nvSpPr>
        <p:spPr bwMode="auto">
          <a:xfrm>
            <a:off x="8175237" y="2183379"/>
            <a:ext cx="725950" cy="378414"/>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12700" cap="flat" cmpd="sng" algn="ctr">
            <a:solidFill>
              <a:schemeClr val="tx1"/>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050" dirty="0"/>
              <a:t>Sensing Feedback</a:t>
            </a:r>
            <a:endParaRPr kumimoji="0" lang="en-US" sz="300" b="0" i="0" u="none" strike="noStrike" cap="none" normalizeH="0" baseline="0" dirty="0">
              <a:ln>
                <a:noFill/>
              </a:ln>
              <a:solidFill>
                <a:schemeClr val="tx1"/>
              </a:solidFill>
              <a:effectLst/>
              <a:latin typeface="Times New Roman" pitchFamily="18" charset="0"/>
            </a:endParaRPr>
          </a:p>
        </p:txBody>
      </p:sp>
      <p:cxnSp>
        <p:nvCxnSpPr>
          <p:cNvPr id="50" name="Straight Arrow Connector 49">
            <a:extLst>
              <a:ext uri="{FF2B5EF4-FFF2-40B4-BE49-F238E27FC236}">
                <a16:creationId xmlns:a16="http://schemas.microsoft.com/office/drawing/2014/main" id="{62661BD3-1B44-456B-B00D-0D468B7B13D2}"/>
              </a:ext>
            </a:extLst>
          </p:cNvPr>
          <p:cNvCxnSpPr>
            <a:cxnSpLocks/>
          </p:cNvCxnSpPr>
          <p:nvPr/>
        </p:nvCxnSpPr>
        <p:spPr bwMode="auto">
          <a:xfrm>
            <a:off x="7840365" y="2658569"/>
            <a:ext cx="304047"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51" name="TextBox 50">
            <a:extLst>
              <a:ext uri="{FF2B5EF4-FFF2-40B4-BE49-F238E27FC236}">
                <a16:creationId xmlns:a16="http://schemas.microsoft.com/office/drawing/2014/main" id="{8CB4EE36-D53F-4400-B10A-F059244A5B1B}"/>
              </a:ext>
            </a:extLst>
          </p:cNvPr>
          <p:cNvSpPr txBox="1"/>
          <p:nvPr/>
        </p:nvSpPr>
        <p:spPr>
          <a:xfrm>
            <a:off x="7758802" y="2728968"/>
            <a:ext cx="490840" cy="276999"/>
          </a:xfrm>
          <a:prstGeom prst="rect">
            <a:avLst/>
          </a:prstGeom>
          <a:noFill/>
        </p:spPr>
        <p:txBody>
          <a:bodyPr wrap="none" rtlCol="0">
            <a:spAutoFit/>
          </a:bodyPr>
          <a:lstStyle/>
          <a:p>
            <a:r>
              <a:rPr lang="en-US" dirty="0"/>
              <a:t>SIFS</a:t>
            </a:r>
          </a:p>
        </p:txBody>
      </p:sp>
      <p:sp>
        <p:nvSpPr>
          <p:cNvPr id="52" name="TextBox 51">
            <a:extLst>
              <a:ext uri="{FF2B5EF4-FFF2-40B4-BE49-F238E27FC236}">
                <a16:creationId xmlns:a16="http://schemas.microsoft.com/office/drawing/2014/main" id="{E992AE3E-E4B8-4750-90B9-6899C1D0743F}"/>
              </a:ext>
            </a:extLst>
          </p:cNvPr>
          <p:cNvSpPr txBox="1"/>
          <p:nvPr/>
        </p:nvSpPr>
        <p:spPr>
          <a:xfrm flipH="1">
            <a:off x="2721032" y="2613334"/>
            <a:ext cx="2581729" cy="153888"/>
          </a:xfrm>
          <a:prstGeom prst="rect">
            <a:avLst/>
          </a:prstGeom>
          <a:noFill/>
        </p:spPr>
        <p:txBody>
          <a:bodyPr vert="horz" wrap="square" lIns="0" tIns="0" rIns="0" bIns="0" rtlCol="0">
            <a:spAutoFit/>
          </a:bodyPr>
          <a:lstStyle/>
          <a:p>
            <a:pPr algn="ctr"/>
            <a:r>
              <a:rPr lang="en-US" sz="1000" dirty="0">
                <a:solidFill>
                  <a:srgbClr val="C00000"/>
                </a:solidFill>
              </a:rPr>
              <a:t>Sensing Responder</a:t>
            </a:r>
          </a:p>
        </p:txBody>
      </p:sp>
      <p:sp>
        <p:nvSpPr>
          <p:cNvPr id="53" name="TextBox 52">
            <a:extLst>
              <a:ext uri="{FF2B5EF4-FFF2-40B4-BE49-F238E27FC236}">
                <a16:creationId xmlns:a16="http://schemas.microsoft.com/office/drawing/2014/main" id="{2588A7FA-DB18-4757-BF34-9C2AE84C72BC}"/>
              </a:ext>
            </a:extLst>
          </p:cNvPr>
          <p:cNvSpPr txBox="1"/>
          <p:nvPr/>
        </p:nvSpPr>
        <p:spPr>
          <a:xfrm flipH="1">
            <a:off x="2666002" y="3268851"/>
            <a:ext cx="2581729" cy="153888"/>
          </a:xfrm>
          <a:prstGeom prst="rect">
            <a:avLst/>
          </a:prstGeom>
          <a:noFill/>
        </p:spPr>
        <p:txBody>
          <a:bodyPr vert="horz" wrap="square" lIns="0" tIns="0" rIns="0" bIns="0" rtlCol="0">
            <a:spAutoFit/>
          </a:bodyPr>
          <a:lstStyle/>
          <a:p>
            <a:pPr algn="ctr"/>
            <a:r>
              <a:rPr lang="en-US" sz="1000" dirty="0">
                <a:solidFill>
                  <a:srgbClr val="C00000"/>
                </a:solidFill>
              </a:rPr>
              <a:t>Sensing Initiator</a:t>
            </a:r>
          </a:p>
        </p:txBody>
      </p:sp>
      <p:sp>
        <p:nvSpPr>
          <p:cNvPr id="54" name="TextBox 53">
            <a:extLst>
              <a:ext uri="{FF2B5EF4-FFF2-40B4-BE49-F238E27FC236}">
                <a16:creationId xmlns:a16="http://schemas.microsoft.com/office/drawing/2014/main" id="{E4FBDB4B-8EF4-460D-A5F1-C637FFCC3E0A}"/>
              </a:ext>
            </a:extLst>
          </p:cNvPr>
          <p:cNvSpPr txBox="1"/>
          <p:nvPr/>
        </p:nvSpPr>
        <p:spPr>
          <a:xfrm>
            <a:off x="2919694" y="3805823"/>
            <a:ext cx="6386685" cy="2708434"/>
          </a:xfrm>
          <a:prstGeom prst="rect">
            <a:avLst/>
          </a:prstGeom>
          <a:noFill/>
        </p:spPr>
        <p:txBody>
          <a:bodyPr wrap="none" rtlCol="0">
            <a:spAutoFit/>
          </a:bodyPr>
          <a:lstStyle/>
          <a:p>
            <a:pPr marL="285750" indent="-285750">
              <a:buFont typeface="Arial" panose="020B0604020202020204" pitchFamily="34" charset="0"/>
              <a:buChar char="•"/>
            </a:pPr>
            <a:r>
              <a:rPr lang="en-US" sz="1400" dirty="0"/>
              <a:t>Different from the scenarios where the initiator is an AP, whenever the non-AP </a:t>
            </a:r>
          </a:p>
          <a:p>
            <a:r>
              <a:rPr lang="en-US" sz="1400" dirty="0"/>
              <a:t>      STA obtains a TXOP, it can safely assume the AP responder is always there. </a:t>
            </a:r>
          </a:p>
          <a:p>
            <a:r>
              <a:rPr lang="en-US" sz="1400" dirty="0"/>
              <a:t>      So, it can directly go ahead and transmit the NDPA.</a:t>
            </a:r>
          </a:p>
          <a:p>
            <a:pPr marL="285750" indent="-285750">
              <a:buFont typeface="Arial" panose="020B0604020202020204" pitchFamily="34" charset="0"/>
              <a:buChar char="•"/>
            </a:pPr>
            <a:r>
              <a:rPr lang="en-US" sz="1400" dirty="0"/>
              <a:t>Depending on the roles of the STA and AP, I2R NDP or R2I NDP may be </a:t>
            </a:r>
          </a:p>
          <a:p>
            <a:r>
              <a:rPr lang="en-US" altLang="zh-CN" sz="1400" dirty="0"/>
              <a:t>      transmitted with the minimum possible length. </a:t>
            </a:r>
            <a:r>
              <a:rPr lang="en-US" sz="1400" dirty="0"/>
              <a:t> </a:t>
            </a:r>
          </a:p>
          <a:p>
            <a:pPr marL="285750" indent="-285750">
              <a:buFont typeface="Arial" panose="020B0604020202020204" pitchFamily="34" charset="0"/>
              <a:buChar char="•"/>
            </a:pPr>
            <a:r>
              <a:rPr lang="en-US" sz="1400" dirty="0"/>
              <a:t>The sensing NDPA frame will include the Measurement Setup ID [4], which </a:t>
            </a:r>
          </a:p>
          <a:p>
            <a:r>
              <a:rPr lang="en-US" sz="1400" dirty="0"/>
              <a:t>       corresponds to the sensing setup where STA1 and AP understand their roles, </a:t>
            </a:r>
          </a:p>
          <a:p>
            <a:pPr marL="285750" indent="-285750">
              <a:buFont typeface="Arial" panose="020B0604020202020204" pitchFamily="34" charset="0"/>
              <a:buChar char="•"/>
            </a:pPr>
            <a:r>
              <a:rPr lang="en-US" sz="1400" dirty="0"/>
              <a:t>The sensing NDPA configures the parameters for both the I2R NDP and R2I NDP.</a:t>
            </a:r>
          </a:p>
          <a:p>
            <a:r>
              <a:rPr lang="en-US" sz="1400" dirty="0"/>
              <a:t>       So if the I2R or R2I NDP is transmitted with minimal possible length, it will be </a:t>
            </a:r>
          </a:p>
          <a:p>
            <a:r>
              <a:rPr lang="en-US" sz="1400" dirty="0"/>
              <a:t>       indicated in the Sensing NDPA frame.</a:t>
            </a:r>
          </a:p>
          <a:p>
            <a:pPr marL="285750" indent="-285750">
              <a:buFont typeface="Arial" panose="020B0604020202020204" pitchFamily="34" charset="0"/>
              <a:buChar char="•"/>
            </a:pPr>
            <a:r>
              <a:rPr lang="en-US" sz="1400" dirty="0"/>
              <a:t>Sensing feedback for the I2R sounding could be sent to STA1 from the AP.</a:t>
            </a:r>
          </a:p>
          <a:p>
            <a:endParaRPr lang="en-US" sz="1600" dirty="0"/>
          </a:p>
        </p:txBody>
      </p:sp>
    </p:spTree>
    <p:extLst>
      <p:ext uri="{BB962C8B-B14F-4D97-AF65-F5344CB8AC3E}">
        <p14:creationId xmlns:p14="http://schemas.microsoft.com/office/powerpoint/2010/main" val="22922580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CD1299-284E-4338-BDE2-D8642D37A06F}"/>
              </a:ext>
            </a:extLst>
          </p:cNvPr>
          <p:cNvSpPr>
            <a:spLocks noGrp="1"/>
          </p:cNvSpPr>
          <p:nvPr>
            <p:ph type="title"/>
          </p:nvPr>
        </p:nvSpPr>
        <p:spPr/>
        <p:txBody>
          <a:bodyPr/>
          <a:lstStyle/>
          <a:p>
            <a:r>
              <a:rPr lang="en-US" sz="3200" dirty="0"/>
              <a:t> Non-TB sensing measurement instance </a:t>
            </a:r>
            <a:r>
              <a:rPr lang="en-US" dirty="0"/>
              <a:t>for</a:t>
            </a:r>
            <a:r>
              <a:rPr lang="zh-CN" altLang="en-US" dirty="0"/>
              <a:t> </a:t>
            </a:r>
            <a:r>
              <a:rPr lang="en-US" altLang="zh-CN" dirty="0"/>
              <a:t>scenario</a:t>
            </a:r>
            <a:r>
              <a:rPr lang="zh-CN" altLang="en-US" dirty="0"/>
              <a:t> </a:t>
            </a:r>
            <a:r>
              <a:rPr lang="en-US" sz="3200" dirty="0"/>
              <a:t>1)</a:t>
            </a:r>
            <a:endParaRPr lang="en-US" dirty="0"/>
          </a:p>
        </p:txBody>
      </p:sp>
      <p:sp>
        <p:nvSpPr>
          <p:cNvPr id="3" name="Date Placeholder 2">
            <a:extLst>
              <a:ext uri="{FF2B5EF4-FFF2-40B4-BE49-F238E27FC236}">
                <a16:creationId xmlns:a16="http://schemas.microsoft.com/office/drawing/2014/main" id="{7BFB5D51-C622-44F2-B701-53FD1071C8B1}"/>
              </a:ext>
            </a:extLst>
          </p:cNvPr>
          <p:cNvSpPr>
            <a:spLocks noGrp="1"/>
          </p:cNvSpPr>
          <p:nvPr>
            <p:ph type="dt" sz="half" idx="10"/>
          </p:nvPr>
        </p:nvSpPr>
        <p:spPr/>
        <p:txBody>
          <a:bodyPr/>
          <a:lstStyle/>
          <a:p>
            <a:pPr>
              <a:defRPr/>
            </a:pPr>
            <a:r>
              <a:rPr lang="en-US" altLang="zh-CN"/>
              <a:t>September 2021</a:t>
            </a:r>
            <a:endParaRPr lang="en-GB" altLang="en-US"/>
          </a:p>
        </p:txBody>
      </p:sp>
      <p:sp>
        <p:nvSpPr>
          <p:cNvPr id="4" name="Footer Placeholder 3">
            <a:extLst>
              <a:ext uri="{FF2B5EF4-FFF2-40B4-BE49-F238E27FC236}">
                <a16:creationId xmlns:a16="http://schemas.microsoft.com/office/drawing/2014/main" id="{A4D94A6A-1D51-494E-8FFB-CBB12CDE49A4}"/>
              </a:ext>
            </a:extLst>
          </p:cNvPr>
          <p:cNvSpPr>
            <a:spLocks noGrp="1"/>
          </p:cNvSpPr>
          <p:nvPr>
            <p:ph type="ftr" sz="quarter" idx="11"/>
          </p:nvPr>
        </p:nvSpPr>
        <p:spPr/>
        <p:txBody>
          <a:bodyPr/>
          <a:lstStyle/>
          <a:p>
            <a:pPr>
              <a:defRPr/>
            </a:pPr>
            <a:r>
              <a:rPr lang="en-GB"/>
              <a:t>Cheng Chen, Intel</a:t>
            </a:r>
          </a:p>
        </p:txBody>
      </p:sp>
      <p:sp>
        <p:nvSpPr>
          <p:cNvPr id="5" name="Slide Number Placeholder 4">
            <a:extLst>
              <a:ext uri="{FF2B5EF4-FFF2-40B4-BE49-F238E27FC236}">
                <a16:creationId xmlns:a16="http://schemas.microsoft.com/office/drawing/2014/main" id="{128DDF02-6CED-4313-8305-53289A9E9735}"/>
              </a:ext>
            </a:extLst>
          </p:cNvPr>
          <p:cNvSpPr>
            <a:spLocks noGrp="1"/>
          </p:cNvSpPr>
          <p:nvPr>
            <p:ph type="sldNum" sz="quarter" idx="12"/>
          </p:nvPr>
        </p:nvSpPr>
        <p:spPr/>
        <p:txBody>
          <a:bodyPr/>
          <a:lstStyle/>
          <a:p>
            <a:pPr>
              <a:defRPr/>
            </a:pPr>
            <a:r>
              <a:rPr lang="en-GB" altLang="en-US"/>
              <a:t>Slide </a:t>
            </a:r>
            <a:fld id="{32E413AC-0033-4B91-B3E5-414687900E6A}" type="slidenum">
              <a:rPr lang="en-GB" altLang="en-US" smtClean="0"/>
              <a:pPr>
                <a:defRPr/>
              </a:pPr>
              <a:t>7</a:t>
            </a:fld>
            <a:endParaRPr lang="en-GB" altLang="en-US"/>
          </a:p>
        </p:txBody>
      </p:sp>
      <p:cxnSp>
        <p:nvCxnSpPr>
          <p:cNvPr id="6" name="Straight Arrow Connector 5">
            <a:extLst>
              <a:ext uri="{FF2B5EF4-FFF2-40B4-BE49-F238E27FC236}">
                <a16:creationId xmlns:a16="http://schemas.microsoft.com/office/drawing/2014/main" id="{4481CCB6-D3AA-4CCF-B0F1-5FA2FE9FFCC2}"/>
              </a:ext>
            </a:extLst>
          </p:cNvPr>
          <p:cNvCxnSpPr>
            <a:cxnSpLocks/>
          </p:cNvCxnSpPr>
          <p:nvPr/>
        </p:nvCxnSpPr>
        <p:spPr bwMode="auto">
          <a:xfrm flipV="1">
            <a:off x="3567574" y="2926322"/>
            <a:ext cx="5231344" cy="2453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7" name="Rectangle 6">
            <a:extLst>
              <a:ext uri="{FF2B5EF4-FFF2-40B4-BE49-F238E27FC236}">
                <a16:creationId xmlns:a16="http://schemas.microsoft.com/office/drawing/2014/main" id="{99A28952-9AF6-4090-8013-FD9C74D26DB9}"/>
              </a:ext>
            </a:extLst>
          </p:cNvPr>
          <p:cNvSpPr/>
          <p:nvPr/>
        </p:nvSpPr>
        <p:spPr bwMode="auto">
          <a:xfrm>
            <a:off x="4454691" y="3197295"/>
            <a:ext cx="924650" cy="349069"/>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sz="1000" dirty="0"/>
              <a:t>Sensing NDPA</a:t>
            </a:r>
          </a:p>
        </p:txBody>
      </p:sp>
      <p:sp>
        <p:nvSpPr>
          <p:cNvPr id="8" name="Rectangle 7">
            <a:extLst>
              <a:ext uri="{FF2B5EF4-FFF2-40B4-BE49-F238E27FC236}">
                <a16:creationId xmlns:a16="http://schemas.microsoft.com/office/drawing/2014/main" id="{D418F41F-FADE-4381-A10F-F12531182978}"/>
              </a:ext>
            </a:extLst>
          </p:cNvPr>
          <p:cNvSpPr/>
          <p:nvPr/>
        </p:nvSpPr>
        <p:spPr bwMode="auto">
          <a:xfrm>
            <a:off x="4381612" y="2211932"/>
            <a:ext cx="2223578" cy="172818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 name="Rectangle 8">
            <a:extLst>
              <a:ext uri="{FF2B5EF4-FFF2-40B4-BE49-F238E27FC236}">
                <a16:creationId xmlns:a16="http://schemas.microsoft.com/office/drawing/2014/main" id="{F66794ED-B52B-49F4-8299-7E12E3559DE7}"/>
              </a:ext>
            </a:extLst>
          </p:cNvPr>
          <p:cNvSpPr/>
          <p:nvPr/>
        </p:nvSpPr>
        <p:spPr bwMode="auto">
          <a:xfrm>
            <a:off x="6704497" y="2211930"/>
            <a:ext cx="2280105" cy="172818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0" name="Rectangle 9">
            <a:extLst>
              <a:ext uri="{FF2B5EF4-FFF2-40B4-BE49-F238E27FC236}">
                <a16:creationId xmlns:a16="http://schemas.microsoft.com/office/drawing/2014/main" id="{390D4208-5E8B-4F20-9535-A492D1584828}"/>
              </a:ext>
            </a:extLst>
          </p:cNvPr>
          <p:cNvSpPr/>
          <p:nvPr/>
        </p:nvSpPr>
        <p:spPr bwMode="auto">
          <a:xfrm>
            <a:off x="6998076" y="2550485"/>
            <a:ext cx="985865" cy="37583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a:ln>
                  <a:noFill/>
                </a:ln>
                <a:solidFill>
                  <a:schemeClr val="tx1"/>
                </a:solidFill>
                <a:effectLst/>
                <a:latin typeface="Times New Roman" pitchFamily="18" charset="0"/>
              </a:rPr>
              <a:t>R2I NDP</a:t>
            </a:r>
            <a:endParaRPr kumimoji="0" lang="en-US" sz="300" b="0" i="0" u="none" strike="noStrike" cap="none" normalizeH="0" baseline="0" dirty="0">
              <a:ln>
                <a:noFill/>
              </a:ln>
              <a:solidFill>
                <a:schemeClr val="tx1"/>
              </a:solidFill>
              <a:effectLst/>
              <a:latin typeface="Times New Roman" pitchFamily="18" charset="0"/>
            </a:endParaRPr>
          </a:p>
        </p:txBody>
      </p:sp>
      <p:sp>
        <p:nvSpPr>
          <p:cNvPr id="11" name="TextBox 10">
            <a:extLst>
              <a:ext uri="{FF2B5EF4-FFF2-40B4-BE49-F238E27FC236}">
                <a16:creationId xmlns:a16="http://schemas.microsoft.com/office/drawing/2014/main" id="{DFC25121-F76D-491F-9FC4-E9F43DAF828A}"/>
              </a:ext>
            </a:extLst>
          </p:cNvPr>
          <p:cNvSpPr txBox="1"/>
          <p:nvPr/>
        </p:nvSpPr>
        <p:spPr>
          <a:xfrm>
            <a:off x="4568488" y="2237843"/>
            <a:ext cx="1965603" cy="338554"/>
          </a:xfrm>
          <a:prstGeom prst="rect">
            <a:avLst/>
          </a:prstGeom>
          <a:noFill/>
        </p:spPr>
        <p:txBody>
          <a:bodyPr wrap="none" rtlCol="0">
            <a:spAutoFit/>
          </a:bodyPr>
          <a:lstStyle/>
          <a:p>
            <a:r>
              <a:rPr lang="en-US" sz="1600" dirty="0"/>
              <a:t>I2R sensing sounding</a:t>
            </a:r>
          </a:p>
        </p:txBody>
      </p:sp>
      <p:sp>
        <p:nvSpPr>
          <p:cNvPr id="12" name="TextBox 11">
            <a:extLst>
              <a:ext uri="{FF2B5EF4-FFF2-40B4-BE49-F238E27FC236}">
                <a16:creationId xmlns:a16="http://schemas.microsoft.com/office/drawing/2014/main" id="{CD42961D-9480-4485-8D48-E6D4EA297DC5}"/>
              </a:ext>
            </a:extLst>
          </p:cNvPr>
          <p:cNvSpPr txBox="1"/>
          <p:nvPr/>
        </p:nvSpPr>
        <p:spPr>
          <a:xfrm>
            <a:off x="3666035" y="2666150"/>
            <a:ext cx="380232" cy="276999"/>
          </a:xfrm>
          <a:prstGeom prst="rect">
            <a:avLst/>
          </a:prstGeom>
          <a:noFill/>
        </p:spPr>
        <p:txBody>
          <a:bodyPr wrap="none" rtlCol="0">
            <a:spAutoFit/>
          </a:bodyPr>
          <a:lstStyle/>
          <a:p>
            <a:r>
              <a:rPr lang="en-US" dirty="0">
                <a:solidFill>
                  <a:srgbClr val="00B050"/>
                </a:solidFill>
              </a:rPr>
              <a:t>AP</a:t>
            </a:r>
          </a:p>
        </p:txBody>
      </p:sp>
      <p:sp>
        <p:nvSpPr>
          <p:cNvPr id="13" name="TextBox 12">
            <a:extLst>
              <a:ext uri="{FF2B5EF4-FFF2-40B4-BE49-F238E27FC236}">
                <a16:creationId xmlns:a16="http://schemas.microsoft.com/office/drawing/2014/main" id="{27968830-9D6D-45B8-B7B0-98FE6D74BF7F}"/>
              </a:ext>
            </a:extLst>
          </p:cNvPr>
          <p:cNvSpPr txBox="1"/>
          <p:nvPr/>
        </p:nvSpPr>
        <p:spPr>
          <a:xfrm>
            <a:off x="6828079" y="2237844"/>
            <a:ext cx="2255829" cy="338554"/>
          </a:xfrm>
          <a:prstGeom prst="rect">
            <a:avLst/>
          </a:prstGeom>
          <a:noFill/>
        </p:spPr>
        <p:txBody>
          <a:bodyPr wrap="square" rtlCol="0">
            <a:spAutoFit/>
          </a:bodyPr>
          <a:lstStyle/>
          <a:p>
            <a:r>
              <a:rPr lang="en-US" sz="1600" dirty="0"/>
              <a:t>R2I sensing sounding</a:t>
            </a:r>
          </a:p>
        </p:txBody>
      </p:sp>
      <p:cxnSp>
        <p:nvCxnSpPr>
          <p:cNvPr id="14" name="Straight Arrow Connector 13">
            <a:extLst>
              <a:ext uri="{FF2B5EF4-FFF2-40B4-BE49-F238E27FC236}">
                <a16:creationId xmlns:a16="http://schemas.microsoft.com/office/drawing/2014/main" id="{6FD0F71B-B00B-4337-92F2-1758AAEB1B38}"/>
              </a:ext>
            </a:extLst>
          </p:cNvPr>
          <p:cNvCxnSpPr/>
          <p:nvPr/>
        </p:nvCxnSpPr>
        <p:spPr bwMode="auto">
          <a:xfrm>
            <a:off x="5389724" y="3647302"/>
            <a:ext cx="504056"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15" name="Straight Arrow Connector 14">
            <a:extLst>
              <a:ext uri="{FF2B5EF4-FFF2-40B4-BE49-F238E27FC236}">
                <a16:creationId xmlns:a16="http://schemas.microsoft.com/office/drawing/2014/main" id="{AA4D2178-B637-4727-BCE7-822E00D563DF}"/>
              </a:ext>
            </a:extLst>
          </p:cNvPr>
          <p:cNvCxnSpPr/>
          <p:nvPr/>
        </p:nvCxnSpPr>
        <p:spPr bwMode="auto">
          <a:xfrm>
            <a:off x="6514990" y="3647302"/>
            <a:ext cx="504056"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16" name="Straight Arrow Connector 15">
            <a:extLst>
              <a:ext uri="{FF2B5EF4-FFF2-40B4-BE49-F238E27FC236}">
                <a16:creationId xmlns:a16="http://schemas.microsoft.com/office/drawing/2014/main" id="{1E87E4D7-0AFE-4C93-94B7-EE9FF0CCD506}"/>
              </a:ext>
            </a:extLst>
          </p:cNvPr>
          <p:cNvCxnSpPr>
            <a:cxnSpLocks/>
          </p:cNvCxnSpPr>
          <p:nvPr/>
        </p:nvCxnSpPr>
        <p:spPr bwMode="auto">
          <a:xfrm flipV="1">
            <a:off x="3567574" y="3546365"/>
            <a:ext cx="5231344" cy="7703"/>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7" name="Rectangle 16">
            <a:extLst>
              <a:ext uri="{FF2B5EF4-FFF2-40B4-BE49-F238E27FC236}">
                <a16:creationId xmlns:a16="http://schemas.microsoft.com/office/drawing/2014/main" id="{65894137-0C45-4D1A-9576-EC32921CF473}"/>
              </a:ext>
            </a:extLst>
          </p:cNvPr>
          <p:cNvSpPr/>
          <p:nvPr/>
        </p:nvSpPr>
        <p:spPr bwMode="auto">
          <a:xfrm>
            <a:off x="5899905" y="3212320"/>
            <a:ext cx="655800" cy="338426"/>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sz="1000" dirty="0"/>
              <a:t>I2R NDP</a:t>
            </a:r>
          </a:p>
        </p:txBody>
      </p:sp>
      <p:sp>
        <p:nvSpPr>
          <p:cNvPr id="18" name="TextBox 17">
            <a:extLst>
              <a:ext uri="{FF2B5EF4-FFF2-40B4-BE49-F238E27FC236}">
                <a16:creationId xmlns:a16="http://schemas.microsoft.com/office/drawing/2014/main" id="{C7812E74-85E5-4C4D-950B-3BDF7DA27229}"/>
              </a:ext>
            </a:extLst>
          </p:cNvPr>
          <p:cNvSpPr txBox="1"/>
          <p:nvPr/>
        </p:nvSpPr>
        <p:spPr>
          <a:xfrm>
            <a:off x="3656484" y="3292043"/>
            <a:ext cx="539443" cy="276999"/>
          </a:xfrm>
          <a:prstGeom prst="rect">
            <a:avLst/>
          </a:prstGeom>
          <a:noFill/>
        </p:spPr>
        <p:txBody>
          <a:bodyPr wrap="none" rtlCol="0">
            <a:spAutoFit/>
          </a:bodyPr>
          <a:lstStyle/>
          <a:p>
            <a:r>
              <a:rPr lang="en-US" dirty="0">
                <a:solidFill>
                  <a:srgbClr val="00B0F0"/>
                </a:solidFill>
              </a:rPr>
              <a:t>STA1</a:t>
            </a:r>
          </a:p>
        </p:txBody>
      </p:sp>
      <p:sp>
        <p:nvSpPr>
          <p:cNvPr id="19" name="TextBox 18">
            <a:extLst>
              <a:ext uri="{FF2B5EF4-FFF2-40B4-BE49-F238E27FC236}">
                <a16:creationId xmlns:a16="http://schemas.microsoft.com/office/drawing/2014/main" id="{20B8C3A0-5E21-4731-BD44-5E09C5E73C6B}"/>
              </a:ext>
            </a:extLst>
          </p:cNvPr>
          <p:cNvSpPr txBox="1"/>
          <p:nvPr/>
        </p:nvSpPr>
        <p:spPr>
          <a:xfrm>
            <a:off x="5389724" y="3728065"/>
            <a:ext cx="490840" cy="276999"/>
          </a:xfrm>
          <a:prstGeom prst="rect">
            <a:avLst/>
          </a:prstGeom>
          <a:noFill/>
        </p:spPr>
        <p:txBody>
          <a:bodyPr wrap="none" rtlCol="0">
            <a:spAutoFit/>
          </a:bodyPr>
          <a:lstStyle/>
          <a:p>
            <a:r>
              <a:rPr lang="en-US" dirty="0"/>
              <a:t>SIFS</a:t>
            </a:r>
          </a:p>
        </p:txBody>
      </p:sp>
      <p:sp>
        <p:nvSpPr>
          <p:cNvPr id="20" name="TextBox 19">
            <a:extLst>
              <a:ext uri="{FF2B5EF4-FFF2-40B4-BE49-F238E27FC236}">
                <a16:creationId xmlns:a16="http://schemas.microsoft.com/office/drawing/2014/main" id="{E89C3AF6-98D4-46FA-A852-9F1F7F292EE2}"/>
              </a:ext>
            </a:extLst>
          </p:cNvPr>
          <p:cNvSpPr txBox="1"/>
          <p:nvPr/>
        </p:nvSpPr>
        <p:spPr>
          <a:xfrm>
            <a:off x="6481547" y="3728065"/>
            <a:ext cx="490840" cy="276999"/>
          </a:xfrm>
          <a:prstGeom prst="rect">
            <a:avLst/>
          </a:prstGeom>
          <a:noFill/>
        </p:spPr>
        <p:txBody>
          <a:bodyPr wrap="none" rtlCol="0">
            <a:spAutoFit/>
          </a:bodyPr>
          <a:lstStyle/>
          <a:p>
            <a:r>
              <a:rPr lang="en-US" dirty="0"/>
              <a:t>SIFS</a:t>
            </a:r>
          </a:p>
        </p:txBody>
      </p:sp>
      <p:sp>
        <p:nvSpPr>
          <p:cNvPr id="21" name="TextBox 20">
            <a:extLst>
              <a:ext uri="{FF2B5EF4-FFF2-40B4-BE49-F238E27FC236}">
                <a16:creationId xmlns:a16="http://schemas.microsoft.com/office/drawing/2014/main" id="{8B1E9A19-C035-4708-A70A-7BF7508CB0C0}"/>
              </a:ext>
            </a:extLst>
          </p:cNvPr>
          <p:cNvSpPr txBox="1"/>
          <p:nvPr/>
        </p:nvSpPr>
        <p:spPr>
          <a:xfrm flipH="1">
            <a:off x="1550579" y="3686082"/>
            <a:ext cx="1902012" cy="307777"/>
          </a:xfrm>
          <a:prstGeom prst="rect">
            <a:avLst/>
          </a:prstGeom>
          <a:noFill/>
        </p:spPr>
        <p:txBody>
          <a:bodyPr vert="horz" wrap="square" lIns="0" tIns="0" rIns="0" bIns="0" rtlCol="0">
            <a:spAutoFit/>
          </a:bodyPr>
          <a:lstStyle/>
          <a:p>
            <a:pPr algn="ctr"/>
            <a:r>
              <a:rPr lang="en-US" sz="1000" dirty="0">
                <a:solidFill>
                  <a:srgbClr val="C00000"/>
                </a:solidFill>
              </a:rPr>
              <a:t>Sensing Initiator</a:t>
            </a:r>
          </a:p>
          <a:p>
            <a:pPr algn="ctr"/>
            <a:r>
              <a:rPr lang="en-US" sz="1000" dirty="0">
                <a:solidFill>
                  <a:srgbClr val="C00000"/>
                </a:solidFill>
              </a:rPr>
              <a:t>Sensing Receiver &amp; Transmitter</a:t>
            </a:r>
            <a:endParaRPr lang="en-US" dirty="0">
              <a:solidFill>
                <a:srgbClr val="C00000"/>
              </a:solidFill>
            </a:endParaRPr>
          </a:p>
        </p:txBody>
      </p:sp>
      <p:cxnSp>
        <p:nvCxnSpPr>
          <p:cNvPr id="22" name="Straight Arrow Connector 21">
            <a:extLst>
              <a:ext uri="{FF2B5EF4-FFF2-40B4-BE49-F238E27FC236}">
                <a16:creationId xmlns:a16="http://schemas.microsoft.com/office/drawing/2014/main" id="{7AA5B525-A37F-4DD7-9F12-8C1150837CF1}"/>
              </a:ext>
            </a:extLst>
          </p:cNvPr>
          <p:cNvCxnSpPr>
            <a:cxnSpLocks/>
          </p:cNvCxnSpPr>
          <p:nvPr/>
        </p:nvCxnSpPr>
        <p:spPr>
          <a:xfrm>
            <a:off x="1003321" y="3395823"/>
            <a:ext cx="1033141" cy="1540"/>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sp>
        <p:nvSpPr>
          <p:cNvPr id="23" name="TextBox 22">
            <a:extLst>
              <a:ext uri="{FF2B5EF4-FFF2-40B4-BE49-F238E27FC236}">
                <a16:creationId xmlns:a16="http://schemas.microsoft.com/office/drawing/2014/main" id="{9DD6CFCA-A2B2-41EF-A0DF-3A8AA28EE89D}"/>
              </a:ext>
            </a:extLst>
          </p:cNvPr>
          <p:cNvSpPr txBox="1"/>
          <p:nvPr/>
        </p:nvSpPr>
        <p:spPr>
          <a:xfrm flipH="1">
            <a:off x="488604" y="2941036"/>
            <a:ext cx="472938" cy="184666"/>
          </a:xfrm>
          <a:prstGeom prst="rect">
            <a:avLst/>
          </a:prstGeom>
          <a:noFill/>
        </p:spPr>
        <p:txBody>
          <a:bodyPr vert="horz" wrap="square" lIns="0" tIns="0" rIns="0" bIns="0" rtlCol="0">
            <a:spAutoFit/>
          </a:bodyPr>
          <a:lstStyle/>
          <a:p>
            <a:pPr algn="ctr"/>
            <a:r>
              <a:rPr lang="en-US" dirty="0">
                <a:solidFill>
                  <a:srgbClr val="00B0F0"/>
                </a:solidFill>
              </a:rPr>
              <a:t>AP</a:t>
            </a:r>
          </a:p>
        </p:txBody>
      </p:sp>
      <p:sp>
        <p:nvSpPr>
          <p:cNvPr id="24" name="TextBox 23">
            <a:extLst>
              <a:ext uri="{FF2B5EF4-FFF2-40B4-BE49-F238E27FC236}">
                <a16:creationId xmlns:a16="http://schemas.microsoft.com/office/drawing/2014/main" id="{09CE2E8A-4914-451C-9A67-5FD67DF9C13C}"/>
              </a:ext>
            </a:extLst>
          </p:cNvPr>
          <p:cNvSpPr txBox="1"/>
          <p:nvPr/>
        </p:nvSpPr>
        <p:spPr>
          <a:xfrm flipH="1">
            <a:off x="1985939" y="2941036"/>
            <a:ext cx="734078" cy="184666"/>
          </a:xfrm>
          <a:prstGeom prst="rect">
            <a:avLst/>
          </a:prstGeom>
          <a:noFill/>
        </p:spPr>
        <p:txBody>
          <a:bodyPr vert="horz" wrap="square" lIns="0" tIns="0" rIns="0" bIns="0" rtlCol="0">
            <a:spAutoFit/>
          </a:bodyPr>
          <a:lstStyle/>
          <a:p>
            <a:pPr algn="ctr"/>
            <a:r>
              <a:rPr lang="en-US" dirty="0">
                <a:solidFill>
                  <a:srgbClr val="00B0F0"/>
                </a:solidFill>
              </a:rPr>
              <a:t>STA1</a:t>
            </a:r>
          </a:p>
        </p:txBody>
      </p:sp>
      <p:cxnSp>
        <p:nvCxnSpPr>
          <p:cNvPr id="25" name="Straight Arrow Connector 24">
            <a:extLst>
              <a:ext uri="{FF2B5EF4-FFF2-40B4-BE49-F238E27FC236}">
                <a16:creationId xmlns:a16="http://schemas.microsoft.com/office/drawing/2014/main" id="{1E8BAE10-F0E6-45D7-B3DA-22FC9B21735E}"/>
              </a:ext>
            </a:extLst>
          </p:cNvPr>
          <p:cNvCxnSpPr>
            <a:cxnSpLocks/>
          </p:cNvCxnSpPr>
          <p:nvPr/>
        </p:nvCxnSpPr>
        <p:spPr>
          <a:xfrm flipV="1">
            <a:off x="1439111" y="2252549"/>
            <a:ext cx="607865" cy="1"/>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sp>
        <p:nvSpPr>
          <p:cNvPr id="26" name="TextBox 25">
            <a:extLst>
              <a:ext uri="{FF2B5EF4-FFF2-40B4-BE49-F238E27FC236}">
                <a16:creationId xmlns:a16="http://schemas.microsoft.com/office/drawing/2014/main" id="{A4463A44-D2B6-4A1A-AA51-9F82E0922BDB}"/>
              </a:ext>
            </a:extLst>
          </p:cNvPr>
          <p:cNvSpPr txBox="1"/>
          <p:nvPr/>
        </p:nvSpPr>
        <p:spPr>
          <a:xfrm>
            <a:off x="736240" y="2349365"/>
            <a:ext cx="1919115" cy="276999"/>
          </a:xfrm>
          <a:prstGeom prst="rect">
            <a:avLst/>
          </a:prstGeom>
          <a:noFill/>
        </p:spPr>
        <p:txBody>
          <a:bodyPr wrap="none" rtlCol="0">
            <a:spAutoFit/>
          </a:bodyPr>
          <a:lstStyle/>
          <a:p>
            <a:r>
              <a:rPr lang="en-US" dirty="0"/>
              <a:t>Sensing PPDU transmission</a:t>
            </a:r>
          </a:p>
        </p:txBody>
      </p:sp>
      <p:pic>
        <p:nvPicPr>
          <p:cNvPr id="27" name="Picture 26">
            <a:extLst>
              <a:ext uri="{FF2B5EF4-FFF2-40B4-BE49-F238E27FC236}">
                <a16:creationId xmlns:a16="http://schemas.microsoft.com/office/drawing/2014/main" id="{1D181D3E-C358-4D9E-AA32-52056F2E502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62705" y="3164090"/>
            <a:ext cx="644914" cy="513109"/>
          </a:xfrm>
          <a:prstGeom prst="rect">
            <a:avLst/>
          </a:prstGeom>
        </p:spPr>
      </p:pic>
      <p:pic>
        <p:nvPicPr>
          <p:cNvPr id="28" name="Picture 27">
            <a:extLst>
              <a:ext uri="{FF2B5EF4-FFF2-40B4-BE49-F238E27FC236}">
                <a16:creationId xmlns:a16="http://schemas.microsoft.com/office/drawing/2014/main" id="{27D10D2C-4AE1-4773-B1F6-242EB250725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9851" y="3100891"/>
            <a:ext cx="703627" cy="548847"/>
          </a:xfrm>
          <a:prstGeom prst="rect">
            <a:avLst/>
          </a:prstGeom>
        </p:spPr>
      </p:pic>
      <p:cxnSp>
        <p:nvCxnSpPr>
          <p:cNvPr id="29" name="Straight Arrow Connector 28">
            <a:extLst>
              <a:ext uri="{FF2B5EF4-FFF2-40B4-BE49-F238E27FC236}">
                <a16:creationId xmlns:a16="http://schemas.microsoft.com/office/drawing/2014/main" id="{DAE77EE8-BC89-4DF8-9549-D796FEB71A72}"/>
              </a:ext>
            </a:extLst>
          </p:cNvPr>
          <p:cNvCxnSpPr>
            <a:cxnSpLocks/>
          </p:cNvCxnSpPr>
          <p:nvPr/>
        </p:nvCxnSpPr>
        <p:spPr>
          <a:xfrm>
            <a:off x="1349860" y="3536511"/>
            <a:ext cx="650071" cy="0"/>
          </a:xfrm>
          <a:prstGeom prst="straightConnector1">
            <a:avLst/>
          </a:prstGeom>
          <a:ln>
            <a:solidFill>
              <a:schemeClr val="tx2"/>
            </a:solidFill>
            <a:headEnd type="triangle"/>
            <a:tailEnd type="none"/>
          </a:ln>
          <a:effectLst/>
        </p:spPr>
        <p:style>
          <a:lnRef idx="2">
            <a:schemeClr val="accent1"/>
          </a:lnRef>
          <a:fillRef idx="0">
            <a:schemeClr val="accent1"/>
          </a:fillRef>
          <a:effectRef idx="1">
            <a:schemeClr val="accent1"/>
          </a:effectRef>
          <a:fontRef idx="minor">
            <a:schemeClr val="tx1"/>
          </a:fontRef>
        </p:style>
      </p:cxnSp>
      <p:sp>
        <p:nvSpPr>
          <p:cNvPr id="47" name="TextBox 46">
            <a:extLst>
              <a:ext uri="{FF2B5EF4-FFF2-40B4-BE49-F238E27FC236}">
                <a16:creationId xmlns:a16="http://schemas.microsoft.com/office/drawing/2014/main" id="{0FBB660E-8529-4FEB-933B-D07649287706}"/>
              </a:ext>
            </a:extLst>
          </p:cNvPr>
          <p:cNvSpPr txBox="1"/>
          <p:nvPr/>
        </p:nvSpPr>
        <p:spPr>
          <a:xfrm>
            <a:off x="126819" y="2595008"/>
            <a:ext cx="397866" cy="400110"/>
          </a:xfrm>
          <a:prstGeom prst="rect">
            <a:avLst/>
          </a:prstGeom>
          <a:noFill/>
        </p:spPr>
        <p:txBody>
          <a:bodyPr wrap="none" rtlCol="0">
            <a:spAutoFit/>
          </a:bodyPr>
          <a:lstStyle/>
          <a:p>
            <a:r>
              <a:rPr lang="en-US" sz="2000" dirty="0"/>
              <a:t>1)</a:t>
            </a:r>
          </a:p>
        </p:txBody>
      </p:sp>
      <p:sp>
        <p:nvSpPr>
          <p:cNvPr id="48" name="TextBox 47">
            <a:extLst>
              <a:ext uri="{FF2B5EF4-FFF2-40B4-BE49-F238E27FC236}">
                <a16:creationId xmlns:a16="http://schemas.microsoft.com/office/drawing/2014/main" id="{78D521CD-401D-4A00-8D1F-A2607FB209B1}"/>
              </a:ext>
            </a:extLst>
          </p:cNvPr>
          <p:cNvSpPr txBox="1"/>
          <p:nvPr/>
        </p:nvSpPr>
        <p:spPr>
          <a:xfrm flipH="1">
            <a:off x="-534753" y="3693858"/>
            <a:ext cx="2581729" cy="310383"/>
          </a:xfrm>
          <a:prstGeom prst="rect">
            <a:avLst/>
          </a:prstGeom>
          <a:noFill/>
        </p:spPr>
        <p:txBody>
          <a:bodyPr vert="horz" wrap="square" lIns="0" tIns="0" rIns="0" bIns="0" rtlCol="0">
            <a:spAutoFit/>
          </a:bodyPr>
          <a:lstStyle/>
          <a:p>
            <a:pPr algn="ctr"/>
            <a:r>
              <a:rPr lang="en-US" sz="1000" dirty="0">
                <a:solidFill>
                  <a:srgbClr val="C00000"/>
                </a:solidFill>
              </a:rPr>
              <a:t>Sensing Responder</a:t>
            </a:r>
          </a:p>
          <a:p>
            <a:pPr algn="ctr"/>
            <a:r>
              <a:rPr lang="en-US" sz="1000" dirty="0">
                <a:solidFill>
                  <a:srgbClr val="C00000"/>
                </a:solidFill>
              </a:rPr>
              <a:t>Sensing Transmitter &amp; Receiver</a:t>
            </a:r>
          </a:p>
        </p:txBody>
      </p:sp>
      <p:sp>
        <p:nvSpPr>
          <p:cNvPr id="51" name="TextBox 50">
            <a:extLst>
              <a:ext uri="{FF2B5EF4-FFF2-40B4-BE49-F238E27FC236}">
                <a16:creationId xmlns:a16="http://schemas.microsoft.com/office/drawing/2014/main" id="{AE752E16-BE24-483B-837C-3B5D9214CAB4}"/>
              </a:ext>
            </a:extLst>
          </p:cNvPr>
          <p:cNvSpPr txBox="1"/>
          <p:nvPr/>
        </p:nvSpPr>
        <p:spPr>
          <a:xfrm>
            <a:off x="126819" y="4405704"/>
            <a:ext cx="9036705" cy="1323439"/>
          </a:xfrm>
          <a:prstGeom prst="rect">
            <a:avLst/>
          </a:prstGeom>
          <a:noFill/>
        </p:spPr>
        <p:txBody>
          <a:bodyPr wrap="none" rtlCol="0">
            <a:spAutoFit/>
          </a:bodyPr>
          <a:lstStyle/>
          <a:p>
            <a:pPr marL="285750" indent="-285750">
              <a:buFont typeface="Arial" panose="020B0604020202020204" pitchFamily="34" charset="0"/>
              <a:buChar char="•"/>
            </a:pPr>
            <a:r>
              <a:rPr lang="en-US" sz="1600" dirty="0"/>
              <a:t>The sensing NDPA frame will include the Measurement Setup ID [4], which corresponds to the sensing </a:t>
            </a:r>
          </a:p>
          <a:p>
            <a:r>
              <a:rPr lang="en-US" sz="1600" dirty="0"/>
              <a:t>      setup where STA1 and AP understand their roles. </a:t>
            </a:r>
          </a:p>
          <a:p>
            <a:pPr marL="285750" indent="-285750">
              <a:buFont typeface="Arial" panose="020B0604020202020204" pitchFamily="34" charset="0"/>
              <a:buChar char="•"/>
            </a:pPr>
            <a:r>
              <a:rPr lang="en-US" sz="1600" dirty="0"/>
              <a:t>The sensing NDPA configures the parameters for both the I2R NDP and R2I NDP.</a:t>
            </a:r>
          </a:p>
          <a:p>
            <a:pPr marL="285750" indent="-285750">
              <a:buFont typeface="Arial" panose="020B0604020202020204" pitchFamily="34" charset="0"/>
              <a:buChar char="•"/>
            </a:pPr>
            <a:r>
              <a:rPr lang="en-US" sz="1600" dirty="0"/>
              <a:t>Sensing feedback for the I2R sounding could be sent to STA1 from the AP.</a:t>
            </a:r>
          </a:p>
          <a:p>
            <a:endParaRPr lang="en-US" sz="1600" dirty="0"/>
          </a:p>
        </p:txBody>
      </p:sp>
      <p:sp>
        <p:nvSpPr>
          <p:cNvPr id="53" name="Rectangle 52">
            <a:extLst>
              <a:ext uri="{FF2B5EF4-FFF2-40B4-BE49-F238E27FC236}">
                <a16:creationId xmlns:a16="http://schemas.microsoft.com/office/drawing/2014/main" id="{7AAE768F-6A6C-483A-99D6-754A4E8D4022}"/>
              </a:ext>
            </a:extLst>
          </p:cNvPr>
          <p:cNvSpPr/>
          <p:nvPr/>
        </p:nvSpPr>
        <p:spPr bwMode="auto">
          <a:xfrm>
            <a:off x="8258653" y="2550485"/>
            <a:ext cx="725950" cy="37841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050" dirty="0"/>
              <a:t>Sensing Feedback</a:t>
            </a:r>
            <a:endParaRPr kumimoji="0" lang="en-US" sz="300" b="0" i="0" u="none" strike="noStrike" cap="none" normalizeH="0" baseline="0" dirty="0">
              <a:ln>
                <a:noFill/>
              </a:ln>
              <a:solidFill>
                <a:schemeClr val="tx1"/>
              </a:solidFill>
              <a:effectLst/>
              <a:latin typeface="Times New Roman" pitchFamily="18" charset="0"/>
            </a:endParaRPr>
          </a:p>
        </p:txBody>
      </p:sp>
      <p:cxnSp>
        <p:nvCxnSpPr>
          <p:cNvPr id="54" name="Straight Arrow Connector 53">
            <a:extLst>
              <a:ext uri="{FF2B5EF4-FFF2-40B4-BE49-F238E27FC236}">
                <a16:creationId xmlns:a16="http://schemas.microsoft.com/office/drawing/2014/main" id="{D486514F-AFBA-438D-966B-B92DF36D6EFA}"/>
              </a:ext>
            </a:extLst>
          </p:cNvPr>
          <p:cNvCxnSpPr>
            <a:cxnSpLocks/>
          </p:cNvCxnSpPr>
          <p:nvPr/>
        </p:nvCxnSpPr>
        <p:spPr bwMode="auto">
          <a:xfrm>
            <a:off x="8006625" y="3076022"/>
            <a:ext cx="304047"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56" name="TextBox 55">
            <a:extLst>
              <a:ext uri="{FF2B5EF4-FFF2-40B4-BE49-F238E27FC236}">
                <a16:creationId xmlns:a16="http://schemas.microsoft.com/office/drawing/2014/main" id="{2FE92CC6-8935-4CE7-BB9E-1FE43E8F3CC9}"/>
              </a:ext>
            </a:extLst>
          </p:cNvPr>
          <p:cNvSpPr txBox="1"/>
          <p:nvPr/>
        </p:nvSpPr>
        <p:spPr>
          <a:xfrm>
            <a:off x="7933319" y="3096554"/>
            <a:ext cx="490840" cy="276999"/>
          </a:xfrm>
          <a:prstGeom prst="rect">
            <a:avLst/>
          </a:prstGeom>
          <a:noFill/>
        </p:spPr>
        <p:txBody>
          <a:bodyPr wrap="none" rtlCol="0">
            <a:spAutoFit/>
          </a:bodyPr>
          <a:lstStyle/>
          <a:p>
            <a:r>
              <a:rPr lang="en-US" dirty="0"/>
              <a:t>SIFS</a:t>
            </a:r>
          </a:p>
        </p:txBody>
      </p:sp>
      <p:sp>
        <p:nvSpPr>
          <p:cNvPr id="36" name="TextBox 35">
            <a:extLst>
              <a:ext uri="{FF2B5EF4-FFF2-40B4-BE49-F238E27FC236}">
                <a16:creationId xmlns:a16="http://schemas.microsoft.com/office/drawing/2014/main" id="{988CF53D-8D02-464D-A263-02AB64669F33}"/>
              </a:ext>
            </a:extLst>
          </p:cNvPr>
          <p:cNvSpPr txBox="1"/>
          <p:nvPr/>
        </p:nvSpPr>
        <p:spPr>
          <a:xfrm flipH="1">
            <a:off x="2610806" y="2976202"/>
            <a:ext cx="2581729" cy="153888"/>
          </a:xfrm>
          <a:prstGeom prst="rect">
            <a:avLst/>
          </a:prstGeom>
          <a:noFill/>
        </p:spPr>
        <p:txBody>
          <a:bodyPr vert="horz" wrap="square" lIns="0" tIns="0" rIns="0" bIns="0" rtlCol="0">
            <a:spAutoFit/>
          </a:bodyPr>
          <a:lstStyle/>
          <a:p>
            <a:pPr algn="ctr"/>
            <a:r>
              <a:rPr lang="en-US" sz="1000" dirty="0">
                <a:solidFill>
                  <a:srgbClr val="C00000"/>
                </a:solidFill>
              </a:rPr>
              <a:t>Sensing Responder</a:t>
            </a:r>
          </a:p>
        </p:txBody>
      </p:sp>
      <p:sp>
        <p:nvSpPr>
          <p:cNvPr id="37" name="TextBox 36">
            <a:extLst>
              <a:ext uri="{FF2B5EF4-FFF2-40B4-BE49-F238E27FC236}">
                <a16:creationId xmlns:a16="http://schemas.microsoft.com/office/drawing/2014/main" id="{F3817970-6863-4590-8DDC-B6AC3F84CADF}"/>
              </a:ext>
            </a:extLst>
          </p:cNvPr>
          <p:cNvSpPr txBox="1"/>
          <p:nvPr/>
        </p:nvSpPr>
        <p:spPr>
          <a:xfrm flipH="1">
            <a:off x="2555776" y="3631719"/>
            <a:ext cx="2581729" cy="153888"/>
          </a:xfrm>
          <a:prstGeom prst="rect">
            <a:avLst/>
          </a:prstGeom>
          <a:noFill/>
        </p:spPr>
        <p:txBody>
          <a:bodyPr vert="horz" wrap="square" lIns="0" tIns="0" rIns="0" bIns="0" rtlCol="0">
            <a:spAutoFit/>
          </a:bodyPr>
          <a:lstStyle/>
          <a:p>
            <a:pPr algn="ctr"/>
            <a:r>
              <a:rPr lang="en-US" sz="1000" dirty="0">
                <a:solidFill>
                  <a:srgbClr val="C00000"/>
                </a:solidFill>
              </a:rPr>
              <a:t>Sensing Initiator</a:t>
            </a:r>
          </a:p>
        </p:txBody>
      </p:sp>
    </p:spTree>
    <p:extLst>
      <p:ext uri="{BB962C8B-B14F-4D97-AF65-F5344CB8AC3E}">
        <p14:creationId xmlns:p14="http://schemas.microsoft.com/office/powerpoint/2010/main" val="40879350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C0C87-49CD-4A7B-B0BA-FA3FB143E840}"/>
              </a:ext>
            </a:extLst>
          </p:cNvPr>
          <p:cNvSpPr>
            <a:spLocks noGrp="1"/>
          </p:cNvSpPr>
          <p:nvPr>
            <p:ph type="title"/>
          </p:nvPr>
        </p:nvSpPr>
        <p:spPr/>
        <p:txBody>
          <a:bodyPr/>
          <a:lstStyle/>
          <a:p>
            <a:r>
              <a:rPr lang="en-US" sz="3200" dirty="0"/>
              <a:t> Non-TB sensing measurement instance for scenario 2)</a:t>
            </a:r>
            <a:endParaRPr lang="en-US" dirty="0"/>
          </a:p>
        </p:txBody>
      </p:sp>
      <p:sp>
        <p:nvSpPr>
          <p:cNvPr id="3" name="Date Placeholder 2">
            <a:extLst>
              <a:ext uri="{FF2B5EF4-FFF2-40B4-BE49-F238E27FC236}">
                <a16:creationId xmlns:a16="http://schemas.microsoft.com/office/drawing/2014/main" id="{4F1D28C4-B63E-4C60-9089-79B2448F93EA}"/>
              </a:ext>
            </a:extLst>
          </p:cNvPr>
          <p:cNvSpPr>
            <a:spLocks noGrp="1"/>
          </p:cNvSpPr>
          <p:nvPr>
            <p:ph type="dt" sz="half" idx="10"/>
          </p:nvPr>
        </p:nvSpPr>
        <p:spPr/>
        <p:txBody>
          <a:bodyPr/>
          <a:lstStyle/>
          <a:p>
            <a:pPr>
              <a:defRPr/>
            </a:pPr>
            <a:r>
              <a:rPr lang="en-US" altLang="zh-CN"/>
              <a:t>September 2021</a:t>
            </a:r>
            <a:endParaRPr lang="en-GB" altLang="en-US"/>
          </a:p>
        </p:txBody>
      </p:sp>
      <p:sp>
        <p:nvSpPr>
          <p:cNvPr id="4" name="Footer Placeholder 3">
            <a:extLst>
              <a:ext uri="{FF2B5EF4-FFF2-40B4-BE49-F238E27FC236}">
                <a16:creationId xmlns:a16="http://schemas.microsoft.com/office/drawing/2014/main" id="{7D4C6A85-0394-463F-B94D-343F9D5E41C2}"/>
              </a:ext>
            </a:extLst>
          </p:cNvPr>
          <p:cNvSpPr>
            <a:spLocks noGrp="1"/>
          </p:cNvSpPr>
          <p:nvPr>
            <p:ph type="ftr" sz="quarter" idx="11"/>
          </p:nvPr>
        </p:nvSpPr>
        <p:spPr/>
        <p:txBody>
          <a:bodyPr/>
          <a:lstStyle/>
          <a:p>
            <a:pPr>
              <a:defRPr/>
            </a:pPr>
            <a:r>
              <a:rPr lang="en-GB"/>
              <a:t>Cheng Chen, Intel</a:t>
            </a:r>
          </a:p>
        </p:txBody>
      </p:sp>
      <p:sp>
        <p:nvSpPr>
          <p:cNvPr id="5" name="Slide Number Placeholder 4">
            <a:extLst>
              <a:ext uri="{FF2B5EF4-FFF2-40B4-BE49-F238E27FC236}">
                <a16:creationId xmlns:a16="http://schemas.microsoft.com/office/drawing/2014/main" id="{D457FA39-2DBE-4153-AC84-9CD35724887D}"/>
              </a:ext>
            </a:extLst>
          </p:cNvPr>
          <p:cNvSpPr>
            <a:spLocks noGrp="1"/>
          </p:cNvSpPr>
          <p:nvPr>
            <p:ph type="sldNum" sz="quarter" idx="12"/>
          </p:nvPr>
        </p:nvSpPr>
        <p:spPr/>
        <p:txBody>
          <a:bodyPr/>
          <a:lstStyle/>
          <a:p>
            <a:pPr>
              <a:defRPr/>
            </a:pPr>
            <a:r>
              <a:rPr lang="en-GB" altLang="en-US"/>
              <a:t>Slide </a:t>
            </a:r>
            <a:fld id="{32E413AC-0033-4B91-B3E5-414687900E6A}" type="slidenum">
              <a:rPr lang="en-GB" altLang="en-US" smtClean="0"/>
              <a:pPr>
                <a:defRPr/>
              </a:pPr>
              <a:t>8</a:t>
            </a:fld>
            <a:endParaRPr lang="en-GB" altLang="en-US"/>
          </a:p>
        </p:txBody>
      </p:sp>
      <p:sp>
        <p:nvSpPr>
          <p:cNvPr id="6" name="TextBox 5">
            <a:extLst>
              <a:ext uri="{FF2B5EF4-FFF2-40B4-BE49-F238E27FC236}">
                <a16:creationId xmlns:a16="http://schemas.microsoft.com/office/drawing/2014/main" id="{C8C35D5B-8678-4555-9564-EC7D5EEEB8D2}"/>
              </a:ext>
            </a:extLst>
          </p:cNvPr>
          <p:cNvSpPr txBox="1"/>
          <p:nvPr/>
        </p:nvSpPr>
        <p:spPr>
          <a:xfrm flipH="1">
            <a:off x="1595496" y="3538276"/>
            <a:ext cx="1902012" cy="307777"/>
          </a:xfrm>
          <a:prstGeom prst="rect">
            <a:avLst/>
          </a:prstGeom>
          <a:noFill/>
        </p:spPr>
        <p:txBody>
          <a:bodyPr vert="horz" wrap="square" lIns="0" tIns="0" rIns="0" bIns="0" rtlCol="0">
            <a:spAutoFit/>
          </a:bodyPr>
          <a:lstStyle/>
          <a:p>
            <a:pPr algn="ctr"/>
            <a:r>
              <a:rPr lang="en-US" sz="1000" dirty="0">
                <a:solidFill>
                  <a:srgbClr val="C00000"/>
                </a:solidFill>
              </a:rPr>
              <a:t>Sensing Initiator</a:t>
            </a:r>
          </a:p>
          <a:p>
            <a:pPr algn="ctr"/>
            <a:r>
              <a:rPr lang="en-US" sz="1000" dirty="0">
                <a:solidFill>
                  <a:srgbClr val="C00000"/>
                </a:solidFill>
              </a:rPr>
              <a:t>Sensing Transmitter</a:t>
            </a:r>
            <a:endParaRPr lang="en-US" dirty="0">
              <a:solidFill>
                <a:srgbClr val="C00000"/>
              </a:solidFill>
            </a:endParaRPr>
          </a:p>
        </p:txBody>
      </p:sp>
      <p:sp>
        <p:nvSpPr>
          <p:cNvPr id="7" name="TextBox 6">
            <a:extLst>
              <a:ext uri="{FF2B5EF4-FFF2-40B4-BE49-F238E27FC236}">
                <a16:creationId xmlns:a16="http://schemas.microsoft.com/office/drawing/2014/main" id="{F90884F5-7FE0-4203-9808-9189C5F7465B}"/>
              </a:ext>
            </a:extLst>
          </p:cNvPr>
          <p:cNvSpPr txBox="1"/>
          <p:nvPr/>
        </p:nvSpPr>
        <p:spPr>
          <a:xfrm flipH="1">
            <a:off x="533521" y="2793230"/>
            <a:ext cx="472938" cy="184666"/>
          </a:xfrm>
          <a:prstGeom prst="rect">
            <a:avLst/>
          </a:prstGeom>
          <a:noFill/>
        </p:spPr>
        <p:txBody>
          <a:bodyPr vert="horz" wrap="square" lIns="0" tIns="0" rIns="0" bIns="0" rtlCol="0">
            <a:spAutoFit/>
          </a:bodyPr>
          <a:lstStyle/>
          <a:p>
            <a:pPr algn="ctr"/>
            <a:r>
              <a:rPr lang="en-US" dirty="0">
                <a:solidFill>
                  <a:srgbClr val="00B0F0"/>
                </a:solidFill>
              </a:rPr>
              <a:t>AP</a:t>
            </a:r>
          </a:p>
        </p:txBody>
      </p:sp>
      <p:sp>
        <p:nvSpPr>
          <p:cNvPr id="8" name="TextBox 7">
            <a:extLst>
              <a:ext uri="{FF2B5EF4-FFF2-40B4-BE49-F238E27FC236}">
                <a16:creationId xmlns:a16="http://schemas.microsoft.com/office/drawing/2014/main" id="{30F42A18-D25F-4D8C-BB72-B86C4F3333B2}"/>
              </a:ext>
            </a:extLst>
          </p:cNvPr>
          <p:cNvSpPr txBox="1"/>
          <p:nvPr/>
        </p:nvSpPr>
        <p:spPr>
          <a:xfrm flipH="1">
            <a:off x="2030856" y="2793230"/>
            <a:ext cx="734078" cy="184666"/>
          </a:xfrm>
          <a:prstGeom prst="rect">
            <a:avLst/>
          </a:prstGeom>
          <a:noFill/>
        </p:spPr>
        <p:txBody>
          <a:bodyPr vert="horz" wrap="square" lIns="0" tIns="0" rIns="0" bIns="0" rtlCol="0">
            <a:spAutoFit/>
          </a:bodyPr>
          <a:lstStyle/>
          <a:p>
            <a:pPr algn="ctr"/>
            <a:r>
              <a:rPr lang="en-US" dirty="0">
                <a:solidFill>
                  <a:srgbClr val="00B0F0"/>
                </a:solidFill>
              </a:rPr>
              <a:t>STA1</a:t>
            </a:r>
          </a:p>
        </p:txBody>
      </p:sp>
      <p:pic>
        <p:nvPicPr>
          <p:cNvPr id="9" name="Picture 8">
            <a:extLst>
              <a:ext uri="{FF2B5EF4-FFF2-40B4-BE49-F238E27FC236}">
                <a16:creationId xmlns:a16="http://schemas.microsoft.com/office/drawing/2014/main" id="{6239B756-93AF-480E-AE91-032465076C5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07622" y="3016284"/>
            <a:ext cx="644914" cy="513109"/>
          </a:xfrm>
          <a:prstGeom prst="rect">
            <a:avLst/>
          </a:prstGeom>
        </p:spPr>
      </p:pic>
      <p:pic>
        <p:nvPicPr>
          <p:cNvPr id="10" name="Picture 9">
            <a:extLst>
              <a:ext uri="{FF2B5EF4-FFF2-40B4-BE49-F238E27FC236}">
                <a16:creationId xmlns:a16="http://schemas.microsoft.com/office/drawing/2014/main" id="{5978A1D8-8577-4E98-B640-C514A0E8344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4768" y="2953085"/>
            <a:ext cx="703627" cy="548847"/>
          </a:xfrm>
          <a:prstGeom prst="rect">
            <a:avLst/>
          </a:prstGeom>
        </p:spPr>
      </p:pic>
      <p:cxnSp>
        <p:nvCxnSpPr>
          <p:cNvPr id="11" name="Straight Arrow Connector 10">
            <a:extLst>
              <a:ext uri="{FF2B5EF4-FFF2-40B4-BE49-F238E27FC236}">
                <a16:creationId xmlns:a16="http://schemas.microsoft.com/office/drawing/2014/main" id="{CAA76509-A3E7-4458-BB2E-00C49BB4F3FE}"/>
              </a:ext>
            </a:extLst>
          </p:cNvPr>
          <p:cNvCxnSpPr>
            <a:cxnSpLocks/>
          </p:cNvCxnSpPr>
          <p:nvPr/>
        </p:nvCxnSpPr>
        <p:spPr>
          <a:xfrm>
            <a:off x="1394777" y="3388705"/>
            <a:ext cx="650071" cy="0"/>
          </a:xfrm>
          <a:prstGeom prst="straightConnector1">
            <a:avLst/>
          </a:prstGeom>
          <a:ln>
            <a:solidFill>
              <a:schemeClr val="tx2"/>
            </a:solidFill>
            <a:headEnd type="triangle"/>
            <a:tailEnd type="none"/>
          </a:ln>
          <a:effectLst/>
        </p:spPr>
        <p:style>
          <a:lnRef idx="2">
            <a:schemeClr val="accent1"/>
          </a:lnRef>
          <a:fillRef idx="0">
            <a:schemeClr val="accent1"/>
          </a:fillRef>
          <a:effectRef idx="1">
            <a:schemeClr val="accent1"/>
          </a:effectRef>
          <a:fontRef idx="minor">
            <a:schemeClr val="tx1"/>
          </a:fontRef>
        </p:style>
      </p:cxnSp>
      <p:sp>
        <p:nvSpPr>
          <p:cNvPr id="22" name="TextBox 21">
            <a:extLst>
              <a:ext uri="{FF2B5EF4-FFF2-40B4-BE49-F238E27FC236}">
                <a16:creationId xmlns:a16="http://schemas.microsoft.com/office/drawing/2014/main" id="{92BD5EF7-F88E-4A98-AC32-D1D6CBEFFAAF}"/>
              </a:ext>
            </a:extLst>
          </p:cNvPr>
          <p:cNvSpPr txBox="1"/>
          <p:nvPr/>
        </p:nvSpPr>
        <p:spPr>
          <a:xfrm>
            <a:off x="171736" y="2685508"/>
            <a:ext cx="397866" cy="400110"/>
          </a:xfrm>
          <a:prstGeom prst="rect">
            <a:avLst/>
          </a:prstGeom>
          <a:noFill/>
        </p:spPr>
        <p:txBody>
          <a:bodyPr wrap="none" rtlCol="0">
            <a:spAutoFit/>
          </a:bodyPr>
          <a:lstStyle/>
          <a:p>
            <a:r>
              <a:rPr lang="en-US" sz="2000" dirty="0"/>
              <a:t>2)</a:t>
            </a:r>
          </a:p>
        </p:txBody>
      </p:sp>
      <p:sp>
        <p:nvSpPr>
          <p:cNvPr id="23" name="TextBox 22">
            <a:extLst>
              <a:ext uri="{FF2B5EF4-FFF2-40B4-BE49-F238E27FC236}">
                <a16:creationId xmlns:a16="http://schemas.microsoft.com/office/drawing/2014/main" id="{3C6E912C-628C-4FD5-A41F-379ABDF33886}"/>
              </a:ext>
            </a:extLst>
          </p:cNvPr>
          <p:cNvSpPr txBox="1"/>
          <p:nvPr/>
        </p:nvSpPr>
        <p:spPr>
          <a:xfrm flipH="1">
            <a:off x="-466546" y="3535437"/>
            <a:ext cx="2581729" cy="310383"/>
          </a:xfrm>
          <a:prstGeom prst="rect">
            <a:avLst/>
          </a:prstGeom>
          <a:noFill/>
        </p:spPr>
        <p:txBody>
          <a:bodyPr vert="horz" wrap="square" lIns="0" tIns="0" rIns="0" bIns="0" rtlCol="0">
            <a:spAutoFit/>
          </a:bodyPr>
          <a:lstStyle/>
          <a:p>
            <a:pPr algn="ctr"/>
            <a:r>
              <a:rPr lang="en-US" sz="1000" dirty="0">
                <a:solidFill>
                  <a:srgbClr val="C00000"/>
                </a:solidFill>
              </a:rPr>
              <a:t>Sensing Responder</a:t>
            </a:r>
          </a:p>
          <a:p>
            <a:pPr algn="ctr"/>
            <a:r>
              <a:rPr lang="en-US" sz="1000" dirty="0">
                <a:solidFill>
                  <a:srgbClr val="C00000"/>
                </a:solidFill>
              </a:rPr>
              <a:t>Sensing Receiver</a:t>
            </a:r>
          </a:p>
        </p:txBody>
      </p:sp>
      <p:cxnSp>
        <p:nvCxnSpPr>
          <p:cNvPr id="28" name="Straight Arrow Connector 27">
            <a:extLst>
              <a:ext uri="{FF2B5EF4-FFF2-40B4-BE49-F238E27FC236}">
                <a16:creationId xmlns:a16="http://schemas.microsoft.com/office/drawing/2014/main" id="{A46EAF91-31FF-4446-9E7E-41D57C8D5FC6}"/>
              </a:ext>
            </a:extLst>
          </p:cNvPr>
          <p:cNvCxnSpPr>
            <a:cxnSpLocks/>
          </p:cNvCxnSpPr>
          <p:nvPr/>
        </p:nvCxnSpPr>
        <p:spPr>
          <a:xfrm flipV="1">
            <a:off x="1439111" y="2252549"/>
            <a:ext cx="607865" cy="1"/>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sp>
        <p:nvSpPr>
          <p:cNvPr id="29" name="TextBox 28">
            <a:extLst>
              <a:ext uri="{FF2B5EF4-FFF2-40B4-BE49-F238E27FC236}">
                <a16:creationId xmlns:a16="http://schemas.microsoft.com/office/drawing/2014/main" id="{789E9B87-47B2-4175-AA6D-F8AE4A35470E}"/>
              </a:ext>
            </a:extLst>
          </p:cNvPr>
          <p:cNvSpPr txBox="1"/>
          <p:nvPr/>
        </p:nvSpPr>
        <p:spPr>
          <a:xfrm>
            <a:off x="736240" y="2349365"/>
            <a:ext cx="1919115" cy="276999"/>
          </a:xfrm>
          <a:prstGeom prst="rect">
            <a:avLst/>
          </a:prstGeom>
          <a:noFill/>
        </p:spPr>
        <p:txBody>
          <a:bodyPr wrap="none" rtlCol="0">
            <a:spAutoFit/>
          </a:bodyPr>
          <a:lstStyle/>
          <a:p>
            <a:r>
              <a:rPr lang="en-US" dirty="0"/>
              <a:t>Sensing PPDU transmission</a:t>
            </a:r>
          </a:p>
        </p:txBody>
      </p:sp>
      <p:cxnSp>
        <p:nvCxnSpPr>
          <p:cNvPr id="30" name="Straight Arrow Connector 29">
            <a:extLst>
              <a:ext uri="{FF2B5EF4-FFF2-40B4-BE49-F238E27FC236}">
                <a16:creationId xmlns:a16="http://schemas.microsoft.com/office/drawing/2014/main" id="{52CB16F6-C03C-433D-80BB-78EE965EFE68}"/>
              </a:ext>
            </a:extLst>
          </p:cNvPr>
          <p:cNvCxnSpPr>
            <a:cxnSpLocks/>
          </p:cNvCxnSpPr>
          <p:nvPr/>
        </p:nvCxnSpPr>
        <p:spPr bwMode="auto">
          <a:xfrm flipV="1">
            <a:off x="3469444" y="2775240"/>
            <a:ext cx="5231344" cy="2453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1" name="Rectangle 30">
            <a:extLst>
              <a:ext uri="{FF2B5EF4-FFF2-40B4-BE49-F238E27FC236}">
                <a16:creationId xmlns:a16="http://schemas.microsoft.com/office/drawing/2014/main" id="{4E821FAF-B51D-44E1-B36C-D1568F7435EC}"/>
              </a:ext>
            </a:extLst>
          </p:cNvPr>
          <p:cNvSpPr/>
          <p:nvPr/>
        </p:nvSpPr>
        <p:spPr bwMode="auto">
          <a:xfrm>
            <a:off x="4356561" y="3046213"/>
            <a:ext cx="924650" cy="349069"/>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sz="1000" dirty="0"/>
              <a:t>Sensing NDPA</a:t>
            </a:r>
          </a:p>
        </p:txBody>
      </p:sp>
      <p:sp>
        <p:nvSpPr>
          <p:cNvPr id="32" name="Rectangle 31">
            <a:extLst>
              <a:ext uri="{FF2B5EF4-FFF2-40B4-BE49-F238E27FC236}">
                <a16:creationId xmlns:a16="http://schemas.microsoft.com/office/drawing/2014/main" id="{47BDE311-CFA0-4BD6-AC8C-CF80A36C175B}"/>
              </a:ext>
            </a:extLst>
          </p:cNvPr>
          <p:cNvSpPr/>
          <p:nvPr/>
        </p:nvSpPr>
        <p:spPr bwMode="auto">
          <a:xfrm>
            <a:off x="4283482" y="2060850"/>
            <a:ext cx="2223578" cy="172818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4" name="Rectangle 33">
            <a:extLst>
              <a:ext uri="{FF2B5EF4-FFF2-40B4-BE49-F238E27FC236}">
                <a16:creationId xmlns:a16="http://schemas.microsoft.com/office/drawing/2014/main" id="{D97CC574-CAC1-4F40-9270-814153029854}"/>
              </a:ext>
            </a:extLst>
          </p:cNvPr>
          <p:cNvSpPr/>
          <p:nvPr/>
        </p:nvSpPr>
        <p:spPr bwMode="auto">
          <a:xfrm>
            <a:off x="6899946" y="2399403"/>
            <a:ext cx="985865" cy="37583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sz="1050" dirty="0"/>
              <a:t>R2I NDP</a:t>
            </a:r>
          </a:p>
        </p:txBody>
      </p:sp>
      <p:sp>
        <p:nvSpPr>
          <p:cNvPr id="35" name="TextBox 34">
            <a:extLst>
              <a:ext uri="{FF2B5EF4-FFF2-40B4-BE49-F238E27FC236}">
                <a16:creationId xmlns:a16="http://schemas.microsoft.com/office/drawing/2014/main" id="{02E4CA1E-F917-40B9-8931-92D03AF4B460}"/>
              </a:ext>
            </a:extLst>
          </p:cNvPr>
          <p:cNvSpPr txBox="1"/>
          <p:nvPr/>
        </p:nvSpPr>
        <p:spPr>
          <a:xfrm>
            <a:off x="4470358" y="2086761"/>
            <a:ext cx="1965603" cy="338554"/>
          </a:xfrm>
          <a:prstGeom prst="rect">
            <a:avLst/>
          </a:prstGeom>
          <a:noFill/>
        </p:spPr>
        <p:txBody>
          <a:bodyPr wrap="none" rtlCol="0">
            <a:spAutoFit/>
          </a:bodyPr>
          <a:lstStyle/>
          <a:p>
            <a:r>
              <a:rPr lang="en-US" sz="1600" dirty="0"/>
              <a:t>I2R sensing sounding</a:t>
            </a:r>
          </a:p>
        </p:txBody>
      </p:sp>
      <p:sp>
        <p:nvSpPr>
          <p:cNvPr id="36" name="TextBox 35">
            <a:extLst>
              <a:ext uri="{FF2B5EF4-FFF2-40B4-BE49-F238E27FC236}">
                <a16:creationId xmlns:a16="http://schemas.microsoft.com/office/drawing/2014/main" id="{AA59252B-1341-42FC-B917-9A4AF01E22BB}"/>
              </a:ext>
            </a:extLst>
          </p:cNvPr>
          <p:cNvSpPr txBox="1"/>
          <p:nvPr/>
        </p:nvSpPr>
        <p:spPr>
          <a:xfrm>
            <a:off x="3567905" y="2515068"/>
            <a:ext cx="380232" cy="276999"/>
          </a:xfrm>
          <a:prstGeom prst="rect">
            <a:avLst/>
          </a:prstGeom>
          <a:noFill/>
        </p:spPr>
        <p:txBody>
          <a:bodyPr wrap="none" rtlCol="0">
            <a:spAutoFit/>
          </a:bodyPr>
          <a:lstStyle/>
          <a:p>
            <a:r>
              <a:rPr lang="en-US" dirty="0">
                <a:solidFill>
                  <a:srgbClr val="00B050"/>
                </a:solidFill>
              </a:rPr>
              <a:t>AP</a:t>
            </a:r>
          </a:p>
        </p:txBody>
      </p:sp>
      <p:cxnSp>
        <p:nvCxnSpPr>
          <p:cNvPr id="38" name="Straight Arrow Connector 37">
            <a:extLst>
              <a:ext uri="{FF2B5EF4-FFF2-40B4-BE49-F238E27FC236}">
                <a16:creationId xmlns:a16="http://schemas.microsoft.com/office/drawing/2014/main" id="{2E2FEEE1-8093-417C-8005-86ABAA92621C}"/>
              </a:ext>
            </a:extLst>
          </p:cNvPr>
          <p:cNvCxnSpPr/>
          <p:nvPr/>
        </p:nvCxnSpPr>
        <p:spPr bwMode="auto">
          <a:xfrm>
            <a:off x="5291594" y="3496220"/>
            <a:ext cx="504056"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39" name="Straight Arrow Connector 38">
            <a:extLst>
              <a:ext uri="{FF2B5EF4-FFF2-40B4-BE49-F238E27FC236}">
                <a16:creationId xmlns:a16="http://schemas.microsoft.com/office/drawing/2014/main" id="{C512BC4D-45A0-4BDE-824C-34E424B685E0}"/>
              </a:ext>
            </a:extLst>
          </p:cNvPr>
          <p:cNvCxnSpPr/>
          <p:nvPr/>
        </p:nvCxnSpPr>
        <p:spPr bwMode="auto">
          <a:xfrm>
            <a:off x="6416860" y="3496220"/>
            <a:ext cx="504056"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40" name="Straight Arrow Connector 39">
            <a:extLst>
              <a:ext uri="{FF2B5EF4-FFF2-40B4-BE49-F238E27FC236}">
                <a16:creationId xmlns:a16="http://schemas.microsoft.com/office/drawing/2014/main" id="{E5223B78-08E9-4E48-ACA9-BABECE339E85}"/>
              </a:ext>
            </a:extLst>
          </p:cNvPr>
          <p:cNvCxnSpPr>
            <a:cxnSpLocks/>
          </p:cNvCxnSpPr>
          <p:nvPr/>
        </p:nvCxnSpPr>
        <p:spPr bwMode="auto">
          <a:xfrm flipV="1">
            <a:off x="3469444" y="3395283"/>
            <a:ext cx="5231344" cy="7703"/>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41" name="Rectangle 40">
            <a:extLst>
              <a:ext uri="{FF2B5EF4-FFF2-40B4-BE49-F238E27FC236}">
                <a16:creationId xmlns:a16="http://schemas.microsoft.com/office/drawing/2014/main" id="{7CA42836-112F-4D7E-B40F-FD85E78AFAF0}"/>
              </a:ext>
            </a:extLst>
          </p:cNvPr>
          <p:cNvSpPr/>
          <p:nvPr/>
        </p:nvSpPr>
        <p:spPr bwMode="auto">
          <a:xfrm>
            <a:off x="5801775" y="3061238"/>
            <a:ext cx="655800" cy="338426"/>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sz="1000" dirty="0"/>
              <a:t>I2R NDP</a:t>
            </a:r>
          </a:p>
        </p:txBody>
      </p:sp>
      <p:sp>
        <p:nvSpPr>
          <p:cNvPr id="42" name="TextBox 41">
            <a:extLst>
              <a:ext uri="{FF2B5EF4-FFF2-40B4-BE49-F238E27FC236}">
                <a16:creationId xmlns:a16="http://schemas.microsoft.com/office/drawing/2014/main" id="{3297F299-8C89-473C-B06A-4AF100CADC1D}"/>
              </a:ext>
            </a:extLst>
          </p:cNvPr>
          <p:cNvSpPr txBox="1"/>
          <p:nvPr/>
        </p:nvSpPr>
        <p:spPr>
          <a:xfrm>
            <a:off x="3558354" y="3140961"/>
            <a:ext cx="539443" cy="276999"/>
          </a:xfrm>
          <a:prstGeom prst="rect">
            <a:avLst/>
          </a:prstGeom>
          <a:noFill/>
        </p:spPr>
        <p:txBody>
          <a:bodyPr wrap="none" rtlCol="0">
            <a:spAutoFit/>
          </a:bodyPr>
          <a:lstStyle/>
          <a:p>
            <a:r>
              <a:rPr lang="en-US" dirty="0">
                <a:solidFill>
                  <a:srgbClr val="00B0F0"/>
                </a:solidFill>
              </a:rPr>
              <a:t>STA1</a:t>
            </a:r>
          </a:p>
        </p:txBody>
      </p:sp>
      <p:sp>
        <p:nvSpPr>
          <p:cNvPr id="43" name="TextBox 42">
            <a:extLst>
              <a:ext uri="{FF2B5EF4-FFF2-40B4-BE49-F238E27FC236}">
                <a16:creationId xmlns:a16="http://schemas.microsoft.com/office/drawing/2014/main" id="{5914C817-D062-4496-822F-D7500AF1E69F}"/>
              </a:ext>
            </a:extLst>
          </p:cNvPr>
          <p:cNvSpPr txBox="1"/>
          <p:nvPr/>
        </p:nvSpPr>
        <p:spPr>
          <a:xfrm>
            <a:off x="5291594" y="3576983"/>
            <a:ext cx="490840" cy="276999"/>
          </a:xfrm>
          <a:prstGeom prst="rect">
            <a:avLst/>
          </a:prstGeom>
          <a:noFill/>
        </p:spPr>
        <p:txBody>
          <a:bodyPr wrap="none" rtlCol="0">
            <a:spAutoFit/>
          </a:bodyPr>
          <a:lstStyle/>
          <a:p>
            <a:r>
              <a:rPr lang="en-US" dirty="0"/>
              <a:t>SIFS</a:t>
            </a:r>
          </a:p>
        </p:txBody>
      </p:sp>
      <p:sp>
        <p:nvSpPr>
          <p:cNvPr id="44" name="TextBox 43">
            <a:extLst>
              <a:ext uri="{FF2B5EF4-FFF2-40B4-BE49-F238E27FC236}">
                <a16:creationId xmlns:a16="http://schemas.microsoft.com/office/drawing/2014/main" id="{F7D9D474-A7ED-4F1E-9296-7FF87A7E1B3E}"/>
              </a:ext>
            </a:extLst>
          </p:cNvPr>
          <p:cNvSpPr txBox="1"/>
          <p:nvPr/>
        </p:nvSpPr>
        <p:spPr>
          <a:xfrm>
            <a:off x="6383417" y="3576983"/>
            <a:ext cx="490840" cy="276999"/>
          </a:xfrm>
          <a:prstGeom prst="rect">
            <a:avLst/>
          </a:prstGeom>
          <a:noFill/>
        </p:spPr>
        <p:txBody>
          <a:bodyPr wrap="none" rtlCol="0">
            <a:spAutoFit/>
          </a:bodyPr>
          <a:lstStyle/>
          <a:p>
            <a:r>
              <a:rPr lang="en-US" dirty="0"/>
              <a:t>SIFS</a:t>
            </a:r>
          </a:p>
        </p:txBody>
      </p:sp>
      <p:sp>
        <p:nvSpPr>
          <p:cNvPr id="45" name="Rectangle 44">
            <a:extLst>
              <a:ext uri="{FF2B5EF4-FFF2-40B4-BE49-F238E27FC236}">
                <a16:creationId xmlns:a16="http://schemas.microsoft.com/office/drawing/2014/main" id="{875D3E19-184E-4CB1-BB59-2465A518437A}"/>
              </a:ext>
            </a:extLst>
          </p:cNvPr>
          <p:cNvSpPr/>
          <p:nvPr/>
        </p:nvSpPr>
        <p:spPr bwMode="auto">
          <a:xfrm>
            <a:off x="8160523" y="2399403"/>
            <a:ext cx="725950" cy="37841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050" dirty="0"/>
              <a:t>Sensing Feedback</a:t>
            </a:r>
            <a:endParaRPr kumimoji="0" lang="en-US" sz="300" b="0" i="0" u="none" strike="noStrike" cap="none" normalizeH="0" baseline="0" dirty="0">
              <a:ln>
                <a:noFill/>
              </a:ln>
              <a:solidFill>
                <a:schemeClr val="tx1"/>
              </a:solidFill>
              <a:effectLst/>
              <a:latin typeface="Times New Roman" pitchFamily="18" charset="0"/>
            </a:endParaRPr>
          </a:p>
        </p:txBody>
      </p:sp>
      <p:cxnSp>
        <p:nvCxnSpPr>
          <p:cNvPr id="46" name="Straight Arrow Connector 45">
            <a:extLst>
              <a:ext uri="{FF2B5EF4-FFF2-40B4-BE49-F238E27FC236}">
                <a16:creationId xmlns:a16="http://schemas.microsoft.com/office/drawing/2014/main" id="{76E545E4-EDD3-4F55-82B2-6B42A318CE9A}"/>
              </a:ext>
            </a:extLst>
          </p:cNvPr>
          <p:cNvCxnSpPr>
            <a:cxnSpLocks/>
          </p:cNvCxnSpPr>
          <p:nvPr/>
        </p:nvCxnSpPr>
        <p:spPr bwMode="auto">
          <a:xfrm>
            <a:off x="7908495" y="2924940"/>
            <a:ext cx="304047"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47" name="TextBox 46">
            <a:extLst>
              <a:ext uri="{FF2B5EF4-FFF2-40B4-BE49-F238E27FC236}">
                <a16:creationId xmlns:a16="http://schemas.microsoft.com/office/drawing/2014/main" id="{88E15428-4A10-40FF-AE18-C65AFA6BD690}"/>
              </a:ext>
            </a:extLst>
          </p:cNvPr>
          <p:cNvSpPr txBox="1"/>
          <p:nvPr/>
        </p:nvSpPr>
        <p:spPr>
          <a:xfrm>
            <a:off x="7835189" y="2945472"/>
            <a:ext cx="490840" cy="276999"/>
          </a:xfrm>
          <a:prstGeom prst="rect">
            <a:avLst/>
          </a:prstGeom>
          <a:noFill/>
        </p:spPr>
        <p:txBody>
          <a:bodyPr wrap="none" rtlCol="0">
            <a:spAutoFit/>
          </a:bodyPr>
          <a:lstStyle/>
          <a:p>
            <a:r>
              <a:rPr lang="en-US" dirty="0"/>
              <a:t>SIFS</a:t>
            </a:r>
          </a:p>
        </p:txBody>
      </p:sp>
      <p:sp>
        <p:nvSpPr>
          <p:cNvPr id="48" name="TextBox 47">
            <a:extLst>
              <a:ext uri="{FF2B5EF4-FFF2-40B4-BE49-F238E27FC236}">
                <a16:creationId xmlns:a16="http://schemas.microsoft.com/office/drawing/2014/main" id="{AA6D01D6-D072-4BF2-B79E-AF235ABD1171}"/>
              </a:ext>
            </a:extLst>
          </p:cNvPr>
          <p:cNvSpPr txBox="1"/>
          <p:nvPr/>
        </p:nvSpPr>
        <p:spPr>
          <a:xfrm flipH="1">
            <a:off x="2512676" y="2825120"/>
            <a:ext cx="2581729" cy="153888"/>
          </a:xfrm>
          <a:prstGeom prst="rect">
            <a:avLst/>
          </a:prstGeom>
          <a:noFill/>
        </p:spPr>
        <p:txBody>
          <a:bodyPr vert="horz" wrap="square" lIns="0" tIns="0" rIns="0" bIns="0" rtlCol="0">
            <a:spAutoFit/>
          </a:bodyPr>
          <a:lstStyle/>
          <a:p>
            <a:pPr algn="ctr"/>
            <a:r>
              <a:rPr lang="en-US" sz="1000" dirty="0">
                <a:solidFill>
                  <a:srgbClr val="C00000"/>
                </a:solidFill>
              </a:rPr>
              <a:t>Sensing Responder</a:t>
            </a:r>
          </a:p>
        </p:txBody>
      </p:sp>
      <p:sp>
        <p:nvSpPr>
          <p:cNvPr id="49" name="TextBox 48">
            <a:extLst>
              <a:ext uri="{FF2B5EF4-FFF2-40B4-BE49-F238E27FC236}">
                <a16:creationId xmlns:a16="http://schemas.microsoft.com/office/drawing/2014/main" id="{15058A31-A269-493B-BD7B-E5489A789AA9}"/>
              </a:ext>
            </a:extLst>
          </p:cNvPr>
          <p:cNvSpPr txBox="1"/>
          <p:nvPr/>
        </p:nvSpPr>
        <p:spPr>
          <a:xfrm flipH="1">
            <a:off x="2457646" y="3480637"/>
            <a:ext cx="2581729" cy="153888"/>
          </a:xfrm>
          <a:prstGeom prst="rect">
            <a:avLst/>
          </a:prstGeom>
          <a:noFill/>
        </p:spPr>
        <p:txBody>
          <a:bodyPr vert="horz" wrap="square" lIns="0" tIns="0" rIns="0" bIns="0" rtlCol="0">
            <a:spAutoFit/>
          </a:bodyPr>
          <a:lstStyle/>
          <a:p>
            <a:pPr algn="ctr"/>
            <a:r>
              <a:rPr lang="en-US" sz="1000" dirty="0">
                <a:solidFill>
                  <a:srgbClr val="C00000"/>
                </a:solidFill>
              </a:rPr>
              <a:t>Sensing Initiator</a:t>
            </a:r>
          </a:p>
        </p:txBody>
      </p:sp>
      <p:sp>
        <p:nvSpPr>
          <p:cNvPr id="50" name="TextBox 49">
            <a:extLst>
              <a:ext uri="{FF2B5EF4-FFF2-40B4-BE49-F238E27FC236}">
                <a16:creationId xmlns:a16="http://schemas.microsoft.com/office/drawing/2014/main" id="{9AA05099-4D83-42AF-976C-C5CAEAA94200}"/>
              </a:ext>
            </a:extLst>
          </p:cNvPr>
          <p:cNvSpPr txBox="1"/>
          <p:nvPr/>
        </p:nvSpPr>
        <p:spPr>
          <a:xfrm>
            <a:off x="-36512" y="3960527"/>
            <a:ext cx="9127563" cy="2831544"/>
          </a:xfrm>
          <a:prstGeom prst="rect">
            <a:avLst/>
          </a:prstGeom>
          <a:noFill/>
        </p:spPr>
        <p:txBody>
          <a:bodyPr wrap="none" rtlCol="0">
            <a:spAutoFit/>
          </a:bodyPr>
          <a:lstStyle/>
          <a:p>
            <a:pPr marL="285750" indent="-285750">
              <a:buFont typeface="Arial" panose="020B0604020202020204" pitchFamily="34" charset="0"/>
              <a:buChar char="•"/>
            </a:pPr>
            <a:r>
              <a:rPr lang="en-US" sz="1600" dirty="0"/>
              <a:t>The R2I NDP in this scenario is useful in the following aspects:</a:t>
            </a:r>
          </a:p>
          <a:p>
            <a:pPr marL="742950" lvl="1" indent="-285750">
              <a:buFont typeface="Arial" panose="020B0604020202020204" pitchFamily="34" charset="0"/>
              <a:buChar char="•"/>
            </a:pPr>
            <a:r>
              <a:rPr lang="en-US" sz="1400" dirty="0"/>
              <a:t>It acts as an acknowledgement from the AP side to confirm the reception of the Sensing NDPA frame</a:t>
            </a:r>
          </a:p>
          <a:p>
            <a:pPr lvl="1"/>
            <a:r>
              <a:rPr lang="en-US" sz="1400" dirty="0"/>
              <a:t>      and the I2R NDP. </a:t>
            </a:r>
          </a:p>
          <a:p>
            <a:pPr marL="742950" lvl="1" indent="-285750">
              <a:buFont typeface="Arial" panose="020B0604020202020204" pitchFamily="34" charset="0"/>
              <a:buChar char="•"/>
            </a:pPr>
            <a:r>
              <a:rPr lang="en-US" sz="1400" dirty="0"/>
              <a:t>It gives more time to the AP to process and transmit the sensing feedback for the I2R NDP measurement.</a:t>
            </a:r>
          </a:p>
          <a:p>
            <a:pPr marL="1200150" lvl="2" indent="-285750">
              <a:buFont typeface="Arial" panose="020B0604020202020204" pitchFamily="34" charset="0"/>
              <a:buChar char="•"/>
            </a:pPr>
            <a:r>
              <a:rPr lang="en-US" dirty="0"/>
              <a:t>This will also be helpful for the delivery of the power control information for the R2I NDP.</a:t>
            </a:r>
          </a:p>
          <a:p>
            <a:pPr marL="742950" lvl="1" indent="-285750">
              <a:buFont typeface="Arial" panose="020B0604020202020204" pitchFamily="34" charset="0"/>
              <a:buChar char="•"/>
            </a:pPr>
            <a:r>
              <a:rPr lang="en-US" sz="1400" dirty="0"/>
              <a:t>It helps to maintain a unified flow similar to the 11az Non-TB ranging flow that has already been implemented in </a:t>
            </a:r>
          </a:p>
          <a:p>
            <a:pPr lvl="1"/>
            <a:r>
              <a:rPr lang="en-US" sz="1400" dirty="0"/>
              <a:t>       many existing implementations .</a:t>
            </a:r>
          </a:p>
          <a:p>
            <a:pPr marL="285750" indent="-285750">
              <a:buFont typeface="Arial" panose="020B0604020202020204" pitchFamily="34" charset="0"/>
              <a:buChar char="•"/>
            </a:pPr>
            <a:r>
              <a:rPr lang="en-US" sz="1600" dirty="0"/>
              <a:t>The sensing NDPA frame will include the Measurement Setup ID [4], which corresponds to the sensing </a:t>
            </a:r>
          </a:p>
          <a:p>
            <a:r>
              <a:rPr lang="en-US" sz="1600" dirty="0"/>
              <a:t>      setup where STA1 and AP understand their roles.</a:t>
            </a:r>
          </a:p>
          <a:p>
            <a:pPr marL="285750" indent="-285750">
              <a:buFont typeface="Arial" panose="020B0604020202020204" pitchFamily="34" charset="0"/>
              <a:buChar char="•"/>
            </a:pPr>
            <a:r>
              <a:rPr lang="en-US" sz="1600" dirty="0"/>
              <a:t>The sensing NDPA should configure the R2I NDP to be transmitted with minimal possible length.</a:t>
            </a:r>
          </a:p>
          <a:p>
            <a:pPr marL="285750" indent="-285750">
              <a:buFont typeface="Arial" panose="020B0604020202020204" pitchFamily="34" charset="0"/>
              <a:buChar char="•"/>
            </a:pPr>
            <a:r>
              <a:rPr lang="en-US" sz="1600" dirty="0"/>
              <a:t>Sensing feedback for the I2R sounding could be sent to STA1 from the AP.</a:t>
            </a:r>
          </a:p>
          <a:p>
            <a:endParaRPr lang="en-US" sz="1600" dirty="0"/>
          </a:p>
        </p:txBody>
      </p:sp>
    </p:spTree>
    <p:extLst>
      <p:ext uri="{BB962C8B-B14F-4D97-AF65-F5344CB8AC3E}">
        <p14:creationId xmlns:p14="http://schemas.microsoft.com/office/powerpoint/2010/main" val="4724387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C0C87-49CD-4A7B-B0BA-FA3FB143E840}"/>
              </a:ext>
            </a:extLst>
          </p:cNvPr>
          <p:cNvSpPr>
            <a:spLocks noGrp="1"/>
          </p:cNvSpPr>
          <p:nvPr>
            <p:ph type="title"/>
          </p:nvPr>
        </p:nvSpPr>
        <p:spPr/>
        <p:txBody>
          <a:bodyPr/>
          <a:lstStyle/>
          <a:p>
            <a:r>
              <a:rPr lang="en-US" sz="3200" dirty="0"/>
              <a:t> Non-TB sensing measurement instance for scenario 3)</a:t>
            </a:r>
            <a:endParaRPr lang="en-US" dirty="0"/>
          </a:p>
        </p:txBody>
      </p:sp>
      <p:sp>
        <p:nvSpPr>
          <p:cNvPr id="3" name="Date Placeholder 2">
            <a:extLst>
              <a:ext uri="{FF2B5EF4-FFF2-40B4-BE49-F238E27FC236}">
                <a16:creationId xmlns:a16="http://schemas.microsoft.com/office/drawing/2014/main" id="{4F1D28C4-B63E-4C60-9089-79B2448F93EA}"/>
              </a:ext>
            </a:extLst>
          </p:cNvPr>
          <p:cNvSpPr>
            <a:spLocks noGrp="1"/>
          </p:cNvSpPr>
          <p:nvPr>
            <p:ph type="dt" sz="half" idx="10"/>
          </p:nvPr>
        </p:nvSpPr>
        <p:spPr/>
        <p:txBody>
          <a:bodyPr/>
          <a:lstStyle/>
          <a:p>
            <a:pPr>
              <a:defRPr/>
            </a:pPr>
            <a:r>
              <a:rPr lang="en-US" altLang="zh-CN"/>
              <a:t>September 2021</a:t>
            </a:r>
            <a:endParaRPr lang="en-GB" altLang="en-US"/>
          </a:p>
        </p:txBody>
      </p:sp>
      <p:sp>
        <p:nvSpPr>
          <p:cNvPr id="4" name="Footer Placeholder 3">
            <a:extLst>
              <a:ext uri="{FF2B5EF4-FFF2-40B4-BE49-F238E27FC236}">
                <a16:creationId xmlns:a16="http://schemas.microsoft.com/office/drawing/2014/main" id="{7D4C6A85-0394-463F-B94D-343F9D5E41C2}"/>
              </a:ext>
            </a:extLst>
          </p:cNvPr>
          <p:cNvSpPr>
            <a:spLocks noGrp="1"/>
          </p:cNvSpPr>
          <p:nvPr>
            <p:ph type="ftr" sz="quarter" idx="11"/>
          </p:nvPr>
        </p:nvSpPr>
        <p:spPr/>
        <p:txBody>
          <a:bodyPr/>
          <a:lstStyle/>
          <a:p>
            <a:pPr>
              <a:defRPr/>
            </a:pPr>
            <a:r>
              <a:rPr lang="en-GB"/>
              <a:t>Cheng Chen, Intel</a:t>
            </a:r>
          </a:p>
        </p:txBody>
      </p:sp>
      <p:sp>
        <p:nvSpPr>
          <p:cNvPr id="5" name="Slide Number Placeholder 4">
            <a:extLst>
              <a:ext uri="{FF2B5EF4-FFF2-40B4-BE49-F238E27FC236}">
                <a16:creationId xmlns:a16="http://schemas.microsoft.com/office/drawing/2014/main" id="{D457FA39-2DBE-4153-AC84-9CD35724887D}"/>
              </a:ext>
            </a:extLst>
          </p:cNvPr>
          <p:cNvSpPr>
            <a:spLocks noGrp="1"/>
          </p:cNvSpPr>
          <p:nvPr>
            <p:ph type="sldNum" sz="quarter" idx="12"/>
          </p:nvPr>
        </p:nvSpPr>
        <p:spPr/>
        <p:txBody>
          <a:bodyPr/>
          <a:lstStyle/>
          <a:p>
            <a:pPr>
              <a:defRPr/>
            </a:pPr>
            <a:r>
              <a:rPr lang="en-GB" altLang="en-US"/>
              <a:t>Slide </a:t>
            </a:r>
            <a:fld id="{32E413AC-0033-4B91-B3E5-414687900E6A}" type="slidenum">
              <a:rPr lang="en-GB" altLang="en-US" smtClean="0"/>
              <a:pPr>
                <a:defRPr/>
              </a:pPr>
              <a:t>9</a:t>
            </a:fld>
            <a:endParaRPr lang="en-GB" altLang="en-US"/>
          </a:p>
        </p:txBody>
      </p:sp>
      <p:cxnSp>
        <p:nvCxnSpPr>
          <p:cNvPr id="28" name="Straight Arrow Connector 27">
            <a:extLst>
              <a:ext uri="{FF2B5EF4-FFF2-40B4-BE49-F238E27FC236}">
                <a16:creationId xmlns:a16="http://schemas.microsoft.com/office/drawing/2014/main" id="{A46EAF91-31FF-4446-9E7E-41D57C8D5FC6}"/>
              </a:ext>
            </a:extLst>
          </p:cNvPr>
          <p:cNvCxnSpPr>
            <a:cxnSpLocks/>
          </p:cNvCxnSpPr>
          <p:nvPr/>
        </p:nvCxnSpPr>
        <p:spPr>
          <a:xfrm flipV="1">
            <a:off x="1439111" y="2252549"/>
            <a:ext cx="607865" cy="1"/>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sp>
        <p:nvSpPr>
          <p:cNvPr id="29" name="TextBox 28">
            <a:extLst>
              <a:ext uri="{FF2B5EF4-FFF2-40B4-BE49-F238E27FC236}">
                <a16:creationId xmlns:a16="http://schemas.microsoft.com/office/drawing/2014/main" id="{789E9B87-47B2-4175-AA6D-F8AE4A35470E}"/>
              </a:ext>
            </a:extLst>
          </p:cNvPr>
          <p:cNvSpPr txBox="1"/>
          <p:nvPr/>
        </p:nvSpPr>
        <p:spPr>
          <a:xfrm>
            <a:off x="736240" y="2349365"/>
            <a:ext cx="1919115" cy="276999"/>
          </a:xfrm>
          <a:prstGeom prst="rect">
            <a:avLst/>
          </a:prstGeom>
          <a:noFill/>
        </p:spPr>
        <p:txBody>
          <a:bodyPr wrap="none" rtlCol="0">
            <a:spAutoFit/>
          </a:bodyPr>
          <a:lstStyle/>
          <a:p>
            <a:r>
              <a:rPr lang="en-US" dirty="0"/>
              <a:t>Sensing PPDU transmission</a:t>
            </a:r>
          </a:p>
        </p:txBody>
      </p:sp>
      <p:cxnSp>
        <p:nvCxnSpPr>
          <p:cNvPr id="30" name="Straight Arrow Connector 29">
            <a:extLst>
              <a:ext uri="{FF2B5EF4-FFF2-40B4-BE49-F238E27FC236}">
                <a16:creationId xmlns:a16="http://schemas.microsoft.com/office/drawing/2014/main" id="{52CB16F6-C03C-433D-80BB-78EE965EFE68}"/>
              </a:ext>
            </a:extLst>
          </p:cNvPr>
          <p:cNvCxnSpPr>
            <a:cxnSpLocks/>
          </p:cNvCxnSpPr>
          <p:nvPr/>
        </p:nvCxnSpPr>
        <p:spPr bwMode="auto">
          <a:xfrm flipV="1">
            <a:off x="3469444" y="2775240"/>
            <a:ext cx="5231344" cy="2453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1" name="Rectangle 30">
            <a:extLst>
              <a:ext uri="{FF2B5EF4-FFF2-40B4-BE49-F238E27FC236}">
                <a16:creationId xmlns:a16="http://schemas.microsoft.com/office/drawing/2014/main" id="{4E821FAF-B51D-44E1-B36C-D1568F7435EC}"/>
              </a:ext>
            </a:extLst>
          </p:cNvPr>
          <p:cNvSpPr/>
          <p:nvPr/>
        </p:nvSpPr>
        <p:spPr bwMode="auto">
          <a:xfrm>
            <a:off x="4356561" y="3046213"/>
            <a:ext cx="924650" cy="349069"/>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sz="1000" dirty="0"/>
              <a:t>Sensing NDPA</a:t>
            </a:r>
          </a:p>
        </p:txBody>
      </p:sp>
      <p:sp>
        <p:nvSpPr>
          <p:cNvPr id="33" name="Rectangle 32">
            <a:extLst>
              <a:ext uri="{FF2B5EF4-FFF2-40B4-BE49-F238E27FC236}">
                <a16:creationId xmlns:a16="http://schemas.microsoft.com/office/drawing/2014/main" id="{251DA1A0-87FD-4266-A919-FF8DA0D4457D}"/>
              </a:ext>
            </a:extLst>
          </p:cNvPr>
          <p:cNvSpPr/>
          <p:nvPr/>
        </p:nvSpPr>
        <p:spPr bwMode="auto">
          <a:xfrm>
            <a:off x="6606367" y="2060848"/>
            <a:ext cx="2280105" cy="172818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4" name="Rectangle 33">
            <a:extLst>
              <a:ext uri="{FF2B5EF4-FFF2-40B4-BE49-F238E27FC236}">
                <a16:creationId xmlns:a16="http://schemas.microsoft.com/office/drawing/2014/main" id="{D97CC574-CAC1-4F40-9270-814153029854}"/>
              </a:ext>
            </a:extLst>
          </p:cNvPr>
          <p:cNvSpPr/>
          <p:nvPr/>
        </p:nvSpPr>
        <p:spPr bwMode="auto">
          <a:xfrm>
            <a:off x="7076152" y="2451230"/>
            <a:ext cx="782094" cy="32401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sz="1050" dirty="0"/>
              <a:t>R2I NDP</a:t>
            </a:r>
          </a:p>
        </p:txBody>
      </p:sp>
      <p:sp>
        <p:nvSpPr>
          <p:cNvPr id="36" name="TextBox 35">
            <a:extLst>
              <a:ext uri="{FF2B5EF4-FFF2-40B4-BE49-F238E27FC236}">
                <a16:creationId xmlns:a16="http://schemas.microsoft.com/office/drawing/2014/main" id="{AA59252B-1341-42FC-B917-9A4AF01E22BB}"/>
              </a:ext>
            </a:extLst>
          </p:cNvPr>
          <p:cNvSpPr txBox="1"/>
          <p:nvPr/>
        </p:nvSpPr>
        <p:spPr>
          <a:xfrm>
            <a:off x="3567905" y="2515068"/>
            <a:ext cx="380232" cy="276999"/>
          </a:xfrm>
          <a:prstGeom prst="rect">
            <a:avLst/>
          </a:prstGeom>
          <a:noFill/>
        </p:spPr>
        <p:txBody>
          <a:bodyPr wrap="none" rtlCol="0">
            <a:spAutoFit/>
          </a:bodyPr>
          <a:lstStyle/>
          <a:p>
            <a:r>
              <a:rPr lang="en-US" dirty="0">
                <a:solidFill>
                  <a:srgbClr val="00B050"/>
                </a:solidFill>
              </a:rPr>
              <a:t>AP</a:t>
            </a:r>
          </a:p>
        </p:txBody>
      </p:sp>
      <p:sp>
        <p:nvSpPr>
          <p:cNvPr id="37" name="TextBox 36">
            <a:extLst>
              <a:ext uri="{FF2B5EF4-FFF2-40B4-BE49-F238E27FC236}">
                <a16:creationId xmlns:a16="http://schemas.microsoft.com/office/drawing/2014/main" id="{FB1C59AB-7F82-438E-9B2F-B7C213602CA7}"/>
              </a:ext>
            </a:extLst>
          </p:cNvPr>
          <p:cNvSpPr txBox="1"/>
          <p:nvPr/>
        </p:nvSpPr>
        <p:spPr>
          <a:xfrm>
            <a:off x="6729949" y="2086762"/>
            <a:ext cx="2255829" cy="338554"/>
          </a:xfrm>
          <a:prstGeom prst="rect">
            <a:avLst/>
          </a:prstGeom>
          <a:noFill/>
        </p:spPr>
        <p:txBody>
          <a:bodyPr wrap="square" rtlCol="0">
            <a:spAutoFit/>
          </a:bodyPr>
          <a:lstStyle/>
          <a:p>
            <a:r>
              <a:rPr lang="en-US" sz="1600" dirty="0"/>
              <a:t>R2I sensing sounding</a:t>
            </a:r>
          </a:p>
        </p:txBody>
      </p:sp>
      <p:cxnSp>
        <p:nvCxnSpPr>
          <p:cNvPr id="38" name="Straight Arrow Connector 37">
            <a:extLst>
              <a:ext uri="{FF2B5EF4-FFF2-40B4-BE49-F238E27FC236}">
                <a16:creationId xmlns:a16="http://schemas.microsoft.com/office/drawing/2014/main" id="{2E2FEEE1-8093-417C-8005-86ABAA92621C}"/>
              </a:ext>
            </a:extLst>
          </p:cNvPr>
          <p:cNvCxnSpPr/>
          <p:nvPr/>
        </p:nvCxnSpPr>
        <p:spPr bwMode="auto">
          <a:xfrm>
            <a:off x="5291594" y="3496220"/>
            <a:ext cx="504056"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39" name="Straight Arrow Connector 38">
            <a:extLst>
              <a:ext uri="{FF2B5EF4-FFF2-40B4-BE49-F238E27FC236}">
                <a16:creationId xmlns:a16="http://schemas.microsoft.com/office/drawing/2014/main" id="{C512BC4D-45A0-4BDE-824C-34E424B685E0}"/>
              </a:ext>
            </a:extLst>
          </p:cNvPr>
          <p:cNvCxnSpPr/>
          <p:nvPr/>
        </p:nvCxnSpPr>
        <p:spPr bwMode="auto">
          <a:xfrm>
            <a:off x="6572095" y="3480637"/>
            <a:ext cx="504056"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40" name="Straight Arrow Connector 39">
            <a:extLst>
              <a:ext uri="{FF2B5EF4-FFF2-40B4-BE49-F238E27FC236}">
                <a16:creationId xmlns:a16="http://schemas.microsoft.com/office/drawing/2014/main" id="{E5223B78-08E9-4E48-ACA9-BABECE339E85}"/>
              </a:ext>
            </a:extLst>
          </p:cNvPr>
          <p:cNvCxnSpPr>
            <a:cxnSpLocks/>
          </p:cNvCxnSpPr>
          <p:nvPr/>
        </p:nvCxnSpPr>
        <p:spPr bwMode="auto">
          <a:xfrm flipV="1">
            <a:off x="3469444" y="3395283"/>
            <a:ext cx="5231344" cy="7703"/>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41" name="Rectangle 40">
            <a:extLst>
              <a:ext uri="{FF2B5EF4-FFF2-40B4-BE49-F238E27FC236}">
                <a16:creationId xmlns:a16="http://schemas.microsoft.com/office/drawing/2014/main" id="{7CA42836-112F-4D7E-B40F-FD85E78AFAF0}"/>
              </a:ext>
            </a:extLst>
          </p:cNvPr>
          <p:cNvSpPr/>
          <p:nvPr/>
        </p:nvSpPr>
        <p:spPr bwMode="auto">
          <a:xfrm>
            <a:off x="5801775" y="3026162"/>
            <a:ext cx="770320" cy="373502"/>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sz="1000" dirty="0"/>
              <a:t>I2R NDP</a:t>
            </a:r>
          </a:p>
        </p:txBody>
      </p:sp>
      <p:sp>
        <p:nvSpPr>
          <p:cNvPr id="42" name="TextBox 41">
            <a:extLst>
              <a:ext uri="{FF2B5EF4-FFF2-40B4-BE49-F238E27FC236}">
                <a16:creationId xmlns:a16="http://schemas.microsoft.com/office/drawing/2014/main" id="{3297F299-8C89-473C-B06A-4AF100CADC1D}"/>
              </a:ext>
            </a:extLst>
          </p:cNvPr>
          <p:cNvSpPr txBox="1"/>
          <p:nvPr/>
        </p:nvSpPr>
        <p:spPr>
          <a:xfrm>
            <a:off x="3558354" y="3140961"/>
            <a:ext cx="539443" cy="276999"/>
          </a:xfrm>
          <a:prstGeom prst="rect">
            <a:avLst/>
          </a:prstGeom>
          <a:noFill/>
        </p:spPr>
        <p:txBody>
          <a:bodyPr wrap="none" rtlCol="0">
            <a:spAutoFit/>
          </a:bodyPr>
          <a:lstStyle/>
          <a:p>
            <a:r>
              <a:rPr lang="en-US" dirty="0">
                <a:solidFill>
                  <a:srgbClr val="00B0F0"/>
                </a:solidFill>
              </a:rPr>
              <a:t>STA1</a:t>
            </a:r>
          </a:p>
        </p:txBody>
      </p:sp>
      <p:sp>
        <p:nvSpPr>
          <p:cNvPr id="43" name="TextBox 42">
            <a:extLst>
              <a:ext uri="{FF2B5EF4-FFF2-40B4-BE49-F238E27FC236}">
                <a16:creationId xmlns:a16="http://schemas.microsoft.com/office/drawing/2014/main" id="{5914C817-D062-4496-822F-D7500AF1E69F}"/>
              </a:ext>
            </a:extLst>
          </p:cNvPr>
          <p:cNvSpPr txBox="1"/>
          <p:nvPr/>
        </p:nvSpPr>
        <p:spPr>
          <a:xfrm>
            <a:off x="5291594" y="3576983"/>
            <a:ext cx="490840" cy="276999"/>
          </a:xfrm>
          <a:prstGeom prst="rect">
            <a:avLst/>
          </a:prstGeom>
          <a:noFill/>
        </p:spPr>
        <p:txBody>
          <a:bodyPr wrap="none" rtlCol="0">
            <a:spAutoFit/>
          </a:bodyPr>
          <a:lstStyle/>
          <a:p>
            <a:r>
              <a:rPr lang="en-US" dirty="0"/>
              <a:t>SIFS</a:t>
            </a:r>
          </a:p>
        </p:txBody>
      </p:sp>
      <p:sp>
        <p:nvSpPr>
          <p:cNvPr id="44" name="TextBox 43">
            <a:extLst>
              <a:ext uri="{FF2B5EF4-FFF2-40B4-BE49-F238E27FC236}">
                <a16:creationId xmlns:a16="http://schemas.microsoft.com/office/drawing/2014/main" id="{F7D9D474-A7ED-4F1E-9296-7FF87A7E1B3E}"/>
              </a:ext>
            </a:extLst>
          </p:cNvPr>
          <p:cNvSpPr txBox="1"/>
          <p:nvPr/>
        </p:nvSpPr>
        <p:spPr>
          <a:xfrm>
            <a:off x="6383417" y="3576983"/>
            <a:ext cx="490840" cy="276999"/>
          </a:xfrm>
          <a:prstGeom prst="rect">
            <a:avLst/>
          </a:prstGeom>
          <a:noFill/>
        </p:spPr>
        <p:txBody>
          <a:bodyPr wrap="none" rtlCol="0">
            <a:spAutoFit/>
          </a:bodyPr>
          <a:lstStyle/>
          <a:p>
            <a:r>
              <a:rPr lang="en-US" dirty="0"/>
              <a:t>SIFS</a:t>
            </a:r>
          </a:p>
        </p:txBody>
      </p:sp>
      <p:sp>
        <p:nvSpPr>
          <p:cNvPr id="48" name="TextBox 47">
            <a:extLst>
              <a:ext uri="{FF2B5EF4-FFF2-40B4-BE49-F238E27FC236}">
                <a16:creationId xmlns:a16="http://schemas.microsoft.com/office/drawing/2014/main" id="{AA6D01D6-D072-4BF2-B79E-AF235ABD1171}"/>
              </a:ext>
            </a:extLst>
          </p:cNvPr>
          <p:cNvSpPr txBox="1"/>
          <p:nvPr/>
        </p:nvSpPr>
        <p:spPr>
          <a:xfrm flipH="1">
            <a:off x="2512676" y="2825120"/>
            <a:ext cx="2581729" cy="153888"/>
          </a:xfrm>
          <a:prstGeom prst="rect">
            <a:avLst/>
          </a:prstGeom>
          <a:noFill/>
        </p:spPr>
        <p:txBody>
          <a:bodyPr vert="horz" wrap="square" lIns="0" tIns="0" rIns="0" bIns="0" rtlCol="0">
            <a:spAutoFit/>
          </a:bodyPr>
          <a:lstStyle/>
          <a:p>
            <a:pPr algn="ctr"/>
            <a:r>
              <a:rPr lang="en-US" sz="1000" dirty="0">
                <a:solidFill>
                  <a:srgbClr val="C00000"/>
                </a:solidFill>
              </a:rPr>
              <a:t>Sensing Responder</a:t>
            </a:r>
          </a:p>
        </p:txBody>
      </p:sp>
      <p:sp>
        <p:nvSpPr>
          <p:cNvPr id="49" name="TextBox 48">
            <a:extLst>
              <a:ext uri="{FF2B5EF4-FFF2-40B4-BE49-F238E27FC236}">
                <a16:creationId xmlns:a16="http://schemas.microsoft.com/office/drawing/2014/main" id="{15058A31-A269-493B-BD7B-E5489A789AA9}"/>
              </a:ext>
            </a:extLst>
          </p:cNvPr>
          <p:cNvSpPr txBox="1"/>
          <p:nvPr/>
        </p:nvSpPr>
        <p:spPr>
          <a:xfrm flipH="1">
            <a:off x="2457646" y="3480637"/>
            <a:ext cx="2581729" cy="153888"/>
          </a:xfrm>
          <a:prstGeom prst="rect">
            <a:avLst/>
          </a:prstGeom>
          <a:noFill/>
        </p:spPr>
        <p:txBody>
          <a:bodyPr vert="horz" wrap="square" lIns="0" tIns="0" rIns="0" bIns="0" rtlCol="0">
            <a:spAutoFit/>
          </a:bodyPr>
          <a:lstStyle/>
          <a:p>
            <a:pPr algn="ctr"/>
            <a:r>
              <a:rPr lang="en-US" sz="1000" dirty="0">
                <a:solidFill>
                  <a:srgbClr val="C00000"/>
                </a:solidFill>
              </a:rPr>
              <a:t>Sensing Initiator</a:t>
            </a:r>
          </a:p>
        </p:txBody>
      </p:sp>
      <p:sp>
        <p:nvSpPr>
          <p:cNvPr id="50" name="TextBox 49">
            <a:extLst>
              <a:ext uri="{FF2B5EF4-FFF2-40B4-BE49-F238E27FC236}">
                <a16:creationId xmlns:a16="http://schemas.microsoft.com/office/drawing/2014/main" id="{9AA05099-4D83-42AF-976C-C5CAEAA94200}"/>
              </a:ext>
            </a:extLst>
          </p:cNvPr>
          <p:cNvSpPr txBox="1"/>
          <p:nvPr/>
        </p:nvSpPr>
        <p:spPr>
          <a:xfrm>
            <a:off x="0" y="4218391"/>
            <a:ext cx="9356985" cy="2369880"/>
          </a:xfrm>
          <a:prstGeom prst="rect">
            <a:avLst/>
          </a:prstGeom>
          <a:noFill/>
        </p:spPr>
        <p:txBody>
          <a:bodyPr wrap="none" rtlCol="0">
            <a:spAutoFit/>
          </a:bodyPr>
          <a:lstStyle/>
          <a:p>
            <a:pPr marL="285750" indent="-285750">
              <a:buFont typeface="Arial" panose="020B0604020202020204" pitchFamily="34" charset="0"/>
              <a:buChar char="•"/>
            </a:pPr>
            <a:r>
              <a:rPr lang="en-US" sz="1600" dirty="0"/>
              <a:t>The I2R NDP in this scenario is useful in the following aspects:</a:t>
            </a:r>
          </a:p>
          <a:p>
            <a:pPr marL="742950" lvl="1" indent="-285750">
              <a:buFont typeface="Arial" panose="020B0604020202020204" pitchFamily="34" charset="0"/>
              <a:buChar char="•"/>
            </a:pPr>
            <a:r>
              <a:rPr lang="en-US" sz="1400" dirty="0"/>
              <a:t>It avoids creating a new NDPA+NDP flow where the NDP is SIFS after and is from the recipient of the NDPA frame.</a:t>
            </a:r>
          </a:p>
          <a:p>
            <a:pPr marL="742950" lvl="1" indent="-285750">
              <a:buFont typeface="Arial" panose="020B0604020202020204" pitchFamily="34" charset="0"/>
              <a:buChar char="•"/>
            </a:pPr>
            <a:r>
              <a:rPr lang="en-US" sz="1400" dirty="0"/>
              <a:t>If we remove the I2R NDP, the AP may not be able to configure and transmit the R2I NDP in SIFS time.</a:t>
            </a:r>
          </a:p>
          <a:p>
            <a:pPr marL="1200150" lvl="2" indent="-285750">
              <a:buFont typeface="Arial" panose="020B0604020202020204" pitchFamily="34" charset="0"/>
              <a:buChar char="•"/>
            </a:pPr>
            <a:r>
              <a:rPr lang="en-US" dirty="0"/>
              <a:t>Many AP implementations are not able to support transmitting NDP SIFS after receiving the NDPA.</a:t>
            </a:r>
          </a:p>
          <a:p>
            <a:pPr marL="742950" lvl="1" indent="-285750">
              <a:buFont typeface="Arial" panose="020B0604020202020204" pitchFamily="34" charset="0"/>
              <a:buChar char="•"/>
            </a:pPr>
            <a:r>
              <a:rPr lang="en-US" sz="1400" dirty="0"/>
              <a:t>It helps to maintain a unified flow similar to the 11az Non-TB ranging flow that has already been implemented in </a:t>
            </a:r>
          </a:p>
          <a:p>
            <a:pPr lvl="1"/>
            <a:r>
              <a:rPr lang="en-US" sz="1400" dirty="0"/>
              <a:t>      many existing implementations.</a:t>
            </a:r>
            <a:endParaRPr lang="en-US" sz="1600" dirty="0"/>
          </a:p>
          <a:p>
            <a:pPr marL="285750" indent="-285750">
              <a:buFont typeface="Arial" panose="020B0604020202020204" pitchFamily="34" charset="0"/>
              <a:buChar char="•"/>
            </a:pPr>
            <a:r>
              <a:rPr lang="en-US" sz="1600" dirty="0"/>
              <a:t>The sensing NDPA frame will include the Measurement Setup ID [4], which corresponds to the sensing </a:t>
            </a:r>
          </a:p>
          <a:p>
            <a:r>
              <a:rPr lang="en-US" sz="1600" dirty="0"/>
              <a:t>      setup where STA1 and AP understand their roles</a:t>
            </a:r>
            <a:r>
              <a:rPr lang="en-US" altLang="zh-CN" sz="1600" dirty="0"/>
              <a:t>.</a:t>
            </a:r>
            <a:endParaRPr lang="en-US" sz="1600" dirty="0"/>
          </a:p>
          <a:p>
            <a:pPr marL="285750" indent="-285750">
              <a:buFont typeface="Arial" panose="020B0604020202020204" pitchFamily="34" charset="0"/>
              <a:buChar char="•"/>
            </a:pPr>
            <a:r>
              <a:rPr lang="en-US" sz="1600" dirty="0"/>
              <a:t>The sensing NDPA should configure the I2R NDP to be transmitted with minimal possible length.</a:t>
            </a:r>
          </a:p>
          <a:p>
            <a:endParaRPr lang="en-US" sz="1600" dirty="0"/>
          </a:p>
        </p:txBody>
      </p:sp>
      <p:sp>
        <p:nvSpPr>
          <p:cNvPr id="51" name="TextBox 50">
            <a:extLst>
              <a:ext uri="{FF2B5EF4-FFF2-40B4-BE49-F238E27FC236}">
                <a16:creationId xmlns:a16="http://schemas.microsoft.com/office/drawing/2014/main" id="{741431A4-3E63-4ECE-98E3-46199306F823}"/>
              </a:ext>
            </a:extLst>
          </p:cNvPr>
          <p:cNvSpPr txBox="1"/>
          <p:nvPr/>
        </p:nvSpPr>
        <p:spPr>
          <a:xfrm flipH="1">
            <a:off x="1526821" y="3521033"/>
            <a:ext cx="1902012" cy="307777"/>
          </a:xfrm>
          <a:prstGeom prst="rect">
            <a:avLst/>
          </a:prstGeom>
          <a:noFill/>
        </p:spPr>
        <p:txBody>
          <a:bodyPr vert="horz" wrap="square" lIns="0" tIns="0" rIns="0" bIns="0" rtlCol="0">
            <a:spAutoFit/>
          </a:bodyPr>
          <a:lstStyle/>
          <a:p>
            <a:pPr algn="ctr"/>
            <a:r>
              <a:rPr lang="en-US" sz="1000" dirty="0">
                <a:solidFill>
                  <a:srgbClr val="C00000"/>
                </a:solidFill>
              </a:rPr>
              <a:t>Sensing Initiator</a:t>
            </a:r>
          </a:p>
          <a:p>
            <a:pPr algn="ctr"/>
            <a:r>
              <a:rPr lang="en-US" sz="1000" dirty="0">
                <a:solidFill>
                  <a:srgbClr val="C00000"/>
                </a:solidFill>
              </a:rPr>
              <a:t>Sensing Receiver</a:t>
            </a:r>
            <a:endParaRPr lang="en-US" dirty="0">
              <a:solidFill>
                <a:srgbClr val="C00000"/>
              </a:solidFill>
            </a:endParaRPr>
          </a:p>
        </p:txBody>
      </p:sp>
      <p:cxnSp>
        <p:nvCxnSpPr>
          <p:cNvPr id="52" name="Straight Arrow Connector 51">
            <a:extLst>
              <a:ext uri="{FF2B5EF4-FFF2-40B4-BE49-F238E27FC236}">
                <a16:creationId xmlns:a16="http://schemas.microsoft.com/office/drawing/2014/main" id="{5D10FCD6-3C72-4CC5-8B94-4BAB1469FA5B}"/>
              </a:ext>
            </a:extLst>
          </p:cNvPr>
          <p:cNvCxnSpPr>
            <a:cxnSpLocks/>
          </p:cNvCxnSpPr>
          <p:nvPr/>
        </p:nvCxnSpPr>
        <p:spPr>
          <a:xfrm>
            <a:off x="979563" y="3230774"/>
            <a:ext cx="1033141" cy="1540"/>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sp>
        <p:nvSpPr>
          <p:cNvPr id="53" name="TextBox 52">
            <a:extLst>
              <a:ext uri="{FF2B5EF4-FFF2-40B4-BE49-F238E27FC236}">
                <a16:creationId xmlns:a16="http://schemas.microsoft.com/office/drawing/2014/main" id="{36E25225-841E-4CA3-85A7-C953D44D39E8}"/>
              </a:ext>
            </a:extLst>
          </p:cNvPr>
          <p:cNvSpPr txBox="1"/>
          <p:nvPr/>
        </p:nvSpPr>
        <p:spPr>
          <a:xfrm flipH="1">
            <a:off x="-592558" y="3527310"/>
            <a:ext cx="2581729" cy="310383"/>
          </a:xfrm>
          <a:prstGeom prst="rect">
            <a:avLst/>
          </a:prstGeom>
          <a:noFill/>
        </p:spPr>
        <p:txBody>
          <a:bodyPr vert="horz" wrap="square" lIns="0" tIns="0" rIns="0" bIns="0" rtlCol="0">
            <a:spAutoFit/>
          </a:bodyPr>
          <a:lstStyle/>
          <a:p>
            <a:pPr algn="ctr"/>
            <a:r>
              <a:rPr lang="en-US" sz="1000" dirty="0">
                <a:solidFill>
                  <a:srgbClr val="C00000"/>
                </a:solidFill>
              </a:rPr>
              <a:t>Sensing Responder</a:t>
            </a:r>
          </a:p>
          <a:p>
            <a:pPr algn="ctr"/>
            <a:r>
              <a:rPr lang="en-US" sz="1000" dirty="0">
                <a:solidFill>
                  <a:srgbClr val="C00000"/>
                </a:solidFill>
              </a:rPr>
              <a:t>Sensing Transmitter</a:t>
            </a:r>
          </a:p>
        </p:txBody>
      </p:sp>
      <p:sp>
        <p:nvSpPr>
          <p:cNvPr id="54" name="TextBox 53">
            <a:extLst>
              <a:ext uri="{FF2B5EF4-FFF2-40B4-BE49-F238E27FC236}">
                <a16:creationId xmlns:a16="http://schemas.microsoft.com/office/drawing/2014/main" id="{FAEC8F35-5E6D-478A-8673-874579438150}"/>
              </a:ext>
            </a:extLst>
          </p:cNvPr>
          <p:cNvSpPr txBox="1"/>
          <p:nvPr/>
        </p:nvSpPr>
        <p:spPr>
          <a:xfrm flipH="1">
            <a:off x="464846" y="2775987"/>
            <a:ext cx="472938" cy="184666"/>
          </a:xfrm>
          <a:prstGeom prst="rect">
            <a:avLst/>
          </a:prstGeom>
          <a:noFill/>
        </p:spPr>
        <p:txBody>
          <a:bodyPr vert="horz" wrap="square" lIns="0" tIns="0" rIns="0" bIns="0" rtlCol="0">
            <a:spAutoFit/>
          </a:bodyPr>
          <a:lstStyle/>
          <a:p>
            <a:pPr algn="ctr"/>
            <a:r>
              <a:rPr lang="en-US" dirty="0">
                <a:solidFill>
                  <a:srgbClr val="00B0F0"/>
                </a:solidFill>
              </a:rPr>
              <a:t>AP</a:t>
            </a:r>
          </a:p>
        </p:txBody>
      </p:sp>
      <p:sp>
        <p:nvSpPr>
          <p:cNvPr id="55" name="TextBox 54">
            <a:extLst>
              <a:ext uri="{FF2B5EF4-FFF2-40B4-BE49-F238E27FC236}">
                <a16:creationId xmlns:a16="http://schemas.microsoft.com/office/drawing/2014/main" id="{D117A3C9-5B7B-46C0-9043-91BCE1FCDFEE}"/>
              </a:ext>
            </a:extLst>
          </p:cNvPr>
          <p:cNvSpPr txBox="1"/>
          <p:nvPr/>
        </p:nvSpPr>
        <p:spPr>
          <a:xfrm flipH="1">
            <a:off x="1962181" y="2775987"/>
            <a:ext cx="734078" cy="184666"/>
          </a:xfrm>
          <a:prstGeom prst="rect">
            <a:avLst/>
          </a:prstGeom>
          <a:noFill/>
        </p:spPr>
        <p:txBody>
          <a:bodyPr vert="horz" wrap="square" lIns="0" tIns="0" rIns="0" bIns="0" rtlCol="0">
            <a:spAutoFit/>
          </a:bodyPr>
          <a:lstStyle/>
          <a:p>
            <a:pPr algn="ctr"/>
            <a:r>
              <a:rPr lang="en-US" dirty="0">
                <a:solidFill>
                  <a:srgbClr val="00B0F0"/>
                </a:solidFill>
              </a:rPr>
              <a:t>STA1</a:t>
            </a:r>
          </a:p>
        </p:txBody>
      </p:sp>
      <p:pic>
        <p:nvPicPr>
          <p:cNvPr id="56" name="Picture 55">
            <a:extLst>
              <a:ext uri="{FF2B5EF4-FFF2-40B4-BE49-F238E27FC236}">
                <a16:creationId xmlns:a16="http://schemas.microsoft.com/office/drawing/2014/main" id="{50CE1D5E-5F0F-4790-8B04-8CA278F11C9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38947" y="2999041"/>
            <a:ext cx="644914" cy="513109"/>
          </a:xfrm>
          <a:prstGeom prst="rect">
            <a:avLst/>
          </a:prstGeom>
        </p:spPr>
      </p:pic>
      <p:pic>
        <p:nvPicPr>
          <p:cNvPr id="57" name="Picture 56">
            <a:extLst>
              <a:ext uri="{FF2B5EF4-FFF2-40B4-BE49-F238E27FC236}">
                <a16:creationId xmlns:a16="http://schemas.microsoft.com/office/drawing/2014/main" id="{AB129246-DE61-448E-A91C-0EC9C038DDF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6093" y="2935842"/>
            <a:ext cx="703627" cy="548847"/>
          </a:xfrm>
          <a:prstGeom prst="rect">
            <a:avLst/>
          </a:prstGeom>
        </p:spPr>
      </p:pic>
      <p:sp>
        <p:nvSpPr>
          <p:cNvPr id="58" name="TextBox 57">
            <a:extLst>
              <a:ext uri="{FF2B5EF4-FFF2-40B4-BE49-F238E27FC236}">
                <a16:creationId xmlns:a16="http://schemas.microsoft.com/office/drawing/2014/main" id="{0D52D997-F1D3-4DEA-878A-847405E00820}"/>
              </a:ext>
            </a:extLst>
          </p:cNvPr>
          <p:cNvSpPr txBox="1"/>
          <p:nvPr/>
        </p:nvSpPr>
        <p:spPr>
          <a:xfrm>
            <a:off x="223024" y="2518863"/>
            <a:ext cx="397866" cy="400110"/>
          </a:xfrm>
          <a:prstGeom prst="rect">
            <a:avLst/>
          </a:prstGeom>
          <a:noFill/>
        </p:spPr>
        <p:txBody>
          <a:bodyPr wrap="none" rtlCol="0">
            <a:spAutoFit/>
          </a:bodyPr>
          <a:lstStyle/>
          <a:p>
            <a:r>
              <a:rPr lang="en-US" sz="2000" dirty="0"/>
              <a:t>3)</a:t>
            </a:r>
          </a:p>
        </p:txBody>
      </p:sp>
    </p:spTree>
    <p:extLst>
      <p:ext uri="{BB962C8B-B14F-4D97-AF65-F5344CB8AC3E}">
        <p14:creationId xmlns:p14="http://schemas.microsoft.com/office/powerpoint/2010/main" val="73033660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46706</TotalTime>
  <Words>1810</Words>
  <Application>Microsoft Office PowerPoint</Application>
  <PresentationFormat>On-screen Show (4:3)</PresentationFormat>
  <Paragraphs>274</Paragraphs>
  <Slides>13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Qualcomm Office Regular</vt:lpstr>
      <vt:lpstr>Qualcomm Regular</vt:lpstr>
      <vt:lpstr>TimesNewRomanPSMT</vt:lpstr>
      <vt:lpstr>Arial</vt:lpstr>
      <vt:lpstr>Times New Roman</vt:lpstr>
      <vt:lpstr>802-11-Submission</vt:lpstr>
      <vt:lpstr>Non-TB sensing measurement</vt:lpstr>
      <vt:lpstr>Motivation and background</vt:lpstr>
      <vt:lpstr>TB vs. Non-TB sensing measurement instance</vt:lpstr>
      <vt:lpstr>Assumptions</vt:lpstr>
      <vt:lpstr>Possible scenarios</vt:lpstr>
      <vt:lpstr>Unified flow to cover all 3 scenarios</vt:lpstr>
      <vt:lpstr> Non-TB sensing measurement instance for scenario 1)</vt:lpstr>
      <vt:lpstr> Non-TB sensing measurement instance for scenario 2)</vt:lpstr>
      <vt:lpstr> Non-TB sensing measurement instance for scenario 3)</vt:lpstr>
      <vt:lpstr>Configuration of the I2R and R2I NDP </vt:lpstr>
      <vt:lpstr>Conclusions</vt:lpstr>
      <vt:lpstr>SP</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WLAN Sensing Definitions</dc:title>
  <dc:creator>Chen, Cheng</dc:creator>
  <cp:keywords>CTPClassification=CTP_NT</cp:keywords>
  <cp:lastModifiedBy>Chen, Cheng</cp:lastModifiedBy>
  <cp:revision>348</cp:revision>
  <dcterms:created xsi:type="dcterms:W3CDTF">2020-05-25T03:58:48Z</dcterms:created>
  <dcterms:modified xsi:type="dcterms:W3CDTF">2021-12-06T00:19:09Z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ffa7461e-daf8-4f79-bb2e-4fa6ef1095bc</vt:lpwstr>
  </property>
  <property fmtid="{D5CDD505-2E9C-101B-9397-08002B2CF9AE}" pid="3" name="CTP_TimeStamp">
    <vt:lpwstr>2020-08-16 16:39:07Z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