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56" r:id="rId5"/>
    <p:sldId id="257" r:id="rId6"/>
    <p:sldId id="265" r:id="rId7"/>
    <p:sldId id="393" r:id="rId8"/>
    <p:sldId id="368" r:id="rId9"/>
    <p:sldId id="268" r:id="rId10"/>
    <p:sldId id="283" r:id="rId11"/>
    <p:sldId id="284" r:id="rId12"/>
    <p:sldId id="280" r:id="rId13"/>
    <p:sldId id="444" r:id="rId14"/>
    <p:sldId id="2370" r:id="rId15"/>
    <p:sldId id="2371" r:id="rId16"/>
    <p:sldId id="2372" r:id="rId17"/>
    <p:sldId id="274" r:id="rId18"/>
    <p:sldId id="447" r:id="rId19"/>
    <p:sldId id="443" r:id="rId20"/>
    <p:sldId id="2368" r:id="rId21"/>
    <p:sldId id="2369" r:id="rId22"/>
    <p:sldId id="367" r:id="rId23"/>
    <p:sldId id="371"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EA694E-31D7-41AD-B16E-099C56B06462}" v="2" dt="2021-08-31T03:04:50.0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165" autoAdjust="0"/>
    <p:restoredTop sz="94660"/>
  </p:normalViewPr>
  <p:slideViewPr>
    <p:cSldViewPr>
      <p:cViewPr varScale="1">
        <p:scale>
          <a:sx n="63" d="100"/>
          <a:sy n="63" d="100"/>
        </p:scale>
        <p:origin x="68" y="24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B8B86DFE-964B-4BE0-850C-F493627E286A}"/>
    <pc:docChg chg="modSld">
      <pc:chgData name="Joseph Levy" userId="3766db8f-7892-44ce-ae9b-8fce39950acf" providerId="ADAL" clId="{B8B86DFE-964B-4BE0-850C-F493627E286A}" dt="2021-08-26T20:49:21.462" v="2"/>
      <pc:docMkLst>
        <pc:docMk/>
      </pc:docMkLst>
      <pc:sldChg chg="modSp">
        <pc:chgData name="Joseph Levy" userId="3766db8f-7892-44ce-ae9b-8fce39950acf" providerId="ADAL" clId="{B8B86DFE-964B-4BE0-850C-F493627E286A}" dt="2021-08-26T20:49:21.462" v="2"/>
        <pc:sldMkLst>
          <pc:docMk/>
          <pc:sldMk cId="0" sldId="256"/>
        </pc:sldMkLst>
        <pc:graphicFrameChg chg="mod">
          <ac:chgData name="Joseph Levy" userId="3766db8f-7892-44ce-ae9b-8fce39950acf" providerId="ADAL" clId="{B8B86DFE-964B-4BE0-850C-F493627E286A}" dt="2021-08-26T20:49:21.462" v="2"/>
          <ac:graphicFrameMkLst>
            <pc:docMk/>
            <pc:sldMk cId="0" sldId="256"/>
            <ac:graphicFrameMk id="9" creationId="{00000000-0000-0000-0000-000000000000}"/>
          </ac:graphicFrameMkLst>
        </pc:graphicFrameChg>
      </pc:sldChg>
    </pc:docChg>
  </pc:docChgLst>
  <pc:docChgLst>
    <pc:chgData name="Joseph Levy" userId="3766db8f-7892-44ce-ae9b-8fce39950acf" providerId="ADAL" clId="{81EA694E-31D7-41AD-B16E-099C56B06462}"/>
    <pc:docChg chg="undo custSel addSld modSld modMainMaster">
      <pc:chgData name="Joseph Levy" userId="3766db8f-7892-44ce-ae9b-8fce39950acf" providerId="ADAL" clId="{81EA694E-31D7-41AD-B16E-099C56B06462}" dt="2021-08-31T03:15:01.396" v="304" actId="20577"/>
      <pc:docMkLst>
        <pc:docMk/>
      </pc:docMkLst>
      <pc:sldChg chg="modSp mod">
        <pc:chgData name="Joseph Levy" userId="3766db8f-7892-44ce-ae9b-8fce39950acf" providerId="ADAL" clId="{81EA694E-31D7-41AD-B16E-099C56B06462}" dt="2021-08-31T03:02:02.515" v="5" actId="6549"/>
        <pc:sldMkLst>
          <pc:docMk/>
          <pc:sldMk cId="0" sldId="256"/>
        </pc:sldMkLst>
        <pc:spChg chg="mod">
          <ac:chgData name="Joseph Levy" userId="3766db8f-7892-44ce-ae9b-8fce39950acf" providerId="ADAL" clId="{81EA694E-31D7-41AD-B16E-099C56B06462}" dt="2021-08-31T03:01:54.217" v="1" actId="20577"/>
          <ac:spMkLst>
            <pc:docMk/>
            <pc:sldMk cId="0" sldId="256"/>
            <ac:spMk id="3073" creationId="{00000000-0000-0000-0000-000000000000}"/>
          </ac:spMkLst>
        </pc:spChg>
        <pc:spChg chg="mod">
          <ac:chgData name="Joseph Levy" userId="3766db8f-7892-44ce-ae9b-8fce39950acf" providerId="ADAL" clId="{81EA694E-31D7-41AD-B16E-099C56B06462}" dt="2021-08-31T03:02:02.515" v="5" actId="6549"/>
          <ac:spMkLst>
            <pc:docMk/>
            <pc:sldMk cId="0" sldId="256"/>
            <ac:spMk id="3074" creationId="{00000000-0000-0000-0000-000000000000}"/>
          </ac:spMkLst>
        </pc:spChg>
      </pc:sldChg>
      <pc:sldChg chg="modSp mod">
        <pc:chgData name="Joseph Levy" userId="3766db8f-7892-44ce-ae9b-8fce39950acf" providerId="ADAL" clId="{81EA694E-31D7-41AD-B16E-099C56B06462}" dt="2021-08-31T03:02:36.485" v="13" actId="20577"/>
        <pc:sldMkLst>
          <pc:docMk/>
          <pc:sldMk cId="0" sldId="257"/>
        </pc:sldMkLst>
        <pc:spChg chg="mod">
          <ac:chgData name="Joseph Levy" userId="3766db8f-7892-44ce-ae9b-8fce39950acf" providerId="ADAL" clId="{81EA694E-31D7-41AD-B16E-099C56B06462}" dt="2021-08-31T03:02:36.485" v="13" actId="20577"/>
          <ac:spMkLst>
            <pc:docMk/>
            <pc:sldMk cId="0" sldId="257"/>
            <ac:spMk id="4098" creationId="{00000000-0000-0000-0000-000000000000}"/>
          </ac:spMkLst>
        </pc:spChg>
      </pc:sldChg>
      <pc:sldChg chg="modSp mod">
        <pc:chgData name="Joseph Levy" userId="3766db8f-7892-44ce-ae9b-8fce39950acf" providerId="ADAL" clId="{81EA694E-31D7-41AD-B16E-099C56B06462}" dt="2021-08-31T03:07:35.251" v="118" actId="20577"/>
        <pc:sldMkLst>
          <pc:docMk/>
          <pc:sldMk cId="884494122" sldId="274"/>
        </pc:sldMkLst>
        <pc:spChg chg="mod">
          <ac:chgData name="Joseph Levy" userId="3766db8f-7892-44ce-ae9b-8fce39950acf" providerId="ADAL" clId="{81EA694E-31D7-41AD-B16E-099C56B06462}" dt="2021-08-31T03:07:35.251" v="118" actId="20577"/>
          <ac:spMkLst>
            <pc:docMk/>
            <pc:sldMk cId="884494122" sldId="274"/>
            <ac:spMk id="37891" creationId="{00000000-0000-0000-0000-000000000000}"/>
          </ac:spMkLst>
        </pc:spChg>
      </pc:sldChg>
      <pc:sldChg chg="modSp mod">
        <pc:chgData name="Joseph Levy" userId="3766db8f-7892-44ce-ae9b-8fce39950acf" providerId="ADAL" clId="{81EA694E-31D7-41AD-B16E-099C56B06462}" dt="2021-08-31T03:05:36.197" v="50" actId="313"/>
        <pc:sldMkLst>
          <pc:docMk/>
          <pc:sldMk cId="1942127335" sldId="393"/>
        </pc:sldMkLst>
        <pc:spChg chg="mod">
          <ac:chgData name="Joseph Levy" userId="3766db8f-7892-44ce-ae9b-8fce39950acf" providerId="ADAL" clId="{81EA694E-31D7-41AD-B16E-099C56B06462}" dt="2021-08-31T03:05:36.197" v="50" actId="313"/>
          <ac:spMkLst>
            <pc:docMk/>
            <pc:sldMk cId="1942127335" sldId="393"/>
            <ac:spMk id="20483" creationId="{00000000-0000-0000-0000-000000000000}"/>
          </ac:spMkLst>
        </pc:spChg>
      </pc:sldChg>
      <pc:sldChg chg="modSp mod">
        <pc:chgData name="Joseph Levy" userId="3766db8f-7892-44ce-ae9b-8fce39950acf" providerId="ADAL" clId="{81EA694E-31D7-41AD-B16E-099C56B06462}" dt="2021-08-31T03:12:21.939" v="213"/>
        <pc:sldMkLst>
          <pc:docMk/>
          <pc:sldMk cId="2579674492" sldId="444"/>
        </pc:sldMkLst>
        <pc:spChg chg="mod">
          <ac:chgData name="Joseph Levy" userId="3766db8f-7892-44ce-ae9b-8fce39950acf" providerId="ADAL" clId="{81EA694E-31D7-41AD-B16E-099C56B06462}" dt="2021-08-31T03:12:21.939" v="213"/>
          <ac:spMkLst>
            <pc:docMk/>
            <pc:sldMk cId="2579674492" sldId="444"/>
            <ac:spMk id="3" creationId="{8D0E50DF-6144-4031-AB0C-F5E542DA4BA7}"/>
          </ac:spMkLst>
        </pc:spChg>
      </pc:sldChg>
      <pc:sldChg chg="modSp mod">
        <pc:chgData name="Joseph Levy" userId="3766db8f-7892-44ce-ae9b-8fce39950acf" providerId="ADAL" clId="{81EA694E-31D7-41AD-B16E-099C56B06462}" dt="2021-08-31T03:13:41.255" v="269" actId="6549"/>
        <pc:sldMkLst>
          <pc:docMk/>
          <pc:sldMk cId="4188516591" sldId="2371"/>
        </pc:sldMkLst>
        <pc:spChg chg="mod">
          <ac:chgData name="Joseph Levy" userId="3766db8f-7892-44ce-ae9b-8fce39950acf" providerId="ADAL" clId="{81EA694E-31D7-41AD-B16E-099C56B06462}" dt="2021-08-31T03:13:41.255" v="269" actId="6549"/>
          <ac:spMkLst>
            <pc:docMk/>
            <pc:sldMk cId="4188516591" sldId="2371"/>
            <ac:spMk id="3" creationId="{BCC78FC2-2E7F-4D69-9797-26C121890A60}"/>
          </ac:spMkLst>
        </pc:spChg>
      </pc:sldChg>
      <pc:sldChg chg="modSp new mod">
        <pc:chgData name="Joseph Levy" userId="3766db8f-7892-44ce-ae9b-8fce39950acf" providerId="ADAL" clId="{81EA694E-31D7-41AD-B16E-099C56B06462}" dt="2021-08-31T03:15:01.396" v="304" actId="20577"/>
        <pc:sldMkLst>
          <pc:docMk/>
          <pc:sldMk cId="2673522416" sldId="2372"/>
        </pc:sldMkLst>
        <pc:spChg chg="mod">
          <ac:chgData name="Joseph Levy" userId="3766db8f-7892-44ce-ae9b-8fce39950acf" providerId="ADAL" clId="{81EA694E-31D7-41AD-B16E-099C56B06462}" dt="2021-08-31T03:14:42.443" v="294" actId="20577"/>
          <ac:spMkLst>
            <pc:docMk/>
            <pc:sldMk cId="2673522416" sldId="2372"/>
            <ac:spMk id="2" creationId="{B7724398-5385-4FE5-8D2B-C879C3D8EA84}"/>
          </ac:spMkLst>
        </pc:spChg>
        <pc:spChg chg="mod">
          <ac:chgData name="Joseph Levy" userId="3766db8f-7892-44ce-ae9b-8fce39950acf" providerId="ADAL" clId="{81EA694E-31D7-41AD-B16E-099C56B06462}" dt="2021-08-31T03:15:01.396" v="304" actId="20577"/>
          <ac:spMkLst>
            <pc:docMk/>
            <pc:sldMk cId="2673522416" sldId="2372"/>
            <ac:spMk id="3" creationId="{32BBE0AB-1630-447A-94A0-8B3B6EFD4288}"/>
          </ac:spMkLst>
        </pc:spChg>
      </pc:sldChg>
      <pc:sldMasterChg chg="modSp mod">
        <pc:chgData name="Joseph Levy" userId="3766db8f-7892-44ce-ae9b-8fce39950acf" providerId="ADAL" clId="{81EA694E-31D7-41AD-B16E-099C56B06462}" dt="2021-08-31T03:02:26.268" v="11" actId="6549"/>
        <pc:sldMasterMkLst>
          <pc:docMk/>
          <pc:sldMasterMk cId="0" sldId="2147483648"/>
        </pc:sldMasterMkLst>
        <pc:spChg chg="mod">
          <ac:chgData name="Joseph Levy" userId="3766db8f-7892-44ce-ae9b-8fce39950acf" providerId="ADAL" clId="{81EA694E-31D7-41AD-B16E-099C56B06462}" dt="2021-08-31T03:02:26.268" v="1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8/30/2021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20/11-20-0013-14-AANI-draft-technical-report-on-interworking-between-3gpp-5g-network-wlan.docx" TargetMode="External"/><Relationship Id="rId3" Type="http://schemas.openxmlformats.org/officeDocument/2006/relationships/hyperlink" Target="https://mentor.ieee.org/802.11/dcn/21/11-21-0616-AANI-802-11ax-features-and-applicability-to-5g-and-wi-fi-convergence.pptx" TargetMode="External"/><Relationship Id="rId7"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98-01-AANI-draft-ls-response-to-wba-qos-material.docx" TargetMode="External"/><Relationship Id="rId5" Type="http://schemas.openxmlformats.org/officeDocument/2006/relationships/hyperlink" Target="https://mentor.ieee.org/802.11/dcn/21/11-21-0953-AANI-proposed-qos-response-to-wba.doc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1/11-21-1410-00-AANI-possible-edits-to-11-20-0013r14.docx"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1410-00-AANI-possible-edits-to-11-20-0013r14.docx" TargetMode="External"/><Relationship Id="rId7"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0/11-20-0013-1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616-00-AANI-802-11ax-features-and-applicability-to-5g-and-wi-fi-convergence.pptx" TargetMode="External"/><Relationship Id="rId5" Type="http://schemas.openxmlformats.org/officeDocument/2006/relationships/hyperlink" Target="https://mentor.ieee.org/802.11/dcn/21/11-21-0865-06-AANI-draft-reply-ls-from-802-11-to-wba-regarding-the-wba-5g-wi-fi-ran-convergence-paper.docx" TargetMode="External"/><Relationship Id="rId4" Type="http://schemas.openxmlformats.org/officeDocument/2006/relationships/hyperlink" Target="https://mentor.ieee.org/802.11/dcn/21/11-21-1198-01-AANI-draft-ls-response-to-wba-qos-material.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1/11-21-1410-00-AANI-possible-edits-to-11-20-0013r14.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p=36221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1410-00-AANI-possible-edits-to-11-20-0013r14.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31 August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2021-08-31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August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03188639"/>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66799"/>
            <a:ext cx="10935229" cy="540861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 (InterDigital0</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a:t>
            </a:r>
            <a:r>
              <a:rPr lang="en-US" altLang="en-US" sz="2000" dirty="0"/>
              <a:t> - “</a:t>
            </a:r>
            <a:r>
              <a:rPr lang="en-US" sz="2000" b="0" i="0" dirty="0">
                <a:solidFill>
                  <a:srgbClr val="000000"/>
                </a:solidFill>
                <a:effectLst/>
              </a:rPr>
              <a:t>Proposed QoS response to WBA”, Thomas Derham (Broadcom)</a:t>
            </a:r>
          </a:p>
          <a:p>
            <a:pPr lvl="1">
              <a:spcBef>
                <a:spcPts val="0"/>
              </a:spcBef>
              <a:spcAft>
                <a:spcPts val="0"/>
              </a:spcAft>
              <a:buFont typeface="+mj-lt"/>
              <a:buAutoNum type="arabicPeriod"/>
              <a:tabLst>
                <a:tab pos="914400" algn="l"/>
              </a:tabLst>
            </a:pPr>
            <a:r>
              <a:rPr lang="en-US" dirty="0">
                <a:effectLst/>
                <a:latin typeface="Times New Roman" panose="02020603050405020304" pitchFamily="18" charset="0"/>
                <a:hlinkClick r:id="rId6"/>
              </a:rPr>
              <a:t>11-21/1198r1</a:t>
            </a:r>
            <a:r>
              <a:rPr lang="en-US" dirty="0">
                <a:effectLst/>
                <a:latin typeface="Times New Roman" panose="02020603050405020304" pitchFamily="18" charset="0"/>
              </a:rPr>
              <a:t> – </a:t>
            </a:r>
            <a:r>
              <a:rPr lang="en-US" dirty="0"/>
              <a:t>“Draft LS Response to WBA QoS material”,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7"/>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July Plenary meeting and the AANI teleconferences.</a:t>
            </a: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8"/>
              </a:rPr>
              <a:t>11-20/0013r14</a:t>
            </a:r>
            <a:r>
              <a:rPr lang="en-US" u="sng" dirty="0">
                <a:solidFill>
                  <a:srgbClr val="0000FF"/>
                </a:solidFill>
                <a:effectLst/>
                <a:latin typeface="+mj-lt"/>
                <a:ea typeface="Calibri" panose="020F0502020204030204" pitchFamily="34" charset="0"/>
              </a:rPr>
              <a:t>, </a:t>
            </a:r>
            <a:r>
              <a:rPr lang="en-GB" dirty="0">
                <a:latin typeface="+mj-lt"/>
              </a:rPr>
              <a:t>All technical issues seem to be resolved</a:t>
            </a:r>
          </a:p>
          <a:p>
            <a:pPr marL="400050" lvl="1">
              <a:spcBef>
                <a:spcPts val="0"/>
              </a:spcBef>
              <a:spcAft>
                <a:spcPts val="0"/>
              </a:spcAft>
              <a:buFont typeface="+mj-lt"/>
              <a:buAutoNum type="arabicPeriod"/>
            </a:pPr>
            <a:r>
              <a:rPr lang="en-GB" dirty="0">
                <a:latin typeface="+mj-lt"/>
              </a:rPr>
              <a:t>Tailoring the Introduction and Conclusion for the target audience is still open. </a:t>
            </a:r>
          </a:p>
          <a:p>
            <a:pPr marL="400050" lvl="1">
              <a:spcBef>
                <a:spcPts val="0"/>
              </a:spcBef>
              <a:spcAft>
                <a:spcPts val="0"/>
              </a:spcAft>
              <a:buFont typeface="+mj-lt"/>
              <a:buAutoNum type="arabicPeriod"/>
            </a:pPr>
            <a:r>
              <a:rPr lang="en-GB" dirty="0">
                <a:latin typeface="+mj-lt"/>
              </a:rPr>
              <a:t>Discussed: </a:t>
            </a:r>
            <a:r>
              <a:rPr lang="en-US" altLang="en-US" sz="2000" dirty="0">
                <a:hlinkClick r:id="rId9"/>
              </a:rPr>
              <a:t>11-21/1410r0</a:t>
            </a:r>
            <a:r>
              <a:rPr lang="en-US" altLang="en-US" sz="2000" dirty="0"/>
              <a:t> “Possible Edits to11-20-0013r14”</a:t>
            </a:r>
          </a:p>
          <a:p>
            <a:pPr marL="400050" lvl="1">
              <a:spcBef>
                <a:spcPts val="0"/>
              </a:spcBef>
              <a:spcAft>
                <a:spcPts val="0"/>
              </a:spcAft>
              <a:buFont typeface="+mj-lt"/>
              <a:buAutoNum type="arabicPeriod"/>
            </a:pPr>
            <a:endParaRPr lang="en-US"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AF99-6FEF-4042-82E9-FA7C23E7B698}"/>
              </a:ext>
            </a:extLst>
          </p:cNvPr>
          <p:cNvSpPr>
            <a:spLocks noGrp="1"/>
          </p:cNvSpPr>
          <p:nvPr>
            <p:ph type="title"/>
          </p:nvPr>
        </p:nvSpPr>
        <p:spPr/>
        <p:txBody>
          <a:bodyPr/>
          <a:lstStyle/>
          <a:p>
            <a:r>
              <a:rPr lang="en-US" dirty="0"/>
              <a:t>Straw Poll from 10 Aug:  Target Audience for 11-20/0013</a:t>
            </a:r>
          </a:p>
        </p:txBody>
      </p:sp>
      <p:sp>
        <p:nvSpPr>
          <p:cNvPr id="3" name="Content Placeholder 2">
            <a:extLst>
              <a:ext uri="{FF2B5EF4-FFF2-40B4-BE49-F238E27FC236}">
                <a16:creationId xmlns:a16="http://schemas.microsoft.com/office/drawing/2014/main" id="{7BF33A22-2E94-4080-B5EA-BFB013D74EB2}"/>
              </a:ext>
            </a:extLst>
          </p:cNvPr>
          <p:cNvSpPr>
            <a:spLocks noGrp="1"/>
          </p:cNvSpPr>
          <p:nvPr>
            <p:ph idx="1"/>
          </p:nvPr>
        </p:nvSpPr>
        <p:spPr>
          <a:xfrm>
            <a:off x="914401" y="1447801"/>
            <a:ext cx="10361084" cy="2702722"/>
          </a:xfrm>
        </p:spPr>
        <p:txBody>
          <a:bodyPr/>
          <a:lstStyle/>
          <a:p>
            <a:r>
              <a:rPr lang="en-US" dirty="0"/>
              <a:t>Question:  11-20/0013 – should be:</a:t>
            </a:r>
          </a:p>
          <a:p>
            <a:pPr marL="457200" indent="-457200">
              <a:buFont typeface="+mj-lt"/>
              <a:buAutoNum type="alphaUcPeriod"/>
            </a:pPr>
            <a:r>
              <a:rPr lang="en-US" dirty="0"/>
              <a:t>Shared with 3GPP</a:t>
            </a:r>
          </a:p>
          <a:p>
            <a:pPr marL="457200" indent="-457200">
              <a:buFont typeface="+mj-lt"/>
              <a:buAutoNum type="alphaUcPeriod"/>
            </a:pPr>
            <a:r>
              <a:rPr lang="en-US" dirty="0"/>
              <a:t>Shared with WBA</a:t>
            </a:r>
          </a:p>
          <a:p>
            <a:pPr marL="457200" indent="-457200">
              <a:buFont typeface="+mj-lt"/>
              <a:buAutoNum type="alphaUcPeriod"/>
            </a:pPr>
            <a:r>
              <a:rPr lang="en-US" dirty="0"/>
              <a:t>Shared with WFA</a:t>
            </a:r>
          </a:p>
          <a:p>
            <a:pPr marL="457200" indent="-457200">
              <a:buFont typeface="+mj-lt"/>
              <a:buAutoNum type="alphaUcPeriod"/>
            </a:pPr>
            <a:r>
              <a:rPr lang="en-US" dirty="0"/>
              <a:t>Used as an internal 802.11 report – only</a:t>
            </a:r>
          </a:p>
          <a:p>
            <a:pPr marL="0" indent="0"/>
            <a:r>
              <a:rPr lang="en-US" dirty="0"/>
              <a:t>Results:</a:t>
            </a:r>
          </a:p>
        </p:txBody>
      </p:sp>
      <p:sp>
        <p:nvSpPr>
          <p:cNvPr id="4" name="Slide Number Placeholder 3">
            <a:extLst>
              <a:ext uri="{FF2B5EF4-FFF2-40B4-BE49-F238E27FC236}">
                <a16:creationId xmlns:a16="http://schemas.microsoft.com/office/drawing/2014/main" id="{252DE83D-CF1F-4F17-B972-300818E8752F}"/>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889EDEE-7B9A-4A7D-A01D-326CE55D63F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CCB67CDF-49BC-4A83-B01B-B40AAECD228C}"/>
              </a:ext>
            </a:extLst>
          </p:cNvPr>
          <p:cNvSpPr>
            <a:spLocks noGrp="1"/>
          </p:cNvSpPr>
          <p:nvPr>
            <p:ph type="dt" idx="15"/>
          </p:nvPr>
        </p:nvSpPr>
        <p:spPr/>
        <p:txBody>
          <a:bodyPr/>
          <a:lstStyle/>
          <a:p>
            <a:r>
              <a:rPr lang="en-US" dirty="0"/>
              <a:t>August 2021</a:t>
            </a:r>
            <a:endParaRPr lang="en-GB" dirty="0"/>
          </a:p>
        </p:txBody>
      </p:sp>
      <p:pic>
        <p:nvPicPr>
          <p:cNvPr id="8" name="Picture 7" descr="A screenshot of a cell phone&#10;&#10;Description automatically generated with medium confidence">
            <a:extLst>
              <a:ext uri="{FF2B5EF4-FFF2-40B4-BE49-F238E27FC236}">
                <a16:creationId xmlns:a16="http://schemas.microsoft.com/office/drawing/2014/main" id="{07F6386B-BF3B-40AC-90BB-06CEB23F82B2}"/>
              </a:ext>
            </a:extLst>
          </p:cNvPr>
          <p:cNvPicPr>
            <a:picLocks noChangeAspect="1"/>
          </p:cNvPicPr>
          <p:nvPr/>
        </p:nvPicPr>
        <p:blipFill rotWithShape="1">
          <a:blip r:embed="rId2"/>
          <a:srcRect l="1" t="25532" r="-924" b="53982"/>
          <a:stretch/>
        </p:blipFill>
        <p:spPr>
          <a:xfrm>
            <a:off x="929217" y="4150524"/>
            <a:ext cx="10460568" cy="2324889"/>
          </a:xfrm>
          <a:prstGeom prst="rect">
            <a:avLst/>
          </a:prstGeom>
        </p:spPr>
      </p:pic>
    </p:spTree>
    <p:extLst>
      <p:ext uri="{BB962C8B-B14F-4D97-AF65-F5344CB8AC3E}">
        <p14:creationId xmlns:p14="http://schemas.microsoft.com/office/powerpoint/2010/main" val="2257585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 To Complete During the 802.11 Sept Interim</a:t>
            </a:r>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r>
              <a:rPr lang="en-US" sz="2800" dirty="0"/>
              <a:t>For the Technical report (</a:t>
            </a:r>
            <a:r>
              <a:rPr lang="en-US" sz="2800" dirty="0">
                <a:hlinkClick r:id="rId2"/>
              </a:rPr>
              <a:t>11-20/0013r14</a:t>
            </a:r>
            <a:r>
              <a:rPr lang="en-US" sz="2800" dirty="0"/>
              <a:t>):</a:t>
            </a:r>
          </a:p>
          <a:p>
            <a:pPr>
              <a:buFont typeface="Arial" panose="020B0604020202020204" pitchFamily="34" charset="0"/>
              <a:buChar char="•"/>
            </a:pPr>
            <a:r>
              <a:rPr lang="en-US" dirty="0"/>
              <a:t>Discuss on the reflector possible updates/medications to the Introduction and Conclusion to address the audience</a:t>
            </a:r>
          </a:p>
          <a:p>
            <a:pPr lvl="1">
              <a:buFont typeface="Arial" panose="020B0604020202020204" pitchFamily="34" charset="0"/>
              <a:buChar char="•"/>
            </a:pPr>
            <a:r>
              <a:rPr lang="en-US" sz="2400" dirty="0"/>
              <a:t>Proposed target audience is: 3GPP with CC to WFA and WBA</a:t>
            </a:r>
          </a:p>
          <a:p>
            <a:pPr lvl="1">
              <a:buFont typeface="Arial" panose="020B0604020202020204" pitchFamily="34" charset="0"/>
              <a:buChar char="•"/>
            </a:pPr>
            <a:r>
              <a:rPr lang="en-US" sz="2400" dirty="0"/>
              <a:t>Further discussion on target audience is encouraged</a:t>
            </a:r>
          </a:p>
          <a:p>
            <a:pPr lvl="1">
              <a:buFont typeface="Arial" panose="020B0604020202020204" pitchFamily="34" charset="0"/>
              <a:buChar char="•"/>
            </a:pPr>
            <a:r>
              <a:rPr lang="en-US" sz="2400" dirty="0"/>
              <a:t>Discuss/modify the technical report: </a:t>
            </a:r>
            <a:r>
              <a:rPr lang="en-US" altLang="en-US" sz="2000" dirty="0">
                <a:hlinkClick r:id="rId3"/>
              </a:rPr>
              <a:t>11-21/1410r0</a:t>
            </a:r>
            <a:r>
              <a:rPr lang="en-US" altLang="en-US" sz="2000" dirty="0"/>
              <a:t> “Possible Edits to11-20-0013r14”</a:t>
            </a:r>
          </a:p>
          <a:p>
            <a:pPr marL="0" indent="0"/>
            <a:r>
              <a:rPr lang="en-US" sz="2800" dirty="0"/>
              <a:t>For the WBA reply LS (</a:t>
            </a:r>
            <a:r>
              <a:rPr lang="en-US" sz="2800" dirty="0">
                <a:hlinkClick r:id="rId4"/>
              </a:rPr>
              <a:t>11-21/1198r1</a:t>
            </a:r>
            <a:r>
              <a:rPr lang="en-US" sz="2800" dirty="0"/>
              <a:t>, </a:t>
            </a:r>
            <a:r>
              <a:rPr lang="en-US" sz="2800" dirty="0">
                <a:hlinkClick r:id="rId5"/>
              </a:rPr>
              <a:t>11-21/0865r6</a:t>
            </a:r>
            <a:r>
              <a:rPr lang="en-US" sz="2800" dirty="0"/>
              <a:t>, </a:t>
            </a:r>
            <a:r>
              <a:rPr lang="en-US" sz="2800" dirty="0">
                <a:hlinkClick r:id="rId6"/>
              </a:rPr>
              <a:t>11-21/0616r0</a:t>
            </a:r>
            <a:r>
              <a:rPr lang="en-US" sz="2800" dirty="0"/>
              <a:t>)  </a:t>
            </a:r>
            <a:endParaRPr lang="en-US" dirty="0"/>
          </a:p>
          <a:p>
            <a:pPr>
              <a:buFont typeface="Arial" panose="020B0604020202020204" pitchFamily="34" charset="0"/>
              <a:buChar char="•"/>
            </a:pPr>
            <a:r>
              <a:rPr lang="en-US" dirty="0"/>
              <a:t>Kick off a AANI reflector thread to progress the reply LS discussing:</a:t>
            </a:r>
          </a:p>
          <a:p>
            <a:pPr lvl="1">
              <a:buFont typeface="Arial" panose="020B0604020202020204" pitchFamily="34" charset="0"/>
              <a:buChar char="•"/>
            </a:pPr>
            <a:r>
              <a:rPr lang="en-US" sz="2400" dirty="0"/>
              <a:t>Adding text to reference the Technical report (</a:t>
            </a:r>
            <a:r>
              <a:rPr lang="en-US" sz="2400" dirty="0">
                <a:hlinkClick r:id="rId7"/>
              </a:rPr>
              <a:t>11-20/0013</a:t>
            </a:r>
            <a:r>
              <a:rPr lang="en-US" sz="2400" dirty="0"/>
              <a:t>)</a:t>
            </a:r>
          </a:p>
          <a:p>
            <a:pPr lvl="1">
              <a:buFont typeface="Arial" panose="020B0604020202020204" pitchFamily="34" charset="0"/>
              <a:buChar char="•"/>
            </a:pPr>
            <a:r>
              <a:rPr lang="en-US" sz="2400" dirty="0"/>
              <a:t>Providing edits to existing text</a:t>
            </a:r>
          </a:p>
          <a:p>
            <a:pPr lvl="1">
              <a:buFont typeface="Arial" panose="020B0604020202020204" pitchFamily="34" charset="0"/>
              <a:buChar char="•"/>
            </a:pPr>
            <a:r>
              <a:rPr lang="en-US" sz="2400" dirty="0"/>
              <a:t>Adding additional content / Removing existing content </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4188516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24398-5385-4FE5-8D2B-C879C3D8EA84}"/>
              </a:ext>
            </a:extLst>
          </p:cNvPr>
          <p:cNvSpPr>
            <a:spLocks noGrp="1"/>
          </p:cNvSpPr>
          <p:nvPr>
            <p:ph type="title"/>
          </p:nvPr>
        </p:nvSpPr>
        <p:spPr/>
        <p:txBody>
          <a:bodyPr/>
          <a:lstStyle/>
          <a:p>
            <a:r>
              <a:rPr lang="en-US" dirty="0"/>
              <a:t>Discussion/Contributions</a:t>
            </a:r>
          </a:p>
        </p:txBody>
      </p:sp>
      <p:sp>
        <p:nvSpPr>
          <p:cNvPr id="3" name="Content Placeholder 2">
            <a:extLst>
              <a:ext uri="{FF2B5EF4-FFF2-40B4-BE49-F238E27FC236}">
                <a16:creationId xmlns:a16="http://schemas.microsoft.com/office/drawing/2014/main" id="{32BBE0AB-1630-447A-94A0-8B3B6EFD4288}"/>
              </a:ext>
            </a:extLst>
          </p:cNvPr>
          <p:cNvSpPr>
            <a:spLocks noGrp="1"/>
          </p:cNvSpPr>
          <p:nvPr>
            <p:ph idx="1"/>
          </p:nvPr>
        </p:nvSpPr>
        <p:spPr/>
        <p:txBody>
          <a:bodyPr/>
          <a:lstStyle/>
          <a:p>
            <a:pPr>
              <a:buFont typeface="Arial" panose="020B0604020202020204" pitchFamily="34" charset="0"/>
              <a:buChar char="•"/>
            </a:pPr>
            <a:r>
              <a:rPr lang="en-US" altLang="en-US" sz="2400" dirty="0">
                <a:hlinkClick r:id="rId2"/>
              </a:rPr>
              <a:t>11-21/1410r0</a:t>
            </a:r>
            <a:r>
              <a:rPr lang="en-US" altLang="en-US" sz="2400" dirty="0"/>
              <a:t> “Possible Edits to11-20-0013r14” ??</a:t>
            </a:r>
          </a:p>
          <a:p>
            <a:pPr>
              <a:buFont typeface="Arial" panose="020B0604020202020204" pitchFamily="34" charset="0"/>
              <a:buChar char="•"/>
            </a:pPr>
            <a:r>
              <a:rPr lang="en-US" altLang="en-US" dirty="0"/>
              <a:t>??</a:t>
            </a:r>
            <a:endParaRPr lang="en-US" altLang="en-US" sz="24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1FFB323-800B-40C4-9A59-E60A2B19536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EBCDFFD-27F7-4AB8-8990-5A7FD060F0CD}"/>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4EEEE04D-A5CB-49AF-9A98-AAD31BE44697}"/>
              </a:ext>
            </a:extLst>
          </p:cNvPr>
          <p:cNvSpPr>
            <a:spLocks noGrp="1"/>
          </p:cNvSpPr>
          <p:nvPr>
            <p:ph type="dt" idx="15"/>
          </p:nvPr>
        </p:nvSpPr>
        <p:spPr/>
        <p:txBody>
          <a:bodyPr/>
          <a:lstStyle/>
          <a:p>
            <a:r>
              <a:rPr lang="en-US"/>
              <a:t>August 2021</a:t>
            </a:r>
            <a:endParaRPr lang="en-GB" dirty="0"/>
          </a:p>
        </p:txBody>
      </p:sp>
    </p:spTree>
    <p:extLst>
      <p:ext uri="{BB962C8B-B14F-4D97-AF65-F5344CB8AC3E}">
        <p14:creationId xmlns:p14="http://schemas.microsoft.com/office/powerpoint/2010/main" val="2673522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dirty="0"/>
              <a:t>802.11 WG September Interim Meeting:</a:t>
            </a:r>
            <a:br>
              <a:rPr lang="it-IT" altLang="en-US" dirty="0"/>
            </a:br>
            <a:r>
              <a:rPr lang="it-IT" altLang="en-US" b="0" i="1" dirty="0"/>
              <a:t>AANI SC -  confirmed – note: </a:t>
            </a:r>
            <a:r>
              <a:rPr lang="en-US" b="0" i="1" dirty="0"/>
              <a:t>the Chair is unavailable 15 and 16 September.</a:t>
            </a:r>
          </a:p>
          <a:p>
            <a:pPr lvl="1" indent="-342900">
              <a:spcBef>
                <a:spcPts val="0"/>
              </a:spcBef>
              <a:spcAft>
                <a:spcPts val="0"/>
              </a:spcAft>
              <a:buSzPts val="1000"/>
              <a:buFont typeface="Symbol" panose="05050102010706020507" pitchFamily="18" charset="2"/>
              <a:buChar char=""/>
              <a:tabLst>
                <a:tab pos="457200" algn="l"/>
              </a:tabLst>
            </a:pPr>
            <a:r>
              <a:rPr lang="en-US" dirty="0">
                <a:latin typeface="Times New Roman" panose="02020603050405020304" pitchFamily="18" charset="0"/>
                <a:ea typeface="Calibri" panose="020F0502020204030204" pitchFamily="34" charset="0"/>
              </a:rPr>
              <a:t>Propose 3 teleconferences: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Monday 13 Sep 19:00-21:00 ET – in conflict with TGbe MAC/PHY ad hocs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14 Sep 11:15-13:15 ET</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Friday 17 Sep 9:00-11:00 ET</a:t>
            </a:r>
            <a:endParaRPr lang="it-IT" altLang="en-US" sz="800" b="0" i="1" dirty="0">
              <a:cs typeface="+mn-cs"/>
            </a:endParaRPr>
          </a:p>
          <a:p>
            <a:pPr marL="0" indent="0">
              <a:spcBef>
                <a:spcPts val="0"/>
              </a:spcBef>
              <a:spcAft>
                <a:spcPts val="0"/>
              </a:spcAft>
              <a:buSzPts val="1000"/>
              <a:tabLst>
                <a:tab pos="457200" algn="l"/>
              </a:tabLst>
            </a:pPr>
            <a:r>
              <a:rPr lang="en-US"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No additional teleconferences prior to the September Interim</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15</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t>Contributions have been provided, discussed, and a draft reply LS is available, the draft is not complete.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 </a:t>
            </a:r>
            <a:r>
              <a:rPr lang="en-US" sz="2400" b="0" dirty="0"/>
              <a:t>(from 11-21/0640r4)</a:t>
            </a:r>
            <a:endParaRPr lang="en-US" b="0" dirty="0"/>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8"/>
            <a:ext cx="11201400" cy="5437186"/>
          </a:xfrm>
        </p:spPr>
        <p:txBody>
          <a:bodyPr/>
          <a:lstStyle/>
          <a:p>
            <a:pPr marL="0" indent="0">
              <a:lnSpc>
                <a:spcPts val="2000"/>
              </a:lnSpc>
            </a:pPr>
            <a:r>
              <a:rPr lang="en-US" sz="2000" dirty="0"/>
              <a:t>802.11ax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dirty="0"/>
              <a:t>OFDMA (UL and DL) - RUs</a:t>
            </a:r>
          </a:p>
          <a:p>
            <a:pPr lvl="2">
              <a:lnSpc>
                <a:spcPts val="2000"/>
              </a:lnSpc>
              <a:buFont typeface="Arial" panose="020B0604020202020204" pitchFamily="34" charset="0"/>
              <a:buChar char="•"/>
            </a:pPr>
            <a:r>
              <a:rPr lang="en-US" dirty="0"/>
              <a:t>Trigger Frame</a:t>
            </a:r>
          </a:p>
          <a:p>
            <a:pPr lvl="3">
              <a:lnSpc>
                <a:spcPts val="2000"/>
              </a:lnSpc>
              <a:buFont typeface="Arial" panose="020B0604020202020204" pitchFamily="34" charset="0"/>
              <a:buChar char="•"/>
            </a:pPr>
            <a:r>
              <a:rPr lang="en-US" dirty="0"/>
              <a:t>basic trigger frame</a:t>
            </a:r>
          </a:p>
          <a:p>
            <a:pPr lvl="3">
              <a:lnSpc>
                <a:spcPts val="2000"/>
              </a:lnSpc>
              <a:buFont typeface="Arial" panose="020B0604020202020204" pitchFamily="34" charset="0"/>
              <a:buChar char="•"/>
            </a:pPr>
            <a:r>
              <a:rPr lang="en-US" dirty="0"/>
              <a:t>BSRP, BQRP, and NFPR are supporting features that can be used as an input to the scheduler</a:t>
            </a:r>
          </a:p>
          <a:p>
            <a:pPr lvl="2">
              <a:lnSpc>
                <a:spcPts val="2000"/>
              </a:lnSpc>
              <a:buFont typeface="Arial" panose="020B0604020202020204" pitchFamily="34" charset="0"/>
              <a:buChar char="•"/>
            </a:pPr>
            <a:r>
              <a:rPr lang="en-US" dirty="0"/>
              <a:t>TWT (Both types – individual and broadcast)</a:t>
            </a:r>
          </a:p>
          <a:p>
            <a:pPr lvl="2">
              <a:lnSpc>
                <a:spcPts val="2000"/>
              </a:lnSpc>
              <a:buFont typeface="Arial" panose="020B0604020202020204" pitchFamily="34" charset="0"/>
              <a:buChar char="•"/>
            </a:pPr>
            <a:r>
              <a:rPr lang="en-US" dirty="0"/>
              <a:t> MU-EDCA</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dirty="0"/>
              <a:t>Spatial Reuse (distributing power in space for user connectivity)</a:t>
            </a:r>
          </a:p>
          <a:p>
            <a:pPr lvl="2">
              <a:lnSpc>
                <a:spcPts val="2000"/>
              </a:lnSpc>
              <a:buFont typeface="Arial" panose="020B0604020202020204" pitchFamily="34" charset="0"/>
              <a:buChar char="•"/>
            </a:pPr>
            <a:r>
              <a:rPr lang="en-US" dirty="0"/>
              <a:t>MCS 10 and MCS 11 (1024 QAM)</a:t>
            </a:r>
          </a:p>
          <a:p>
            <a:pPr lvl="2">
              <a:lnSpc>
                <a:spcPts val="2000"/>
              </a:lnSpc>
              <a:buFont typeface="Arial" panose="020B0604020202020204" pitchFamily="34" charset="0"/>
              <a:buChar char="•"/>
            </a:pPr>
            <a:r>
              <a:rPr lang="en-US" dirty="0"/>
              <a:t>MU MIMO (distributing power in space for user connectivity)</a:t>
            </a:r>
          </a:p>
          <a:p>
            <a:pPr marL="0" indent="0">
              <a:lnSpc>
                <a:spcPts val="2000"/>
              </a:lnSpc>
            </a:pPr>
            <a:r>
              <a:rPr lang="en-US" sz="2000" dirty="0"/>
              <a:t>802.11-2020 Features:</a:t>
            </a:r>
          </a:p>
          <a:p>
            <a:pPr lvl="1">
              <a:lnSpc>
                <a:spcPts val="2000"/>
              </a:lnSpc>
              <a:buFont typeface="Arial" panose="020B0604020202020204" pitchFamily="34" charset="0"/>
              <a:buChar char="•"/>
            </a:pPr>
            <a:r>
              <a:rPr lang="en-US" sz="1800" dirty="0"/>
              <a:t>Features that support efficient allocation of resources to achieve traffic prioritization</a:t>
            </a:r>
          </a:p>
          <a:p>
            <a:pPr lvl="2">
              <a:lnSpc>
                <a:spcPts val="2000"/>
              </a:lnSpc>
              <a:buFont typeface="Arial" panose="020B0604020202020204" pitchFamily="34" charset="0"/>
              <a:buChar char="•"/>
            </a:pPr>
            <a:r>
              <a:rPr lang="en-US" sz="1600" dirty="0"/>
              <a:t>TCLAS; TSPEC; HCCA (not widely implemented, not supported by 802.11ax)?; EDCA</a:t>
            </a:r>
            <a:r>
              <a:rPr lang="en-US" sz="1600" strike="sngStrike" dirty="0"/>
              <a:t> </a:t>
            </a:r>
          </a:p>
          <a:p>
            <a:pPr lvl="1">
              <a:lnSpc>
                <a:spcPts val="2000"/>
              </a:lnSpc>
              <a:buFont typeface="Arial" panose="020B0604020202020204" pitchFamily="34" charset="0"/>
              <a:buChar char="•"/>
            </a:pPr>
            <a:r>
              <a:rPr lang="en-US" sz="1800" dirty="0"/>
              <a:t>Features that support increasing available resources</a:t>
            </a:r>
          </a:p>
          <a:p>
            <a:pPr lvl="2">
              <a:lnSpc>
                <a:spcPts val="2000"/>
              </a:lnSpc>
              <a:buFont typeface="Arial" panose="020B0604020202020204" pitchFamily="34" charset="0"/>
              <a:buChar char="•"/>
            </a:pPr>
            <a:r>
              <a:rPr lang="en-US" sz="1600" dirty="0"/>
              <a:t>Multi Band Operation; Fast Session Transfer; Fast BSS Transition; (IMT-2020 performance should be noted)</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D647-884E-4177-B180-3477DA9EDBA2}"/>
              </a:ext>
            </a:extLst>
          </p:cNvPr>
          <p:cNvSpPr>
            <a:spLocks noGrp="1"/>
          </p:cNvSpPr>
          <p:nvPr>
            <p:ph type="title"/>
          </p:nvPr>
        </p:nvSpPr>
        <p:spPr/>
        <p:txBody>
          <a:bodyPr/>
          <a:lstStyle/>
          <a:p>
            <a:r>
              <a:rPr lang="en-US" dirty="0"/>
              <a:t>QoS – Scope </a:t>
            </a:r>
            <a:r>
              <a:rPr lang="en-US" sz="2400" b="0" dirty="0"/>
              <a:t>(from 11-21/0640r4)</a:t>
            </a:r>
            <a:endParaRPr lang="en-US" sz="2400" dirty="0"/>
          </a:p>
        </p:txBody>
      </p:sp>
      <p:sp>
        <p:nvSpPr>
          <p:cNvPr id="3" name="Content Placeholder 2">
            <a:extLst>
              <a:ext uri="{FF2B5EF4-FFF2-40B4-BE49-F238E27FC236}">
                <a16:creationId xmlns:a16="http://schemas.microsoft.com/office/drawing/2014/main" id="{B33D2867-665C-4C2F-AAB0-FC528ED3F217}"/>
              </a:ext>
            </a:extLst>
          </p:cNvPr>
          <p:cNvSpPr>
            <a:spLocks noGrp="1"/>
          </p:cNvSpPr>
          <p:nvPr>
            <p:ph idx="1"/>
          </p:nvPr>
        </p:nvSpPr>
        <p:spPr>
          <a:xfrm>
            <a:off x="914401" y="1524001"/>
            <a:ext cx="10361084" cy="4570414"/>
          </a:xfrm>
        </p:spPr>
        <p:txBody>
          <a:bodyPr/>
          <a:lstStyle/>
          <a:p>
            <a:r>
              <a:rPr lang="en-US" dirty="0"/>
              <a:t>Context of QoS:</a:t>
            </a:r>
          </a:p>
          <a:p>
            <a:r>
              <a:rPr lang="en-US" dirty="0"/>
              <a:t>“Real Time”</a:t>
            </a:r>
          </a:p>
          <a:p>
            <a:pPr>
              <a:buFont typeface="Arial" panose="020B0604020202020204" pitchFamily="34" charset="0"/>
              <a:buChar char="•"/>
            </a:pPr>
            <a:r>
              <a:rPr lang="en-US" dirty="0"/>
              <a:t>Voice – minimum bit rate, latency</a:t>
            </a:r>
          </a:p>
          <a:p>
            <a:pPr>
              <a:buFont typeface="Arial" panose="020B0604020202020204" pitchFamily="34" charset="0"/>
              <a:buChar char="•"/>
            </a:pPr>
            <a:r>
              <a:rPr lang="en-US" dirty="0"/>
              <a:t>Real time/Interactive Streaming (e.g. Gaming) – latency, higher minimum bit rate (than voice)</a:t>
            </a:r>
          </a:p>
          <a:p>
            <a:r>
              <a:rPr lang="en-US" dirty="0"/>
              <a:t>“Data Rate Dependent”</a:t>
            </a:r>
          </a:p>
          <a:p>
            <a:pPr>
              <a:buFont typeface="Arial" panose="020B0604020202020204" pitchFamily="34" charset="0"/>
              <a:buChar char="•"/>
            </a:pPr>
            <a:r>
              <a:rPr lang="en-US" dirty="0"/>
              <a:t>Video Streaming – minimum bit rate, latency (can use buffering)</a:t>
            </a:r>
          </a:p>
          <a:p>
            <a:r>
              <a:rPr lang="en-US" dirty="0"/>
              <a:t> (align with WBA use cases)</a:t>
            </a:r>
          </a:p>
          <a:p>
            <a:r>
              <a:rPr lang="en-US" dirty="0"/>
              <a:t> </a:t>
            </a:r>
          </a:p>
        </p:txBody>
      </p:sp>
      <p:sp>
        <p:nvSpPr>
          <p:cNvPr id="4" name="Slide Number Placeholder 3">
            <a:extLst>
              <a:ext uri="{FF2B5EF4-FFF2-40B4-BE49-F238E27FC236}">
                <a16:creationId xmlns:a16="http://schemas.microsoft.com/office/drawing/2014/main" id="{A9AFD1D9-5C01-479B-B7F6-146C149D7669}"/>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0A96968-2FEC-4082-8A70-22C4DA391AFC}"/>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F0543981-0B81-4073-88E2-55A0C55BB16B}"/>
              </a:ext>
            </a:extLst>
          </p:cNvPr>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563156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31 August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August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https://imat.ieee.org/802.11/attendance-log?p=3622100005&amp;t=47200043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Motions are not in order for this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28775"/>
            <a:ext cx="11582400" cy="4769590"/>
          </a:xfrm>
        </p:spPr>
        <p:txBody>
          <a:bodyPr/>
          <a:lstStyle/>
          <a:p>
            <a:pPr marL="0" lvl="1" indent="0">
              <a:spcBef>
                <a:spcPts val="200"/>
              </a:spcBef>
              <a:tabLst>
                <a:tab pos="457200" algn="l"/>
              </a:tabLst>
              <a:defRPr/>
            </a:pPr>
            <a:r>
              <a:rPr lang="en-US" sz="2800" b="1" dirty="0">
                <a:cs typeface="+mn-cs"/>
              </a:rPr>
              <a:t>Tuesday 31 August 2021 09:00-10:00 h ET</a:t>
            </a:r>
          </a:p>
          <a:p>
            <a:pPr marL="857250" lvl="1" indent="-457200">
              <a:spcBef>
                <a:spcPts val="200"/>
              </a:spcBef>
              <a:buFont typeface="+mj-lt"/>
              <a:buAutoNum type="arabicPeriod"/>
              <a:defRPr/>
            </a:pPr>
            <a:r>
              <a:rPr lang="en-US" altLang="en-US" sz="2800" dirty="0"/>
              <a:t>Call for Secretary</a:t>
            </a:r>
          </a:p>
          <a:p>
            <a:pPr marL="857250" lvl="1" indent="-457200">
              <a:spcBef>
                <a:spcPts val="200"/>
              </a:spcBef>
              <a:buFont typeface="Times New Roman" panose="02020603050405020304" pitchFamily="18" charset="0"/>
              <a:buAutoNum type="arabicPeriod"/>
              <a:defRPr/>
            </a:pPr>
            <a:r>
              <a:rPr lang="en-US" altLang="en-US" sz="2800" dirty="0"/>
              <a:t>Administrative: </a:t>
            </a:r>
            <a:r>
              <a:rPr lang="en-US" altLang="en-US" sz="2400" dirty="0"/>
              <a:t>Reminders, Rules, Guidelines, Resources, Participation</a:t>
            </a:r>
            <a:r>
              <a:rPr lang="en-US" altLang="en-US" sz="2800" dirty="0"/>
              <a:t> [5 min]</a:t>
            </a:r>
          </a:p>
          <a:p>
            <a:pPr marL="857250" lvl="1" indent="-457200">
              <a:spcBef>
                <a:spcPts val="200"/>
              </a:spcBef>
              <a:buFont typeface="Times New Roman" panose="02020603050405020304" pitchFamily="18" charset="0"/>
              <a:buAutoNum type="arabicPeriod"/>
              <a:defRPr/>
            </a:pPr>
            <a:r>
              <a:rPr lang="en-US" altLang="en-US" sz="2800" dirty="0"/>
              <a:t>Status  [5 min.]</a:t>
            </a:r>
          </a:p>
          <a:p>
            <a:pPr marL="857250" lvl="1" indent="-457200">
              <a:spcBef>
                <a:spcPts val="200"/>
              </a:spcBef>
              <a:buFont typeface="Times New Roman" panose="02020603050405020304" pitchFamily="18" charset="0"/>
              <a:buAutoNum type="arabicPeriod"/>
              <a:defRPr/>
            </a:pPr>
            <a:r>
              <a:rPr lang="en-US" altLang="en-US" sz="2800" dirty="0"/>
              <a:t>Contributions/Discussion:</a:t>
            </a:r>
          </a:p>
          <a:p>
            <a:pPr marL="1257300" lvl="2" indent="-457200">
              <a:spcBef>
                <a:spcPts val="200"/>
              </a:spcBef>
              <a:buFont typeface="+mj-lt"/>
              <a:buAutoNum type="alphaLcParenR"/>
              <a:defRPr/>
            </a:pPr>
            <a:r>
              <a:rPr lang="en-US" altLang="en-US" sz="2800" dirty="0"/>
              <a:t>Discussion on way forward on the technical report</a:t>
            </a:r>
          </a:p>
          <a:p>
            <a:pPr marL="1828800" lvl="3" indent="-571500">
              <a:spcBef>
                <a:spcPts val="200"/>
              </a:spcBef>
              <a:buFont typeface="+mj-lt"/>
              <a:buAutoNum type="romanLcPeriod"/>
              <a:defRPr/>
            </a:pPr>
            <a:r>
              <a:rPr lang="en-US" altLang="en-US" sz="2600" dirty="0">
                <a:hlinkClick r:id="rId3"/>
              </a:rPr>
              <a:t>11-21/1410r0</a:t>
            </a:r>
            <a:r>
              <a:rPr lang="en-US" altLang="en-US" sz="2600" dirty="0"/>
              <a:t> “Possible Edits to11-20-0013r14”</a:t>
            </a:r>
          </a:p>
          <a:p>
            <a:pPr marL="1257300" lvl="2" indent="-457200">
              <a:spcBef>
                <a:spcPts val="200"/>
              </a:spcBef>
              <a:buFont typeface="+mj-lt"/>
              <a:buAutoNum type="alphaLcParenR"/>
              <a:defRPr/>
            </a:pPr>
            <a:r>
              <a:rPr lang="en-US" sz="2400" b="0" i="0" dirty="0">
                <a:solidFill>
                  <a:srgbClr val="000000"/>
                </a:solidFill>
                <a:effectLst/>
                <a:latin typeface="+mj-lt"/>
              </a:rPr>
              <a:t>Discussion on the 802.11 reply LS to WBA</a:t>
            </a:r>
          </a:p>
          <a:p>
            <a:pPr marL="857250" lvl="1" indent="-457200">
              <a:spcBef>
                <a:spcPts val="200"/>
              </a:spcBef>
              <a:buFont typeface="+mj-lt"/>
              <a:buAutoNum type="arabicPeriod"/>
              <a:defRPr/>
            </a:pPr>
            <a:r>
              <a:rPr lang="en-US" altLang="en-US" sz="2800" dirty="0"/>
              <a:t>Future Sessions Planning [5 min.]</a:t>
            </a:r>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August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August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August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43740662"/>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27735</TotalTime>
  <Words>2864</Words>
  <Application>Microsoft Office PowerPoint</Application>
  <PresentationFormat>Widescreen</PresentationFormat>
  <Paragraphs>289</Paragraphs>
  <Slides>20</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Monotype Sorts</vt:lpstr>
      <vt:lpstr>Symbol</vt:lpstr>
      <vt:lpstr>Times New Roman</vt:lpstr>
      <vt:lpstr>Office Theme</vt:lpstr>
      <vt:lpstr>Document</vt:lpstr>
      <vt:lpstr>AANI SC 31 August Teleconference Agenda</vt:lpstr>
      <vt:lpstr>Abstract</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AANI SC Status/Activity</vt:lpstr>
      <vt:lpstr>Straw Poll from 10 Aug:  Target Audience for 11-20/0013</vt:lpstr>
      <vt:lpstr>Way Forward – To Complete During the 802.11 Sept Interim</vt:lpstr>
      <vt:lpstr>Discussion/Contributions</vt:lpstr>
      <vt:lpstr>Future Sessions Planning</vt:lpstr>
      <vt:lpstr>Backup slides</vt:lpstr>
      <vt:lpstr>Review of the WFA LS - 11-21-0170r0</vt:lpstr>
      <vt:lpstr>Features that can be used to improve QoS (from 11-21/0640r4)</vt:lpstr>
      <vt:lpstr>QoS – Scope (from 11-21/0640r4)</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19</cp:revision>
  <dcterms:created xsi:type="dcterms:W3CDTF">2021-01-13T08:32:13Z</dcterms:created>
  <dcterms:modified xsi:type="dcterms:W3CDTF">2021-08-31T03:15:27Z</dcterms:modified>
</cp:coreProperties>
</file>