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94" r:id="rId5"/>
    <p:sldId id="269" r:id="rId6"/>
    <p:sldId id="260" r:id="rId7"/>
    <p:sldId id="261" r:id="rId8"/>
    <p:sldId id="262" r:id="rId9"/>
    <p:sldId id="263" r:id="rId10"/>
    <p:sldId id="283" r:id="rId11"/>
    <p:sldId id="284" r:id="rId12"/>
    <p:sldId id="287" r:id="rId13"/>
    <p:sldId id="288" r:id="rId14"/>
    <p:sldId id="289" r:id="rId15"/>
    <p:sldId id="270" r:id="rId16"/>
    <p:sldId id="308" r:id="rId17"/>
    <p:sldId id="309" r:id="rId18"/>
    <p:sldId id="297" r:id="rId19"/>
    <p:sldId id="296" r:id="rId20"/>
    <p:sldId id="295" r:id="rId21"/>
    <p:sldId id="30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52" d="100"/>
          <a:sy n="152" d="100"/>
        </p:scale>
        <p:origin x="162" y="31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8/31/2021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21</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067906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802.11-21/1420r1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Aug 2021</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development.standards.ieee.org/myproject-web/public/view.html#pardetail/8770"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hyperlink" Target="https://mentor.ieee.org/802.11/dcn/20/11-20-1117-05-0rcm-rcm-sg-proposed-rcm-csd-draft.docx" TargetMode="External"/></Relationships>
</file>

<file path=ppt/slides/_rels/slide16.xml.rels><?xml version="1.0" encoding="UTF-8" standalone="yes"?>
<Relationships xmlns="http://schemas.openxmlformats.org/package/2006/relationships"><Relationship Id="rId8" Type="http://schemas.openxmlformats.org/officeDocument/2006/relationships/hyperlink" Target="https://mentor.ieee.org/802.11/dcn/21/11-21-1378-00-00bh-client-id-query-concept.pptx" TargetMode="External"/><Relationship Id="rId3" Type="http://schemas.openxmlformats.org/officeDocument/2006/relationships/hyperlink" Target="https://mentor.ieee.org/802.11/dcn/21/11-21-0332-13-00bh-issues-tracking.docx" TargetMode="External"/><Relationship Id="rId7" Type="http://schemas.openxmlformats.org/officeDocument/2006/relationships/hyperlink" Target="https://mentor.ieee.org/802.11/dcn/21/11-21-1083-00-00bh-a-signature-based-method-for-identifying-stas-with-randomized-mac-addresses.ppt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1/11-21-1395-00-00bi-view-on-private-identifier.pptx" TargetMode="External"/><Relationship Id="rId5" Type="http://schemas.openxmlformats.org/officeDocument/2006/relationships/hyperlink" Target="https://mentor.ieee.org/802.11/dcn/21/11-21-1247-02-00bh-mac-features-impacted-by-rcm.pptx" TargetMode="External"/><Relationship Id="rId4" Type="http://schemas.openxmlformats.org/officeDocument/2006/relationships/hyperlink" Target="https://mentor.ieee.org/802.11/dcn/21/11-21-1140-01-00bh-issues-matrix.pptx" TargetMode="External"/><Relationship Id="rId9" Type="http://schemas.openxmlformats.org/officeDocument/2006/relationships/hyperlink" Target="https://mentor.ieee.org/802.11/dcn/21/11-21-1379-00-00bh-proposed-text-for-id-query-action-frame.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1/11-21-1247-02-00bh-mac-features-impacted-by-rcm.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13-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TGbh-agenda-2021-August-31</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2021-08-31</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1456167156"/>
              </p:ext>
            </p:extLst>
          </p:nvPr>
        </p:nvGraphicFramePr>
        <p:xfrm>
          <a:off x="984250" y="2411413"/>
          <a:ext cx="10239375" cy="2482850"/>
        </p:xfrm>
        <a:graphic>
          <a:graphicData uri="http://schemas.openxmlformats.org/presentationml/2006/ole">
            <mc:AlternateContent xmlns:mc="http://schemas.openxmlformats.org/markup-compatibility/2006">
              <mc:Choice xmlns:v="urn:schemas-microsoft-com:vml" Requires="v">
                <p:oleObj spid="_x0000_s1040" name="Document" r:id="rId4" imgW="10466184" imgH="2537736" progId="Word.Document.8">
                  <p:embed/>
                </p:oleObj>
              </mc:Choice>
              <mc:Fallback>
                <p:oleObj name="Document" r:id="rId4" imgW="10466184" imgH="2537736" progId="Word.Document.8">
                  <p:embed/>
                  <p:pic>
                    <p:nvPicPr>
                      <p:cNvPr id="0" name="Picture 3"/>
                      <p:cNvPicPr>
                        <a:picLocks noChangeAspect="1" noChangeArrowheads="1"/>
                      </p:cNvPicPr>
                      <p:nvPr/>
                    </p:nvPicPr>
                    <p:blipFill>
                      <a:blip r:embed="rId5"/>
                      <a:srcRect/>
                      <a:stretch>
                        <a:fillRect/>
                      </a:stretch>
                    </p:blipFill>
                    <p:spPr bwMode="auto">
                      <a:xfrm>
                        <a:off x="984250" y="2411413"/>
                        <a:ext cx="10239375" cy="24828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3600" dirty="0" err="1"/>
              <a:t>TGbh</a:t>
            </a:r>
            <a:r>
              <a:rPr lang="en-US" altLang="en-US" sz="3600" dirty="0"/>
              <a:t> Agenda – 31 August 2021</a:t>
            </a:r>
            <a:endParaRPr lang="en-GB" sz="3600" dirty="0"/>
          </a:p>
        </p:txBody>
      </p:sp>
      <p:sp>
        <p:nvSpPr>
          <p:cNvPr id="4098" name="Rectangle 2"/>
          <p:cNvSpPr>
            <a:spLocks noGrp="1" noChangeArrowheads="1"/>
          </p:cNvSpPr>
          <p:nvPr>
            <p:ph idx="1"/>
          </p:nvPr>
        </p:nvSpPr>
        <p:spPr>
          <a:xfrm>
            <a:off x="914401" y="1524000"/>
            <a:ext cx="10361084" cy="4951414"/>
          </a:xfrm>
          <a:ln/>
        </p:spPr>
        <p:txBody>
          <a:bodyPr/>
          <a:lstStyle/>
          <a:p>
            <a:pPr marL="457200" indent="-457200">
              <a:lnSpc>
                <a:spcPct val="90000"/>
              </a:lnSpc>
              <a:spcBef>
                <a:spcPts val="300"/>
              </a:spcBef>
              <a:spcAft>
                <a:spcPts val="600"/>
              </a:spcAft>
              <a:buFont typeface="Arial" panose="020B0604020202020204" pitchFamily="34" charset="0"/>
              <a:buChar char="•"/>
              <a:defRPr/>
            </a:pPr>
            <a:r>
              <a:rPr lang="en-US" sz="3200" dirty="0"/>
              <a:t>Attendance, noises/recording, meeting protocol reminders</a:t>
            </a:r>
          </a:p>
          <a:p>
            <a:pPr marL="457200" indent="-457200">
              <a:lnSpc>
                <a:spcPct val="90000"/>
              </a:lnSpc>
              <a:spcBef>
                <a:spcPts val="300"/>
              </a:spcBef>
              <a:spcAft>
                <a:spcPts val="600"/>
              </a:spcAft>
              <a:buFont typeface="Arial" panose="020B0604020202020204" pitchFamily="34" charset="0"/>
              <a:buChar char="•"/>
              <a:defRPr/>
            </a:pPr>
            <a:r>
              <a:rPr lang="en-US" sz="3200" dirty="0"/>
              <a:t>Policies, duty to inform, participation rules</a:t>
            </a:r>
          </a:p>
          <a:p>
            <a:pPr marL="457200" indent="-457200">
              <a:lnSpc>
                <a:spcPct val="90000"/>
              </a:lnSpc>
              <a:spcBef>
                <a:spcPts val="300"/>
              </a:spcBef>
              <a:spcAft>
                <a:spcPts val="600"/>
              </a:spcAft>
              <a:buFont typeface="Arial" panose="020B0604020202020204" pitchFamily="34" charset="0"/>
              <a:buChar char="•"/>
              <a:defRPr/>
            </a:pPr>
            <a:r>
              <a:rPr lang="en-US" sz="3200" dirty="0"/>
              <a:t>Organization topics (see also Backup slides):</a:t>
            </a:r>
          </a:p>
          <a:p>
            <a:pPr marL="857250" lvl="1" indent="-457200">
              <a:lnSpc>
                <a:spcPct val="90000"/>
              </a:lnSpc>
              <a:spcBef>
                <a:spcPts val="300"/>
              </a:spcBef>
              <a:spcAft>
                <a:spcPts val="600"/>
              </a:spcAft>
              <a:buFont typeface="Arial" panose="020B0604020202020204" pitchFamily="34" charset="0"/>
              <a:buChar char="•"/>
              <a:defRPr/>
            </a:pPr>
            <a:r>
              <a:rPr lang="en-US" sz="2400" dirty="0"/>
              <a:t>PAR/CSD: </a:t>
            </a:r>
            <a:r>
              <a:rPr lang="en-US" sz="2400" dirty="0">
                <a:hlinkClick r:id="rId3"/>
              </a:rPr>
              <a:t>https://development.standards.ieee.org/myproject-web/public/view.html#pardetail/8770</a:t>
            </a:r>
            <a:r>
              <a:rPr lang="en-US" sz="2400" dirty="0"/>
              <a:t>; </a:t>
            </a:r>
            <a:r>
              <a:rPr lang="en-US" sz="2400" dirty="0">
                <a:hlinkClick r:id="rId4"/>
              </a:rPr>
              <a:t>11-20/1117r5</a:t>
            </a:r>
            <a:endParaRPr lang="en-US" sz="2400" dirty="0"/>
          </a:p>
          <a:p>
            <a:pPr marL="857250" lvl="1" indent="-457200">
              <a:lnSpc>
                <a:spcPct val="90000"/>
              </a:lnSpc>
              <a:spcBef>
                <a:spcPts val="300"/>
              </a:spcBef>
              <a:spcAft>
                <a:spcPts val="600"/>
              </a:spcAft>
              <a:buFont typeface="Arial" panose="020B0604020202020204" pitchFamily="34" charset="0"/>
              <a:buChar char="•"/>
              <a:defRPr/>
            </a:pPr>
            <a:r>
              <a:rPr lang="en-US" sz="2400" dirty="0"/>
              <a:t>Timeline estimate</a:t>
            </a:r>
          </a:p>
          <a:p>
            <a:pPr marL="457200" indent="-457200">
              <a:lnSpc>
                <a:spcPct val="90000"/>
              </a:lnSpc>
              <a:spcBef>
                <a:spcPts val="300"/>
              </a:spcBef>
              <a:spcAft>
                <a:spcPts val="600"/>
              </a:spcAft>
              <a:buFont typeface="Arial" panose="020B0604020202020204" pitchFamily="34" charset="0"/>
              <a:buChar char="•"/>
              <a:defRPr/>
            </a:pPr>
            <a:r>
              <a:rPr lang="en-US" sz="3200" dirty="0"/>
              <a:t>Issues Tracking/Contributions (next slide) </a:t>
            </a:r>
          </a:p>
          <a:p>
            <a:pPr marL="457200" indent="-457200">
              <a:lnSpc>
                <a:spcPct val="90000"/>
              </a:lnSpc>
              <a:spcBef>
                <a:spcPts val="300"/>
              </a:spcBef>
              <a:spcAft>
                <a:spcPts val="600"/>
              </a:spcAft>
              <a:buFont typeface="Arial" panose="020B0604020202020204" pitchFamily="34" charset="0"/>
              <a:buChar char="•"/>
              <a:defRPr/>
            </a:pPr>
            <a:r>
              <a:rPr lang="en-US" sz="3200" dirty="0"/>
              <a:t>Next meetings: Sept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15</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Issues Tracking/Contributions</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2800" dirty="0"/>
              <a:t>Issues Tracking document: </a:t>
            </a:r>
            <a:r>
              <a:rPr lang="en-US" sz="2800" dirty="0">
                <a:hlinkClick r:id="rId3"/>
              </a:rPr>
              <a:t>11-21/0332r13</a:t>
            </a:r>
            <a:r>
              <a:rPr lang="en-US" sz="2800" dirty="0"/>
              <a:t> </a:t>
            </a:r>
            <a:endParaRPr lang="en-US" dirty="0"/>
          </a:p>
          <a:p>
            <a:pPr marL="457200" indent="-457200">
              <a:lnSpc>
                <a:spcPct val="90000"/>
              </a:lnSpc>
              <a:spcBef>
                <a:spcPts val="0"/>
              </a:spcBef>
              <a:spcAft>
                <a:spcPts val="300"/>
              </a:spcAft>
              <a:buFont typeface="Arial" panose="020B0604020202020204" pitchFamily="34" charset="0"/>
              <a:buChar char="•"/>
              <a:defRPr/>
            </a:pPr>
            <a:r>
              <a:rPr lang="en-US" dirty="0"/>
              <a:t>Gather requirements </a:t>
            </a:r>
            <a:r>
              <a:rPr lang="en-US" b="0" dirty="0"/>
              <a:t>(start with RCM/ARC materials, add to it)</a:t>
            </a:r>
            <a:endParaRPr lang="en-US" dirty="0"/>
          </a:p>
          <a:p>
            <a:pPr marL="857250" lvl="1" indent="-457200">
              <a:lnSpc>
                <a:spcPct val="90000"/>
              </a:lnSpc>
              <a:spcBef>
                <a:spcPts val="0"/>
              </a:spcBef>
              <a:spcAft>
                <a:spcPts val="3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solidFill>
                  <a:srgbClr val="FF0000"/>
                </a:solidFill>
              </a:rPr>
              <a:t>Completed (other than editorial cleanup)?  Review.</a:t>
            </a:r>
          </a:p>
          <a:p>
            <a:pPr marL="857250" lvl="1" indent="-457200">
              <a:lnSpc>
                <a:spcPct val="90000"/>
              </a:lnSpc>
              <a:spcBef>
                <a:spcPts val="0"/>
              </a:spcBef>
              <a:spcAft>
                <a:spcPts val="300"/>
              </a:spcAft>
              <a:buFont typeface="Arial" panose="020B0604020202020204" pitchFamily="34" charset="0"/>
              <a:buChar char="•"/>
              <a:defRPr/>
            </a:pPr>
            <a:r>
              <a:rPr lang="en-US" altLang="en-US" dirty="0"/>
              <a:t>Identify the specific features of 802.11 that are impacted, and within agreed scope</a:t>
            </a:r>
          </a:p>
          <a:p>
            <a:pPr marL="1257300" lvl="2" indent="-457200">
              <a:lnSpc>
                <a:spcPct val="90000"/>
              </a:lnSpc>
              <a:spcBef>
                <a:spcPts val="0"/>
              </a:spcBef>
              <a:spcAft>
                <a:spcPts val="300"/>
              </a:spcAft>
              <a:buFont typeface="Arial" panose="020B0604020202020204" pitchFamily="34" charset="0"/>
              <a:buChar char="•"/>
              <a:defRPr/>
            </a:pPr>
            <a:r>
              <a:rPr lang="en-US" sz="2000" dirty="0">
                <a:hlinkClick r:id="rId4"/>
              </a:rPr>
              <a:t>11-21/1140r1</a:t>
            </a:r>
            <a:r>
              <a:rPr lang="en-US" sz="2000" dirty="0"/>
              <a:t> (suggested issues matrix, to aid our analysis)</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hlinkClick r:id="rId5"/>
              </a:rPr>
              <a:t>11-21/1247r3</a:t>
            </a:r>
            <a:r>
              <a:rPr lang="en-US" altLang="en-US" sz="2000" dirty="0"/>
              <a:t> (MAC features impacted discussion) – </a:t>
            </a:r>
            <a:r>
              <a:rPr lang="en-US" altLang="en-US" sz="2000" dirty="0">
                <a:solidFill>
                  <a:srgbClr val="FF0000"/>
                </a:solidFill>
              </a:rPr>
              <a:t>Straw Poll</a:t>
            </a:r>
          </a:p>
          <a:p>
            <a:pPr marL="1257300" lvl="2" indent="-457200">
              <a:lnSpc>
                <a:spcPct val="90000"/>
              </a:lnSpc>
              <a:spcBef>
                <a:spcPts val="0"/>
              </a:spcBef>
              <a:spcAft>
                <a:spcPts val="300"/>
              </a:spcAft>
              <a:buFont typeface="Arial" panose="020B0604020202020204" pitchFamily="34" charset="0"/>
              <a:buChar char="•"/>
              <a:defRPr/>
            </a:pPr>
            <a:r>
              <a:rPr lang="en-US" altLang="en-US" sz="2000" dirty="0">
                <a:solidFill>
                  <a:srgbClr val="FF0000"/>
                </a:solidFill>
                <a:hlinkClick r:id="rId6"/>
              </a:rPr>
              <a:t>11-21/1395r0</a:t>
            </a:r>
            <a:r>
              <a:rPr lang="en-US" altLang="en-US" sz="2000" dirty="0">
                <a:solidFill>
                  <a:srgbClr val="FF0000"/>
                </a:solidFill>
              </a:rPr>
              <a:t> (View of Private Identifier)</a:t>
            </a:r>
          </a:p>
          <a:p>
            <a:pPr marL="457200" indent="-457200">
              <a:lnSpc>
                <a:spcPct val="90000"/>
              </a:lnSpc>
              <a:spcBef>
                <a:spcPts val="0"/>
              </a:spcBef>
              <a:spcAft>
                <a:spcPts val="300"/>
              </a:spcAft>
              <a:buFont typeface="Arial" panose="020B0604020202020204" pitchFamily="34" charset="0"/>
              <a:buChar char="•"/>
              <a:defRPr/>
            </a:pPr>
            <a:r>
              <a:rPr lang="en-US" altLang="en-US" dirty="0"/>
              <a:t>Proposals for specification amendments to address/mitigate the impact</a:t>
            </a:r>
          </a:p>
          <a:p>
            <a:pPr marL="857250" lvl="1" indent="-457200">
              <a:lnSpc>
                <a:spcPct val="90000"/>
              </a:lnSpc>
              <a:spcBef>
                <a:spcPts val="0"/>
              </a:spcBef>
              <a:spcAft>
                <a:spcPts val="300"/>
              </a:spcAft>
              <a:buFont typeface="Arial" panose="020B0604020202020204" pitchFamily="34" charset="0"/>
              <a:buChar char="•"/>
              <a:defRPr/>
            </a:pPr>
            <a:r>
              <a:rPr lang="en-US" altLang="en-US" dirty="0"/>
              <a:t>High-level/general overview of a solution is helpful, to start:</a:t>
            </a:r>
          </a:p>
          <a:p>
            <a:pPr marL="1257300" lvl="2" indent="-457200">
              <a:lnSpc>
                <a:spcPct val="90000"/>
              </a:lnSpc>
              <a:spcBef>
                <a:spcPts val="0"/>
              </a:spcBef>
              <a:spcAft>
                <a:spcPts val="300"/>
              </a:spcAft>
              <a:buFont typeface="Arial" panose="020B0604020202020204" pitchFamily="34" charset="0"/>
              <a:buChar char="•"/>
              <a:defRPr/>
            </a:pPr>
            <a:r>
              <a:rPr lang="en-US" dirty="0">
                <a:solidFill>
                  <a:srgbClr val="000000"/>
                </a:solidFill>
                <a:hlinkClick r:id="rId7"/>
              </a:rPr>
              <a:t>11-21/1083r0</a:t>
            </a:r>
            <a:r>
              <a:rPr lang="en-US" dirty="0">
                <a:solidFill>
                  <a:srgbClr val="000000"/>
                </a:solidFill>
              </a:rPr>
              <a:t> (concept for alternative method of STA identification) – </a:t>
            </a:r>
            <a:r>
              <a:rPr lang="en-US" dirty="0">
                <a:solidFill>
                  <a:srgbClr val="FF0000"/>
                </a:solidFill>
              </a:rPr>
              <a:t>depends on S.P., above?</a:t>
            </a:r>
            <a:endParaRPr lang="en-US" dirty="0">
              <a:solidFill>
                <a:srgbClr val="000000"/>
              </a:solidFill>
            </a:endParaRP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8"/>
              </a:rPr>
              <a:t>11-21/1378r0</a:t>
            </a:r>
            <a:r>
              <a:rPr lang="en-US" altLang="en-US" dirty="0"/>
              <a:t> (client ID query concept) – reviewed on Aug 19</a:t>
            </a:r>
          </a:p>
          <a:p>
            <a:pPr marL="857250" lvl="1" indent="-457200">
              <a:lnSpc>
                <a:spcPct val="90000"/>
              </a:lnSpc>
              <a:spcBef>
                <a:spcPts val="0"/>
              </a:spcBef>
              <a:spcAft>
                <a:spcPts val="300"/>
              </a:spcAft>
              <a:buFont typeface="Arial" panose="020B0604020202020204" pitchFamily="34" charset="0"/>
              <a:buChar char="•"/>
              <a:defRPr/>
            </a:pPr>
            <a:r>
              <a:rPr lang="en-US" altLang="en-US" dirty="0"/>
              <a:t>Specific text proposals:</a:t>
            </a:r>
          </a:p>
          <a:p>
            <a:pPr marL="1257300" lvl="2" indent="-457200">
              <a:lnSpc>
                <a:spcPct val="90000"/>
              </a:lnSpc>
              <a:spcBef>
                <a:spcPts val="0"/>
              </a:spcBef>
              <a:spcAft>
                <a:spcPts val="300"/>
              </a:spcAft>
              <a:buFont typeface="Arial" panose="020B0604020202020204" pitchFamily="34" charset="0"/>
              <a:buChar char="•"/>
              <a:defRPr/>
            </a:pPr>
            <a:r>
              <a:rPr lang="en-US" altLang="en-US" dirty="0">
                <a:hlinkClick r:id="rId9"/>
              </a:rPr>
              <a:t>11-21/1379r0</a:t>
            </a:r>
            <a:r>
              <a:rPr lang="en-US" altLang="en-US" dirty="0"/>
              <a:t> (text for client ID query action frame)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Straw Poll (proposed)</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marL="0" indent="0">
              <a:lnSpc>
                <a:spcPct val="90000"/>
              </a:lnSpc>
              <a:spcBef>
                <a:spcPts val="0"/>
              </a:spcBef>
              <a:spcAft>
                <a:spcPts val="300"/>
              </a:spcAft>
              <a:defRPr/>
            </a:pPr>
            <a:r>
              <a:rPr lang="en-US" sz="2800" dirty="0"/>
              <a:t>After review of </a:t>
            </a:r>
            <a:r>
              <a:rPr lang="en-US" altLang="en-US" sz="2800" dirty="0">
                <a:hlinkClick r:id="rId3"/>
              </a:rPr>
              <a:t>11-21/1247r3</a:t>
            </a:r>
            <a:r>
              <a:rPr lang="en-US" altLang="en-US" sz="2800" dirty="0"/>
              <a:t>, a straw poll was suggested, which led to discussion about the wording/scope of the question being asked.</a:t>
            </a:r>
          </a:p>
          <a:p>
            <a:pPr marL="0" indent="0">
              <a:lnSpc>
                <a:spcPct val="90000"/>
              </a:lnSpc>
              <a:spcBef>
                <a:spcPts val="0"/>
              </a:spcBef>
              <a:spcAft>
                <a:spcPts val="300"/>
              </a:spcAft>
              <a:defRPr/>
            </a:pPr>
            <a:endParaRPr lang="en-US" sz="2800" dirty="0"/>
          </a:p>
          <a:p>
            <a:pPr marL="0" indent="0">
              <a:lnSpc>
                <a:spcPct val="90000"/>
              </a:lnSpc>
              <a:spcBef>
                <a:spcPts val="0"/>
              </a:spcBef>
              <a:spcAft>
                <a:spcPts val="300"/>
              </a:spcAft>
              <a:defRPr/>
            </a:pPr>
            <a:r>
              <a:rPr lang="en-US" sz="2800" dirty="0"/>
              <a:t>Latest proposal, from the reflector:</a:t>
            </a:r>
          </a:p>
          <a:p>
            <a:pPr marL="400050" lvl="1" indent="0">
              <a:lnSpc>
                <a:spcPct val="90000"/>
              </a:lnSpc>
              <a:spcBef>
                <a:spcPts val="0"/>
              </a:spcBef>
              <a:spcAft>
                <a:spcPts val="300"/>
              </a:spcAft>
              <a:defRPr/>
            </a:pPr>
            <a:r>
              <a:rPr lang="en-US" dirty="0"/>
              <a:t>Do you agree that </a:t>
            </a:r>
            <a:r>
              <a:rPr lang="en-US" dirty="0" err="1"/>
              <a:t>TGbh</a:t>
            </a:r>
            <a:r>
              <a:rPr lang="en-US" dirty="0"/>
              <a:t> should consider a mechanism to assist the AP to identify an associated non-AP STA when the non-AP STA uses different MAC addresses for different associations in option-in scenario. This identity is TBD in MAC layer, and should be secure, and does not expose a privacy concern for the non-AP STA.</a:t>
            </a:r>
            <a:endParaRPr lang="en-US" sz="2800" dirty="0"/>
          </a:p>
          <a:p>
            <a:pPr marL="0" indent="0">
              <a:lnSpc>
                <a:spcPct val="90000"/>
              </a:lnSpc>
              <a:spcBef>
                <a:spcPts val="0"/>
              </a:spcBef>
              <a:spcAft>
                <a:spcPts val="300"/>
              </a:spcAft>
              <a:defRPr/>
            </a:pPr>
            <a:r>
              <a:rPr lang="en-US" sz="2800" dirty="0"/>
              <a:t>Discussion?</a:t>
            </a:r>
          </a:p>
          <a:p>
            <a:pPr marL="0" indent="0">
              <a:lnSpc>
                <a:spcPct val="90000"/>
              </a:lnSpc>
              <a:spcBef>
                <a:spcPts val="0"/>
              </a:spcBef>
              <a:spcAft>
                <a:spcPts val="300"/>
              </a:spcAft>
              <a:defRPr/>
            </a:pPr>
            <a:endParaRPr lang="en-US" sz="2800" dirty="0"/>
          </a:p>
          <a:p>
            <a:pPr marL="0" indent="0">
              <a:lnSpc>
                <a:spcPct val="90000"/>
              </a:lnSpc>
              <a:spcBef>
                <a:spcPts val="0"/>
              </a:spcBef>
              <a:spcAft>
                <a:spcPts val="300"/>
              </a:spcAft>
              <a:defRPr/>
            </a:pPr>
            <a:r>
              <a:rPr lang="en-US" sz="2800" dirty="0"/>
              <a:t>Straw Poll results: 8-2-4</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241769801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14990613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a:t>
            </a:r>
            <a:r>
              <a:rPr lang="en-US" altLang="en-US" dirty="0" err="1"/>
              <a:t>TGbh</a:t>
            </a:r>
            <a:r>
              <a:rPr lang="en-US" altLang="en-US" dirty="0"/>
              <a:t>, 31 August, Teleconference</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Work organization</a:t>
            </a:r>
            <a:endParaRPr lang="en-GB" dirty="0"/>
          </a:p>
        </p:txBody>
      </p:sp>
      <p:sp>
        <p:nvSpPr>
          <p:cNvPr id="4098" name="Rectangle 2"/>
          <p:cNvSpPr>
            <a:spLocks noGrp="1" noChangeArrowheads="1"/>
          </p:cNvSpPr>
          <p:nvPr>
            <p:ph idx="1"/>
          </p:nvPr>
        </p:nvSpPr>
        <p:spPr>
          <a:xfrm>
            <a:off x="914401" y="1447800"/>
            <a:ext cx="10361084" cy="4113213"/>
          </a:xfrm>
          <a:ln/>
        </p:spPr>
        <p:txBody>
          <a:bodyPr/>
          <a:lstStyle/>
          <a:p>
            <a:pPr marL="0" indent="0">
              <a:lnSpc>
                <a:spcPct val="90000"/>
              </a:lnSpc>
              <a:spcBef>
                <a:spcPts val="300"/>
              </a:spcBef>
              <a:spcAft>
                <a:spcPts val="600"/>
              </a:spcAft>
              <a:defRPr/>
            </a:pPr>
            <a:r>
              <a:rPr lang="en-US" sz="3200" dirty="0"/>
              <a:t>Issues Tracking document: </a:t>
            </a:r>
            <a:r>
              <a:rPr lang="en-US" sz="3200" dirty="0">
                <a:hlinkClick r:id="rId3"/>
              </a:rPr>
              <a:t>11-21/0332r13</a:t>
            </a:r>
            <a:r>
              <a:rPr lang="en-US" sz="280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highlight>
                  <a:srgbClr val="FFFF00"/>
                </a:highlight>
              </a:rPr>
              <a:t>Nov 2021</a:t>
            </a: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endParaRPr lang="en-US" sz="2400" b="1" dirty="0"/>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TGbh</a:t>
            </a:r>
            <a:r>
              <a:rPr lang="en-US" altLang="en-US" dirty="0"/>
              <a:t>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a:t>
            </a:r>
            <a:r>
              <a:rPr lang="en-US" sz="3200" dirty="0" err="1"/>
              <a:t>TGbh</a:t>
            </a:r>
            <a:r>
              <a:rPr lang="en-US" sz="3200" dirty="0"/>
              <a:t>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37191445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143000"/>
            <a:ext cx="10744200" cy="1470025"/>
          </a:xfrm>
        </p:spPr>
        <p:txBody>
          <a:bodyPr/>
          <a:lstStyle/>
          <a:p>
            <a:r>
              <a:rPr lang="en-US" altLang="en-US" dirty="0"/>
              <a:t>IEEE 802.11 </a:t>
            </a:r>
            <a:r>
              <a:rPr lang="en-US" altLang="en-US" dirty="0" err="1"/>
              <a:t>TGbh</a:t>
            </a:r>
            <a:r>
              <a:rPr lang="en-US" altLang="en-US" dirty="0"/>
              <a:t>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95600"/>
            <a:ext cx="8534400" cy="1752600"/>
          </a:xfrm>
        </p:spPr>
        <p:txBody>
          <a:bodyPr/>
          <a:lstStyle/>
          <a:p>
            <a:r>
              <a:rPr lang="en-US" altLang="en-US" dirty="0"/>
              <a:t>Agenda</a:t>
            </a:r>
          </a:p>
          <a:p>
            <a:r>
              <a:rPr lang="en-US" altLang="en-US" dirty="0"/>
              <a:t>31 August 2021 Teleconference</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E5"/>
      </a:hlink>
      <a:folHlink>
        <a:srgbClr val="0000E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1825</TotalTime>
  <Words>2467</Words>
  <Application>Microsoft Office PowerPoint</Application>
  <PresentationFormat>Widescreen</PresentationFormat>
  <Paragraphs>233</Paragraphs>
  <Slides>22</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29" baseType="lpstr">
      <vt:lpstr>Arial</vt:lpstr>
      <vt:lpstr>Calibri</vt:lpstr>
      <vt:lpstr>Helvetica</vt:lpstr>
      <vt:lpstr>Monotype Sorts</vt:lpstr>
      <vt:lpstr>Times New Roman</vt:lpstr>
      <vt:lpstr>Office Theme</vt:lpstr>
      <vt:lpstr>Document</vt:lpstr>
      <vt:lpstr>TGbh-agenda-2021-August-31</vt:lpstr>
      <vt:lpstr>Abstract</vt:lpstr>
      <vt:lpstr>IEEE 802.11 TGbh   Randomized and Changing MAC addresses (RCM)</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31 August 2021</vt:lpstr>
      <vt:lpstr>Issues Tracking/Contributions</vt:lpstr>
      <vt:lpstr>Straw Poll (proposed)</vt:lpstr>
      <vt:lpstr>Backup material</vt:lpstr>
      <vt:lpstr>TGbh PAR Scope (emphasis added)</vt:lpstr>
      <vt:lpstr>TGbh Work organization</vt:lpstr>
      <vt:lpstr>Timeline</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59</cp:revision>
  <cp:lastPrinted>1601-01-01T00:00:00Z</cp:lastPrinted>
  <dcterms:created xsi:type="dcterms:W3CDTF">2021-01-26T19:12:38Z</dcterms:created>
  <dcterms:modified xsi:type="dcterms:W3CDTF">2021-08-31T14:52:14Z</dcterms:modified>
</cp:coreProperties>
</file>