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309" r:id="rId18"/>
    <p:sldId id="297" r:id="rId19"/>
    <p:sldId id="296" r:id="rId20"/>
    <p:sldId id="295" r:id="rId21"/>
    <p:sldId id="30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1" d="100"/>
          <a:sy n="91" d="100"/>
        </p:scale>
        <p:origin x="90" y="21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21</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6790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802.11-21/1420r0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1/11-21-1379-00-00bh-proposed-text-for-id-query-action-frame.docx" TargetMode="External"/><Relationship Id="rId3" Type="http://schemas.openxmlformats.org/officeDocument/2006/relationships/hyperlink" Target="https://mentor.ieee.org/802.11/dcn/21/11-21-0332-13-00bh-issues-tracking.docx" TargetMode="External"/><Relationship Id="rId7" Type="http://schemas.openxmlformats.org/officeDocument/2006/relationships/hyperlink" Target="https://mentor.ieee.org/802.11/dcn/21/11-21-1378-00-00bh-client-id-query-concept.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083-00-00bh-a-signature-based-method-for-identifying-stas-with-randomized-mac-addresses.pptx" TargetMode="External"/><Relationship Id="rId5" Type="http://schemas.openxmlformats.org/officeDocument/2006/relationships/hyperlink" Target="https://mentor.ieee.org/802.11/dcn/21/11-21-1247-02-00bh-mac-features-impacted-by-rcm.pptx" TargetMode="External"/><Relationship Id="rId4" Type="http://schemas.openxmlformats.org/officeDocument/2006/relationships/hyperlink" Target="https://mentor.ieee.org/802.11/dcn/21/11-21-1140-01-00bh-issues-matrix.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247-02-00bh-mac-features-impacted-by-rcm.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TGbh-agenda-2021-August-31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2021-08-29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35"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err="1"/>
              <a:t>TGbh</a:t>
            </a:r>
            <a:r>
              <a:rPr lang="en-US" altLang="en-US" sz="3600" dirty="0"/>
              <a:t> Agenda – 31 August 2021</a:t>
            </a:r>
            <a:endParaRPr lang="en-GB" sz="3600" dirty="0"/>
          </a:p>
        </p:txBody>
      </p:sp>
      <p:sp>
        <p:nvSpPr>
          <p:cNvPr id="4098" name="Rectangle 2"/>
          <p:cNvSpPr>
            <a:spLocks noGrp="1" noChangeArrowheads="1"/>
          </p:cNvSpPr>
          <p:nvPr>
            <p:ph idx="1"/>
          </p:nvPr>
        </p:nvSpPr>
        <p:spPr>
          <a:xfrm>
            <a:off x="914401" y="1524000"/>
            <a:ext cx="10361084"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 (see also Backup slides):</a:t>
            </a:r>
          </a:p>
          <a:p>
            <a:pPr marL="857250" lvl="1" indent="-457200">
              <a:lnSpc>
                <a:spcPct val="90000"/>
              </a:lnSpc>
              <a:spcBef>
                <a:spcPts val="300"/>
              </a:spcBef>
              <a:spcAft>
                <a:spcPts val="600"/>
              </a:spcAft>
              <a:buFont typeface="Arial" panose="020B0604020202020204" pitchFamily="34" charset="0"/>
              <a:buChar char="•"/>
              <a:defRPr/>
            </a:pPr>
            <a:r>
              <a:rPr lang="en-US" sz="2400" dirty="0"/>
              <a:t>PAR/CSD: </a:t>
            </a:r>
            <a:r>
              <a:rPr lang="en-US" sz="2400" dirty="0">
                <a:hlinkClick r:id="rId3"/>
              </a:rPr>
              <a:t>https://development.standards.ieee.org/myproject-web/public/view.html#pardetail/8770</a:t>
            </a:r>
            <a:r>
              <a:rPr lang="en-US" sz="2400" dirty="0"/>
              <a:t>; </a:t>
            </a:r>
            <a:r>
              <a:rPr lang="en-US" sz="2400" dirty="0">
                <a:hlinkClick r:id="rId4"/>
              </a:rPr>
              <a:t>11-20/1117r5</a:t>
            </a:r>
            <a:endParaRPr lang="en-US" sz="2400" dirty="0"/>
          </a:p>
          <a:p>
            <a:pPr marL="857250" lvl="1" indent="-457200">
              <a:lnSpc>
                <a:spcPct val="90000"/>
              </a:lnSpc>
              <a:spcBef>
                <a:spcPts val="300"/>
              </a:spcBef>
              <a:spcAft>
                <a:spcPts val="600"/>
              </a:spcAft>
              <a:buFont typeface="Arial" panose="020B0604020202020204" pitchFamily="34" charset="0"/>
              <a:buChar char="•"/>
              <a:defRPr/>
            </a:pPr>
            <a:r>
              <a:rPr lang="en-US" sz="2400" dirty="0"/>
              <a:t>Timeline estimate</a:t>
            </a:r>
          </a:p>
          <a:p>
            <a:pPr marL="457200" indent="-457200">
              <a:lnSpc>
                <a:spcPct val="90000"/>
              </a:lnSpc>
              <a:spcBef>
                <a:spcPts val="300"/>
              </a:spcBef>
              <a:spcAft>
                <a:spcPts val="600"/>
              </a:spcAft>
              <a:buFont typeface="Arial" panose="020B0604020202020204" pitchFamily="34" charset="0"/>
              <a:buChar char="•"/>
              <a:defRPr/>
            </a:pPr>
            <a:r>
              <a:rPr lang="en-US" sz="3200" dirty="0"/>
              <a:t>Issues Tracking/Contributions (next slide) </a:t>
            </a:r>
          </a:p>
          <a:p>
            <a:pPr marL="457200" indent="-457200">
              <a:lnSpc>
                <a:spcPct val="90000"/>
              </a:lnSpc>
              <a:spcBef>
                <a:spcPts val="300"/>
              </a:spcBef>
              <a:spcAft>
                <a:spcPts val="600"/>
              </a:spcAft>
              <a:buFont typeface="Arial" panose="020B0604020202020204" pitchFamily="34" charset="0"/>
              <a:buChar char="•"/>
              <a:defRPr/>
            </a:pPr>
            <a:r>
              <a:rPr lang="en-US" sz="3200" dirty="0"/>
              <a:t>Next meetings: Sept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90000"/>
              </a:lnSpc>
              <a:spcBef>
                <a:spcPts val="0"/>
              </a:spcBef>
              <a:spcAft>
                <a:spcPts val="300"/>
              </a:spcAft>
              <a:defRPr/>
            </a:pPr>
            <a:r>
              <a:rPr lang="en-US" sz="2800" dirty="0"/>
              <a:t>Issues Tracking document: </a:t>
            </a:r>
            <a:r>
              <a:rPr lang="en-US" sz="2800" dirty="0">
                <a:hlinkClick r:id="rId3"/>
              </a:rPr>
              <a:t>11-21/0332r13</a:t>
            </a:r>
            <a:r>
              <a:rPr lang="en-US" sz="2800" dirty="0"/>
              <a:t> </a:t>
            </a:r>
            <a:endParaRPr lang="en-US" dirty="0"/>
          </a:p>
          <a:p>
            <a:pPr marL="457200" indent="-457200">
              <a:lnSpc>
                <a:spcPct val="90000"/>
              </a:lnSpc>
              <a:spcBef>
                <a:spcPts val="0"/>
              </a:spcBef>
              <a:spcAft>
                <a:spcPts val="300"/>
              </a:spcAft>
              <a:buFont typeface="Arial" panose="020B0604020202020204" pitchFamily="34" charset="0"/>
              <a:buChar char="•"/>
              <a:defRPr/>
            </a:pPr>
            <a:r>
              <a:rPr lang="en-US" dirty="0"/>
              <a:t>Gather requirements </a:t>
            </a:r>
            <a:r>
              <a:rPr lang="en-US" b="0" dirty="0"/>
              <a:t>(start with RCM/ARC materials, add to it)</a:t>
            </a:r>
            <a:endParaRPr lang="en-US" dirty="0"/>
          </a:p>
          <a:p>
            <a:pPr marL="857250" lvl="1" indent="-457200">
              <a:lnSpc>
                <a:spcPct val="90000"/>
              </a:lnSpc>
              <a:spcBef>
                <a:spcPts val="0"/>
              </a:spcBef>
              <a:spcAft>
                <a:spcPts val="3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solidFill>
                  <a:srgbClr val="FF0000"/>
                </a:solidFill>
              </a:rPr>
              <a:t>Completed (other than editorial cleanup)?  Review.</a:t>
            </a:r>
          </a:p>
          <a:p>
            <a:pPr marL="857250" lvl="1" indent="-457200">
              <a:lnSpc>
                <a:spcPct val="90000"/>
              </a:lnSpc>
              <a:spcBef>
                <a:spcPts val="0"/>
              </a:spcBef>
              <a:spcAft>
                <a:spcPts val="300"/>
              </a:spcAft>
              <a:buFont typeface="Arial" panose="020B0604020202020204" pitchFamily="34" charset="0"/>
              <a:buChar char="•"/>
              <a:defRPr/>
            </a:pPr>
            <a:r>
              <a:rPr lang="en-US" altLang="en-US" dirty="0"/>
              <a:t>Identify the specific features of 802.11 that are impacted, and within agreed scope</a:t>
            </a:r>
          </a:p>
          <a:p>
            <a:pPr marL="1257300" lvl="2" indent="-457200">
              <a:lnSpc>
                <a:spcPct val="90000"/>
              </a:lnSpc>
              <a:spcBef>
                <a:spcPts val="0"/>
              </a:spcBef>
              <a:spcAft>
                <a:spcPts val="300"/>
              </a:spcAft>
              <a:buFont typeface="Arial" panose="020B0604020202020204" pitchFamily="34" charset="0"/>
              <a:buChar char="•"/>
              <a:defRPr/>
            </a:pPr>
            <a:r>
              <a:rPr lang="en-US" sz="2000" dirty="0">
                <a:hlinkClick r:id="rId4"/>
              </a:rPr>
              <a:t>11-21/1140r1</a:t>
            </a:r>
            <a:r>
              <a:rPr lang="en-US" sz="2000" dirty="0"/>
              <a:t> (suggested issues matrix, to aid our analysis)</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hlinkClick r:id="rId5"/>
              </a:rPr>
              <a:t>11-21/1247r2</a:t>
            </a:r>
            <a:r>
              <a:rPr lang="en-US" altLang="en-US" sz="2000" dirty="0"/>
              <a:t> (MAC features impacted discussion) – </a:t>
            </a:r>
            <a:r>
              <a:rPr lang="en-US" altLang="en-US" sz="2000" dirty="0">
                <a:solidFill>
                  <a:srgbClr val="FF0000"/>
                </a:solidFill>
              </a:rPr>
              <a:t>Straw Poll?</a:t>
            </a:r>
          </a:p>
          <a:p>
            <a:pPr marL="457200" indent="-457200">
              <a:lnSpc>
                <a:spcPct val="90000"/>
              </a:lnSpc>
              <a:spcBef>
                <a:spcPts val="0"/>
              </a:spcBef>
              <a:spcAft>
                <a:spcPts val="300"/>
              </a:spcAft>
              <a:buFont typeface="Arial" panose="020B0604020202020204" pitchFamily="34" charset="0"/>
              <a:buChar char="•"/>
              <a:defRPr/>
            </a:pPr>
            <a:r>
              <a:rPr lang="en-US" altLang="en-US" dirty="0"/>
              <a:t>Proposals for specification amendments to address/mitigate the impact</a:t>
            </a:r>
          </a:p>
          <a:p>
            <a:pPr marL="857250" lvl="1" indent="-457200">
              <a:lnSpc>
                <a:spcPct val="90000"/>
              </a:lnSpc>
              <a:spcBef>
                <a:spcPts val="0"/>
              </a:spcBef>
              <a:spcAft>
                <a:spcPts val="300"/>
              </a:spcAft>
              <a:buFont typeface="Arial" panose="020B0604020202020204" pitchFamily="34" charset="0"/>
              <a:buChar char="•"/>
              <a:defRPr/>
            </a:pPr>
            <a:r>
              <a:rPr lang="en-US" altLang="en-US" dirty="0"/>
              <a:t>High-level/general overview of a solution is helpful, to start:</a:t>
            </a:r>
          </a:p>
          <a:p>
            <a:pPr marL="1257300" lvl="2" indent="-457200">
              <a:lnSpc>
                <a:spcPct val="90000"/>
              </a:lnSpc>
              <a:spcBef>
                <a:spcPts val="0"/>
              </a:spcBef>
              <a:spcAft>
                <a:spcPts val="300"/>
              </a:spcAft>
              <a:buFont typeface="Arial" panose="020B0604020202020204" pitchFamily="34" charset="0"/>
              <a:buChar char="•"/>
              <a:defRPr/>
            </a:pPr>
            <a:r>
              <a:rPr lang="en-US" dirty="0">
                <a:solidFill>
                  <a:srgbClr val="000000"/>
                </a:solidFill>
                <a:hlinkClick r:id="rId6"/>
              </a:rPr>
              <a:t>11-21/1083r0</a:t>
            </a:r>
            <a:r>
              <a:rPr lang="en-US" dirty="0">
                <a:solidFill>
                  <a:srgbClr val="000000"/>
                </a:solidFill>
              </a:rPr>
              <a:t> (concept for alternative method of STA identification) – </a:t>
            </a:r>
            <a:r>
              <a:rPr lang="en-US" dirty="0">
                <a:solidFill>
                  <a:srgbClr val="FF0000"/>
                </a:solidFill>
              </a:rPr>
              <a:t>depends on S.P., above?</a:t>
            </a:r>
            <a:endParaRPr lang="en-US" dirty="0">
              <a:solidFill>
                <a:srgbClr val="000000"/>
              </a:solidFill>
            </a:endParaRPr>
          </a:p>
          <a:p>
            <a:pPr marL="1257300" lvl="2" indent="-457200">
              <a:lnSpc>
                <a:spcPct val="90000"/>
              </a:lnSpc>
              <a:spcBef>
                <a:spcPts val="0"/>
              </a:spcBef>
              <a:spcAft>
                <a:spcPts val="300"/>
              </a:spcAft>
              <a:buFont typeface="Arial" panose="020B0604020202020204" pitchFamily="34" charset="0"/>
              <a:buChar char="•"/>
              <a:defRPr/>
            </a:pPr>
            <a:r>
              <a:rPr lang="en-US" altLang="en-US" dirty="0">
                <a:hlinkClick r:id="rId7"/>
              </a:rPr>
              <a:t>11-21/1378r0</a:t>
            </a:r>
            <a:r>
              <a:rPr lang="en-US" altLang="en-US" dirty="0"/>
              <a:t> (client ID query concept) – reviewed on Aug 19</a:t>
            </a:r>
          </a:p>
          <a:p>
            <a:pPr marL="857250" lvl="1" indent="-457200">
              <a:lnSpc>
                <a:spcPct val="90000"/>
              </a:lnSpc>
              <a:spcBef>
                <a:spcPts val="0"/>
              </a:spcBef>
              <a:spcAft>
                <a:spcPts val="300"/>
              </a:spcAft>
              <a:buFont typeface="Arial" panose="020B0604020202020204" pitchFamily="34" charset="0"/>
              <a:buChar char="•"/>
              <a:defRPr/>
            </a:pPr>
            <a:r>
              <a:rPr lang="en-US" altLang="en-US" dirty="0"/>
              <a:t>Specific text proposals:</a:t>
            </a:r>
          </a:p>
          <a:p>
            <a:pPr marL="1257300" lvl="2" indent="-457200">
              <a:lnSpc>
                <a:spcPct val="90000"/>
              </a:lnSpc>
              <a:spcBef>
                <a:spcPts val="0"/>
              </a:spcBef>
              <a:spcAft>
                <a:spcPts val="300"/>
              </a:spcAft>
              <a:buFont typeface="Arial" panose="020B0604020202020204" pitchFamily="34" charset="0"/>
              <a:buChar char="•"/>
              <a:defRPr/>
            </a:pPr>
            <a:r>
              <a:rPr lang="en-US" altLang="en-US" dirty="0">
                <a:hlinkClick r:id="rId8"/>
              </a:rPr>
              <a:t>11-21/1379r0</a:t>
            </a:r>
            <a:r>
              <a:rPr lang="en-US" altLang="en-US" dirty="0"/>
              <a:t> (text for client ID query action frame)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(proposed)</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90000"/>
              </a:lnSpc>
              <a:spcBef>
                <a:spcPts val="0"/>
              </a:spcBef>
              <a:spcAft>
                <a:spcPts val="300"/>
              </a:spcAft>
              <a:defRPr/>
            </a:pPr>
            <a:r>
              <a:rPr lang="en-US" sz="2800" dirty="0"/>
              <a:t>After review of </a:t>
            </a:r>
            <a:r>
              <a:rPr lang="en-US" altLang="en-US" sz="2800" dirty="0">
                <a:hlinkClick r:id="rId3"/>
              </a:rPr>
              <a:t>11-21/1247r2</a:t>
            </a:r>
            <a:r>
              <a:rPr lang="en-US" altLang="en-US" sz="2800" dirty="0"/>
              <a:t>, a straw poll was suggested, which led to discussion about the wording/scope of the question being asked.</a:t>
            </a:r>
          </a:p>
          <a:p>
            <a:pPr marL="0" indent="0">
              <a:lnSpc>
                <a:spcPct val="90000"/>
              </a:lnSpc>
              <a:spcBef>
                <a:spcPts val="0"/>
              </a:spcBef>
              <a:spcAft>
                <a:spcPts val="300"/>
              </a:spcAft>
              <a:defRPr/>
            </a:pPr>
            <a:endParaRPr lang="en-US" sz="2800" dirty="0"/>
          </a:p>
          <a:p>
            <a:pPr marL="0" indent="0">
              <a:lnSpc>
                <a:spcPct val="90000"/>
              </a:lnSpc>
              <a:spcBef>
                <a:spcPts val="0"/>
              </a:spcBef>
              <a:spcAft>
                <a:spcPts val="300"/>
              </a:spcAft>
              <a:defRPr/>
            </a:pPr>
            <a:r>
              <a:rPr lang="en-US" sz="2800" dirty="0"/>
              <a:t>Latest proposal, from the reflector:</a:t>
            </a:r>
          </a:p>
          <a:p>
            <a:pPr marL="400050" lvl="1" indent="0">
              <a:lnSpc>
                <a:spcPct val="90000"/>
              </a:lnSpc>
              <a:spcBef>
                <a:spcPts val="0"/>
              </a:spcBef>
              <a:spcAft>
                <a:spcPts val="300"/>
              </a:spcAft>
              <a:defRPr/>
            </a:pPr>
            <a:r>
              <a:rPr lang="en-US" dirty="0"/>
              <a:t>Do you agree that </a:t>
            </a:r>
            <a:r>
              <a:rPr lang="en-US" dirty="0" err="1"/>
              <a:t>TGbh</a:t>
            </a:r>
            <a:r>
              <a:rPr lang="en-US" dirty="0"/>
              <a:t> should consider a mechanism to assist the AP to identify an associated non-AP STA when the non-AP STA uses different MAC addresses for different associations. This identity is in MAC layer, and should be secure, and does not expose a privacy concern for the non-AP STA.</a:t>
            </a:r>
          </a:p>
          <a:p>
            <a:pPr marL="0" indent="0">
              <a:lnSpc>
                <a:spcPct val="90000"/>
              </a:lnSpc>
              <a:spcBef>
                <a:spcPts val="0"/>
              </a:spcBef>
              <a:spcAft>
                <a:spcPts val="300"/>
              </a:spcAft>
              <a:defRPr/>
            </a:pPr>
            <a:endParaRPr lang="en-US" sz="2800" dirty="0"/>
          </a:p>
          <a:p>
            <a:pPr marL="0" indent="0">
              <a:lnSpc>
                <a:spcPct val="90000"/>
              </a:lnSpc>
              <a:spcBef>
                <a:spcPts val="0"/>
              </a:spcBef>
              <a:spcAft>
                <a:spcPts val="300"/>
              </a:spcAft>
              <a:defRPr/>
            </a:pPr>
            <a:r>
              <a:rPr lang="en-US" sz="2800" dirty="0"/>
              <a:t>Discussion?</a:t>
            </a:r>
          </a:p>
          <a:p>
            <a:pPr marL="0" indent="0">
              <a:lnSpc>
                <a:spcPct val="90000"/>
              </a:lnSpc>
              <a:spcBef>
                <a:spcPts val="0"/>
              </a:spcBef>
              <a:spcAft>
                <a:spcPts val="300"/>
              </a:spcAft>
              <a:defRPr/>
            </a:pPr>
            <a:endParaRPr lang="en-US" sz="2800" dirty="0"/>
          </a:p>
          <a:p>
            <a:pPr marL="0" indent="0">
              <a:lnSpc>
                <a:spcPct val="90000"/>
              </a:lnSpc>
              <a:spcBef>
                <a:spcPts val="0"/>
              </a:spcBef>
              <a:spcAft>
                <a:spcPts val="300"/>
              </a:spcAft>
              <a:defRPr/>
            </a:pPr>
            <a:r>
              <a:rPr lang="en-US" sz="2800" dirty="0"/>
              <a:t>Straw Poll results: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2417698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31 August,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dirty="0">
                <a:hlinkClick r:id="rId3"/>
              </a:rPr>
              <a:t>11-21/0332r13</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31 August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999</TotalTime>
  <Words>2456</Words>
  <Application>Microsoft Office PowerPoint</Application>
  <PresentationFormat>Widescreen</PresentationFormat>
  <Paragraphs>233</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TGbh-agenda-2021-August-31</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31 August 2021</vt:lpstr>
      <vt:lpstr>Issues Tracking/Contributions</vt:lpstr>
      <vt:lpstr>Straw Poll (proposed)</vt:lpstr>
      <vt:lpstr>Backup material</vt:lpstr>
      <vt:lpstr>TGbh PAR Scope (emphasis added)</vt:lpstr>
      <vt:lpstr>TGbh Work organization</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55</cp:revision>
  <cp:lastPrinted>1601-01-01T00:00:00Z</cp:lastPrinted>
  <dcterms:created xsi:type="dcterms:W3CDTF">2021-01-26T19:12:38Z</dcterms:created>
  <dcterms:modified xsi:type="dcterms:W3CDTF">2021-08-29T20:18:00Z</dcterms:modified>
</cp:coreProperties>
</file>