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23" r:id="rId3"/>
    <p:sldId id="324" r:id="rId4"/>
    <p:sldId id="327" r:id="rId5"/>
    <p:sldId id="329" r:id="rId6"/>
    <p:sldId id="328" r:id="rId7"/>
    <p:sldId id="326" r:id="rId8"/>
    <p:sldId id="330" r:id="rId9"/>
    <p:sldId id="318" r:id="rId10"/>
    <p:sldId id="322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hru Bhandaru" initials="NB" lastIdx="5" clrIdx="0">
    <p:extLst>
      <p:ext uri="{19B8F6BF-5375-455C-9EA6-DF929625EA0E}">
        <p15:presenceInfo xmlns:p15="http://schemas.microsoft.com/office/powerpoint/2012/main" userId="S::nehru.bhandaru@broadcom.com::a37da087-a6d6-4640-ba48-6361a126d3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8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7" autoAdjust="0"/>
    <p:restoredTop sz="96327" autoAdjust="0"/>
  </p:normalViewPr>
  <p:slideViewPr>
    <p:cSldViewPr>
      <p:cViewPr varScale="1">
        <p:scale>
          <a:sx n="201" d="100"/>
          <a:sy n="201" d="100"/>
        </p:scale>
        <p:origin x="86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11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5" d="100"/>
          <a:sy n="95" d="100"/>
        </p:scale>
        <p:origin x="4336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802.11-yy/1778r0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802.11-yy/1778r0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802.11-yy/1778r0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802.11-yy/1778r0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530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7722" y="6475413"/>
            <a:ext cx="18162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802.11-21/1396r1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arxiv.org/pdf/2011.12644.pdf" TargetMode="External"/><Relationship Id="rId13" Type="http://schemas.openxmlformats.org/officeDocument/2006/relationships/hyperlink" Target="https://ieeexplore.ieee.org/document/5544294" TargetMode="External"/><Relationship Id="rId3" Type="http://schemas.openxmlformats.org/officeDocument/2006/relationships/hyperlink" Target="https://levl.tech/products/" TargetMode="External"/><Relationship Id="rId7" Type="http://schemas.openxmlformats.org/officeDocument/2006/relationships/hyperlink" Target="https://dl.acm.org/doi/10.1145/2976749.2978397" TargetMode="External"/><Relationship Id="rId12" Type="http://schemas.openxmlformats.org/officeDocument/2006/relationships/hyperlink" Target="https://cs.gmu.edu/~mccoy/papers/wireless-fingerprinting.pdf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http://www.uninformed.org/?v=5&amp;a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lackhat.com/presentations/bh-usa-08/Bratus/BH_US_08_Bratus_Peebles_Cornelius_Hansen_Active_802.11_fingerprinting.pdf" TargetMode="External"/><Relationship Id="rId11" Type="http://schemas.openxmlformats.org/officeDocument/2006/relationships/hyperlink" Target="https://www2.seas.gwu.edu/~cheng/6547/Readings/p46-desmond.pdf" TargetMode="External"/><Relationship Id="rId5" Type="http://schemas.openxmlformats.org/officeDocument/2006/relationships/hyperlink" Target="https://www.hindawi.com/journals/scn/2017/6235484/" TargetMode="External"/><Relationship Id="rId15" Type="http://schemas.openxmlformats.org/officeDocument/2006/relationships/hyperlink" Target="https://tel.archives-ouvertes.fr/tel-01921596/document" TargetMode="External"/><Relationship Id="rId10" Type="http://schemas.openxmlformats.org/officeDocument/2006/relationships/hyperlink" Target="https://www.cs.dartmouth.edu/~dfk/research/bratus-fingerprint/bratus-fingerprint.pdf" TargetMode="External"/><Relationship Id="rId4" Type="http://schemas.openxmlformats.org/officeDocument/2006/relationships/hyperlink" Target="https://www.ieee802.org/1/files/public/docs2017/802E-henry-private-threat-analysis-0115-v01.pdf" TargetMode="External"/><Relationship Id="rId9" Type="http://schemas.openxmlformats.org/officeDocument/2006/relationships/hyperlink" Target="https://papers.mathyvanhoef.com/asiaccs2016.pdf" TargetMode="External"/><Relationship Id="rId14" Type="http://schemas.openxmlformats.org/officeDocument/2006/relationships/hyperlink" Target="https://www.researchgate.net/publication/317159974_Noncooperative_80211_MAC_Layer_Fingerprinting_and_Tracking_of_Mobile_Device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August 2021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89250" y="6475413"/>
            <a:ext cx="185467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zh-CN" dirty="0"/>
              <a:t>Privacy Protection Gaps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2021-08-24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102901"/>
              </p:ext>
            </p:extLst>
          </p:nvPr>
        </p:nvGraphicFramePr>
        <p:xfrm>
          <a:off x="228598" y="2998720"/>
          <a:ext cx="8763001" cy="124409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6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2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3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198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Thomas </a:t>
                      </a:r>
                      <a:r>
                        <a:rPr lang="en-US" sz="1100" dirty="0" err="1"/>
                        <a:t>Derham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Broadcom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/>
                        <a:t>thomas.derham@broadcom.com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Nehru Bhandaru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022" y="1752600"/>
            <a:ext cx="8221377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/>
              <a:t>[1] 11-20-0940-00-0rcm-introduction-to-p802e</a:t>
            </a:r>
          </a:p>
          <a:p>
            <a:pPr marL="0" indent="0">
              <a:buNone/>
            </a:pPr>
            <a:r>
              <a:rPr lang="en-US" sz="1200" dirty="0"/>
              <a:t>[2] </a:t>
            </a:r>
            <a:r>
              <a:rPr lang="en-US" sz="1200" dirty="0">
                <a:hlinkClick r:id="rId3"/>
              </a:rPr>
              <a:t>https://levl.tech/products/</a:t>
            </a:r>
            <a:r>
              <a:rPr lang="en-US" sz="1200" dirty="0"/>
              <a:t> </a:t>
            </a:r>
          </a:p>
          <a:p>
            <a:pPr marL="0" indent="0">
              <a:buNone/>
            </a:pPr>
            <a:r>
              <a:rPr lang="en-US" sz="1200" dirty="0"/>
              <a:t>[3] </a:t>
            </a:r>
            <a:r>
              <a:rPr lang="en-GB" sz="1200" dirty="0">
                <a:hlinkClick r:id="rId4"/>
              </a:rPr>
              <a:t>https://www.ieee802.org/1/files/public/docs2017/802E-henry-private-threat-analysis-0115-v01.pdf</a:t>
            </a:r>
            <a:r>
              <a:rPr lang="en-GB" sz="1200" dirty="0"/>
              <a:t> </a:t>
            </a:r>
          </a:p>
          <a:p>
            <a:pPr marL="0" indent="0">
              <a:buNone/>
            </a:pPr>
            <a:r>
              <a:rPr lang="en-GB" sz="1200" dirty="0"/>
              <a:t>[4] </a:t>
            </a:r>
            <a:r>
              <a:rPr lang="en-GB" sz="1200" dirty="0">
                <a:hlinkClick r:id="rId5"/>
              </a:rPr>
              <a:t>https://www.hindawi.com/journals/scn/2017/6235484/</a:t>
            </a:r>
            <a:endParaRPr lang="en-GB" sz="1200" dirty="0"/>
          </a:p>
          <a:p>
            <a:pPr marL="0" indent="0">
              <a:buNone/>
            </a:pPr>
            <a:r>
              <a:rPr lang="en-GB" sz="1200" dirty="0"/>
              <a:t>[5] </a:t>
            </a:r>
            <a:r>
              <a:rPr lang="en-GB" sz="1200" dirty="0">
                <a:hlinkClick r:id="rId6"/>
              </a:rPr>
              <a:t>https://www.blackhat.com/presentations/bh-usa-08/Bratus/BH_US_08_Bratus_Peebles_Cornelius_Hansen_Active_802.11_fingerprinting.pdf</a:t>
            </a:r>
            <a:r>
              <a:rPr lang="en-GB" sz="1200" dirty="0"/>
              <a:t>  </a:t>
            </a:r>
          </a:p>
          <a:p>
            <a:pPr marL="0" indent="0">
              <a:buNone/>
            </a:pPr>
            <a:r>
              <a:rPr lang="en-GB" sz="1200" dirty="0"/>
              <a:t>[6] </a:t>
            </a:r>
            <a:r>
              <a:rPr lang="en-GB" sz="1200" dirty="0">
                <a:hlinkClick r:id="rId7"/>
              </a:rPr>
              <a:t>https://dl.acm.org/doi/10.1145/2976749.2978397</a:t>
            </a:r>
            <a:endParaRPr lang="en-GB" sz="1200" dirty="0"/>
          </a:p>
          <a:p>
            <a:pPr marL="0" indent="0">
              <a:buNone/>
            </a:pPr>
            <a:r>
              <a:rPr lang="en-GB" sz="1200" dirty="0"/>
              <a:t>[7] </a:t>
            </a:r>
            <a:r>
              <a:rPr lang="en-GB" sz="1200" dirty="0">
                <a:hlinkClick r:id="rId8"/>
              </a:rPr>
              <a:t>https://arxiv.org/pdf/2011.12644.pdf</a:t>
            </a:r>
            <a:r>
              <a:rPr lang="en-GB" sz="1200" dirty="0"/>
              <a:t> 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[8] 11-19-0489-00-000m-client-privacy-discussion-cid-2689</a:t>
            </a:r>
          </a:p>
          <a:p>
            <a:pPr marL="0" indent="0">
              <a:buNone/>
            </a:pPr>
            <a:r>
              <a:rPr lang="en-US" sz="1200" dirty="0"/>
              <a:t>[9] 11-20-0746-00-000m-identifier-privacy-mechanism</a:t>
            </a:r>
          </a:p>
          <a:p>
            <a:pPr marL="0" indent="0">
              <a:buNone/>
            </a:pPr>
            <a:r>
              <a:rPr lang="en-US" sz="1200" dirty="0"/>
              <a:t>[10] </a:t>
            </a:r>
            <a:r>
              <a:rPr lang="en-US" sz="1200" dirty="0">
                <a:hlinkClick r:id="rId9"/>
              </a:rPr>
              <a:t>https://papers.mathyvanhoef.com/asiaccs2016.pdf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[11] </a:t>
            </a:r>
            <a:r>
              <a:rPr lang="en-US" sz="1200" dirty="0">
                <a:hlinkClick r:id="rId10"/>
              </a:rPr>
              <a:t>https://www.cs.dartmouth.edu/~dfk/research/bratus-fingerprint/bratus-fingerprint.pdf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[12] </a:t>
            </a:r>
            <a:r>
              <a:rPr lang="en-US" sz="1200" dirty="0">
                <a:hlinkClick r:id="rId11"/>
              </a:rPr>
              <a:t>https://www2.seas.gwu.edu/~cheng/6547/Readings/p46-desmond.pdf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[13] </a:t>
            </a:r>
            <a:r>
              <a:rPr lang="en-US" sz="1200" dirty="0">
                <a:hlinkClick r:id="rId12"/>
              </a:rPr>
              <a:t>https://cs.gmu.edu/~mccoy/papers/wireless-fingerprinting.pdf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[14] </a:t>
            </a:r>
            <a:r>
              <a:rPr lang="en-US" sz="1200" dirty="0">
                <a:hlinkClick r:id="rId13"/>
              </a:rPr>
              <a:t>https://ieeexplore.ieee.org/document/5544294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[15] </a:t>
            </a:r>
            <a:r>
              <a:rPr lang="en-US" sz="1200" dirty="0">
                <a:hlinkClick r:id="rId14"/>
              </a:rPr>
              <a:t>https://www.researchgate.net/publication/317159974_Noncooperative_80211_MAC_Layer_Fingerprinting_and_Tracking_of_Mobile_Devices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[16] </a:t>
            </a:r>
            <a:r>
              <a:rPr lang="en-US" sz="1200" dirty="0">
                <a:hlinkClick r:id="rId15"/>
              </a:rPr>
              <a:t>https://tel.archives-ouvertes.fr/tel-01921596/document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[17] </a:t>
            </a:r>
            <a:r>
              <a:rPr lang="en-US" sz="1200" dirty="0">
                <a:hlinkClick r:id="rId16"/>
              </a:rPr>
              <a:t>http://www.uninformed.org/?v=5&amp;a=1</a:t>
            </a:r>
            <a:r>
              <a:rPr lang="en-US" sz="1200" dirty="0"/>
              <a:t> </a:t>
            </a:r>
          </a:p>
          <a:p>
            <a:pPr marL="0" indent="0">
              <a:buNone/>
            </a:pPr>
            <a:r>
              <a:rPr lang="en-US" sz="1200" dirty="0"/>
              <a:t>[18] 11-21-1060-01-00bi-element-fingerprint-issue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723" y="6475413"/>
            <a:ext cx="1816202" cy="184666"/>
          </a:xfrm>
        </p:spPr>
        <p:txBody>
          <a:bodyPr/>
          <a:lstStyle/>
          <a:p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503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60275"/>
            <a:ext cx="7772400" cy="4114800"/>
          </a:xfrm>
        </p:spPr>
        <p:txBody>
          <a:bodyPr/>
          <a:lstStyle/>
          <a:p>
            <a:r>
              <a:rPr lang="en-US" dirty="0"/>
              <a:t>This contribution aims to highlight examples of PII and PCI in 802.11 stack, use cases in which they impact user privacy, and potential solution space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722" y="6475413"/>
            <a:ext cx="1816203" cy="184666"/>
          </a:xfrm>
        </p:spPr>
        <p:txBody>
          <a:bodyPr/>
          <a:lstStyle/>
          <a:p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302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310" y="1600200"/>
            <a:ext cx="8454090" cy="4343400"/>
          </a:xfrm>
        </p:spPr>
        <p:txBody>
          <a:bodyPr/>
          <a:lstStyle/>
          <a:p>
            <a:r>
              <a:rPr lang="en-GB" sz="2000" dirty="0"/>
              <a:t>11aq amendment defines MAC address randomization by non-AP STA</a:t>
            </a:r>
          </a:p>
          <a:p>
            <a:pPr lvl="1"/>
            <a:r>
              <a:rPr lang="en-GB" sz="1600" dirty="0"/>
              <a:t>STA might use a different randomized MAC address when sending pre-association frames and each time it visits a network (associates with an ESS)</a:t>
            </a:r>
          </a:p>
          <a:p>
            <a:pPr lvl="1"/>
            <a:r>
              <a:rPr lang="en-GB" sz="1600" dirty="0"/>
              <a:t>Helps avoid long-term tracking of devices by third-party passive observers</a:t>
            </a:r>
            <a:endParaRPr lang="en-US" sz="1600" dirty="0"/>
          </a:p>
          <a:p>
            <a:r>
              <a:rPr lang="en-GB" sz="2000" dirty="0"/>
              <a:t>However, various other information can be derived from 802.11 transmissions that can also </a:t>
            </a:r>
            <a:r>
              <a:rPr lang="en-US" sz="2000" dirty="0"/>
              <a:t>impact user privacy; two broad categories [1]</a:t>
            </a:r>
          </a:p>
          <a:p>
            <a:pPr lvl="1"/>
            <a:r>
              <a:rPr lang="en-US" sz="1600" dirty="0"/>
              <a:t>Personally Identifiable Information (PII)</a:t>
            </a:r>
          </a:p>
          <a:p>
            <a:pPr lvl="1"/>
            <a:r>
              <a:rPr lang="en-US" sz="1600" dirty="0"/>
              <a:t>Personally Correlated Information (PCI)</a:t>
            </a:r>
          </a:p>
          <a:p>
            <a:r>
              <a:rPr lang="en-GB" sz="2000" dirty="0"/>
              <a:t>User privacy concerns can exist whenever the user has not explicitly “opted-in” to (explicitly or implicitly) sharing of PII or PCI</a:t>
            </a:r>
          </a:p>
          <a:p>
            <a:pPr lvl="1"/>
            <a:r>
              <a:rPr lang="en-GB" sz="1600" dirty="0"/>
              <a:t>The user cannot control sharing of PII and PCI if it is unprotected (or unprotectable)</a:t>
            </a:r>
          </a:p>
          <a:p>
            <a:pPr lvl="2"/>
            <a:r>
              <a:rPr lang="en-GB" sz="1400" dirty="0"/>
              <a:t>For MAC layer and above, this means PII/PCI sent in the clear, or decryptable by an unauthenticated peer</a:t>
            </a:r>
            <a:endParaRPr lang="en-US" sz="1400" dirty="0"/>
          </a:p>
          <a:p>
            <a:r>
              <a:rPr lang="en-US" sz="2000" dirty="0"/>
              <a:t>This contribution highlights examples of such PII and PCI, use cases in which they impact user privacy, and potential solution space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722" y="6475413"/>
            <a:ext cx="1816203" cy="184666"/>
          </a:xfrm>
        </p:spPr>
        <p:txBody>
          <a:bodyPr/>
          <a:lstStyle/>
          <a:p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828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privacy concerns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022" y="1752600"/>
            <a:ext cx="8449978" cy="4114800"/>
          </a:xfrm>
        </p:spPr>
        <p:txBody>
          <a:bodyPr/>
          <a:lstStyle/>
          <a:p>
            <a:r>
              <a:rPr lang="en-GB" sz="2000" dirty="0"/>
              <a:t>Reveal explicit personal information</a:t>
            </a:r>
          </a:p>
          <a:p>
            <a:pPr lvl="1"/>
            <a:r>
              <a:rPr lang="en-GB" sz="1600" dirty="0"/>
              <a:t>real name, account name, etc</a:t>
            </a:r>
          </a:p>
          <a:p>
            <a:r>
              <a:rPr lang="en-GB" sz="2000" dirty="0"/>
              <a:t>User / device tracking</a:t>
            </a:r>
          </a:p>
          <a:p>
            <a:pPr lvl="1"/>
            <a:r>
              <a:rPr lang="en-GB" sz="1600" dirty="0"/>
              <a:t>using explicit identifiers of user or user’s device – e.g. device identifier, (non-personal) account identifier, etc</a:t>
            </a:r>
          </a:p>
          <a:p>
            <a:pPr lvl="1"/>
            <a:r>
              <a:rPr lang="en-GB" sz="1600" dirty="0"/>
              <a:t>using implicit / correlated data (fingerprinting) – e.g. distinguishable / unusual characteristics of the device’s transmissions (MAC, PHY and RF)</a:t>
            </a:r>
          </a:p>
          <a:p>
            <a:r>
              <a:rPr lang="en-GB" sz="2000" dirty="0"/>
              <a:t>Reveal user’s activities</a:t>
            </a:r>
          </a:p>
          <a:p>
            <a:pPr lvl="1"/>
            <a:r>
              <a:rPr lang="en-GB" sz="1600" dirty="0"/>
              <a:t>(types of) applications/services being discovered and used</a:t>
            </a:r>
          </a:p>
          <a:p>
            <a:pPr lvl="1"/>
            <a:r>
              <a:rPr lang="en-GB" sz="1600" dirty="0"/>
              <a:t>physical user interactions with device (e.g. keyboard entry)</a:t>
            </a:r>
            <a:endParaRPr lang="en-GB" sz="1200" dirty="0"/>
          </a:p>
          <a:p>
            <a:pPr lvl="1"/>
            <a:endParaRPr lang="en-GB" sz="1600" dirty="0"/>
          </a:p>
          <a:p>
            <a:pPr lvl="1"/>
            <a:endParaRPr lang="en-GB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722" y="6475413"/>
            <a:ext cx="1816203" cy="184666"/>
          </a:xfrm>
        </p:spPr>
        <p:txBody>
          <a:bodyPr/>
          <a:lstStyle/>
          <a:p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38FE76-A088-364A-A03C-E36AED369777}"/>
              </a:ext>
            </a:extLst>
          </p:cNvPr>
          <p:cNvSpPr txBox="1"/>
          <p:nvPr/>
        </p:nvSpPr>
        <p:spPr>
          <a:xfrm>
            <a:off x="533400" y="5791200"/>
            <a:ext cx="77819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Note: Use of PCI for user/device identification is not only theoretical and (with some irony!) is being proposed as a network management solution to mitigate MAC randomization </a:t>
            </a:r>
            <a:r>
              <a:rPr lang="en-US" sz="1400" dirty="0" err="1"/>
              <a:t>e,g</a:t>
            </a:r>
            <a:r>
              <a:rPr lang="en-US" sz="1400" dirty="0"/>
              <a:t>. [2]</a:t>
            </a:r>
          </a:p>
        </p:txBody>
      </p:sp>
    </p:spTree>
    <p:extLst>
      <p:ext uri="{BB962C8B-B14F-4D97-AF65-F5344CB8AC3E}">
        <p14:creationId xmlns:p14="http://schemas.microsoft.com/office/powerpoint/2010/main" val="2435438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PII and PCI in 802.11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76" y="1524000"/>
            <a:ext cx="9016924" cy="4114800"/>
          </a:xfrm>
        </p:spPr>
        <p:txBody>
          <a:bodyPr/>
          <a:lstStyle/>
          <a:p>
            <a:r>
              <a:rPr lang="en-GB" sz="2000" dirty="0"/>
              <a:t>MAC and above</a:t>
            </a:r>
          </a:p>
          <a:p>
            <a:pPr lvl="1"/>
            <a:r>
              <a:rPr lang="en-GB" sz="1600" dirty="0"/>
              <a:t>data plane payload (if unprotected, e.g. non-RSN, </a:t>
            </a:r>
            <a:r>
              <a:rPr lang="en-GB" sz="1600" dirty="0" err="1"/>
              <a:t>EAPoL</a:t>
            </a:r>
            <a:r>
              <a:rPr lang="en-GB" sz="1600" dirty="0"/>
              <a:t>): (older) TLS exchanges, DNS queries, service discovery messages, IP headers, IP data without higher layer protection, etc</a:t>
            </a:r>
          </a:p>
          <a:p>
            <a:pPr lvl="1"/>
            <a:r>
              <a:rPr lang="en-GB" sz="1600" dirty="0"/>
              <a:t>specific explicit or implicit identifiers of user, device or (small) device group: SAE password identifier, PMKID, SSID, MAC/BSSID, etc</a:t>
            </a:r>
          </a:p>
          <a:p>
            <a:pPr lvl="1"/>
            <a:r>
              <a:rPr lang="en-GB" sz="1600" dirty="0"/>
              <a:t>identifiable MAC </a:t>
            </a:r>
            <a:r>
              <a:rPr lang="en-GB" sz="1600" dirty="0" err="1"/>
              <a:t>signaling</a:t>
            </a:r>
            <a:r>
              <a:rPr lang="en-GB" sz="1600" dirty="0"/>
              <a:t> </a:t>
            </a:r>
            <a:r>
              <a:rPr lang="en-GB" sz="1600" dirty="0" err="1"/>
              <a:t>behavior</a:t>
            </a:r>
            <a:r>
              <a:rPr lang="en-GB" sz="1600" dirty="0"/>
              <a:t> of device: (unusual) capability indication in elements/fields, PM indication </a:t>
            </a:r>
            <a:r>
              <a:rPr lang="en-GB" sz="1600" dirty="0" err="1"/>
              <a:t>behavior</a:t>
            </a:r>
            <a:r>
              <a:rPr lang="en-GB" sz="1600" dirty="0"/>
              <a:t> patterns, etc (e.g. [3], [10], [15], [16])</a:t>
            </a:r>
          </a:p>
          <a:p>
            <a:pPr lvl="1"/>
            <a:r>
              <a:rPr lang="en-GB" sz="1600" dirty="0"/>
              <a:t>identifiable MAC channel access </a:t>
            </a:r>
            <a:r>
              <a:rPr lang="en-GB" sz="1600" dirty="0" err="1"/>
              <a:t>behavior</a:t>
            </a:r>
            <a:r>
              <a:rPr lang="en-GB" sz="1600" dirty="0"/>
              <a:t> of device: (</a:t>
            </a:r>
            <a:r>
              <a:rPr lang="en-GB" sz="1600" dirty="0" err="1"/>
              <a:t>SoftAP</a:t>
            </a:r>
            <a:r>
              <a:rPr lang="en-GB" sz="1600" dirty="0"/>
              <a:t>) beacon frame timing, IFS timing, probing </a:t>
            </a:r>
            <a:r>
              <a:rPr lang="en-GB" sz="1600" dirty="0" err="1"/>
              <a:t>behavior</a:t>
            </a:r>
            <a:r>
              <a:rPr lang="en-GB" sz="1600" dirty="0"/>
              <a:t>, data stream aggregation characteristics (e.g. [4], [5], [12], [13], [14], [17])</a:t>
            </a:r>
          </a:p>
          <a:p>
            <a:pPr lvl="1"/>
            <a:r>
              <a:rPr lang="en-GB" sz="1600" dirty="0"/>
              <a:t>identifiable response to non-standard or malformed frames (e.g. [11])</a:t>
            </a:r>
          </a:p>
          <a:p>
            <a:pPr lvl="1"/>
            <a:r>
              <a:rPr lang="en-GB" sz="1600" dirty="0"/>
              <a:t>identifiable traffic characteristics of application/service types: TID/UP, data frame burst timing etc</a:t>
            </a:r>
          </a:p>
          <a:p>
            <a:r>
              <a:rPr lang="en-GB" sz="2000" dirty="0"/>
              <a:t>PHY</a:t>
            </a:r>
          </a:p>
          <a:p>
            <a:pPr lvl="1"/>
            <a:r>
              <a:rPr lang="en-GB" sz="1600" dirty="0"/>
              <a:t>identifiable PHY </a:t>
            </a:r>
            <a:r>
              <a:rPr lang="en-GB" sz="1600" dirty="0" err="1"/>
              <a:t>behavior</a:t>
            </a:r>
            <a:r>
              <a:rPr lang="en-GB" sz="1600" dirty="0"/>
              <a:t> of device: scrambler seed correlation, etc (e.g. 3.1 of [4])</a:t>
            </a:r>
          </a:p>
          <a:p>
            <a:pPr lvl="1"/>
            <a:r>
              <a:rPr lang="en-GB" sz="1600" dirty="0"/>
              <a:t>channel perturbation information that might reveal physical user activity (e.g. keystrokes [6], human movement): CSI in sounding feedback, etc</a:t>
            </a:r>
          </a:p>
          <a:p>
            <a:r>
              <a:rPr lang="en-GB" sz="2000" dirty="0"/>
              <a:t>RF</a:t>
            </a:r>
          </a:p>
          <a:p>
            <a:pPr lvl="1"/>
            <a:r>
              <a:rPr lang="en-GB" sz="1600" dirty="0"/>
              <a:t>identifiable RF characteristics of device: CFO, sync and subcarrier phase correlation, etc (e.g. [7])</a:t>
            </a:r>
          </a:p>
          <a:p>
            <a:endParaRPr lang="en-GB" sz="1200" dirty="0"/>
          </a:p>
          <a:p>
            <a:pPr lvl="1"/>
            <a:endParaRPr lang="en-GB" sz="1600" dirty="0"/>
          </a:p>
          <a:p>
            <a:pPr lvl="1"/>
            <a:endParaRPr lang="en-GB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722" y="6475413"/>
            <a:ext cx="1816203" cy="184666"/>
          </a:xfrm>
        </p:spPr>
        <p:txBody>
          <a:bodyPr/>
          <a:lstStyle/>
          <a:p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88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Gaps to be addressed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805" y="1417320"/>
            <a:ext cx="8856195" cy="4526280"/>
          </a:xfrm>
        </p:spPr>
        <p:txBody>
          <a:bodyPr/>
          <a:lstStyle/>
          <a:p>
            <a:r>
              <a:rPr lang="en-GB" sz="2000" dirty="0"/>
              <a:t>Some items on previous slide do not need new standards work, e.g.</a:t>
            </a:r>
          </a:p>
          <a:p>
            <a:pPr lvl="1"/>
            <a:r>
              <a:rPr lang="en-GB" sz="1600" dirty="0"/>
              <a:t>RSN provides authenticated encryption of payloads of data frames, robust unicast </a:t>
            </a:r>
            <a:r>
              <a:rPr lang="en-GB" sz="1600" dirty="0" err="1"/>
              <a:t>mgmt</a:t>
            </a:r>
            <a:r>
              <a:rPr lang="en-GB" sz="1600" dirty="0"/>
              <a:t> frames</a:t>
            </a:r>
          </a:p>
          <a:p>
            <a:pPr lvl="2"/>
            <a:r>
              <a:rPr lang="en-GB" sz="1400" dirty="0"/>
              <a:t>sufficient protection against divulgence to </a:t>
            </a:r>
            <a:r>
              <a:rPr lang="en-GB" sz="1400" u="sng" dirty="0"/>
              <a:t>third parties</a:t>
            </a:r>
            <a:r>
              <a:rPr lang="en-GB" sz="1400" dirty="0"/>
              <a:t>, assuming authentication credentials are secret</a:t>
            </a:r>
          </a:p>
          <a:p>
            <a:pPr lvl="3"/>
            <a:r>
              <a:rPr lang="en-GB" sz="1200" dirty="0"/>
              <a:t>separate discussion might be needed for control of PII/PCI sharing with the (authenticated) AP/network</a:t>
            </a:r>
          </a:p>
          <a:p>
            <a:pPr lvl="1"/>
            <a:r>
              <a:rPr lang="en-GB" sz="1600" dirty="0"/>
              <a:t>minimization of distinguishable RF/PHY/MAC </a:t>
            </a:r>
            <a:r>
              <a:rPr lang="en-GB" sz="1600" dirty="0" err="1"/>
              <a:t>behaviors</a:t>
            </a:r>
            <a:r>
              <a:rPr lang="en-GB" sz="1600" dirty="0"/>
              <a:t> can be handled in device implementation, without interoperability concerns</a:t>
            </a:r>
          </a:p>
          <a:p>
            <a:pPr lvl="2"/>
            <a:r>
              <a:rPr lang="en-GB" sz="1400" dirty="0"/>
              <a:t>e.g. scheduling </a:t>
            </a:r>
            <a:r>
              <a:rPr lang="en-GB" sz="1400" dirty="0" err="1"/>
              <a:t>behavior</a:t>
            </a:r>
            <a:r>
              <a:rPr lang="en-GB" sz="1400" dirty="0"/>
              <a:t> (e.g. RUs), scrambler seed, frame </a:t>
            </a:r>
            <a:r>
              <a:rPr lang="en-GB" sz="1400" dirty="0" err="1"/>
              <a:t>tx</a:t>
            </a:r>
            <a:r>
              <a:rPr lang="en-GB" sz="1400" dirty="0"/>
              <a:t> timing, response to non-standard frames</a:t>
            </a:r>
          </a:p>
          <a:p>
            <a:r>
              <a:rPr lang="en-GB" sz="2000" dirty="0"/>
              <a:t>Many of the remaining items could be addressed by PII/PCI encryption/masking, or avoidance of PII/PCI transmission, in:</a:t>
            </a:r>
          </a:p>
          <a:p>
            <a:pPr lvl="1"/>
            <a:r>
              <a:rPr lang="en-GB" sz="1600" dirty="0"/>
              <a:t>pre-association (and other non-robust or broadcast) management frame payloads [also see [18])</a:t>
            </a:r>
          </a:p>
          <a:p>
            <a:pPr lvl="1"/>
            <a:r>
              <a:rPr lang="en-GB" sz="1600" dirty="0"/>
              <a:t>control frame payloads</a:t>
            </a:r>
          </a:p>
          <a:p>
            <a:pPr lvl="1"/>
            <a:r>
              <a:rPr lang="en-GB" sz="1600" dirty="0"/>
              <a:t>data frames prior to PTKSA establishment (e.g. </a:t>
            </a:r>
            <a:r>
              <a:rPr lang="en-GB" sz="1600" dirty="0" err="1"/>
              <a:t>EAPoL</a:t>
            </a:r>
            <a:r>
              <a:rPr lang="en-GB" sz="1600" dirty="0"/>
              <a:t>)</a:t>
            </a:r>
          </a:p>
          <a:p>
            <a:pPr lvl="1"/>
            <a:r>
              <a:rPr lang="en-GB" sz="1600" dirty="0"/>
              <a:t>PHY/MAC headers of all frames</a:t>
            </a:r>
          </a:p>
          <a:p>
            <a:r>
              <a:rPr lang="en-GB" sz="2000" dirty="0"/>
              <a:t>Define an extensible framework for progressive privacy enhancements</a:t>
            </a:r>
          </a:p>
          <a:p>
            <a:pPr lvl="1"/>
            <a:r>
              <a:rPr lang="en-GB" sz="1600" dirty="0"/>
              <a:t>Identify and prioritize the most feasible attack vectors; noting that in reality not every theoretical vector can be effectively addressed</a:t>
            </a:r>
          </a:p>
          <a:p>
            <a:pPr lvl="2"/>
            <a:r>
              <a:rPr lang="en-GB" sz="1200" dirty="0"/>
              <a:t>Note: In the degenerate case of a single user living in an isolated location, monitoring the presence of *any* energy in any communications band is a strong indicator of the presence of that user!</a:t>
            </a:r>
          </a:p>
          <a:p>
            <a:pPr lvl="1"/>
            <a:endParaRPr lang="en-GB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722" y="6475413"/>
            <a:ext cx="1816203" cy="184666"/>
          </a:xfrm>
        </p:spPr>
        <p:txBody>
          <a:bodyPr/>
          <a:lstStyle/>
          <a:p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903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Progressive protection/avoidance of PII/PCI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487" y="1524000"/>
            <a:ext cx="8449978" cy="4114800"/>
          </a:xfrm>
        </p:spPr>
        <p:txBody>
          <a:bodyPr/>
          <a:lstStyle/>
          <a:p>
            <a:r>
              <a:rPr lang="en-GB" sz="1600" dirty="0"/>
              <a:t>Step 1: Encrypt/mask frames sent prior to PTK establishment</a:t>
            </a:r>
          </a:p>
          <a:p>
            <a:pPr lvl="1"/>
            <a:r>
              <a:rPr lang="en-GB" sz="1200" dirty="0"/>
              <a:t>Capabilities, methods and configurations (Assoc, Auth and GAS frames, also probes)</a:t>
            </a:r>
          </a:p>
          <a:p>
            <a:pPr lvl="2"/>
            <a:r>
              <a:rPr lang="en-GB" sz="1100" dirty="0"/>
              <a:t>Fingerprinting device or device type (e.g. Cap field values, presence/values of elements, etc)</a:t>
            </a:r>
            <a:endParaRPr lang="en-GB" sz="1200" dirty="0"/>
          </a:p>
          <a:p>
            <a:pPr lvl="1"/>
            <a:r>
              <a:rPr lang="en-GB" sz="1200" dirty="0"/>
              <a:t>SAE password identifier (Authentication frames)</a:t>
            </a:r>
          </a:p>
          <a:p>
            <a:pPr lvl="2"/>
            <a:r>
              <a:rPr lang="en-GB" sz="1100" dirty="0"/>
              <a:t>Static identifier of user/device, might also contain explicit personal info (e.g. real name)</a:t>
            </a:r>
          </a:p>
          <a:p>
            <a:pPr lvl="1"/>
            <a:r>
              <a:rPr lang="en-GB" sz="1200" dirty="0"/>
              <a:t>PMKID (Association frames, also 4-way etc)</a:t>
            </a:r>
          </a:p>
          <a:p>
            <a:pPr lvl="2"/>
            <a:r>
              <a:rPr lang="en-GB" sz="1100" dirty="0"/>
              <a:t>Medium-term identifier of a device (possibly static across BSS transitions)</a:t>
            </a:r>
          </a:p>
          <a:p>
            <a:pPr lvl="1"/>
            <a:r>
              <a:rPr lang="en-GB" sz="1200" dirty="0"/>
              <a:t>SSID (Association frames, also </a:t>
            </a:r>
            <a:r>
              <a:rPr lang="en-GB" sz="1200" dirty="0" err="1"/>
              <a:t>SoftAP</a:t>
            </a:r>
            <a:r>
              <a:rPr lang="en-GB" sz="1200" dirty="0"/>
              <a:t> Beacons/Probes) [also correlated to Address fields via Beacons/Probes]</a:t>
            </a:r>
          </a:p>
          <a:p>
            <a:pPr lvl="2"/>
            <a:r>
              <a:rPr lang="en-GB" sz="1100" dirty="0"/>
              <a:t>Static identifier of (small) group of devices (STAs), or a single device (</a:t>
            </a:r>
            <a:r>
              <a:rPr lang="en-GB" sz="1100" dirty="0" err="1"/>
              <a:t>SoftAP</a:t>
            </a:r>
            <a:r>
              <a:rPr lang="en-GB" sz="1100" dirty="0"/>
              <a:t>)</a:t>
            </a:r>
          </a:p>
          <a:p>
            <a:r>
              <a:rPr lang="en-GB" sz="1600" dirty="0"/>
              <a:t>Step 2: Encrypt/mask MAC header identifiers, and frames sent after PTK establishment</a:t>
            </a:r>
          </a:p>
          <a:p>
            <a:pPr lvl="1"/>
            <a:r>
              <a:rPr lang="en-GB" sz="1200" dirty="0"/>
              <a:t>Address fields (e.g. more frequent MAC and BSSID randomization, SA/DA masking)</a:t>
            </a:r>
          </a:p>
          <a:p>
            <a:pPr lvl="2"/>
            <a:r>
              <a:rPr lang="en-GB" sz="1100" dirty="0"/>
              <a:t>Short-term (with MAC randomization) identifier of device</a:t>
            </a:r>
            <a:endParaRPr lang="en-GB" sz="1200" dirty="0"/>
          </a:p>
          <a:p>
            <a:pPr lvl="1"/>
            <a:r>
              <a:rPr lang="en-GB" sz="1200" dirty="0"/>
              <a:t>OMN, quiet, timing measurement, etc (non-robust </a:t>
            </a:r>
            <a:r>
              <a:rPr lang="en-GB" sz="1200" dirty="0" err="1"/>
              <a:t>mgmt</a:t>
            </a:r>
            <a:r>
              <a:rPr lang="en-GB" sz="1200" dirty="0"/>
              <a:t> frames)</a:t>
            </a:r>
          </a:p>
          <a:p>
            <a:pPr lvl="2"/>
            <a:r>
              <a:rPr lang="en-GB" sz="1000" dirty="0"/>
              <a:t>Fingerprint device or device type</a:t>
            </a:r>
          </a:p>
          <a:p>
            <a:pPr lvl="1"/>
            <a:r>
              <a:rPr lang="en-GB" sz="1200" dirty="0"/>
              <a:t>Sequence numbers (</a:t>
            </a:r>
            <a:r>
              <a:rPr lang="en-GB" sz="1200" dirty="0" err="1"/>
              <a:t>BlockAck</a:t>
            </a:r>
            <a:r>
              <a:rPr lang="en-GB" sz="1200" dirty="0"/>
              <a:t> control frames, etc)</a:t>
            </a:r>
          </a:p>
          <a:p>
            <a:pPr lvl="2"/>
            <a:r>
              <a:rPr lang="en-GB" sz="1100" dirty="0"/>
              <a:t>Correlated values as identifier of device</a:t>
            </a:r>
            <a:endParaRPr lang="en-GB" sz="1200" dirty="0"/>
          </a:p>
          <a:p>
            <a:r>
              <a:rPr lang="en-GB" sz="1600" dirty="0"/>
              <a:t>Step 3: Encrypt/mask frames implicating PHY layer, other relevant PHY/MAC headers</a:t>
            </a:r>
          </a:p>
          <a:p>
            <a:pPr lvl="1"/>
            <a:r>
              <a:rPr lang="en-GB" sz="1200" dirty="0"/>
              <a:t>Beamforming report action frames</a:t>
            </a:r>
          </a:p>
          <a:p>
            <a:pPr lvl="2"/>
            <a:r>
              <a:rPr lang="en-GB" sz="1100" dirty="0"/>
              <a:t>(High SNR) CSI that reveals keystrokes or other user activity (without need for attacker to directly measure perturbed channel)</a:t>
            </a:r>
            <a:endParaRPr lang="en-GB" sz="1200" dirty="0"/>
          </a:p>
          <a:p>
            <a:pPr lvl="1"/>
            <a:r>
              <a:rPr lang="en-GB" sz="1200" dirty="0"/>
              <a:t>Control fields (e.g. power save)</a:t>
            </a:r>
          </a:p>
          <a:p>
            <a:pPr lvl="2"/>
            <a:r>
              <a:rPr lang="en-GB" sz="1100" dirty="0"/>
              <a:t>Fingerprinting device or device type, identifying application/services by traffic ID/tags</a:t>
            </a:r>
          </a:p>
          <a:p>
            <a:pPr lvl="1"/>
            <a:r>
              <a:rPr lang="en-GB" sz="1300" dirty="0"/>
              <a:t>Preamble (e.g. protected LTFs)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722" y="6475413"/>
            <a:ext cx="1816203" cy="184666"/>
          </a:xfrm>
        </p:spPr>
        <p:txBody>
          <a:bodyPr/>
          <a:lstStyle/>
          <a:p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82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10600" cy="4114800"/>
          </a:xfrm>
        </p:spPr>
        <p:txBody>
          <a:bodyPr/>
          <a:lstStyle/>
          <a:p>
            <a:r>
              <a:rPr lang="en-GB" sz="2000" dirty="0"/>
              <a:t>Encryption/masking of pre-association management frame contents</a:t>
            </a:r>
          </a:p>
          <a:p>
            <a:pPr lvl="1"/>
            <a:r>
              <a:rPr lang="en-GB" sz="1600" dirty="0"/>
              <a:t>Scalable encryption mechanisms for unicast frames (e.g. public key based [8] [9], use of PASN keys when available)</a:t>
            </a:r>
          </a:p>
          <a:p>
            <a:pPr lvl="2"/>
            <a:r>
              <a:rPr lang="en-GB" sz="1400" dirty="0"/>
              <a:t>Note: May be difficult to fully mitigate active privacy attacks (</a:t>
            </a:r>
            <a:r>
              <a:rPr lang="en-GB" sz="1400" dirty="0" err="1"/>
              <a:t>MiTM</a:t>
            </a:r>
            <a:r>
              <a:rPr lang="en-GB" sz="1400" dirty="0"/>
              <a:t>, evil-twin, downgrade) prior to establishment of initial trust with AP/network</a:t>
            </a:r>
          </a:p>
          <a:p>
            <a:pPr lvl="1"/>
            <a:r>
              <a:rPr lang="en-GB" sz="1600" dirty="0"/>
              <a:t>Use of protected identifiers or pseudonyms (for frames that do not have other payload that needs protection)</a:t>
            </a:r>
          </a:p>
          <a:p>
            <a:pPr lvl="1"/>
            <a:r>
              <a:rPr lang="en-GB" sz="1600" dirty="0"/>
              <a:t>Also, omit non-essential information in broadcast frames (e.g. probe requests)</a:t>
            </a:r>
          </a:p>
          <a:p>
            <a:pPr lvl="2"/>
            <a:r>
              <a:rPr lang="en-GB" sz="1400" dirty="0"/>
              <a:t>Interop with legacy devices needs to be considered</a:t>
            </a:r>
          </a:p>
          <a:p>
            <a:pPr lvl="2"/>
            <a:r>
              <a:rPr lang="en-GB" sz="1400" dirty="0"/>
              <a:t>Special consideration may be needed for </a:t>
            </a:r>
            <a:r>
              <a:rPr lang="en-GB" sz="1400" dirty="0" err="1"/>
              <a:t>SoftAP</a:t>
            </a:r>
            <a:r>
              <a:rPr lang="en-GB" sz="1400" dirty="0"/>
              <a:t> (e.g. SSID masking, protected out-of-band discovery)</a:t>
            </a:r>
            <a:endParaRPr lang="en-GB" sz="2000" dirty="0"/>
          </a:p>
          <a:p>
            <a:r>
              <a:rPr lang="en-GB" sz="2000" dirty="0"/>
              <a:t>Encryption/masking of non-robust management frame contents</a:t>
            </a:r>
          </a:p>
          <a:p>
            <a:pPr lvl="1"/>
            <a:r>
              <a:rPr lang="en-GB" sz="1600" dirty="0"/>
              <a:t>Define robust variants (possibly limited to new PHY/MAC, e.g. 11be)</a:t>
            </a:r>
          </a:p>
          <a:p>
            <a:r>
              <a:rPr lang="en-GB" sz="2000" dirty="0"/>
              <a:t>Encryption/masking of control frame contents</a:t>
            </a:r>
          </a:p>
          <a:p>
            <a:pPr lvl="1"/>
            <a:r>
              <a:rPr lang="en-GB" sz="1600" dirty="0"/>
              <a:t>Define protected control frames (or protected </a:t>
            </a:r>
            <a:r>
              <a:rPr lang="en-GB" sz="1600" dirty="0" err="1"/>
              <a:t>mgmt</a:t>
            </a:r>
            <a:r>
              <a:rPr lang="en-GB" sz="1600" dirty="0"/>
              <a:t> frame variants of control frames)</a:t>
            </a:r>
          </a:p>
          <a:p>
            <a:r>
              <a:rPr lang="en-GB" sz="2000" dirty="0"/>
              <a:t>PII/PCI avoidance in PHY/MAC headers</a:t>
            </a:r>
          </a:p>
          <a:p>
            <a:pPr lvl="1"/>
            <a:r>
              <a:rPr lang="en-GB" sz="1600" dirty="0"/>
              <a:t>Difficult to address by encryption/masking in general case. Partly address by avoiding transmitting PII/PCI by enabling more dynamic address field randomization, masking etc</a:t>
            </a:r>
          </a:p>
          <a:p>
            <a:pPr lvl="1"/>
            <a:endParaRPr lang="en-GB" sz="1600" dirty="0"/>
          </a:p>
          <a:p>
            <a:pPr lvl="1"/>
            <a:endParaRPr lang="en-GB" sz="1600" dirty="0"/>
          </a:p>
          <a:p>
            <a:pPr lvl="1"/>
            <a:endParaRPr lang="en-GB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722" y="6475413"/>
            <a:ext cx="1816203" cy="184666"/>
          </a:xfrm>
        </p:spPr>
        <p:txBody>
          <a:bodyPr/>
          <a:lstStyle/>
          <a:p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416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8" y="1726096"/>
            <a:ext cx="8761412" cy="4114800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Framework is proposed to support progressive privacy protection enhancements in 802.11 standard</a:t>
            </a:r>
          </a:p>
          <a:p>
            <a:pPr lvl="1"/>
            <a:r>
              <a:rPr lang="en-GB" dirty="0"/>
              <a:t>note: the proposed steps do not need to be strictly serialized</a:t>
            </a:r>
          </a:p>
          <a:p>
            <a:r>
              <a:rPr lang="en-GB" dirty="0"/>
              <a:t>Work is justified by strong industry interest in client privacy</a:t>
            </a:r>
          </a:p>
          <a:p>
            <a:pPr lvl="1"/>
            <a:r>
              <a:rPr lang="en-GB" dirty="0"/>
              <a:t>significant activities in security research community (e.g. see references)</a:t>
            </a:r>
          </a:p>
          <a:p>
            <a:pPr lvl="1"/>
            <a:r>
              <a:rPr lang="en-GB" dirty="0"/>
              <a:t>recent introduction of privacy features in many Wi-Fi products</a:t>
            </a:r>
          </a:p>
          <a:p>
            <a:r>
              <a:rPr lang="en-GB" dirty="0"/>
              <a:t>As a next step, prepare slides to add to 11-21-0641 with corresponding use case descriptions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722" y="6475413"/>
            <a:ext cx="1816203" cy="184666"/>
          </a:xfrm>
        </p:spPr>
        <p:txBody>
          <a:bodyPr/>
          <a:lstStyle/>
          <a:p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4431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1-XXXX-00-000m-preassoc-privacy" id="{8C8435B5-38AB-FD4B-858A-96787BCF5AC7}" vid="{2E0F85C9-A5C4-1342-BFEB-DE700B48FBD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22005</TotalTime>
  <Words>1869</Words>
  <Application>Microsoft Macintosh PowerPoint</Application>
  <PresentationFormat>On-screen Show (4:3)</PresentationFormat>
  <Paragraphs>168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Times New Roman</vt:lpstr>
      <vt:lpstr>Wingdings</vt:lpstr>
      <vt:lpstr>802-11-Submission</vt:lpstr>
      <vt:lpstr>Privacy Protection Gaps</vt:lpstr>
      <vt:lpstr>Abstract</vt:lpstr>
      <vt:lpstr>Introduction</vt:lpstr>
      <vt:lpstr>User privacy concerns</vt:lpstr>
      <vt:lpstr>Examples of PII and PCI in 802.11 stack</vt:lpstr>
      <vt:lpstr>Gaps to be addressed</vt:lpstr>
      <vt:lpstr>Progressive protection/avoidance of PII/PCI</vt:lpstr>
      <vt:lpstr>Potential solutions</vt:lpstr>
      <vt:lpstr>Summary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Privacy Protection Gaps</dc:title>
  <dc:subject/>
  <dc:creator>Thomas Derham</dc:creator>
  <cp:keywords/>
  <dc:description/>
  <cp:lastModifiedBy>Thomas Derham</cp:lastModifiedBy>
  <cp:revision>94</cp:revision>
  <cp:lastPrinted>1998-02-10T13:28:06Z</cp:lastPrinted>
  <dcterms:created xsi:type="dcterms:W3CDTF">2021-06-01T20:00:27Z</dcterms:created>
  <dcterms:modified xsi:type="dcterms:W3CDTF">2021-09-23T22:19:20Z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-2101675179</vt:i4>
  </property>
  <property fmtid="{D5CDD505-2E9C-101B-9397-08002B2CF9AE}" pid="3" name="_NewReviewCycle">
    <vt:lpwstr/>
  </property>
  <property fmtid="{D5CDD505-2E9C-101B-9397-08002B2CF9AE}" pid="4" name="_EmailSubject">
    <vt:lpwstr>Tuesday meeting</vt:lpwstr>
  </property>
  <property fmtid="{D5CDD505-2E9C-101B-9397-08002B2CF9AE}" pid="5" name="_AuthorEmail">
    <vt:lpwstr>vinko.erceg@broadcom.com</vt:lpwstr>
  </property>
  <property fmtid="{D5CDD505-2E9C-101B-9397-08002B2CF9AE}" pid="6" name="_AuthorEmailDisplayName">
    <vt:lpwstr>Vinko Erceg</vt:lpwstr>
  </property>
  <property fmtid="{D5CDD505-2E9C-101B-9397-08002B2CF9AE}" pid="7" name="_PreviousAdHocReviewCycleID">
    <vt:i4>1073190392</vt:i4>
  </property>
</Properties>
</file>