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309" r:id="rId4"/>
    <p:sldId id="316" r:id="rId5"/>
    <p:sldId id="287" r:id="rId6"/>
    <p:sldId id="308" r:id="rId7"/>
    <p:sldId id="350" r:id="rId8"/>
    <p:sldId id="300" r:id="rId9"/>
    <p:sldId id="301" r:id="rId10"/>
    <p:sldId id="303" r:id="rId11"/>
    <p:sldId id="304" r:id="rId12"/>
    <p:sldId id="305" r:id="rId13"/>
    <p:sldId id="302" r:id="rId14"/>
    <p:sldId id="306" r:id="rId15"/>
    <p:sldId id="342" r:id="rId16"/>
    <p:sldId id="343" r:id="rId17"/>
    <p:sldId id="353" r:id="rId18"/>
    <p:sldId id="365" r:id="rId19"/>
    <p:sldId id="354" r:id="rId20"/>
    <p:sldId id="358" r:id="rId21"/>
    <p:sldId id="366" r:id="rId22"/>
    <p:sldId id="357" r:id="rId23"/>
    <p:sldId id="351" r:id="rId24"/>
    <p:sldId id="346" r:id="rId25"/>
    <p:sldId id="347" r:id="rId26"/>
    <p:sldId id="344" r:id="rId27"/>
    <p:sldId id="333" r:id="rId28"/>
    <p:sldId id="322" r:id="rId29"/>
    <p:sldId id="320" r:id="rId30"/>
    <p:sldId id="327" r:id="rId31"/>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3"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802.11-21/1394</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Augutst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802.11-21/1394</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Augutst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802.11-21/1394</a:t>
            </a:r>
            <a:endParaRPr lang="en-US"/>
          </a:p>
        </p:txBody>
      </p:sp>
      <p:sp>
        <p:nvSpPr>
          <p:cNvPr id="5" name="Rectangle 3"/>
          <p:cNvSpPr>
            <a:spLocks noGrp="1" noChangeArrowheads="1"/>
          </p:cNvSpPr>
          <p:nvPr>
            <p:ph type="dt"/>
          </p:nvPr>
        </p:nvSpPr>
        <p:spPr>
          <a:ln/>
        </p:spPr>
        <p:txBody>
          <a:bodyPr/>
          <a:lstStyle/>
          <a:p>
            <a:r>
              <a:rPr lang="en-GB"/>
              <a:t>Augutst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802.11-21/1394</a:t>
            </a:r>
            <a:endParaRPr lang="en-US"/>
          </a:p>
        </p:txBody>
      </p:sp>
      <p:sp>
        <p:nvSpPr>
          <p:cNvPr id="5" name="Rectangle 3"/>
          <p:cNvSpPr>
            <a:spLocks noGrp="1" noChangeArrowheads="1"/>
          </p:cNvSpPr>
          <p:nvPr>
            <p:ph type="dt"/>
          </p:nvPr>
        </p:nvSpPr>
        <p:spPr>
          <a:ln/>
        </p:spPr>
        <p:txBody>
          <a:bodyPr/>
          <a:lstStyle/>
          <a:p>
            <a:r>
              <a:rPr lang="en-GB"/>
              <a:t>Augutst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August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August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August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August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August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August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August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August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August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August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802.11-21/1394r00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August 2021</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August 24,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2021-08-24</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1457568737"/>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spid="_x0000_s1074" name="Document" r:id="rId4" imgW="8432800" imgH="1473200" progId="Word.Document.8">
                  <p:embed/>
                </p:oleObj>
              </mc:Choice>
              <mc:Fallback>
                <p:oleObj name="Document" r:id="rId4"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5"/>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August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August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96913" y="2184722"/>
            <a:ext cx="7772400" cy="1021556"/>
          </a:xfrm>
        </p:spPr>
        <p:txBody>
          <a:bodyPr/>
          <a:lstStyle/>
          <a:p>
            <a:r>
              <a:rPr lang="en-US" dirty="0"/>
              <a:t>Motions</a:t>
            </a:r>
          </a:p>
        </p:txBody>
      </p:sp>
      <p:sp>
        <p:nvSpPr>
          <p:cNvPr id="8" name="Textplatzhalter 7"/>
          <p:cNvSpPr>
            <a:spLocks noGrp="1"/>
          </p:cNvSpPr>
          <p:nvPr>
            <p:ph type="body" idx="1"/>
          </p:nvPr>
        </p:nvSpPr>
        <p:spPr>
          <a:xfrm>
            <a:off x="722313" y="1059582"/>
            <a:ext cx="7772400" cy="1125140"/>
          </a:xfrm>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283718"/>
            <a:ext cx="7772400" cy="1021556"/>
          </a:xfrm>
        </p:spPr>
        <p:txBody>
          <a:bodyPr/>
          <a:lstStyle/>
          <a:p>
            <a:r>
              <a:rPr lang="en-US" dirty="0"/>
              <a:t>Announcements</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cxnSp>
        <p:nvCxnSpPr>
          <p:cNvPr id="8" name="Straight Connector 7">
            <a:extLst>
              <a:ext uri="{FF2B5EF4-FFF2-40B4-BE49-F238E27FC236}">
                <a16:creationId xmlns:a16="http://schemas.microsoft.com/office/drawing/2014/main" id="{B24CDD45-D51B-A546-A00B-7B5208F2E592}"/>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994792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76961" y="2355726"/>
            <a:ext cx="7772400" cy="1021556"/>
          </a:xfrm>
        </p:spPr>
        <p:txBody>
          <a:bodyPr/>
          <a:lstStyle/>
          <a:p>
            <a:r>
              <a:rPr lang="en-US" dirty="0"/>
              <a:t>Editor’s Report</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cxnSp>
        <p:nvCxnSpPr>
          <p:cNvPr id="8" name="Straight Connector 7">
            <a:extLst>
              <a:ext uri="{FF2B5EF4-FFF2-40B4-BE49-F238E27FC236}">
                <a16:creationId xmlns:a16="http://schemas.microsoft.com/office/drawing/2014/main" id="{3B6BB872-2E99-054E-84D3-E21DAD7A4DFC}"/>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840424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August 2021</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August 24,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67228" y="2211710"/>
            <a:ext cx="7772400" cy="1021556"/>
          </a:xfrm>
        </p:spPr>
        <p:txBody>
          <a:bodyPr/>
          <a:lstStyle/>
          <a:p>
            <a:r>
              <a:rPr lang="en-US" dirty="0"/>
              <a:t>Status Comment Assignment &amp; Resolution</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cxnSp>
        <p:nvCxnSpPr>
          <p:cNvPr id="8" name="Straight Connector 7">
            <a:extLst>
              <a:ext uri="{FF2B5EF4-FFF2-40B4-BE49-F238E27FC236}">
                <a16:creationId xmlns:a16="http://schemas.microsoft.com/office/drawing/2014/main" id="{D5BC1B33-BDDF-9547-B065-26C98621F5E2}"/>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25531110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67228" y="2211710"/>
            <a:ext cx="7772400" cy="1021556"/>
          </a:xfrm>
        </p:spPr>
        <p:txBody>
          <a:bodyPr/>
          <a:lstStyle/>
          <a:p>
            <a:r>
              <a:rPr lang="en-US" dirty="0"/>
              <a:t>Status Comment Assignment &amp; Resolution</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cxnSp>
        <p:nvCxnSpPr>
          <p:cNvPr id="8" name="Straight Connector 7">
            <a:extLst>
              <a:ext uri="{FF2B5EF4-FFF2-40B4-BE49-F238E27FC236}">
                <a16:creationId xmlns:a16="http://schemas.microsoft.com/office/drawing/2014/main" id="{D5BC1B33-BDDF-9547-B065-26C98621F5E2}"/>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0421841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Plan for upcoming </a:t>
            </a:r>
            <a:r>
              <a:rPr lang="en-US" dirty="0" err="1"/>
              <a:t>telcos</a:t>
            </a:r>
            <a:endParaRPr lang="en-US" dirty="0"/>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cxnSp>
        <p:nvCxnSpPr>
          <p:cNvPr id="8" name="Straight Connector 7">
            <a:extLst>
              <a:ext uri="{FF2B5EF4-FFF2-40B4-BE49-F238E27FC236}">
                <a16:creationId xmlns:a16="http://schemas.microsoft.com/office/drawing/2014/main" id="{ED51A796-9AD6-F747-B268-172D01C45942}"/>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4359950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283718"/>
            <a:ext cx="7772400" cy="1021556"/>
          </a:xfrm>
        </p:spPr>
        <p:txBody>
          <a:bodyPr/>
          <a:lstStyle/>
          <a:p>
            <a:r>
              <a:rPr lang="en-US" dirty="0"/>
              <a:t>Submissions</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September 2021	D2.0 WGLB Recirculation LB</a:t>
            </a:r>
          </a:p>
          <a:p>
            <a:pPr marL="0" indent="0">
              <a:lnSpc>
                <a:spcPct val="80000"/>
              </a:lnSpc>
            </a:pPr>
            <a:r>
              <a:rPr lang="en-US" altLang="en-US" dirty="0">
                <a:solidFill>
                  <a:schemeClr val="tx1"/>
                </a:solidFill>
              </a:rPr>
              <a:t>March 2022		Form SAB Pool</a:t>
            </a:r>
          </a:p>
          <a:p>
            <a:pPr marL="0" indent="0">
              <a:lnSpc>
                <a:spcPct val="80000"/>
              </a:lnSpc>
            </a:pPr>
            <a:r>
              <a:rPr lang="en-US" altLang="en-US" dirty="0">
                <a:solidFill>
                  <a:schemeClr val="tx1"/>
                </a:solidFill>
              </a:rPr>
              <a:t>March 2022		MEC/MDR done</a:t>
            </a:r>
          </a:p>
          <a:p>
            <a:pPr marL="0" indent="0">
              <a:lnSpc>
                <a:spcPct val="80000"/>
              </a:lnSpc>
            </a:pPr>
            <a:r>
              <a:rPr lang="en-US" altLang="en-US" dirty="0">
                <a:solidFill>
                  <a:schemeClr val="tx1"/>
                </a:solidFill>
              </a:rPr>
              <a:t>May 2022			Initial SAB (4.0)</a:t>
            </a:r>
          </a:p>
          <a:p>
            <a:pPr marL="0" indent="0">
              <a:lnSpc>
                <a:spcPct val="80000"/>
              </a:lnSpc>
            </a:pPr>
            <a:r>
              <a:rPr lang="en-US" altLang="en-US" dirty="0">
                <a:solidFill>
                  <a:schemeClr val="tx1"/>
                </a:solidFill>
              </a:rPr>
              <a:t>September 2022	Recirculation SAB</a:t>
            </a:r>
          </a:p>
          <a:p>
            <a:pPr marL="0" indent="0">
              <a:lnSpc>
                <a:spcPct val="80000"/>
              </a:lnSpc>
            </a:pPr>
            <a:r>
              <a:rPr lang="en-US" altLang="en-US" dirty="0">
                <a:solidFill>
                  <a:schemeClr val="tx1"/>
                </a:solidFill>
              </a:rPr>
              <a:t>Jan 2023			Final WG/EC approval</a:t>
            </a:r>
          </a:p>
          <a:p>
            <a:pPr marL="0" indent="0">
              <a:lnSpc>
                <a:spcPct val="80000"/>
              </a:lnSpc>
            </a:pPr>
            <a:r>
              <a:rPr lang="en-US" altLang="en-US" dirty="0">
                <a:solidFill>
                  <a:schemeClr val="tx1"/>
                </a:solidFill>
              </a:rPr>
              <a:t>March 2023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August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August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28</a:t>
            </a:fld>
            <a:endParaRPr lang="en-GB"/>
          </a:p>
        </p:txBody>
      </p:sp>
    </p:spTree>
    <p:extLst>
      <p:ext uri="{BB962C8B-B14F-4D97-AF65-F5344CB8AC3E}">
        <p14:creationId xmlns:p14="http://schemas.microsoft.com/office/powerpoint/2010/main" val="34387422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=meee72744f418ab5b614b3c6c4275c5e6</a:t>
            </a:r>
          </a:p>
          <a:p>
            <a:endParaRPr lang="en-GB" sz="1600" dirty="0"/>
          </a:p>
          <a:p>
            <a:r>
              <a:rPr lang="en-GB" sz="1600" dirty="0"/>
              <a:t>Meeting number: 179 788 5979</a:t>
            </a:r>
          </a:p>
          <a:p>
            <a:r>
              <a:rPr lang="en-GB" sz="1600" dirty="0"/>
              <a:t>Meeting password: wireless (94735377 from phones and video systems)</a:t>
            </a:r>
          </a:p>
          <a:p>
            <a:endParaRPr lang="en-GB" sz="16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August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August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dirty="0"/>
              <a:t>Motions</a:t>
            </a:r>
          </a:p>
          <a:p>
            <a:pPr>
              <a:buFont typeface="Arial" panose="020B0604020202020204" pitchFamily="34" charset="0"/>
              <a:buChar char="•"/>
            </a:pPr>
            <a:r>
              <a:rPr lang="en-US" dirty="0"/>
              <a:t>Submissions (see next slide)</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August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CF671-3D29-FA48-B777-D4F63AAF2ACD}"/>
              </a:ext>
            </a:extLst>
          </p:cNvPr>
          <p:cNvSpPr>
            <a:spLocks noGrp="1"/>
          </p:cNvSpPr>
          <p:nvPr>
            <p:ph type="title"/>
          </p:nvPr>
        </p:nvSpPr>
        <p:spPr/>
        <p:txBody>
          <a:bodyPr/>
          <a:lstStyle/>
          <a:p>
            <a:r>
              <a:rPr lang="en-US" dirty="0"/>
              <a:t>List of Submissions</a:t>
            </a:r>
          </a:p>
        </p:txBody>
      </p:sp>
      <p:sp>
        <p:nvSpPr>
          <p:cNvPr id="4" name="Slide Number Placeholder 3">
            <a:extLst>
              <a:ext uri="{FF2B5EF4-FFF2-40B4-BE49-F238E27FC236}">
                <a16:creationId xmlns:a16="http://schemas.microsoft.com/office/drawing/2014/main" id="{C3D3515D-65B1-1545-8A3D-0FC0DDD992D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3983220-3BD0-E241-8871-1662F62B2C6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B585D14-CEE9-2546-81F0-9C9257C0EACB}"/>
              </a:ext>
            </a:extLst>
          </p:cNvPr>
          <p:cNvSpPr>
            <a:spLocks noGrp="1"/>
          </p:cNvSpPr>
          <p:nvPr>
            <p:ph type="dt" idx="15"/>
          </p:nvPr>
        </p:nvSpPr>
        <p:spPr/>
        <p:txBody>
          <a:bodyPr/>
          <a:lstStyle/>
          <a:p>
            <a:r>
              <a:rPr lang="en-GB"/>
              <a:t>August 2021</a:t>
            </a:r>
            <a:endParaRPr lang="en-GB" dirty="0"/>
          </a:p>
        </p:txBody>
      </p:sp>
      <p:sp>
        <p:nvSpPr>
          <p:cNvPr id="3" name="TextBox 2">
            <a:extLst>
              <a:ext uri="{FF2B5EF4-FFF2-40B4-BE49-F238E27FC236}">
                <a16:creationId xmlns:a16="http://schemas.microsoft.com/office/drawing/2014/main" id="{7CBEF192-30E9-C74D-B6C6-23BAEBCDD1BE}"/>
              </a:ext>
            </a:extLst>
          </p:cNvPr>
          <p:cNvSpPr txBox="1"/>
          <p:nvPr/>
        </p:nvSpPr>
        <p:spPr>
          <a:xfrm>
            <a:off x="1258839" y="4208770"/>
            <a:ext cx="6624736" cy="523220"/>
          </a:xfrm>
          <a:prstGeom prst="rect">
            <a:avLst/>
          </a:prstGeom>
          <a:noFill/>
        </p:spPr>
        <p:txBody>
          <a:bodyPr wrap="square" rtlCol="0">
            <a:spAutoFit/>
          </a:bodyPr>
          <a:lstStyle/>
          <a:p>
            <a:r>
              <a:rPr lang="en-US" sz="1400" dirty="0">
                <a:solidFill>
                  <a:schemeClr val="tx1"/>
                </a:solidFill>
              </a:rPr>
              <a:t>Note – please check if any additional submissions should be scheduled, also in view of the upcoming plenary meeting.</a:t>
            </a:r>
          </a:p>
        </p:txBody>
      </p:sp>
      <p:graphicFrame>
        <p:nvGraphicFramePr>
          <p:cNvPr id="8" name="Table 7">
            <a:extLst>
              <a:ext uri="{FF2B5EF4-FFF2-40B4-BE49-F238E27FC236}">
                <a16:creationId xmlns:a16="http://schemas.microsoft.com/office/drawing/2014/main" id="{7A461FF0-FC12-4540-A860-D4D320937790}"/>
              </a:ext>
            </a:extLst>
          </p:cNvPr>
          <p:cNvGraphicFramePr>
            <a:graphicFrameLocks noGrp="1"/>
          </p:cNvGraphicFramePr>
          <p:nvPr/>
        </p:nvGraphicFramePr>
        <p:xfrm>
          <a:off x="1174750" y="2311400"/>
          <a:ext cx="6794500" cy="520700"/>
        </p:xfrm>
        <a:graphic>
          <a:graphicData uri="http://schemas.openxmlformats.org/drawingml/2006/table">
            <a:tbl>
              <a:tblPr>
                <a:tableStyleId>{5C22544A-7EE6-4342-B048-85BDC9FD1C3A}</a:tableStyleId>
              </a:tblPr>
              <a:tblGrid>
                <a:gridCol w="828288">
                  <a:extLst>
                    <a:ext uri="{9D8B030D-6E8A-4147-A177-3AD203B41FA5}">
                      <a16:colId xmlns:a16="http://schemas.microsoft.com/office/drawing/2014/main" val="621397616"/>
                    </a:ext>
                  </a:extLst>
                </a:gridCol>
                <a:gridCol w="431598">
                  <a:extLst>
                    <a:ext uri="{9D8B030D-6E8A-4147-A177-3AD203B41FA5}">
                      <a16:colId xmlns:a16="http://schemas.microsoft.com/office/drawing/2014/main" val="492772899"/>
                    </a:ext>
                  </a:extLst>
                </a:gridCol>
                <a:gridCol w="431598">
                  <a:extLst>
                    <a:ext uri="{9D8B030D-6E8A-4147-A177-3AD203B41FA5}">
                      <a16:colId xmlns:a16="http://schemas.microsoft.com/office/drawing/2014/main" val="272694258"/>
                    </a:ext>
                  </a:extLst>
                </a:gridCol>
                <a:gridCol w="431598">
                  <a:extLst>
                    <a:ext uri="{9D8B030D-6E8A-4147-A177-3AD203B41FA5}">
                      <a16:colId xmlns:a16="http://schemas.microsoft.com/office/drawing/2014/main" val="991916393"/>
                    </a:ext>
                  </a:extLst>
                </a:gridCol>
                <a:gridCol w="2335709">
                  <a:extLst>
                    <a:ext uri="{9D8B030D-6E8A-4147-A177-3AD203B41FA5}">
                      <a16:colId xmlns:a16="http://schemas.microsoft.com/office/drawing/2014/main" val="1341608900"/>
                    </a:ext>
                  </a:extLst>
                </a:gridCol>
                <a:gridCol w="2335709">
                  <a:extLst>
                    <a:ext uri="{9D8B030D-6E8A-4147-A177-3AD203B41FA5}">
                      <a16:colId xmlns:a16="http://schemas.microsoft.com/office/drawing/2014/main" val="470620472"/>
                    </a:ext>
                  </a:extLst>
                </a:gridCol>
              </a:tblGrid>
              <a:tr h="355600">
                <a:tc>
                  <a:txBody>
                    <a:bodyPr/>
                    <a:lstStyle/>
                    <a:p>
                      <a:pPr algn="l" fontAlgn="b"/>
                      <a:r>
                        <a:rPr lang="en-GB" sz="1000" u="none" strike="noStrike">
                          <a:effectLst/>
                        </a:rPr>
                        <a:t>Discussion Order</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Year</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DCN</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Rev</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Title</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Author (Affiliation)</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4028457430"/>
                  </a:ext>
                </a:extLst>
              </a:tr>
              <a:tr h="165100">
                <a:tc>
                  <a:txBody>
                    <a:bodyPr/>
                    <a:lstStyle/>
                    <a:p>
                      <a:pPr algn="r" fontAlgn="b"/>
                      <a:r>
                        <a:rPr lang="en-GB" sz="1000" u="none" strike="noStrike">
                          <a:effectLst/>
                        </a:rPr>
                        <a:t>10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239</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7</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Resolutions for Clause 11.100.2</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dirty="0">
                          <a:effectLst/>
                        </a:rPr>
                        <a:t>Hitoshi Morioka (SRC Software)</a:t>
                      </a:r>
                      <a:endParaRPr lang="en-GB" sz="10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3756623267"/>
                  </a:ext>
                </a:extLst>
              </a:tr>
            </a:tbl>
          </a:graphicData>
        </a:graphic>
      </p:graphicFrame>
    </p:spTree>
    <p:extLst>
      <p:ext uri="{BB962C8B-B14F-4D97-AF65-F5344CB8AC3E}">
        <p14:creationId xmlns:p14="http://schemas.microsoft.com/office/powerpoint/2010/main" val="2387118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2021</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3227</TotalTime>
  <Words>2164</Words>
  <Application>Microsoft Macintosh PowerPoint</Application>
  <PresentationFormat>On-screen Show (16:9)</PresentationFormat>
  <Paragraphs>260</Paragraphs>
  <Slides>30</Slides>
  <Notes>2</Notes>
  <HiddenSlides>5</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6" baseType="lpstr">
      <vt:lpstr>Arial</vt:lpstr>
      <vt:lpstr>Calibri</vt:lpstr>
      <vt:lpstr>Monotype Sorts</vt:lpstr>
      <vt:lpstr>Times New Roman</vt:lpstr>
      <vt:lpstr>802-11-BCS-Chair-Slides-Template</vt:lpstr>
      <vt:lpstr>Document</vt:lpstr>
      <vt:lpstr>Agenda TGbc Telco August 24, 2021</vt:lpstr>
      <vt:lpstr>Abstract</vt:lpstr>
      <vt:lpstr>Dial-in Information</vt:lpstr>
      <vt:lpstr>Call Meeting to Order</vt:lpstr>
      <vt:lpstr>Approval of Agenda</vt:lpstr>
      <vt:lpstr>Agenda</vt:lpstr>
      <vt:lpstr>List of Submissions</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Announcements</vt:lpstr>
      <vt:lpstr>Editor’s Report</vt:lpstr>
      <vt:lpstr>Status Comment Assignment &amp; Resolution</vt:lpstr>
      <vt:lpstr>Status Comment Assignment &amp; Resolution</vt:lpstr>
      <vt:lpstr>Plan for upcoming telcos</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313</cp:revision>
  <cp:lastPrinted>1601-01-01T00:00:00Z</cp:lastPrinted>
  <dcterms:created xsi:type="dcterms:W3CDTF">2020-02-25T15:01:23Z</dcterms:created>
  <dcterms:modified xsi:type="dcterms:W3CDTF">2021-08-24T11:09:02Z</dcterms:modified>
  <cp:category/>
</cp:coreProperties>
</file>