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2" r:id="rId3"/>
    <p:sldId id="380" r:id="rId4"/>
    <p:sldId id="384" r:id="rId5"/>
    <p:sldId id="311" r:id="rId6"/>
    <p:sldId id="386" r:id="rId7"/>
    <p:sldId id="381" r:id="rId8"/>
    <p:sldId id="382" r:id="rId9"/>
    <p:sldId id="385" r:id="rId10"/>
    <p:sldId id="383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milton, Mark" initials="HM" lastIdx="1" clrIdx="0">
    <p:extLst>
      <p:ext uri="{19B8F6BF-5375-455C-9EA6-DF929625EA0E}">
        <p15:presenceInfo xmlns:p15="http://schemas.microsoft.com/office/powerpoint/2012/main" userId="Hamilton, Mar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17" autoAdjust="0"/>
    <p:restoredTop sz="98505" autoAdjust="0"/>
  </p:normalViewPr>
  <p:slideViewPr>
    <p:cSldViewPr>
      <p:cViewPr varScale="1">
        <p:scale>
          <a:sx n="85" d="100"/>
          <a:sy n="85" d="100"/>
        </p:scale>
        <p:origin x="100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306" y="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10B05505-DE9A-4AC7-A6A3-ED730399AA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A7FECFB-0B9F-42CC-9CB1-ECDE5E0B8D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802.11-09/0840r0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399E07E9-C59C-4A08-BC99-C5CF3A83BF24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09366153-B9B8-4CE2-AE11-2A3E0E8D7D37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19760E7A-8042-4119-997C-56EF09532CA8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0088"/>
            <a:ext cx="4629150" cy="3471862"/>
          </a:xfrm>
          <a:ln/>
        </p:spPr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9742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19760E7A-8042-4119-997C-56EF09532CA8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0088"/>
            <a:ext cx="4629150" cy="3471862"/>
          </a:xfrm>
          <a:ln/>
        </p:spPr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6699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5E6FCC0-65DE-4E5B-9B99-F63A027066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A05AE9D-67FC-45FA-9DF9-8E47B6C2266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143000" y="533400"/>
            <a:ext cx="914400" cy="914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00385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121D33C-56E8-4214-A79E-6A77218AAB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953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ED1D26F-38D5-48DA-A46A-2F15EE610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1076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A0271B8-AD49-43D9-840E-60973D5545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9434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7A2F1DC-ED76-4084-83A0-DDFC6477A0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7981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B643AF0-3F47-4E90-97B4-48AB897F94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7358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E1E8502-BD9A-4B40-8E70-37E5EB2A77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0376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3C733E5-256C-43C9-90B7-08C86BDACB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3682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004D3B8-2803-48B6-808D-C8C7AC16D9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4113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A7509DE-EC26-4BA7-8EF7-6BA2E22E6E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1436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A74B62C-C6FC-4CCA-AF72-DD4542866A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2674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685800" y="332601"/>
            <a:ext cx="9297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4">
              <a:defRPr/>
            </a:pPr>
            <a:r>
              <a:rPr lang="en-US" altLang="en-US" sz="1800" b="1" dirty="0"/>
              <a:t>Aug 2021</a:t>
            </a:r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802.11-21/1378r0</a:t>
            </a:r>
          </a:p>
        </p:txBody>
      </p:sp>
      <p:sp>
        <p:nvSpPr>
          <p:cNvPr id="103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7"/>
          <p:cNvSpPr>
            <a:spLocks noChangeArrowheads="1"/>
          </p:cNvSpPr>
          <p:nvPr userDrawn="1"/>
        </p:nvSpPr>
        <p:spPr bwMode="auto">
          <a:xfrm>
            <a:off x="5807025" y="6476484"/>
            <a:ext cx="27956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dirty="0"/>
              <a:t>Mark Hamilton, Ruckus/CommScope</a:t>
            </a:r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4376738" y="6477000"/>
            <a:ext cx="53498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lvl="4" algn="ctr">
              <a:defRPr/>
            </a:pPr>
            <a:r>
              <a:rPr lang="en-US" altLang="en-US" dirty="0"/>
              <a:t>Slide </a:t>
            </a:r>
            <a:fld id="{1291753C-873D-4DFB-819C-A0C0C7B7499E}" type="slidenum">
              <a:rPr lang="en-US" altLang="en-US" smtClean="0"/>
              <a:pPr marL="0" lvl="4" algn="ctr"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02" r:id="rId1"/>
    <p:sldLayoutId id="2147486103" r:id="rId2"/>
    <p:sldLayoutId id="2147486104" r:id="rId3"/>
    <p:sldLayoutId id="2147486105" r:id="rId4"/>
    <p:sldLayoutId id="2147486106" r:id="rId5"/>
    <p:sldLayoutId id="2147486107" r:id="rId6"/>
    <p:sldLayoutId id="2147486108" r:id="rId7"/>
    <p:sldLayoutId id="2147486109" r:id="rId8"/>
    <p:sldLayoutId id="2147486110" r:id="rId9"/>
    <p:sldLayoutId id="2147486111" r:id="rId10"/>
    <p:sldLayoutId id="214748611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2800" dirty="0"/>
              <a:t>Client ID Query concept</a:t>
            </a:r>
          </a:p>
        </p:txBody>
      </p:sp>
      <p:sp>
        <p:nvSpPr>
          <p:cNvPr id="1536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2021-08-17</a:t>
            </a:r>
          </a:p>
        </p:txBody>
      </p:sp>
      <p:graphicFrame>
        <p:nvGraphicFramePr>
          <p:cNvPr id="1536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4455037"/>
              </p:ext>
            </p:extLst>
          </p:nvPr>
        </p:nvGraphicFramePr>
        <p:xfrm>
          <a:off x="514350" y="2817813"/>
          <a:ext cx="7766050" cy="290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Document" r:id="rId4" imgW="8338141" imgH="3110209" progId="Word.Document.8">
                  <p:embed/>
                </p:oleObj>
              </mc:Choice>
              <mc:Fallback>
                <p:oleObj name="Document" r:id="rId4" imgW="8338141" imgH="311020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817813"/>
                        <a:ext cx="7766050" cy="2906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82107-5E38-4FE1-81ED-C9FD6E7CE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0107BB-5F6A-4228-9E23-4995DAE04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/>
              <a:t>APs and the larger network (including higher-layers) need more information to provide additional services when a STA uses a randomized MAC address while associated.</a:t>
            </a:r>
          </a:p>
          <a:p>
            <a:r>
              <a:rPr lang="en-US" dirty="0"/>
              <a:t>A message allowing an AP to query an associated STA for a unique ID with some informative parameters could be structured to allow a STA to opt in to sharing at least minimal information.</a:t>
            </a:r>
          </a:p>
          <a:p>
            <a:r>
              <a:rPr lang="en-US" dirty="0"/>
              <a:t>The STA could still ignore the message or decline to provide a unique identifier.</a:t>
            </a:r>
          </a:p>
          <a:p>
            <a:r>
              <a:rPr lang="en-US" dirty="0"/>
              <a:t>The STA can provide the ID without need for solicited request, if it recognizes (and validates) the network.</a:t>
            </a:r>
          </a:p>
        </p:txBody>
      </p:sp>
    </p:spTree>
    <p:extLst>
      <p:ext uri="{BB962C8B-B14F-4D97-AF65-F5344CB8AC3E}">
        <p14:creationId xmlns:p14="http://schemas.microsoft.com/office/powerpoint/2010/main" val="1048000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Abstract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/>
              <a:t>Proposal to add a new action frame request/response that an AP and STA can use to exchange a unique identifier for the STA (within a secured link).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Background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/>
              <a:t>MAC randomization has shifted from a theoretical discussion to widespread deployments</a:t>
            </a:r>
          </a:p>
          <a:p>
            <a:pPr eaLnBrk="1" hangingPunct="1"/>
            <a:r>
              <a:rPr lang="en-US" altLang="en-US" dirty="0"/>
              <a:t>Different devices are offering MAC randomization features with different behaviors</a:t>
            </a:r>
          </a:p>
          <a:p>
            <a:pPr eaLnBrk="1" hangingPunct="1"/>
            <a:r>
              <a:rPr lang="en-US" altLang="en-US" dirty="0"/>
              <a:t>Some devices already use randomized MAC addresses when they probe by default.</a:t>
            </a:r>
          </a:p>
          <a:p>
            <a:pPr eaLnBrk="1" hangingPunct="1"/>
            <a:r>
              <a:rPr lang="en-US" altLang="en-US" dirty="0"/>
              <a:t>Some devices allow the user to enable the use of randomized MAC addresses when a device is associated.</a:t>
            </a:r>
          </a:p>
          <a:p>
            <a:pPr lvl="1" eaLnBrk="1" hangingPunct="1"/>
            <a:r>
              <a:rPr lang="en-US" altLang="en-US" dirty="0"/>
              <a:t>With some operating systems, the random MAC may be remembered and reused for a specific SSID, and it may also age out after a period of time to be replaced by a new randomized MAC.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44910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Background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724400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en-US" altLang="en-US" dirty="0"/>
              <a:t>MAC randomization can cause issues for APs as they deal with associated and unassociated STAs.</a:t>
            </a:r>
          </a:p>
          <a:p>
            <a:pPr eaLnBrk="1" hangingPunct="1"/>
            <a:r>
              <a:rPr lang="en-US" altLang="en-US" dirty="0"/>
              <a:t>A liaison from WBA highlighted the many uses of MAC addresses within residential and enterprise products that may be affected by MAC randomization if it is widely used while associated. (11-18-1579-01)</a:t>
            </a:r>
          </a:p>
          <a:p>
            <a:pPr lvl="1" eaLnBrk="1" hangingPunct="1"/>
            <a:r>
              <a:rPr lang="en-US" altLang="en-US" dirty="0"/>
              <a:t>device steering (already potentially affected for initial association), parental controls, network access controls (</a:t>
            </a:r>
            <a:r>
              <a:rPr lang="en-US" altLang="en-US" dirty="0" err="1"/>
              <a:t>PassPoint</a:t>
            </a:r>
            <a:r>
              <a:rPr lang="en-US" altLang="en-US" dirty="0"/>
              <a:t>), device count limits, legal intercept, diagnostics, etc.</a:t>
            </a:r>
          </a:p>
          <a:p>
            <a:pPr eaLnBrk="1" hangingPunct="1"/>
            <a:r>
              <a:rPr lang="en-US" altLang="en-US" dirty="0"/>
              <a:t>It is important to note that because many users take advantage of the current systems, they will experience a perceived loss of utility when they are forced to log in every time because the AP or a supervising system will not recognize the STA.</a:t>
            </a:r>
          </a:p>
          <a:p>
            <a:pPr lvl="1" eaLnBrk="1" hangingPunct="1"/>
            <a:r>
              <a:rPr lang="en-US" altLang="en-US" dirty="0"/>
              <a:t>These users may view the ability to use a stored randomized MAC address as still providing them with privacy when it really does not.</a:t>
            </a:r>
          </a:p>
          <a:p>
            <a:pPr eaLnBrk="1" hangingPunct="1"/>
            <a:r>
              <a:rPr lang="en-US" altLang="en-US" dirty="0"/>
              <a:t>This proposal seeks </a:t>
            </a:r>
            <a:r>
              <a:rPr lang="en-US" altLang="en-US" u="sng" dirty="0"/>
              <a:t>primarily</a:t>
            </a:r>
            <a:r>
              <a:rPr lang="en-US" altLang="en-US" dirty="0"/>
              <a:t> to help an AP with a STA that is associated and only if the user “opts in” (has chosen to provide an identifier).</a:t>
            </a:r>
          </a:p>
          <a:p>
            <a:pPr lvl="1" eaLnBrk="1" hangingPunct="1"/>
            <a:r>
              <a:rPr lang="en-US" altLang="en-US" dirty="0"/>
              <a:t>However, pre-association with appropriate security of the identifier is also possible.</a:t>
            </a:r>
          </a:p>
        </p:txBody>
      </p:sp>
    </p:spTree>
    <p:extLst>
      <p:ext uri="{BB962C8B-B14F-4D97-AF65-F5344CB8AC3E}">
        <p14:creationId xmlns:p14="http://schemas.microsoft.com/office/powerpoint/2010/main" val="1056407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Allow an AP to request an ID from a STA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dirty="0"/>
              <a:t>We propose a new action frame exchange that an AP can initiate with an associated STA to request a unique identifier from the STA for future use</a:t>
            </a:r>
          </a:p>
          <a:p>
            <a:r>
              <a:rPr lang="en-US" altLang="en-US" dirty="0"/>
              <a:t>The exchange would be secured and kept private.</a:t>
            </a:r>
          </a:p>
          <a:p>
            <a:r>
              <a:rPr lang="en-US" altLang="en-US" dirty="0"/>
              <a:t>The ID would have minimal requirements of form</a:t>
            </a:r>
          </a:p>
          <a:p>
            <a:pPr lvl="1"/>
            <a:r>
              <a:rPr lang="en-US" altLang="en-US" dirty="0"/>
              <a:t>Flexible length and contents</a:t>
            </a:r>
          </a:p>
          <a:p>
            <a:pPr lvl="1"/>
            <a:r>
              <a:rPr lang="en-US" altLang="en-US" dirty="0"/>
              <a:t>ID is per-network and implementation-specific.  The ID contents can be the user’s choice, or automatically generated, for example. </a:t>
            </a:r>
          </a:p>
          <a:p>
            <a:pPr lvl="1"/>
            <a:r>
              <a:rPr lang="en-US" altLang="en-US" dirty="0"/>
              <a:t>Not guaranteed to be unique, but if the STA replies with an ID, the STA should be motivated to make it unique </a:t>
            </a:r>
          </a:p>
          <a:p>
            <a:pPr lvl="1"/>
            <a:r>
              <a:rPr lang="en-US" altLang="en-US" dirty="0"/>
              <a:t>The STA should remember the ID for the network and keep it consistent, but different IDs can be used on different networks</a:t>
            </a:r>
          </a:p>
          <a:p>
            <a:r>
              <a:rPr lang="en-US" altLang="en-US" dirty="0"/>
              <a:t>The ID Query message could be sent whether or not the STA provided a local MAC address</a:t>
            </a:r>
          </a:p>
          <a:p>
            <a:pPr lvl="1"/>
            <a:r>
              <a:rPr lang="en-US" altLang="en-US" dirty="0"/>
              <a:t>Not all STAs have complied with the recommended use of a local MAC address.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Also allow the STA to provide an ID, without solicitation or association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752600"/>
            <a:ext cx="7924800" cy="4648200"/>
          </a:xfrm>
        </p:spPr>
        <p:txBody>
          <a:bodyPr>
            <a:normAutofit/>
          </a:bodyPr>
          <a:lstStyle/>
          <a:p>
            <a:r>
              <a:rPr lang="en-US" altLang="en-US" dirty="0"/>
              <a:t>While the protocol is fundamentally request/response, the STA is also allowed to provide a “response” without needing a request</a:t>
            </a:r>
          </a:p>
          <a:p>
            <a:pPr lvl="1"/>
            <a:r>
              <a:rPr lang="en-US" altLang="en-US" dirty="0"/>
              <a:t>For example, if the STA recognizes the network from a prior encounter, there is no requirement for the request.</a:t>
            </a:r>
          </a:p>
          <a:p>
            <a:pPr lvl="1"/>
            <a:r>
              <a:rPr lang="en-US" altLang="en-US" dirty="0"/>
              <a:t>The STA response still must be secured and kept private.</a:t>
            </a:r>
          </a:p>
          <a:p>
            <a:pPr lvl="1"/>
            <a:r>
              <a:rPr lang="en-US" altLang="en-US" dirty="0"/>
              <a:t>The security also assures the STA that the network is what it claims to be, before providing the ID.</a:t>
            </a:r>
          </a:p>
          <a:p>
            <a:r>
              <a:rPr lang="en-US" altLang="en-US" dirty="0"/>
              <a:t>In fact, as long as the security/privacy is ensured, the STA can provide the ID pre-association</a:t>
            </a:r>
          </a:p>
          <a:p>
            <a:pPr lvl="1"/>
            <a:r>
              <a:rPr lang="en-US" altLang="en-US" dirty="0"/>
              <a:t>For example, a PASN (802.11az) security association can be used to protect the ID exchange,  prior to (or instead of) a full association.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55719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1661C-A5FF-4C1C-9917-291E16ECC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Request Frame Format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E6C041-59DE-4C7B-AC9F-1C7FE3B00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98320"/>
            <a:ext cx="7772400" cy="4114800"/>
          </a:xfrm>
        </p:spPr>
        <p:txBody>
          <a:bodyPr/>
          <a:lstStyle/>
          <a:p>
            <a:r>
              <a:rPr lang="en-US" dirty="0"/>
              <a:t>The Request frame allows an AP to query an associated STA for a unique identifier.  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BF12B31-7CE6-40EA-8A53-F7F1295541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422737"/>
              </p:ext>
            </p:extLst>
          </p:nvPr>
        </p:nvGraphicFramePr>
        <p:xfrm>
          <a:off x="2819400" y="3276600"/>
          <a:ext cx="3276599" cy="640080"/>
        </p:xfrm>
        <a:graphic>
          <a:graphicData uri="http://schemas.openxmlformats.org/drawingml/2006/table">
            <a:tbl>
              <a:tblPr firstRow="1" firstCol="1" bandRow="1"/>
              <a:tblGrid>
                <a:gridCol w="921179">
                  <a:extLst>
                    <a:ext uri="{9D8B030D-6E8A-4147-A177-3AD203B41FA5}">
                      <a16:colId xmlns:a16="http://schemas.microsoft.com/office/drawing/2014/main" val="3334247878"/>
                    </a:ext>
                  </a:extLst>
                </a:gridCol>
                <a:gridCol w="1177710">
                  <a:extLst>
                    <a:ext uri="{9D8B030D-6E8A-4147-A177-3AD203B41FA5}">
                      <a16:colId xmlns:a16="http://schemas.microsoft.com/office/drawing/2014/main" val="386437169"/>
                    </a:ext>
                  </a:extLst>
                </a:gridCol>
                <a:gridCol w="1177710">
                  <a:extLst>
                    <a:ext uri="{9D8B030D-6E8A-4147-A177-3AD203B41FA5}">
                      <a16:colId xmlns:a16="http://schemas.microsoft.com/office/drawing/2014/main" val="385352647"/>
                    </a:ext>
                  </a:extLst>
                </a:gridCol>
              </a:tblGrid>
              <a:tr h="5638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6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Category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ID Query Action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Vendor Specific (optional)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941767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93B77E40-F098-4DEA-88A2-69625A91C2B9}"/>
              </a:ext>
            </a:extLst>
          </p:cNvPr>
          <p:cNvSpPr/>
          <p:nvPr/>
        </p:nvSpPr>
        <p:spPr>
          <a:xfrm>
            <a:off x="2171699" y="3943574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>
              <a:spcBef>
                <a:spcPts val="0"/>
              </a:spcBef>
              <a:spcAft>
                <a:spcPts val="1200"/>
              </a:spcAft>
            </a:pPr>
            <a:r>
              <a:rPr lang="en-GB" sz="1400" dirty="0">
                <a:ea typeface="Malgun Gothic" panose="020B0503020000020004" pitchFamily="34" charset="-127"/>
              </a:rPr>
              <a:t>Octets:	1	       1	     Variable</a:t>
            </a:r>
            <a:endParaRPr lang="en-US" dirty="0">
              <a:ea typeface="Malgun Gothic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51522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8E849-FBB3-4358-B58D-F7107F764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Response Frame Format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AA93DB-C564-44FB-B2E0-A8163697F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38496"/>
            <a:ext cx="7955318" cy="4114800"/>
          </a:xfrm>
        </p:spPr>
        <p:txBody>
          <a:bodyPr/>
          <a:lstStyle/>
          <a:p>
            <a:r>
              <a:rPr lang="en-US" sz="2000" dirty="0">
                <a:cs typeface="Adobe Devanagari" panose="02040503050201020203" pitchFamily="18" charset="0"/>
              </a:rPr>
              <a:t>The Response Frame format allows the responding STA to indicate either that it will not provide an ID or that it will.</a:t>
            </a:r>
          </a:p>
          <a:p>
            <a:r>
              <a:rPr lang="en-US" sz="2000" dirty="0">
                <a:cs typeface="Adobe Devanagari" panose="02040503050201020203" pitchFamily="18" charset="0"/>
              </a:rPr>
              <a:t>The Response includes optional ID and TTL fields, if the STA decides to provide an ID. </a:t>
            </a:r>
          </a:p>
          <a:p>
            <a:r>
              <a:rPr lang="en-US" sz="2000" dirty="0">
                <a:cs typeface="Adobe Devanagari" panose="02040503050201020203" pitchFamily="18" charset="0"/>
              </a:rPr>
              <a:t>The Response includes a Length field to allow for variable sized ID, and extensibility for vendor specific information, etc.</a:t>
            </a:r>
          </a:p>
          <a:p>
            <a:r>
              <a:rPr lang="en-US" sz="2000" dirty="0">
                <a:cs typeface="Adobe Devanagari" panose="02040503050201020203" pitchFamily="18" charset="0"/>
              </a:rPr>
              <a:t>A Vendor Specific field is also included in the Response to allow vendor differentiation.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7751E2BA-69E7-4088-B3B8-2E61A7226A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704" y="6048791"/>
            <a:ext cx="819185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Octets:</a:t>
            </a:r>
            <a:r>
              <a:rPr lang="en-GB" altLang="en-US" sz="1400" dirty="0">
                <a:ea typeface="Malgun Gothic" panose="020B0503020000020004" pitchFamily="34" charset="-127"/>
                <a:cs typeface="Times New Roman" panose="02020603050405020304" pitchFamily="18" charset="0"/>
              </a:rPr>
              <a:t>                </a:t>
            </a:r>
            <a: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1	           1	                 1</a:t>
            </a:r>
            <a:r>
              <a:rPr lang="en-GB" altLang="en-US" sz="1400" dirty="0">
                <a:ea typeface="Malgun Gothic" panose="020B0503020000020004" pitchFamily="34" charset="-127"/>
                <a:cs typeface="Times New Roman" panose="02020603050405020304" pitchFamily="18" charset="0"/>
              </a:rPr>
              <a:t>            </a:t>
            </a:r>
            <a: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       2	            </a:t>
            </a:r>
            <a:r>
              <a:rPr lang="en-GB" altLang="en-US" sz="1400" dirty="0">
                <a:ea typeface="Malgun Gothic" panose="020B0503020000020004" pitchFamily="34" charset="-127"/>
                <a:cs typeface="Times New Roman" panose="02020603050405020304" pitchFamily="18" charset="0"/>
              </a:rPr>
              <a:t> Variable</a:t>
            </a:r>
            <a: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                2              Variable</a:t>
            </a:r>
            <a:endParaRPr kumimoji="0" lang="en-GB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DEF1F09-11FC-47C6-B3C5-E74D079F7D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596779"/>
              </p:ext>
            </p:extLst>
          </p:nvPr>
        </p:nvGraphicFramePr>
        <p:xfrm>
          <a:off x="1157654" y="5181600"/>
          <a:ext cx="7315200" cy="685800"/>
        </p:xfrm>
        <a:graphic>
          <a:graphicData uri="http://schemas.openxmlformats.org/drawingml/2006/table">
            <a:tbl>
              <a:tblPr firstRow="1" firstCol="1" bandRow="1"/>
              <a:tblGrid>
                <a:gridCol w="1012835">
                  <a:extLst>
                    <a:ext uri="{9D8B030D-6E8A-4147-A177-3AD203B41FA5}">
                      <a16:colId xmlns:a16="http://schemas.microsoft.com/office/drawing/2014/main" val="1575312604"/>
                    </a:ext>
                  </a:extLst>
                </a:gridCol>
                <a:gridCol w="1213240">
                  <a:extLst>
                    <a:ext uri="{9D8B030D-6E8A-4147-A177-3AD203B41FA5}">
                      <a16:colId xmlns:a16="http://schemas.microsoft.com/office/drawing/2014/main" val="2877960487"/>
                    </a:ext>
                  </a:extLst>
                </a:gridCol>
                <a:gridCol w="1017825">
                  <a:extLst>
                    <a:ext uri="{9D8B030D-6E8A-4147-A177-3AD203B41FA5}">
                      <a16:colId xmlns:a16="http://schemas.microsoft.com/office/drawing/2014/main" val="1611169687"/>
                    </a:ext>
                  </a:extLst>
                </a:gridCol>
                <a:gridCol w="1017825">
                  <a:extLst>
                    <a:ext uri="{9D8B030D-6E8A-4147-A177-3AD203B41FA5}">
                      <a16:colId xmlns:a16="http://schemas.microsoft.com/office/drawing/2014/main" val="3203357656"/>
                    </a:ext>
                  </a:extLst>
                </a:gridCol>
                <a:gridCol w="1017825">
                  <a:extLst>
                    <a:ext uri="{9D8B030D-6E8A-4147-A177-3AD203B41FA5}">
                      <a16:colId xmlns:a16="http://schemas.microsoft.com/office/drawing/2014/main" val="2269845291"/>
                    </a:ext>
                  </a:extLst>
                </a:gridCol>
                <a:gridCol w="1017825">
                  <a:extLst>
                    <a:ext uri="{9D8B030D-6E8A-4147-A177-3AD203B41FA5}">
                      <a16:colId xmlns:a16="http://schemas.microsoft.com/office/drawing/2014/main" val="2055179124"/>
                    </a:ext>
                  </a:extLst>
                </a:gridCol>
                <a:gridCol w="1017825">
                  <a:extLst>
                    <a:ext uri="{9D8B030D-6E8A-4147-A177-3AD203B41FA5}">
                      <a16:colId xmlns:a16="http://schemas.microsoft.com/office/drawing/2014/main" val="3487943350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Category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ID Query Action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Response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Length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ID (optional)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TTL (optional)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Vendor Specific (optional)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8876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1195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27BA5-14F0-4962-9965-F9D32ACF7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Advertisement of Support for ID Query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0765EF-5400-4DCB-B2A4-49A89D195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Extended Capability bit is proposed.</a:t>
            </a:r>
          </a:p>
          <a:p>
            <a:r>
              <a:rPr lang="en-US" dirty="0"/>
              <a:t>The </a:t>
            </a:r>
            <a:r>
              <a:rPr lang="en-US" dirty="0" err="1"/>
              <a:t>IDQuery_Support</a:t>
            </a:r>
            <a:r>
              <a:rPr lang="en-US" dirty="0"/>
              <a:t> bit set to 1 indicates that a STA can support an ID Query action frame.</a:t>
            </a:r>
          </a:p>
          <a:p>
            <a:r>
              <a:rPr lang="en-US" dirty="0"/>
              <a:t>At a higher layer, a user may direct a STA to not share a permanent or semi-permanent identifier, so a STA may still decline to provide an ID even though it indicates support for the message.</a:t>
            </a:r>
          </a:p>
          <a:p>
            <a:pPr lvl="1"/>
            <a:r>
              <a:rPr lang="en-US" dirty="0"/>
              <a:t>For example, such a decision might be based on the network being associated, and the level of trust in the networks’ provider(s).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16735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54767</TotalTime>
  <Words>1046</Words>
  <Application>Microsoft Office PowerPoint</Application>
  <PresentationFormat>On-screen Show (4:3)</PresentationFormat>
  <Paragraphs>87</Paragraphs>
  <Slides>10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802-11-Submission</vt:lpstr>
      <vt:lpstr>Microsoft Word 97 - 2003 Document</vt:lpstr>
      <vt:lpstr>Client ID Query concept</vt:lpstr>
      <vt:lpstr>Abstract</vt:lpstr>
      <vt:lpstr>Background</vt:lpstr>
      <vt:lpstr>Background</vt:lpstr>
      <vt:lpstr>Allow an AP to request an ID from a STA</vt:lpstr>
      <vt:lpstr>Also allow the STA to provide an ID, without solicitation or association</vt:lpstr>
      <vt:lpstr>Request Frame Format</vt:lpstr>
      <vt:lpstr>Response Frame Format</vt:lpstr>
      <vt:lpstr>Advertisement of Support for ID Query</vt:lpstr>
      <vt:lpstr>Summary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ARC-agenda-minutes-november-2012</dc:title>
  <dc:creator>Mark Hamilton;Carol Ansley</dc:creator>
  <cp:lastModifiedBy>Hamilton, Mark</cp:lastModifiedBy>
  <cp:revision>726</cp:revision>
  <cp:lastPrinted>1998-02-10T13:28:06Z</cp:lastPrinted>
  <dcterms:created xsi:type="dcterms:W3CDTF">2009-07-15T16:38:20Z</dcterms:created>
  <dcterms:modified xsi:type="dcterms:W3CDTF">2021-08-18T15:12:39Z</dcterms:modified>
</cp:coreProperties>
</file>