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65" r:id="rId19"/>
    <p:sldId id="354" r:id="rId20"/>
    <p:sldId id="368" r:id="rId21"/>
    <p:sldId id="358" r:id="rId22"/>
    <p:sldId id="357" r:id="rId23"/>
    <p:sldId id="351" r:id="rId24"/>
    <p:sldId id="346" r:id="rId25"/>
    <p:sldId id="347" r:id="rId26"/>
    <p:sldId id="344" r:id="rId27"/>
    <p:sldId id="333" r:id="rId28"/>
    <p:sldId id="322" r:id="rId29"/>
    <p:sldId id="320" r:id="rId30"/>
    <p:sldId id="327" r:id="rId31"/>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802.11-21/1375</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Augutst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802.11-21/1375</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Augutst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802.11-21/1375</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802.11-21/1375</a:t>
            </a:r>
            <a:endParaRPr lang="en-US"/>
          </a:p>
        </p:txBody>
      </p:sp>
      <p:sp>
        <p:nvSpPr>
          <p:cNvPr id="5" name="Rectangle 3"/>
          <p:cNvSpPr>
            <a:spLocks noGrp="1" noChangeArrowheads="1"/>
          </p:cNvSpPr>
          <p:nvPr>
            <p:ph type="dt"/>
          </p:nvPr>
        </p:nvSpPr>
        <p:spPr>
          <a:ln/>
        </p:spPr>
        <p:txBody>
          <a:bodyPr/>
          <a:lstStyle/>
          <a:p>
            <a:r>
              <a:rPr lang="en-GB"/>
              <a:t>Augutst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dirty="0"/>
              <a:t>Marc Emmelmann (</a:t>
            </a:r>
            <a:r>
              <a:rPr lang="de-DE" dirty="0" err="1"/>
              <a:t>Koden</a:t>
            </a:r>
            <a:r>
              <a:rPr lang="de-DE" dirty="0"/>
              <a:t>-TI)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August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August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August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August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August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August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802.11-21/1375r01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79256" y="239315"/>
            <a:ext cx="1727588" cy="204788"/>
          </a:xfrm>
        </p:spPr>
        <p:txBody>
          <a:bodyPr/>
          <a:lstStyle/>
          <a:p>
            <a:r>
              <a:rPr lang="en-GB"/>
              <a:t>August 2021</a:t>
            </a:r>
            <a:endParaRPr lang="en-GB" dirty="0"/>
          </a:p>
        </p:txBody>
      </p:sp>
      <p:sp>
        <p:nvSpPr>
          <p:cNvPr id="7"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August 17,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2021-08-17</a:t>
            </a:r>
          </a:p>
        </p:txBody>
      </p:sp>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graphicFrame>
        <p:nvGraphicFramePr>
          <p:cNvPr id="9" name="Object 11">
            <a:extLst>
              <a:ext uri="{FF2B5EF4-FFF2-40B4-BE49-F238E27FC236}">
                <a16:creationId xmlns:a16="http://schemas.microsoft.com/office/drawing/2014/main" id="{D431453D-2786-41A2-94CB-A8A6F5DD7C66}"/>
              </a:ext>
            </a:extLst>
          </p:cNvPr>
          <p:cNvGraphicFramePr>
            <a:graphicFrameLocks noChangeAspect="1"/>
          </p:cNvGraphicFramePr>
          <p:nvPr>
            <p:extLst>
              <p:ext uri="{D42A27DB-BD31-4B8C-83A1-F6EECF244321}">
                <p14:modId xmlns:p14="http://schemas.microsoft.com/office/powerpoint/2010/main" val="1457568737"/>
              </p:ext>
            </p:extLst>
          </p:nvPr>
        </p:nvGraphicFramePr>
        <p:xfrm>
          <a:off x="823913" y="2325688"/>
          <a:ext cx="7570787" cy="1323975"/>
        </p:xfrm>
        <a:graphic>
          <a:graphicData uri="http://schemas.openxmlformats.org/presentationml/2006/ole">
            <mc:AlternateContent xmlns:mc="http://schemas.openxmlformats.org/markup-compatibility/2006">
              <mc:Choice xmlns:v="urn:schemas-microsoft-com:vml" Requires="v">
                <p:oleObj spid="_x0000_s1071" name="Document" r:id="rId4" imgW="8432800" imgH="1473200" progId="Word.Document.8">
                  <p:embed/>
                </p:oleObj>
              </mc:Choice>
              <mc:Fallback>
                <p:oleObj name="Document" r:id="rId4" imgW="8432800" imgH="1473200"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5"/>
                      <a:srcRect/>
                      <a:stretch>
                        <a:fillRect/>
                      </a:stretch>
                    </p:blipFill>
                    <p:spPr bwMode="auto">
                      <a:xfrm>
                        <a:off x="823913" y="2325688"/>
                        <a:ext cx="7570787" cy="1323975"/>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763455" y="1074008"/>
            <a:ext cx="7763519" cy="3513966"/>
          </a:xfrm>
        </p:spPr>
        <p:txBody>
          <a:bodyPr/>
          <a:lstStyle/>
          <a:p>
            <a:pPr marL="0" indent="0">
              <a:lnSpc>
                <a:spcPct val="80000"/>
              </a:lnSpc>
              <a:spcBef>
                <a:spcPct val="20000"/>
              </a:spcBef>
              <a:spcAft>
                <a:spcPct val="40000"/>
              </a:spcAft>
              <a:buSzPct val="150000"/>
            </a:pPr>
            <a:r>
              <a:rPr lang="en-US" sz="16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4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sz="1400" b="1" dirty="0">
                <a:ea typeface="Calibri" pitchFamily="-111" charset="0"/>
                <a:cs typeface="Calibri" pitchFamily="-111" charset="0"/>
              </a:rPr>
              <a:t>Technical considerations remain the primary focus</a:t>
            </a:r>
            <a:endParaRPr lang="en-US" sz="1400"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4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696913" y="1371600"/>
            <a:ext cx="7770813"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172641">
              <a:lnSpc>
                <a:spcPct val="90000"/>
              </a:lnSpc>
              <a:buClr>
                <a:srgbClr val="CC3300"/>
              </a:buClr>
              <a:buSzPct val="50000"/>
            </a:pPr>
            <a:r>
              <a:rPr lang="en-US" b="1" dirty="0">
                <a:ea typeface="Calibri" pitchFamily="-111" charset="0"/>
                <a:cs typeface="Calibri" pitchFamily="-111" charset="0"/>
              </a:rPr>
              <a:t>The patent policy and the procedures used to execute that policy are documented in the:</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Bylaws</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2"/>
              </a:rPr>
              <a:t>http://standards.ieee.org/develop/policies/bylaws/sect6-7.html#6</a:t>
            </a:r>
            <a:r>
              <a:rPr lang="en-US" sz="900" b="1" dirty="0">
                <a:ea typeface="Calibri" pitchFamily="-111" charset="0"/>
                <a:cs typeface="Calibri" pitchFamily="-111" charset="0"/>
              </a:rPr>
              <a:t> ) </a:t>
            </a:r>
          </a:p>
          <a:p>
            <a:pPr lvl="1">
              <a:lnSpc>
                <a:spcPct val="90000"/>
              </a:lnSpc>
              <a:spcBef>
                <a:spcPct val="20000"/>
              </a:spcBef>
              <a:buClr>
                <a:srgbClr val="CC3300"/>
              </a:buClr>
              <a:buSzPct val="150000"/>
              <a:buFontTx/>
              <a:buChar char="•"/>
            </a:pPr>
            <a:r>
              <a:rPr lang="en-US" sz="1200" b="1" i="1" dirty="0">
                <a:ea typeface="Calibri" pitchFamily="-111" charset="0"/>
                <a:cs typeface="Calibri" pitchFamily="-111" charset="0"/>
              </a:rPr>
              <a:t>IEEE-SA Standards Board Operations Manual</a:t>
            </a:r>
            <a:r>
              <a:rPr lang="en-US" sz="1200" b="1" dirty="0">
                <a:ea typeface="Calibri" pitchFamily="-111" charset="0"/>
                <a:cs typeface="Calibri" pitchFamily="-111" charset="0"/>
              </a:rPr>
              <a:t> </a:t>
            </a:r>
            <a:r>
              <a:rPr lang="en-US" sz="900" b="1" dirty="0">
                <a:ea typeface="Calibri" pitchFamily="-111" charset="0"/>
                <a:cs typeface="Calibri" pitchFamily="-111" charset="0"/>
              </a:rPr>
              <a:t>(</a:t>
            </a:r>
            <a:r>
              <a:rPr lang="en-US" sz="900" b="1" dirty="0">
                <a:ea typeface="Calibri" pitchFamily="-111" charset="0"/>
                <a:cs typeface="Calibri" pitchFamily="-111" charset="0"/>
                <a:hlinkClick r:id="rId3"/>
              </a:rPr>
              <a:t>http://standards.ieee.org/develop/policies/opman/sect6.html#6.3</a:t>
            </a:r>
            <a:r>
              <a:rPr lang="en-US" sz="900" b="1" dirty="0">
                <a:ea typeface="Calibri" pitchFamily="-111" charset="0"/>
                <a:cs typeface="Calibri" pitchFamily="-111" charset="0"/>
              </a:rPr>
              <a:t> )</a:t>
            </a:r>
          </a:p>
          <a:p>
            <a:pPr marL="172641">
              <a:lnSpc>
                <a:spcPct val="90000"/>
              </a:lnSpc>
              <a:spcBef>
                <a:spcPct val="20000"/>
              </a:spcBef>
              <a:buClr>
                <a:srgbClr val="CC3300"/>
              </a:buClr>
              <a:buSzPct val="50000"/>
            </a:pPr>
            <a:endParaRPr lang="en-US" dirty="0">
              <a:solidFill>
                <a:srgbClr val="000099"/>
              </a:solidFill>
            </a:endParaRPr>
          </a:p>
          <a:p>
            <a:pPr marL="172641">
              <a:lnSpc>
                <a:spcPct val="90000"/>
              </a:lnSpc>
              <a:buClr>
                <a:srgbClr val="CC3300"/>
              </a:buClr>
              <a:buSzPct val="50000"/>
            </a:pPr>
            <a:r>
              <a:rPr lang="en-US" b="1" dirty="0">
                <a:ea typeface="Calibri" pitchFamily="-111" charset="0"/>
                <a:cs typeface="Calibri" pitchFamily="-111" charset="0"/>
              </a:rPr>
              <a:t>Material about the patent policy is available at </a:t>
            </a:r>
          </a:p>
          <a:p>
            <a:pPr marL="17264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172641">
              <a:lnSpc>
                <a:spcPct val="90000"/>
              </a:lnSpc>
              <a:buClr>
                <a:srgbClr val="CC3300"/>
              </a:buClr>
              <a:buSzPct val="50000"/>
            </a:pPr>
            <a:endParaRPr lang="en-US" sz="2400" b="1" dirty="0">
              <a:ea typeface="Calibri" pitchFamily="-111" charset="0"/>
              <a:cs typeface="Calibri" pitchFamily="-111" charset="0"/>
            </a:endParaRPr>
          </a:p>
          <a:p>
            <a:pPr marL="172641" algn="ctr">
              <a:lnSpc>
                <a:spcPct val="90000"/>
              </a:lnSpc>
              <a:buClr>
                <a:srgbClr val="CC3300"/>
              </a:buClr>
              <a:buSzPct val="50000"/>
            </a:pPr>
            <a:r>
              <a:rPr lang="en-US" sz="2400" b="1" dirty="0">
                <a:ea typeface="Calibri" pitchFamily="-111" charset="0"/>
                <a:cs typeface="Calibri" pitchFamily="-111" charset="0"/>
              </a:rPr>
              <a:t>If you have questions, contact the IEEE-SA Standards Board Patent Committee Administrator at </a:t>
            </a:r>
            <a:r>
              <a:rPr lang="en-US" sz="2400" b="1" dirty="0">
                <a:ea typeface="Calibri" pitchFamily="-111" charset="0"/>
                <a:cs typeface="Calibri" pitchFamily="-111" charset="0"/>
                <a:hlinkClick r:id="rId5"/>
              </a:rPr>
              <a:t>patcom@ieee.org</a:t>
            </a:r>
            <a:endParaRPr lang="en-US" sz="24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720688" y="1307518"/>
            <a:ext cx="7701038" cy="3084910"/>
          </a:xfrm>
        </p:spPr>
        <p:txBody>
          <a:bodyPr/>
          <a:lstStyle/>
          <a:p>
            <a:pPr marL="0" indent="0">
              <a:spcBef>
                <a:spcPct val="20000"/>
              </a:spcBef>
              <a:buSzPct val="150000"/>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marL="0" indent="0">
              <a:spcBef>
                <a:spcPct val="20000"/>
              </a:spcBef>
              <a:buSzPct val="150000"/>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96913" y="971550"/>
            <a:ext cx="7763519" cy="3688432"/>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subclause 3.4.1 “Chair”, list item x.</a:t>
            </a:r>
          </a:p>
          <a:p>
            <a:pPr marL="5953" indent="0">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endParaRPr lang="en-GB" sz="1050" dirty="0">
              <a:ea typeface="MS Gothic" pitchFamily="49" charset="-128"/>
              <a:cs typeface="MS Gothic" pitchFamily="49" charset="-128"/>
            </a:endParaRP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371475"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371475"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371475"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a:buSzPct val="150000"/>
            </a:pPr>
            <a:r>
              <a:rPr lang="en-US" sz="900" dirty="0"/>
              <a:t>The IEEE SA Copyright Policy is described in the IEEE SA Standards Board Bylaws and IEEE SA Standards Board Operations Manual</a:t>
            </a:r>
            <a:br>
              <a:rPr lang="en-US" sz="900" dirty="0"/>
            </a:br>
            <a:endParaRPr lang="en-US" sz="900" dirty="0"/>
          </a:p>
          <a:p>
            <a:pPr lvl="1">
              <a:buSzPct val="150000"/>
            </a:pPr>
            <a:r>
              <a:rPr lang="en-US" sz="1100" dirty="0"/>
              <a:t>IEEE SA Copyright Policy, see </a:t>
            </a:r>
            <a:br>
              <a:rPr lang="en-US" sz="1100" dirty="0"/>
            </a:br>
            <a:r>
              <a:rPr lang="en-US" sz="1100" dirty="0"/>
              <a:t>	Clause 7 of the IEEE SA Standards Board Bylaws</a:t>
            </a:r>
            <a:br>
              <a:rPr lang="en-US" sz="1100" dirty="0"/>
            </a:br>
            <a:r>
              <a:rPr lang="en-US" sz="1100" dirty="0"/>
              <a:t> 	</a:t>
            </a:r>
            <a:r>
              <a:rPr lang="en-US" sz="1050" dirty="0">
                <a:hlinkClick r:id="rId2"/>
              </a:rPr>
              <a:t>https://standards.ieee.org/about/policies/bylaws/sect6-7.html#7</a:t>
            </a:r>
            <a:br>
              <a:rPr lang="en-US" sz="1050" dirty="0"/>
            </a:br>
            <a:r>
              <a:rPr lang="en-US" sz="1100" dirty="0"/>
              <a:t>	Clause 6.1 of the IEEE SA Standards Board Operations Manual</a:t>
            </a:r>
            <a:br>
              <a:rPr lang="en-US" sz="1100" dirty="0"/>
            </a:br>
            <a:r>
              <a:rPr lang="en-US" sz="1100" dirty="0"/>
              <a:t>	</a:t>
            </a:r>
            <a:r>
              <a:rPr lang="en-US" sz="1050" dirty="0">
                <a:hlinkClick r:id="rId3"/>
              </a:rPr>
              <a:t>https://standards.ieee.org/about/policies/opman/sect6.html</a:t>
            </a:r>
            <a:br>
              <a:rPr lang="en-US" sz="1050" dirty="0"/>
            </a:br>
            <a:endParaRPr lang="en-US" sz="1050" dirty="0"/>
          </a:p>
          <a:p>
            <a:pPr>
              <a:buSzPct val="150000"/>
            </a:pPr>
            <a:r>
              <a:rPr lang="en-US" sz="900" dirty="0"/>
              <a:t>IEEE SA Copyright Permission</a:t>
            </a:r>
          </a:p>
          <a:p>
            <a:pPr lvl="1">
              <a:buSzPct val="150000"/>
            </a:pPr>
            <a:r>
              <a:rPr lang="en-US" sz="1050" dirty="0">
                <a:hlinkClick r:id="rId4"/>
              </a:rPr>
              <a:t>https://standards.ieee.org/content/dam/ieee-standards/standards/web/documents/other/permissionltrs.zip</a:t>
            </a:r>
            <a:br>
              <a:rPr lang="en-US" sz="1050" dirty="0"/>
            </a:br>
            <a:endParaRPr lang="en-US" sz="1050" dirty="0"/>
          </a:p>
          <a:p>
            <a:pPr>
              <a:buSzPct val="150000"/>
            </a:pPr>
            <a:r>
              <a:rPr lang="en-US" sz="900" dirty="0"/>
              <a:t>IEEE SA Copyright FAQs</a:t>
            </a:r>
          </a:p>
          <a:p>
            <a:pPr lvl="1">
              <a:buSzPct val="150000"/>
            </a:pPr>
            <a:r>
              <a:rPr lang="en-US" sz="1050" dirty="0">
                <a:hlinkClick r:id="rId5"/>
              </a:rPr>
              <a:t>http://standards.ieee.org/faqs/copyrights.html/</a:t>
            </a:r>
            <a:endParaRPr lang="en-US" sz="1050" dirty="0"/>
          </a:p>
          <a:p>
            <a:pPr>
              <a:buSzPct val="150000"/>
            </a:pPr>
            <a:r>
              <a:rPr lang="en-US" sz="900" dirty="0"/>
              <a:t>IEEE SA Best Practices for IEEE Standards Development </a:t>
            </a:r>
          </a:p>
          <a:p>
            <a:pPr lvl="1">
              <a:buSzPct val="150000"/>
            </a:pPr>
            <a:r>
              <a:rPr lang="en-US" sz="1050" dirty="0">
                <a:hlinkClick r:id="rId6"/>
              </a:rPr>
              <a:t>http://standards.ieee.org/develop/policies/best_practices_for_ieee_standards_development_051215.pdf</a:t>
            </a:r>
            <a:br>
              <a:rPr lang="en-US" sz="1050" dirty="0"/>
            </a:br>
            <a:endParaRPr lang="en-US" sz="1050" dirty="0"/>
          </a:p>
          <a:p>
            <a:pPr>
              <a:buSzPct val="150000"/>
            </a:pPr>
            <a:r>
              <a:rPr lang="en-US" sz="900" dirty="0"/>
              <a:t>Distribution of Draft Standards (see 6.1.3 of the SASB Operations Manual)</a:t>
            </a:r>
          </a:p>
          <a:p>
            <a:pPr lvl="1">
              <a:buSzPct val="150000"/>
            </a:pPr>
            <a:r>
              <a:rPr lang="en-US" sz="1050" dirty="0">
                <a:hlinkClick r:id="rId3"/>
              </a:rPr>
              <a:t>https://standards.ieee.org/about/policies/opman/sect6.html</a:t>
            </a:r>
            <a:endParaRPr lang="en-US" sz="105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96913" y="2184722"/>
            <a:ext cx="7772400" cy="1021556"/>
          </a:xfrm>
        </p:spPr>
        <p:txBody>
          <a:bodyPr/>
          <a:lstStyle/>
          <a:p>
            <a:r>
              <a:rPr lang="en-US" dirty="0"/>
              <a:t>Motions</a:t>
            </a:r>
          </a:p>
        </p:txBody>
      </p:sp>
      <p:sp>
        <p:nvSpPr>
          <p:cNvPr id="8" name="Textplatzhalter 7"/>
          <p:cNvSpPr>
            <a:spLocks noGrp="1"/>
          </p:cNvSpPr>
          <p:nvPr>
            <p:ph type="body" idx="1"/>
          </p:nvPr>
        </p:nvSpPr>
        <p:spPr>
          <a:xfrm>
            <a:off x="722313" y="1059582"/>
            <a:ext cx="7772400" cy="1125140"/>
          </a:xfrm>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cxnSp>
        <p:nvCxnSpPr>
          <p:cNvPr id="3" name="Straight Connector 2">
            <a:extLst>
              <a:ext uri="{FF2B5EF4-FFF2-40B4-BE49-F238E27FC236}">
                <a16:creationId xmlns:a16="http://schemas.microsoft.com/office/drawing/2014/main" id="{78D0C3D5-39A2-EF45-9C17-8CB3906CA664}"/>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283718"/>
            <a:ext cx="7772400" cy="1021556"/>
          </a:xfrm>
        </p:spPr>
        <p:txBody>
          <a:bodyPr/>
          <a:lstStyle/>
          <a:p>
            <a:r>
              <a:rPr lang="en-US" dirty="0"/>
              <a:t>Announcements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cxnSp>
        <p:nvCxnSpPr>
          <p:cNvPr id="8" name="Straight Connector 7">
            <a:extLst>
              <a:ext uri="{FF2B5EF4-FFF2-40B4-BE49-F238E27FC236}">
                <a16:creationId xmlns:a16="http://schemas.microsoft.com/office/drawing/2014/main" id="{B24CDD45-D51B-A546-A00B-7B5208F2E59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1994792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76961" y="2355726"/>
            <a:ext cx="7772400" cy="1021556"/>
          </a:xfrm>
        </p:spPr>
        <p:txBody>
          <a:bodyPr/>
          <a:lstStyle/>
          <a:p>
            <a:r>
              <a:rPr lang="en-US" dirty="0"/>
              <a:t>Editor’s Report</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86399" y="240506"/>
            <a:ext cx="1941902" cy="204788"/>
          </a:xfrm>
        </p:spPr>
        <p:txBody>
          <a:bodyPr/>
          <a:lstStyle/>
          <a:p>
            <a:r>
              <a:rPr lang="en-GB"/>
              <a:t>August 2021</a:t>
            </a:r>
            <a:endParaRPr lang="en-GB" dirty="0"/>
          </a:p>
        </p:txBody>
      </p:sp>
      <p:sp>
        <p:nvSpPr>
          <p:cNvPr id="5" name="Footer Placeholder 4"/>
          <p:cNvSpPr>
            <a:spLocks noGrp="1"/>
          </p:cNvSpPr>
          <p:nvPr>
            <p:ph type="ftr" idx="14"/>
          </p:nvPr>
        </p:nvSpPr>
        <p:spPr>
          <a:xfrm>
            <a:off x="6228184" y="4856560"/>
            <a:ext cx="2281233" cy="135731"/>
          </a:xfrm>
        </p:spPr>
        <p:txBody>
          <a:bodyPr/>
          <a:lstStyle/>
          <a:p>
            <a:r>
              <a:rPr lang="de-DE" dirty="0"/>
              <a:t>Marc Emmelmann (</a:t>
            </a:r>
            <a:r>
              <a:rPr lang="de-DE" dirty="0" err="1"/>
              <a:t>Koden</a:t>
            </a:r>
            <a:r>
              <a:rPr lang="de-DE" dirty="0"/>
              <a:t>-TI)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755575" y="1485900"/>
            <a:ext cx="7753841"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 August 17,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743DB-5C3C-CC42-A476-AA743B07746B}"/>
              </a:ext>
            </a:extLst>
          </p:cNvPr>
          <p:cNvSpPr>
            <a:spLocks noGrp="1"/>
          </p:cNvSpPr>
          <p:nvPr>
            <p:ph type="title"/>
          </p:nvPr>
        </p:nvSpPr>
        <p:spPr/>
        <p:txBody>
          <a:bodyPr/>
          <a:lstStyle/>
          <a:p>
            <a:r>
              <a:rPr lang="en-US" dirty="0"/>
              <a:t>D1.04 available in members’ area</a:t>
            </a:r>
          </a:p>
        </p:txBody>
      </p:sp>
      <p:sp>
        <p:nvSpPr>
          <p:cNvPr id="3" name="Content Placeholder 2">
            <a:extLst>
              <a:ext uri="{FF2B5EF4-FFF2-40B4-BE49-F238E27FC236}">
                <a16:creationId xmlns:a16="http://schemas.microsoft.com/office/drawing/2014/main" id="{766D01FD-6283-0149-83C9-3CDF9C9D3358}"/>
              </a:ext>
            </a:extLst>
          </p:cNvPr>
          <p:cNvSpPr>
            <a:spLocks noGrp="1"/>
          </p:cNvSpPr>
          <p:nvPr>
            <p:ph idx="1"/>
          </p:nvPr>
        </p:nvSpPr>
        <p:spPr/>
        <p:txBody>
          <a:bodyPr/>
          <a:lstStyle/>
          <a:p>
            <a:r>
              <a:rPr lang="en-US" dirty="0"/>
              <a:t>D1.04 available for download in the members area – many thanks to our Editor, Carol.</a:t>
            </a:r>
          </a:p>
        </p:txBody>
      </p:sp>
      <p:sp>
        <p:nvSpPr>
          <p:cNvPr id="4" name="Slide Number Placeholder 3">
            <a:extLst>
              <a:ext uri="{FF2B5EF4-FFF2-40B4-BE49-F238E27FC236}">
                <a16:creationId xmlns:a16="http://schemas.microsoft.com/office/drawing/2014/main" id="{0375F7BD-C5E7-8B49-B21F-DF6051982C8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8F48E1B-4BF9-E745-BCE8-1842E45AC1C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A81223B-03B4-3B48-A5AA-7128761FCB96}"/>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722600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67228" y="2211710"/>
            <a:ext cx="7772400" cy="1021556"/>
          </a:xfrm>
        </p:spPr>
        <p:txBody>
          <a:bodyPr/>
          <a:lstStyle/>
          <a:p>
            <a:r>
              <a:rPr lang="en-US" dirty="0"/>
              <a:t>Status Comment Assignment &amp; Resolution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cxnSp>
        <p:nvCxnSpPr>
          <p:cNvPr id="8" name="Straight Connector 7">
            <a:extLst>
              <a:ext uri="{FF2B5EF4-FFF2-40B4-BE49-F238E27FC236}">
                <a16:creationId xmlns:a16="http://schemas.microsoft.com/office/drawing/2014/main" id="{D5BC1B33-BDDF-9547-B065-26C98621F5E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25531110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Plan for upcoming </a:t>
            </a:r>
            <a:r>
              <a:rPr lang="en-US" dirty="0" err="1"/>
              <a:t>telcos</a:t>
            </a:r>
            <a:endParaRPr lang="en-US" dirty="0"/>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cxnSp>
        <p:nvCxnSpPr>
          <p:cNvPr id="8" name="Straight Connector 7">
            <a:extLst>
              <a:ext uri="{FF2B5EF4-FFF2-40B4-BE49-F238E27FC236}">
                <a16:creationId xmlns:a16="http://schemas.microsoft.com/office/drawing/2014/main" id="{ED51A796-9AD6-F747-B268-172D01C45942}"/>
              </a:ext>
            </a:extLst>
          </p:cNvPr>
          <p:cNvCxnSpPr/>
          <p:nvPr/>
        </p:nvCxnSpPr>
        <p:spPr bwMode="auto">
          <a:xfrm flipV="1">
            <a:off x="1187624" y="1059582"/>
            <a:ext cx="5616624" cy="3060000"/>
          </a:xfrm>
          <a:prstGeom prst="line">
            <a:avLst/>
          </a:prstGeom>
          <a:solidFill>
            <a:srgbClr val="00B8FF"/>
          </a:solidFill>
          <a:ln w="31750" cap="flat" cmpd="sng" algn="ctr">
            <a:solidFill>
              <a:srgbClr val="C00000"/>
            </a:solidFill>
            <a:prstDash val="solid"/>
            <a:round/>
            <a:headEnd type="none" w="med" len="med"/>
            <a:tailEnd type="none" w="med" len="med"/>
          </a:ln>
          <a:effectLst/>
        </p:spPr>
      </p:cxn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283718"/>
            <a:ext cx="7772400" cy="1021556"/>
          </a:xfrm>
        </p:spPr>
        <p:txBody>
          <a:bodyPr/>
          <a:lstStyle/>
          <a:p>
            <a:r>
              <a:rPr lang="en-US" dirty="0"/>
              <a:t>Submissions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85800" y="2355726"/>
            <a:ext cx="7772400" cy="1021556"/>
          </a:xfrm>
        </p:spPr>
        <p:txBody>
          <a:bodyPr/>
          <a:lstStyle/>
          <a:p>
            <a:r>
              <a:rPr lang="en-US" dirty="0"/>
              <a:t>AOB</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Adjourn</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611560" y="2355726"/>
            <a:ext cx="7772400" cy="1021556"/>
          </a:xfrm>
        </p:spPr>
        <p:txBody>
          <a:bodyPr/>
          <a:lstStyle/>
          <a:p>
            <a:r>
              <a:rPr lang="en-US" dirty="0"/>
              <a:t>Timeline</a:t>
            </a:r>
          </a:p>
        </p:txBody>
      </p:sp>
      <p:sp>
        <p:nvSpPr>
          <p:cNvPr id="8" name="Textplatzhalter 7"/>
          <p:cNvSpPr>
            <a:spLocks noGrp="1"/>
          </p:cNvSpPr>
          <p:nvPr>
            <p:ph type="body" idx="1"/>
          </p:nvPr>
        </p:nvSpPr>
        <p:spPr>
          <a:xfrm>
            <a:off x="685800" y="984647"/>
            <a:ext cx="7772400" cy="1125140"/>
          </a:xfrm>
        </p:spPr>
        <p:txBody>
          <a:bodyPr/>
          <a:lstStyle/>
          <a:p>
            <a:r>
              <a:rPr lang="en-US" dirty="0"/>
              <a:t>Information item</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September 2021	D2.0 WGLB Recirculation LB</a:t>
            </a:r>
          </a:p>
          <a:p>
            <a:pPr marL="0" indent="0">
              <a:lnSpc>
                <a:spcPct val="80000"/>
              </a:lnSpc>
            </a:pPr>
            <a:r>
              <a:rPr lang="en-US" altLang="en-US" dirty="0">
                <a:solidFill>
                  <a:schemeClr val="tx1"/>
                </a:solidFill>
              </a:rPr>
              <a:t>March 2022		Form SAB Pool</a:t>
            </a:r>
          </a:p>
          <a:p>
            <a:pPr marL="0" indent="0">
              <a:lnSpc>
                <a:spcPct val="80000"/>
              </a:lnSpc>
            </a:pPr>
            <a:r>
              <a:rPr lang="en-US" altLang="en-US" dirty="0">
                <a:solidFill>
                  <a:schemeClr val="tx1"/>
                </a:solidFill>
              </a:rPr>
              <a:t>March 2022		MEC/MDR done</a:t>
            </a:r>
          </a:p>
          <a:p>
            <a:pPr marL="0" indent="0">
              <a:lnSpc>
                <a:spcPct val="80000"/>
              </a:lnSpc>
            </a:pPr>
            <a:r>
              <a:rPr lang="en-US" altLang="en-US" dirty="0">
                <a:solidFill>
                  <a:schemeClr val="tx1"/>
                </a:solidFill>
              </a:rPr>
              <a:t>May 2022			Initial SAB (4.0)</a:t>
            </a:r>
          </a:p>
          <a:p>
            <a:pPr marL="0" indent="0">
              <a:lnSpc>
                <a:spcPct val="80000"/>
              </a:lnSpc>
            </a:pPr>
            <a:r>
              <a:rPr lang="en-US" altLang="en-US" dirty="0">
                <a:solidFill>
                  <a:schemeClr val="tx1"/>
                </a:solidFill>
              </a:rPr>
              <a:t>September 2022	Recirculation SAB</a:t>
            </a:r>
          </a:p>
          <a:p>
            <a:pPr marL="0" indent="0">
              <a:lnSpc>
                <a:spcPct val="80000"/>
              </a:lnSpc>
            </a:pPr>
            <a:r>
              <a:rPr lang="en-US" altLang="en-US" dirty="0">
                <a:solidFill>
                  <a:schemeClr val="tx1"/>
                </a:solidFill>
              </a:rPr>
              <a:t>Jan 2023			Final WG/EC approval</a:t>
            </a:r>
          </a:p>
          <a:p>
            <a:pPr marL="0" indent="0">
              <a:lnSpc>
                <a:spcPct val="80000"/>
              </a:lnSpc>
            </a:pPr>
            <a:r>
              <a:rPr lang="en-US" altLang="en-US" dirty="0">
                <a:solidFill>
                  <a:schemeClr val="tx1"/>
                </a:solidFill>
              </a:rPr>
              <a:t>March 2023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August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28</a:t>
            </a:fld>
            <a:endParaRPr lang="en-GB"/>
          </a:p>
        </p:txBody>
      </p:sp>
    </p:spTree>
    <p:extLst>
      <p:ext uri="{BB962C8B-B14F-4D97-AF65-F5344CB8AC3E}">
        <p14:creationId xmlns:p14="http://schemas.microsoft.com/office/powerpoint/2010/main" val="3438742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96913" y="1203598"/>
            <a:ext cx="7770813" cy="3084910"/>
          </a:xfrm>
        </p:spPr>
        <p:txBody>
          <a:bodyPr/>
          <a:lstStyle/>
          <a:p>
            <a:r>
              <a:rPr lang="en-GB" sz="1600" dirty="0"/>
              <a:t>Join the </a:t>
            </a:r>
            <a:r>
              <a:rPr lang="en-GB" sz="1600" dirty="0" err="1"/>
              <a:t>Webex</a:t>
            </a:r>
            <a:r>
              <a:rPr lang="en-GB" sz="1600" dirty="0"/>
              <a:t> meeting here:</a:t>
            </a:r>
          </a:p>
          <a:p>
            <a:r>
              <a:rPr lang="en-GB" sz="1600" dirty="0"/>
              <a:t>https://</a:t>
            </a:r>
            <a:r>
              <a:rPr lang="en-GB" sz="1600" dirty="0" err="1"/>
              <a:t>ieeesa.webex.com</a:t>
            </a:r>
            <a:r>
              <a:rPr lang="en-GB" sz="1600" dirty="0"/>
              <a:t>/</a:t>
            </a:r>
            <a:r>
              <a:rPr lang="en-GB" sz="1600" dirty="0" err="1"/>
              <a:t>ieeesa</a:t>
            </a:r>
            <a:r>
              <a:rPr lang="en-GB" sz="1600" dirty="0"/>
              <a:t>/</a:t>
            </a:r>
            <a:r>
              <a:rPr lang="en-GB" sz="1600" dirty="0" err="1"/>
              <a:t>j.php?MTID</a:t>
            </a:r>
            <a:r>
              <a:rPr lang="en-GB" sz="1600" dirty="0"/>
              <a:t>=mc7708073112e0f55527223a869349da7</a:t>
            </a:r>
          </a:p>
          <a:p>
            <a:endParaRPr lang="en-GB" sz="1600" dirty="0"/>
          </a:p>
          <a:p>
            <a:r>
              <a:rPr lang="en-GB" sz="1600" dirty="0"/>
              <a:t>Meeting number: 179 009 7222</a:t>
            </a:r>
          </a:p>
          <a:p>
            <a:r>
              <a:rPr lang="en-GB" sz="160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1634324" y="2427734"/>
            <a:ext cx="7772400" cy="1021556"/>
          </a:xfrm>
        </p:spPr>
        <p:txBody>
          <a:bodyPr/>
          <a:lstStyle/>
          <a:p>
            <a:r>
              <a:rPr lang="en-US" dirty="0"/>
              <a:t>Call Meeting to Order</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051720" y="2283718"/>
            <a:ext cx="7772400" cy="1021556"/>
          </a:xfrm>
        </p:spPr>
        <p:txBody>
          <a:bodyPr/>
          <a:lstStyle/>
          <a:p>
            <a:r>
              <a:rPr lang="en-US" dirty="0"/>
              <a:t>Approval of Agenda</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Approval of agenda</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Review of IEEE copyright policy</a:t>
            </a:r>
          </a:p>
          <a:p>
            <a:pPr>
              <a:buFont typeface="Arial" panose="020B0604020202020204" pitchFamily="34" charset="0"/>
              <a:buChar char="•"/>
            </a:pPr>
            <a:r>
              <a:rPr lang="en-US" dirty="0"/>
              <a:t>Attendance – IMAT</a:t>
            </a:r>
          </a:p>
          <a:p>
            <a:pPr>
              <a:buFont typeface="Arial" panose="020B0604020202020204" pitchFamily="34" charset="0"/>
              <a:buChar char="•"/>
            </a:pPr>
            <a:r>
              <a:rPr lang="en-US" dirty="0"/>
              <a:t>Editor’s Report</a:t>
            </a:r>
          </a:p>
          <a:p>
            <a:pPr>
              <a:buFont typeface="Arial" panose="020B0604020202020204" pitchFamily="34" charset="0"/>
              <a:buChar char="•"/>
            </a:pPr>
            <a:r>
              <a:rPr lang="en-US" dirty="0"/>
              <a:t>Submissions (see next slide)</a:t>
            </a:r>
          </a:p>
          <a:p>
            <a:pPr>
              <a:buFont typeface="Arial" panose="020B0604020202020204" pitchFamily="34" charset="0"/>
              <a:buChar char="•"/>
            </a:pPr>
            <a:r>
              <a:rPr lang="en-US" dirty="0"/>
              <a:t>AOB</a:t>
            </a:r>
          </a:p>
          <a:p>
            <a:pPr>
              <a:buFont typeface="Arial" panose="020B0604020202020204" pitchFamily="34" charset="0"/>
              <a:buChar char="•"/>
            </a:pPr>
            <a:r>
              <a:rPr lang="en-US"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August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Submissions</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August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4208770"/>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7E9DA0FC-9BC4-8B46-8561-CC648A71D07F}"/>
              </a:ext>
            </a:extLst>
          </p:cNvPr>
          <p:cNvGraphicFramePr>
            <a:graphicFrameLocks noGrp="1"/>
          </p:cNvGraphicFramePr>
          <p:nvPr>
            <p:extLst>
              <p:ext uri="{D42A27DB-BD31-4B8C-83A1-F6EECF244321}">
                <p14:modId xmlns:p14="http://schemas.microsoft.com/office/powerpoint/2010/main" val="997362057"/>
              </p:ext>
            </p:extLst>
          </p:nvPr>
        </p:nvGraphicFramePr>
        <p:xfrm>
          <a:off x="1174750" y="2146300"/>
          <a:ext cx="6794500" cy="850900"/>
        </p:xfrm>
        <a:graphic>
          <a:graphicData uri="http://schemas.openxmlformats.org/drawingml/2006/table">
            <a:tbl>
              <a:tblPr>
                <a:tableStyleId>{5C22544A-7EE6-4342-B048-85BDC9FD1C3A}</a:tableStyleId>
              </a:tblPr>
              <a:tblGrid>
                <a:gridCol w="828288">
                  <a:extLst>
                    <a:ext uri="{9D8B030D-6E8A-4147-A177-3AD203B41FA5}">
                      <a16:colId xmlns:a16="http://schemas.microsoft.com/office/drawing/2014/main" val="2924953484"/>
                    </a:ext>
                  </a:extLst>
                </a:gridCol>
                <a:gridCol w="431598">
                  <a:extLst>
                    <a:ext uri="{9D8B030D-6E8A-4147-A177-3AD203B41FA5}">
                      <a16:colId xmlns:a16="http://schemas.microsoft.com/office/drawing/2014/main" val="3506198652"/>
                    </a:ext>
                  </a:extLst>
                </a:gridCol>
                <a:gridCol w="431598">
                  <a:extLst>
                    <a:ext uri="{9D8B030D-6E8A-4147-A177-3AD203B41FA5}">
                      <a16:colId xmlns:a16="http://schemas.microsoft.com/office/drawing/2014/main" val="3256756757"/>
                    </a:ext>
                  </a:extLst>
                </a:gridCol>
                <a:gridCol w="431598">
                  <a:extLst>
                    <a:ext uri="{9D8B030D-6E8A-4147-A177-3AD203B41FA5}">
                      <a16:colId xmlns:a16="http://schemas.microsoft.com/office/drawing/2014/main" val="856149124"/>
                    </a:ext>
                  </a:extLst>
                </a:gridCol>
                <a:gridCol w="2335709">
                  <a:extLst>
                    <a:ext uri="{9D8B030D-6E8A-4147-A177-3AD203B41FA5}">
                      <a16:colId xmlns:a16="http://schemas.microsoft.com/office/drawing/2014/main" val="863530438"/>
                    </a:ext>
                  </a:extLst>
                </a:gridCol>
                <a:gridCol w="2335709">
                  <a:extLst>
                    <a:ext uri="{9D8B030D-6E8A-4147-A177-3AD203B41FA5}">
                      <a16:colId xmlns:a16="http://schemas.microsoft.com/office/drawing/2014/main" val="1848305307"/>
                    </a:ext>
                  </a:extLst>
                </a:gridCol>
              </a:tblGrid>
              <a:tr h="3556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715632724"/>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1367</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 for CID 1353</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Carol Ansley (Cox)</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87515231"/>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1370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 for CID 1387 LB252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Abhishek Patil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721076157"/>
                  </a:ext>
                </a:extLst>
              </a:tr>
              <a:tr h="165100">
                <a:tc>
                  <a:txBody>
                    <a:bodyPr/>
                    <a:lstStyle/>
                    <a:p>
                      <a:pPr algn="r" fontAlgn="b"/>
                      <a:r>
                        <a:rPr lang="en-GB" sz="1000" u="none" strike="noStrike" dirty="0">
                          <a:effectLst/>
                        </a:rPr>
                        <a:t>1</a:t>
                      </a:r>
                      <a:endParaRPr lang="en-GB" sz="1000" b="0" i="0" u="none" strike="noStrike" dirty="0">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900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EBCS Architecture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259813251"/>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platzhalter 7"/>
          <p:cNvSpPr>
            <a:spLocks noGrp="1"/>
          </p:cNvSpPr>
          <p:nvPr>
            <p:ph type="body" idx="1"/>
          </p:nvPr>
        </p:nvSpPr>
        <p:spPr>
          <a:xfrm>
            <a:off x="827584" y="1779662"/>
            <a:ext cx="7772400" cy="1125140"/>
          </a:xfrm>
        </p:spPr>
        <p:txBody>
          <a:bodyPr/>
          <a:lstStyle/>
          <a:p>
            <a:r>
              <a:rPr lang="en-US" sz="2800" dirty="0"/>
              <a:t>Review Patent Policy &amp; Call for Essential Patents</a:t>
            </a:r>
          </a:p>
        </p:txBody>
      </p:sp>
      <p:sp>
        <p:nvSpPr>
          <p:cNvPr id="6" name="Datumsplatzhalter 5"/>
          <p:cNvSpPr>
            <a:spLocks noGrp="1"/>
          </p:cNvSpPr>
          <p:nvPr>
            <p:ph type="dt" idx="10"/>
          </p:nvPr>
        </p:nvSpPr>
        <p:spPr/>
        <p:txBody>
          <a:bodyPr/>
          <a:lstStyle/>
          <a:p>
            <a:r>
              <a:rPr lang="en-GB"/>
              <a:t>August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August 2021</a:t>
            </a:r>
            <a:endParaRPr lang="en-GB" dirty="0"/>
          </a:p>
        </p:txBody>
      </p:sp>
      <p:sp>
        <p:nvSpPr>
          <p:cNvPr id="7" name="Inhaltsplatzhalter 6"/>
          <p:cNvSpPr>
            <a:spLocks noGrp="1"/>
          </p:cNvSpPr>
          <p:nvPr>
            <p:ph idx="1"/>
          </p:nvPr>
        </p:nvSpPr>
        <p:spPr>
          <a:xfrm>
            <a:off x="696913" y="1428750"/>
            <a:ext cx="7770813" cy="3084910"/>
          </a:xfrm>
        </p:spPr>
        <p:txBody>
          <a:bodyPr/>
          <a:lstStyle/>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spcBef>
                <a:spcPct val="20000"/>
              </a:spcBef>
              <a:buSzPct val="150000"/>
              <a:buFont typeface="Arial" pitchFamily="-111" charset="0"/>
              <a:buChar char="•"/>
            </a:pPr>
            <a:endParaRPr lang="en-US" b="1" dirty="0">
              <a:ea typeface="Calibri" pitchFamily="-111" charset="0"/>
              <a:cs typeface="Calibri" pitchFamily="-111" charset="0"/>
            </a:endParaRPr>
          </a:p>
          <a:p>
            <a:pPr marL="42862" indent="0">
              <a:spcBef>
                <a:spcPct val="20000"/>
              </a:spcBef>
              <a:buSzPct val="150000"/>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algn="ctr">
              <a:spcBef>
                <a:spcPct val="20000"/>
              </a:spcBef>
            </a:pPr>
            <a:r>
              <a:rPr lang="en-US" sz="24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3223</TotalTime>
  <Words>2205</Words>
  <Application>Microsoft Macintosh PowerPoint</Application>
  <PresentationFormat>On-screen Show (16:9)</PresentationFormat>
  <Paragraphs>273</Paragraphs>
  <Slides>30</Slides>
  <Notes>2</Notes>
  <HiddenSlides>4</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6" baseType="lpstr">
      <vt:lpstr>Arial</vt:lpstr>
      <vt:lpstr>Calibri</vt:lpstr>
      <vt:lpstr>Monotype Sorts</vt:lpstr>
      <vt:lpstr>Times New Roman</vt:lpstr>
      <vt:lpstr>802-11-BCS-Chair-Slides-Template</vt:lpstr>
      <vt:lpstr>Document</vt:lpstr>
      <vt:lpstr>Agenda TGbc Telco August 17, 2021</vt:lpstr>
      <vt:lpstr>Abstract</vt:lpstr>
      <vt:lpstr>Dial-in Information</vt:lpstr>
      <vt:lpstr>Call Meeting to Order</vt:lpstr>
      <vt:lpstr>Approval of Agenda</vt:lpstr>
      <vt:lpstr>Agenda</vt:lpstr>
      <vt:lpstr>List of Submissions</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Announcements</vt:lpstr>
      <vt:lpstr>Editor’s Report</vt:lpstr>
      <vt:lpstr>D1.04 available in members’ area</vt:lpstr>
      <vt:lpstr>Status Comment Assignment &amp; Resolution</vt:lpstr>
      <vt:lpstr>Plan for upcoming telcos</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311</cp:revision>
  <cp:lastPrinted>1601-01-01T00:00:00Z</cp:lastPrinted>
  <dcterms:created xsi:type="dcterms:W3CDTF">2020-02-25T15:01:23Z</dcterms:created>
  <dcterms:modified xsi:type="dcterms:W3CDTF">2021-08-17T15:06:10Z</dcterms:modified>
  <cp:category/>
</cp:coreProperties>
</file>