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585" r:id="rId3"/>
    <p:sldId id="596" r:id="rId4"/>
    <p:sldId id="606" r:id="rId5"/>
    <p:sldId id="618" r:id="rId6"/>
    <p:sldId id="619" r:id="rId7"/>
    <p:sldId id="621" r:id="rId8"/>
    <p:sldId id="615" r:id="rId9"/>
    <p:sldId id="610" r:id="rId10"/>
    <p:sldId id="551" r:id="rId11"/>
    <p:sldId id="605" r:id="rId12"/>
    <p:sldId id="576" r:id="rId13"/>
    <p:sldId id="620" r:id="rId14"/>
    <p:sldId id="624" r:id="rId15"/>
    <p:sldId id="623"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46"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 id="4" name="DANNY TAN KAI PIN" initials="DTKP" lastIdx="5" clrIdx="3">
    <p:extLst>
      <p:ext uri="{19B8F6BF-5375-455C-9EA6-DF929625EA0E}">
        <p15:presenceInfo xmlns:p15="http://schemas.microsoft.com/office/powerpoint/2012/main" userId="S-1-5-21-147214757-305610072-1517763936-6828972" providerId="AD"/>
      </p:ext>
    </p:extLst>
  </p:cmAuthor>
  <p:cmAuthor id="5" name="sunyingxiang" initials="s" lastIdx="25" clrIdx="4">
    <p:extLst>
      <p:ext uri="{19B8F6BF-5375-455C-9EA6-DF929625EA0E}">
        <p15:presenceInfo xmlns:p15="http://schemas.microsoft.com/office/powerpoint/2012/main" userId="S-1-5-21-147214757-305610072-1517763936-69604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FF33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6198" autoAdjust="0"/>
  </p:normalViewPr>
  <p:slideViewPr>
    <p:cSldViewPr>
      <p:cViewPr varScale="1">
        <p:scale>
          <a:sx n="82" d="100"/>
          <a:sy n="82" d="100"/>
        </p:scale>
        <p:origin x="111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444" y="-38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a:t>October 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Espace réservé de l'image des diapositives 1"/>
          <p:cNvSpPr>
            <a:spLocks noGrp="1" noRot="1" noChangeAspect="1" noTextEdit="1"/>
          </p:cNvSpPr>
          <p:nvPr>
            <p:ph type="sldImg"/>
          </p:nvPr>
        </p:nvSpPr>
        <p:spPr>
          <a:xfrm>
            <a:off x="1154113" y="701675"/>
            <a:ext cx="4625975" cy="3468688"/>
          </a:xfrm>
          <a:ln/>
        </p:spPr>
      </p:sp>
      <p:sp>
        <p:nvSpPr>
          <p:cNvPr id="11673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11674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5E4CC4-038C-442F-9C34-331093C33F6D}" type="slidenum">
              <a:rPr lang="en-US" altLang="zh-CN"/>
              <a:pPr/>
              <a:t>10</a:t>
            </a:fld>
            <a:endParaRPr lang="en-US" altLang="zh-CN"/>
          </a:p>
        </p:txBody>
      </p:sp>
    </p:spTree>
    <p:extLst>
      <p:ext uri="{BB962C8B-B14F-4D97-AF65-F5344CB8AC3E}">
        <p14:creationId xmlns:p14="http://schemas.microsoft.com/office/powerpoint/2010/main" val="3076731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2</a:t>
            </a:fld>
            <a:endParaRPr lang="en-US" altLang="zh-CN"/>
          </a:p>
        </p:txBody>
      </p:sp>
    </p:spTree>
    <p:extLst>
      <p:ext uri="{BB962C8B-B14F-4D97-AF65-F5344CB8AC3E}">
        <p14:creationId xmlns:p14="http://schemas.microsoft.com/office/powerpoint/2010/main" val="1167930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3482682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4</a:t>
            </a:fld>
            <a:endParaRPr lang="en-US" altLang="zh-CN"/>
          </a:p>
        </p:txBody>
      </p:sp>
    </p:spTree>
    <p:extLst>
      <p:ext uri="{BB962C8B-B14F-4D97-AF65-F5344CB8AC3E}">
        <p14:creationId xmlns:p14="http://schemas.microsoft.com/office/powerpoint/2010/main" val="1492158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5</a:t>
            </a:fld>
            <a:endParaRPr lang="en-US" altLang="zh-CN"/>
          </a:p>
        </p:txBody>
      </p:sp>
    </p:spTree>
    <p:extLst>
      <p:ext uri="{BB962C8B-B14F-4D97-AF65-F5344CB8AC3E}">
        <p14:creationId xmlns:p14="http://schemas.microsoft.com/office/powerpoint/2010/main" val="764590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6</a:t>
            </a:fld>
            <a:endParaRPr lang="en-US" altLang="zh-CN"/>
          </a:p>
        </p:txBody>
      </p:sp>
    </p:spTree>
    <p:extLst>
      <p:ext uri="{BB962C8B-B14F-4D97-AF65-F5344CB8AC3E}">
        <p14:creationId xmlns:p14="http://schemas.microsoft.com/office/powerpoint/2010/main" val="4236311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7</a:t>
            </a:fld>
            <a:endParaRPr lang="en-US" altLang="zh-CN"/>
          </a:p>
        </p:txBody>
      </p:sp>
    </p:spTree>
    <p:extLst>
      <p:ext uri="{BB962C8B-B14F-4D97-AF65-F5344CB8AC3E}">
        <p14:creationId xmlns:p14="http://schemas.microsoft.com/office/powerpoint/2010/main" val="3103485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8</a:t>
            </a:fld>
            <a:endParaRPr lang="en-US" altLang="zh-CN"/>
          </a:p>
        </p:txBody>
      </p:sp>
    </p:spTree>
    <p:extLst>
      <p:ext uri="{BB962C8B-B14F-4D97-AF65-F5344CB8AC3E}">
        <p14:creationId xmlns:p14="http://schemas.microsoft.com/office/powerpoint/2010/main" val="2673451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9</a:t>
            </a:fld>
            <a:endParaRPr lang="en-US" altLang="zh-CN"/>
          </a:p>
        </p:txBody>
      </p:sp>
    </p:spTree>
    <p:extLst>
      <p:ext uri="{BB962C8B-B14F-4D97-AF65-F5344CB8AC3E}">
        <p14:creationId xmlns:p14="http://schemas.microsoft.com/office/powerpoint/2010/main" val="3586038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a:t>
            </a:r>
            <a:r>
              <a:rPr lang="en-US" sz="1800" b="1" baseline="0" dirty="0"/>
              <a:t> </a:t>
            </a:r>
            <a:r>
              <a:rPr lang="en-US" sz="1800" b="1" baseline="0" dirty="0" smtClean="0"/>
              <a:t>802.11-21/1364r5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2" name="Rectangle 7"/>
          <p:cNvSpPr>
            <a:spLocks noChangeArrowheads="1"/>
          </p:cNvSpPr>
          <p:nvPr userDrawn="1"/>
        </p:nvSpPr>
        <p:spPr bwMode="auto">
          <a:xfrm>
            <a:off x="228600" y="327844"/>
            <a:ext cx="1981200" cy="276999"/>
          </a:xfrm>
          <a:prstGeom prst="rect">
            <a:avLst/>
          </a:prstGeom>
          <a:noFill/>
          <a:ln w="9525">
            <a:noFill/>
            <a:miter lim="800000"/>
            <a:headEnd/>
            <a:tailEnd/>
          </a:ln>
        </p:spPr>
        <p:txBody>
          <a:bodyPr wrap="square" lIns="0" tIns="0" rIns="0" bIns="0" anchor="b">
            <a:spAutoFit/>
          </a:bodyPr>
          <a:lstStyle/>
          <a:p>
            <a:pPr marL="457200" lvl="4" algn="l">
              <a:defRPr/>
            </a:pPr>
            <a:r>
              <a:rPr lang="en-US" sz="1800" b="1" dirty="0"/>
              <a:t>O</a:t>
            </a:r>
            <a:r>
              <a:rPr lang="en-US" altLang="zh-CN" sz="1800" b="1" dirty="0"/>
              <a:t>ctober</a:t>
            </a:r>
            <a:r>
              <a:rPr lang="en-US" altLang="zh-CN" sz="1800" b="1" baseline="0" dirty="0"/>
              <a:t> 2021</a:t>
            </a:r>
            <a:endParaRPr lang="en-US" sz="1800" b="1" dirty="0"/>
          </a:p>
        </p:txBody>
      </p:sp>
      <p:sp>
        <p:nvSpPr>
          <p:cNvPr id="11" name="Rectangle 7"/>
          <p:cNvSpPr>
            <a:spLocks noChangeArrowheads="1"/>
          </p:cNvSpPr>
          <p:nvPr userDrawn="1"/>
        </p:nvSpPr>
        <p:spPr bwMode="auto">
          <a:xfrm>
            <a:off x="6687741" y="6477000"/>
            <a:ext cx="1846659" cy="184666"/>
          </a:xfrm>
          <a:prstGeom prst="rect">
            <a:avLst/>
          </a:prstGeom>
          <a:noFill/>
          <a:ln w="9525">
            <a:noFill/>
            <a:miter lim="800000"/>
            <a:headEnd/>
            <a:tailEnd/>
          </a:ln>
        </p:spPr>
        <p:txBody>
          <a:bodyPr wrap="none" lIns="0" tIns="0" rIns="0" bIns="0" anchor="b">
            <a:spAutoFit/>
          </a:bodyPr>
          <a:lstStyle/>
          <a:p>
            <a:pPr marL="457200" lvl="4" algn="r">
              <a:defRPr/>
            </a:pPr>
            <a:r>
              <a:rPr lang="en-US" sz="1200" b="0" dirty="0"/>
              <a:t>Mengshi Hu (Huawei)</a:t>
            </a:r>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9" r:id="rId3"/>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Visio___12.vsd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Visio___1.vsdx"/></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848600" cy="1066800"/>
          </a:xfrm>
          <a:noFill/>
        </p:spPr>
        <p:txBody>
          <a:bodyPr/>
          <a:lstStyle/>
          <a:p>
            <a:r>
              <a:rPr lang="en-US" altLang="zh-CN" sz="2800" dirty="0"/>
              <a:t>Threshold Based Sensing Procedure</a:t>
            </a:r>
          </a:p>
        </p:txBody>
      </p:sp>
      <p:sp>
        <p:nvSpPr>
          <p:cNvPr id="1031" name="Rectangle 6"/>
          <p:cNvSpPr>
            <a:spLocks noGrp="1" noChangeArrowheads="1"/>
          </p:cNvSpPr>
          <p:nvPr>
            <p:ph type="body" idx="1"/>
          </p:nvPr>
        </p:nvSpPr>
        <p:spPr>
          <a:xfrm>
            <a:off x="574705" y="1799449"/>
            <a:ext cx="7772400" cy="381000"/>
          </a:xfrm>
          <a:noFill/>
        </p:spPr>
        <p:txBody>
          <a:bodyPr/>
          <a:lstStyle/>
          <a:p>
            <a:pPr algn="ctr">
              <a:buFontTx/>
              <a:buNone/>
            </a:pPr>
            <a:r>
              <a:rPr lang="en-US" altLang="zh-CN" sz="2000" dirty="0"/>
              <a:t>Date:</a:t>
            </a:r>
            <a:r>
              <a:rPr lang="en-US" altLang="zh-CN" sz="2000" b="0" dirty="0"/>
              <a:t> 2021-10-12</a:t>
            </a:r>
          </a:p>
        </p:txBody>
      </p:sp>
      <p:sp>
        <p:nvSpPr>
          <p:cNvPr id="1032" name="Rectangle 12"/>
          <p:cNvSpPr>
            <a:spLocks noChangeArrowheads="1"/>
          </p:cNvSpPr>
          <p:nvPr/>
        </p:nvSpPr>
        <p:spPr bwMode="auto">
          <a:xfrm>
            <a:off x="838200" y="235385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a:t>Authors:</a:t>
            </a:r>
            <a:endParaRPr lang="en-US" altLang="zh-CN" sz="2000" dirty="0"/>
          </a:p>
        </p:txBody>
      </p:sp>
      <p:graphicFrame>
        <p:nvGraphicFramePr>
          <p:cNvPr id="10" name="Table 8"/>
          <p:cNvGraphicFramePr>
            <a:graphicFrameLocks noGrp="1"/>
          </p:cNvGraphicFramePr>
          <p:nvPr>
            <p:extLst>
              <p:ext uri="{D42A27DB-BD31-4B8C-83A1-F6EECF244321}">
                <p14:modId xmlns:p14="http://schemas.microsoft.com/office/powerpoint/2010/main" val="2162050278"/>
              </p:ext>
            </p:extLst>
          </p:nvPr>
        </p:nvGraphicFramePr>
        <p:xfrm>
          <a:off x="952500" y="2878915"/>
          <a:ext cx="7239000" cy="1738011"/>
        </p:xfrm>
        <a:graphic>
          <a:graphicData uri="http://schemas.openxmlformats.org/drawingml/2006/table">
            <a:tbl>
              <a:tblPr firstRow="1" bandRow="1">
                <a:tableStyleId>{F5AB1C69-6EDB-4FF4-983F-18BD219EF322}</a:tableStyleId>
              </a:tblPr>
              <a:tblGrid>
                <a:gridCol w="1714500">
                  <a:extLst>
                    <a:ext uri="{9D8B030D-6E8A-4147-A177-3AD203B41FA5}">
                      <a16:colId xmlns:a16="http://schemas.microsoft.com/office/drawing/2014/main" xmlns="" val="20000"/>
                    </a:ext>
                  </a:extLst>
                </a:gridCol>
                <a:gridCol w="1219200">
                  <a:extLst>
                    <a:ext uri="{9D8B030D-6E8A-4147-A177-3AD203B41FA5}">
                      <a16:colId xmlns:a16="http://schemas.microsoft.com/office/drawing/2014/main" xmlns="" val="20001"/>
                    </a:ext>
                  </a:extLst>
                </a:gridCol>
                <a:gridCol w="1447800">
                  <a:extLst>
                    <a:ext uri="{9D8B030D-6E8A-4147-A177-3AD203B41FA5}">
                      <a16:colId xmlns:a16="http://schemas.microsoft.com/office/drawing/2014/main" xmlns="" val="20002"/>
                    </a:ext>
                  </a:extLst>
                </a:gridCol>
                <a:gridCol w="762000">
                  <a:extLst>
                    <a:ext uri="{9D8B030D-6E8A-4147-A177-3AD203B41FA5}">
                      <a16:colId xmlns:a16="http://schemas.microsoft.com/office/drawing/2014/main" xmlns="" val="20003"/>
                    </a:ext>
                  </a:extLst>
                </a:gridCol>
                <a:gridCol w="2095500">
                  <a:extLst>
                    <a:ext uri="{9D8B030D-6E8A-4147-A177-3AD203B41FA5}">
                      <a16:colId xmlns:a16="http://schemas.microsoft.com/office/drawing/2014/main" xmlns="" val="20004"/>
                    </a:ext>
                  </a:extLst>
                </a:gridCol>
              </a:tblGrid>
              <a:tr h="212709">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mn-lt"/>
                          <a:ea typeface="Times New Roman"/>
                          <a:cs typeface="Arial"/>
                        </a:rPr>
                        <a:t>Mengshi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0" kern="1200" dirty="0">
                          <a:solidFill>
                            <a:schemeClr val="dk1"/>
                          </a:solidFill>
                          <a:latin typeface="+mn-lt"/>
                          <a:ea typeface="Times New Roman"/>
                          <a:cs typeface="Arial"/>
                        </a:rPr>
                        <a:t>Huawei Technologies Co. Ltd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Times New Roman"/>
                          <a:cs typeface="Arial"/>
                        </a:rPr>
                        <a:t>humengshi@huawei.com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atin typeface="+mn-lt"/>
                          <a:ea typeface="Times New Roman"/>
                          <a:cs typeface="Arial"/>
                        </a:rPr>
                        <a:t>Rui Du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atin typeface="+mn-lt"/>
                          <a:ea typeface="Times New Roman"/>
                          <a:cs typeface="Arial"/>
                        </a:rPr>
                        <a:t>Chenchen</a:t>
                      </a:r>
                      <a:r>
                        <a:rPr lang="en-US" altLang="zh-CN" sz="1400" baseline="0" dirty="0">
                          <a:latin typeface="+mn-lt"/>
                          <a:ea typeface="Times New Roman"/>
                          <a:cs typeface="Arial"/>
                        </a:rPr>
                        <a:t> Liu</a:t>
                      </a:r>
                      <a:endParaRPr lang="en-US" altLang="zh-CN"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1371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dk1"/>
                          </a:solidFill>
                          <a:latin typeface="+mn-lt"/>
                          <a:ea typeface="Times New Roman"/>
                          <a:cs typeface="Arial"/>
                        </a:rPr>
                        <a:t>Yi Lv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en-US" altLang="zh-CN"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1371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t>Danny</a:t>
                      </a:r>
                      <a:r>
                        <a:rPr lang="en-US" altLang="zh-CN" sz="1400" baseline="0" dirty="0"/>
                        <a:t> Kai Pin Tan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en-US" altLang="zh-CN"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re 1"/>
          <p:cNvSpPr>
            <a:spLocks noGrp="1"/>
          </p:cNvSpPr>
          <p:nvPr>
            <p:ph type="title"/>
          </p:nvPr>
        </p:nvSpPr>
        <p:spPr/>
        <p:txBody>
          <a:bodyPr/>
          <a:lstStyle/>
          <a:p>
            <a:r>
              <a:rPr lang="fr-FR" altLang="zh-CN" dirty="0"/>
              <a:t>Reference</a:t>
            </a:r>
            <a:r>
              <a:rPr lang="en-US" altLang="zh-CN" dirty="0"/>
              <a:t>s</a:t>
            </a:r>
            <a:endParaRPr lang="fr-FR" altLang="zh-CN" sz="2000" dirty="0">
              <a:solidFill>
                <a:srgbClr val="00B050"/>
              </a:solidFill>
            </a:endParaRPr>
          </a:p>
        </p:txBody>
      </p:sp>
      <p:sp>
        <p:nvSpPr>
          <p:cNvPr id="63491" name="Espace réservé du contenu 2"/>
          <p:cNvSpPr>
            <a:spLocks noGrp="1"/>
          </p:cNvSpPr>
          <p:nvPr>
            <p:ph idx="1"/>
          </p:nvPr>
        </p:nvSpPr>
        <p:spPr>
          <a:xfrm>
            <a:off x="914400" y="1981200"/>
            <a:ext cx="7696200" cy="4114800"/>
          </a:xfrm>
        </p:spPr>
        <p:txBody>
          <a:bodyPr/>
          <a:lstStyle/>
          <a:p>
            <a:pPr marL="0" indent="0" latinLnBrk="1">
              <a:buNone/>
            </a:pPr>
            <a:r>
              <a:rPr lang="en-US" altLang="zh-CN" sz="1600" b="0" dirty="0"/>
              <a:t>[1] 11-21-0351-05-00bf-threshold-based-sensing-measurement</a:t>
            </a:r>
          </a:p>
          <a:p>
            <a:pPr marL="0" indent="0" latinLnBrk="1">
              <a:buNone/>
            </a:pPr>
            <a:r>
              <a:rPr lang="en-US" altLang="zh-CN" sz="1600" b="0" dirty="0"/>
              <a:t>[2] 11-21-1069-05-00bf-threshold-based-sensing-measurement-follow-up</a:t>
            </a:r>
          </a:p>
          <a:p>
            <a:pPr marL="0" indent="0" latinLnBrk="1">
              <a:buNone/>
            </a:pPr>
            <a:r>
              <a:rPr lang="en-US" altLang="zh-CN" sz="1600" b="0" dirty="0"/>
              <a:t>[3] 11-20-1874-13-00bf-tgbf-motions-list</a:t>
            </a:r>
          </a:p>
          <a:p>
            <a:pPr marL="0" indent="0" latinLnBrk="1">
              <a:buNone/>
            </a:pPr>
            <a:r>
              <a:rPr lang="en-US" altLang="zh-CN" sz="1600" b="0" dirty="0"/>
              <a:t>[4] 11-21-1321-01-00bf-wlan-sensing-procedure</a:t>
            </a:r>
          </a:p>
        </p:txBody>
      </p:sp>
      <p:sp>
        <p:nvSpPr>
          <p:cNvPr id="63493" name="Espace réservé du numéro de diapositive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8316C94-C001-4232-BDF6-FB9E7FF48375}" type="slidenum">
              <a:rPr lang="en-US" altLang="zh-CN"/>
              <a:pPr/>
              <a:t>10</a:t>
            </a:fld>
            <a:endParaRPr lang="en-US" altLang="zh-CN"/>
          </a:p>
        </p:txBody>
      </p:sp>
    </p:spTree>
    <p:extLst>
      <p:ext uri="{BB962C8B-B14F-4D97-AF65-F5344CB8AC3E}">
        <p14:creationId xmlns:p14="http://schemas.microsoft.com/office/powerpoint/2010/main" val="40864911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1</a:t>
            </a:r>
            <a:endParaRPr lang="zh-CN" altLang="en-US" dirty="0"/>
          </a:p>
        </p:txBody>
      </p:sp>
      <p:sp>
        <p:nvSpPr>
          <p:cNvPr id="3" name="内容占位符 2"/>
          <p:cNvSpPr>
            <a:spLocks noGrp="1"/>
          </p:cNvSpPr>
          <p:nvPr>
            <p:ph idx="1"/>
          </p:nvPr>
        </p:nvSpPr>
        <p:spPr>
          <a:xfrm>
            <a:off x="685800" y="1905000"/>
            <a:ext cx="7772400" cy="4114800"/>
          </a:xfrm>
        </p:spPr>
        <p:txBody>
          <a:bodyPr/>
          <a:lstStyle/>
          <a:p>
            <a:pPr algn="just">
              <a:buFont typeface="Arial" panose="020B0604020202020204" pitchFamily="34" charset="0"/>
              <a:buChar char="•"/>
            </a:pPr>
            <a:r>
              <a:rPr lang="en-US" altLang="zh-CN" sz="2000" kern="1200" dirty="0">
                <a:latin typeface="Times New Roman"/>
                <a:ea typeface="Times New Roman"/>
                <a:cs typeface="Times New Roman"/>
                <a:sym typeface="Times New Roman"/>
              </a:rPr>
              <a:t>Do you agree that </a:t>
            </a:r>
            <a:r>
              <a:rPr lang="en-US" altLang="zh-CN" sz="2000" kern="1200" dirty="0">
                <a:ea typeface="Times New Roman"/>
                <a:cs typeface="Times New Roman"/>
                <a:sym typeface="Times New Roman"/>
              </a:rPr>
              <a:t>in the threshold based measurement instance, the estimation of CSI variation is implementation specific, but it shall follow the following rules?</a:t>
            </a:r>
          </a:p>
          <a:p>
            <a:pPr marL="628650" lvl="0" indent="-285750" algn="just">
              <a:buFont typeface="Times New Roman" panose="02020603050405020304" pitchFamily="18" charset="0"/>
              <a:buChar char="–"/>
            </a:pPr>
            <a:r>
              <a:rPr lang="en-US" altLang="zh-CN" sz="1400" b="0" dirty="0"/>
              <a:t>The degree of the CSI variation shall be represented by a value in the closed interval [0, 1].</a:t>
            </a:r>
            <a:endParaRPr lang="zh-CN" altLang="zh-CN" sz="1400" b="0" dirty="0"/>
          </a:p>
          <a:p>
            <a:pPr marL="628650" lvl="0" indent="-285750" algn="just">
              <a:buFont typeface="Times New Roman" panose="02020603050405020304" pitchFamily="18" charset="0"/>
              <a:buChar char="–"/>
            </a:pPr>
            <a:r>
              <a:rPr lang="en-US" altLang="zh-CN" sz="1400" b="0" dirty="0"/>
              <a:t>A larger degree shall reflect a larger CSI variation.</a:t>
            </a:r>
            <a:endParaRPr lang="zh-CN" altLang="zh-CN" sz="1400" b="0" dirty="0"/>
          </a:p>
          <a:p>
            <a:pPr marL="628650" lvl="0" indent="-285750" algn="just">
              <a:buFont typeface="Times New Roman" panose="02020603050405020304" pitchFamily="18" charset="0"/>
              <a:buChar char="–"/>
            </a:pPr>
            <a:r>
              <a:rPr lang="en-US" altLang="zh-CN" sz="1400" b="0" dirty="0"/>
              <a:t>The degree of 0 indicates the smallest degree of the CSI variation (No CSI variation). </a:t>
            </a:r>
            <a:endParaRPr lang="zh-CN" altLang="zh-CN" sz="1400" b="0" dirty="0"/>
          </a:p>
          <a:p>
            <a:pPr marL="628650" lvl="0" indent="-285750" algn="just">
              <a:buFont typeface="Times New Roman" panose="02020603050405020304" pitchFamily="18" charset="0"/>
              <a:buChar char="–"/>
            </a:pPr>
            <a:r>
              <a:rPr lang="en-US" altLang="zh-CN" sz="1400" b="0" dirty="0"/>
              <a:t>The degree of 1 indicates the largest degree of the CSI variation. </a:t>
            </a:r>
            <a:endParaRPr lang="zh-CN" altLang="zh-CN" sz="1400" b="0" dirty="0"/>
          </a:p>
          <a:p>
            <a:pPr marL="628650" lvl="0" indent="-285750" algn="just">
              <a:buFont typeface="Times New Roman" panose="02020603050405020304" pitchFamily="18" charset="0"/>
              <a:buChar char="–"/>
            </a:pPr>
            <a:r>
              <a:rPr lang="en-US" altLang="zh-CN" sz="1400" b="0" dirty="0"/>
              <a:t>Note: Which CSI variation corresponds to the degree of 1 is implementation specific.</a:t>
            </a:r>
            <a:endParaRPr lang="zh-CN" altLang="zh-CN" sz="1400" b="0" dirty="0"/>
          </a:p>
          <a:p>
            <a:pPr indent="0" algn="just">
              <a:buNone/>
            </a:pPr>
            <a:endParaRPr lang="en-US" altLang="zh-CN" sz="1800" b="0" dirty="0">
              <a:sym typeface="Times New Roman"/>
            </a:endParaRP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a:p>
            <a:pPr marL="628650" indent="-285750" algn="just">
              <a:buFont typeface="Times New Roman" panose="02020603050405020304" pitchFamily="18" charset="0"/>
              <a:buChar char="–"/>
            </a:pPr>
            <a:endParaRPr lang="en-US" altLang="zh-CN" sz="1800" b="0" dirty="0">
              <a:sym typeface="Times New Roman"/>
            </a:endParaRPr>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11</a:t>
            </a:fld>
            <a:endParaRPr lang="en-US" altLang="zh-CN"/>
          </a:p>
        </p:txBody>
      </p:sp>
    </p:spTree>
    <p:extLst>
      <p:ext uri="{BB962C8B-B14F-4D97-AF65-F5344CB8AC3E}">
        <p14:creationId xmlns:p14="http://schemas.microsoft.com/office/powerpoint/2010/main" val="29059459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2</a:t>
            </a:r>
            <a:endParaRPr lang="zh-CN" altLang="en-US" dirty="0"/>
          </a:p>
        </p:txBody>
      </p:sp>
      <p:sp>
        <p:nvSpPr>
          <p:cNvPr id="3" name="内容占位符 2"/>
          <p:cNvSpPr>
            <a:spLocks noGrp="1"/>
          </p:cNvSpPr>
          <p:nvPr>
            <p:ph idx="1"/>
          </p:nvPr>
        </p:nvSpPr>
        <p:spPr>
          <a:xfrm>
            <a:off x="914400" y="1905000"/>
            <a:ext cx="7353300" cy="4114800"/>
          </a:xfrm>
        </p:spPr>
        <p:txBody>
          <a:bodyPr/>
          <a:lstStyle/>
          <a:p>
            <a:pPr algn="just">
              <a:buFont typeface="Arial" panose="020B0604020202020204" pitchFamily="34" charset="0"/>
              <a:buChar char="•"/>
            </a:pPr>
            <a:r>
              <a:rPr lang="en-US" altLang="zh-CN" sz="2000" kern="1200" dirty="0">
                <a:latin typeface="Times New Roman"/>
                <a:ea typeface="Times New Roman"/>
                <a:cs typeface="Times New Roman"/>
                <a:sym typeface="Times New Roman"/>
              </a:rPr>
              <a:t>Do you agree that in the </a:t>
            </a:r>
            <a:r>
              <a:rPr lang="en-US" altLang="zh-CN" sz="2000" kern="1200" dirty="0">
                <a:ea typeface="Times New Roman"/>
                <a:cs typeface="Times New Roman"/>
                <a:sym typeface="Times New Roman"/>
              </a:rPr>
              <a:t>threshold based measurement instance</a:t>
            </a:r>
            <a:r>
              <a:rPr lang="en-US" altLang="zh-CN" sz="2000" kern="1200" dirty="0">
                <a:latin typeface="Times New Roman"/>
                <a:ea typeface="Times New Roman"/>
                <a:cs typeface="Times New Roman"/>
                <a:sym typeface="Times New Roman"/>
              </a:rPr>
              <a:t>, the threshold to be compared with the CSI variation value is determined by the initiator?</a:t>
            </a:r>
          </a:p>
          <a:p>
            <a:pPr algn="just">
              <a:buFont typeface="Arial" panose="020B0604020202020204" pitchFamily="34" charset="0"/>
              <a:buChar char="•"/>
            </a:pPr>
            <a:endParaRPr lang="en-US" altLang="zh-CN" sz="2000" kern="1200" dirty="0">
              <a:latin typeface="Times New Roman"/>
              <a:ea typeface="Times New Roman"/>
              <a:cs typeface="Times New Roman"/>
              <a:sym typeface="Times New Roman"/>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lvl="0" indent="0" algn="just">
              <a:buNone/>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12</a:t>
            </a:fld>
            <a:endParaRPr lang="en-US" altLang="zh-CN"/>
          </a:p>
        </p:txBody>
      </p:sp>
    </p:spTree>
    <p:extLst>
      <p:ext uri="{BB962C8B-B14F-4D97-AF65-F5344CB8AC3E}">
        <p14:creationId xmlns:p14="http://schemas.microsoft.com/office/powerpoint/2010/main" val="41938949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3</a:t>
            </a:r>
            <a:endParaRPr lang="zh-CN" altLang="en-US" dirty="0"/>
          </a:p>
        </p:txBody>
      </p:sp>
      <p:sp>
        <p:nvSpPr>
          <p:cNvPr id="3" name="内容占位符 2"/>
          <p:cNvSpPr>
            <a:spLocks noGrp="1"/>
          </p:cNvSpPr>
          <p:nvPr>
            <p:ph idx="1"/>
          </p:nvPr>
        </p:nvSpPr>
        <p:spPr>
          <a:xfrm>
            <a:off x="895350" y="1600200"/>
            <a:ext cx="7562850" cy="4114800"/>
          </a:xfrm>
        </p:spPr>
        <p:txBody>
          <a:bodyPr/>
          <a:lstStyle/>
          <a:p>
            <a:pPr lvl="0"/>
            <a:r>
              <a:rPr lang="en-US" altLang="zh-CN" sz="1800" kern="1200" dirty="0">
                <a:latin typeface="Times New Roman"/>
                <a:ea typeface="Times New Roman"/>
                <a:cs typeface="Times New Roman"/>
                <a:sym typeface="Times New Roman"/>
              </a:rPr>
              <a:t>Do you agree </a:t>
            </a:r>
            <a:r>
              <a:rPr lang="en-US" altLang="zh-CN" sz="1800" kern="1200" dirty="0">
                <a:latin typeface="Times New Roman"/>
                <a:cs typeface="Times New Roman"/>
                <a:sym typeface="Times New Roman"/>
              </a:rPr>
              <a:t>that </a:t>
            </a:r>
            <a:r>
              <a:rPr lang="en-US" altLang="zh-CN" sz="1800" kern="1200" dirty="0">
                <a:latin typeface="Times New Roman"/>
                <a:cs typeface="Times New Roman"/>
              </a:rPr>
              <a:t>in the threshold based scheme</a:t>
            </a:r>
            <a:endParaRPr lang="zh-CN" altLang="zh-CN" sz="1800" kern="1200" dirty="0">
              <a:latin typeface="Times New Roman"/>
              <a:cs typeface="Times New Roman"/>
            </a:endParaRPr>
          </a:p>
          <a:p>
            <a:pPr marL="628650" lvl="0" indent="-285750" algn="just">
              <a:buFont typeface="Times New Roman" panose="02020603050405020304" pitchFamily="18" charset="0"/>
              <a:buChar char="–"/>
            </a:pPr>
            <a:r>
              <a:rPr lang="en-US" altLang="zh-CN" sz="1300" b="0" dirty="0"/>
              <a:t>The initiator sends the </a:t>
            </a:r>
            <a:r>
              <a:rPr lang="en-US" altLang="zh-CN" sz="1300" b="0" dirty="0" smtClean="0"/>
              <a:t>threshold(s) </a:t>
            </a:r>
            <a:r>
              <a:rPr lang="en-US" altLang="zh-CN" sz="1300" b="0" dirty="0"/>
              <a:t>to the </a:t>
            </a:r>
            <a:r>
              <a:rPr lang="en-US" altLang="zh-CN" sz="1300" b="0" dirty="0" smtClean="0"/>
              <a:t>responder(s) </a:t>
            </a:r>
            <a:r>
              <a:rPr lang="en-US" altLang="zh-CN" sz="1300" b="0" dirty="0"/>
              <a:t>(Which frame transmits the threshold is TBD).</a:t>
            </a:r>
            <a:endParaRPr lang="zh-CN" altLang="zh-CN" sz="1300" b="0" dirty="0"/>
          </a:p>
          <a:p>
            <a:pPr marL="628650" lvl="0" indent="-285750" algn="just">
              <a:buFont typeface="Times New Roman" panose="02020603050405020304" pitchFamily="18" charset="0"/>
              <a:buChar char="–"/>
            </a:pPr>
            <a:r>
              <a:rPr lang="en-US" altLang="zh-CN" sz="1300" b="0" dirty="0"/>
              <a:t>The </a:t>
            </a:r>
            <a:r>
              <a:rPr lang="en-US" altLang="zh-CN" sz="1300" b="0" dirty="0" smtClean="0"/>
              <a:t>responders feed </a:t>
            </a:r>
            <a:r>
              <a:rPr lang="en-US" altLang="zh-CN" sz="1300" b="0" dirty="0"/>
              <a:t>back the CSI variation to the initiator in the Feedback Response frame.</a:t>
            </a:r>
            <a:endParaRPr lang="zh-CN" altLang="zh-CN" sz="1300" b="0" dirty="0"/>
          </a:p>
          <a:p>
            <a:pPr marL="628650" lvl="0" indent="-285750" algn="just">
              <a:buFont typeface="Times New Roman" panose="02020603050405020304" pitchFamily="18" charset="0"/>
              <a:buChar char="–"/>
            </a:pPr>
            <a:r>
              <a:rPr lang="en-US" altLang="zh-CN" sz="1300" b="0" dirty="0"/>
              <a:t>The initiator shall not send a Feedback Trigger frame to a responder that reports a CSI variation that is less than the threshold.</a:t>
            </a:r>
            <a:endParaRPr lang="zh-CN" altLang="zh-CN" sz="1300" b="0" dirty="0"/>
          </a:p>
          <a:p>
            <a:pPr marL="628650" lvl="0" indent="-285750" algn="just">
              <a:buFont typeface="Times New Roman" panose="02020603050405020304" pitchFamily="18" charset="0"/>
              <a:buChar char="–"/>
            </a:pPr>
            <a:r>
              <a:rPr lang="en-US" altLang="zh-CN" sz="1300" b="0" dirty="0"/>
              <a:t>The initiator should send a Feedback Trigger frame to a responder that reports a CSI variation that is greater than or equal to the threshold.</a:t>
            </a:r>
            <a:endParaRPr lang="zh-CN" altLang="zh-CN" sz="1300" b="0" dirty="0"/>
          </a:p>
          <a:p>
            <a:pPr marL="628650" lvl="0" indent="-285750" algn="just">
              <a:buFont typeface="Times New Roman" panose="02020603050405020304" pitchFamily="18" charset="0"/>
              <a:buChar char="–"/>
            </a:pPr>
            <a:r>
              <a:rPr lang="en-US" altLang="zh-CN" sz="1300" b="0" dirty="0" smtClean="0"/>
              <a:t>The </a:t>
            </a:r>
            <a:r>
              <a:rPr lang="en-US" altLang="zh-CN" sz="1300" b="0" dirty="0"/>
              <a:t>above procedure is applicable to TB based sensing measurement instance.</a:t>
            </a:r>
            <a:endParaRPr lang="zh-CN" altLang="zh-CN" sz="1300" b="0" dirty="0"/>
          </a:p>
          <a:p>
            <a:pPr marL="628650" indent="-285750" algn="just">
              <a:buFont typeface="Times New Roman" panose="02020603050405020304" pitchFamily="18" charset="0"/>
              <a:buChar char="–"/>
            </a:pPr>
            <a:r>
              <a:rPr lang="en-US" altLang="zh-CN" sz="1300" b="0" dirty="0"/>
              <a:t>Incorporate the figure in slide 13 of </a:t>
            </a:r>
            <a:r>
              <a:rPr lang="en-US" altLang="zh-CN" sz="1300" b="0" dirty="0" smtClean="0"/>
              <a:t>11-21/1364r5 </a:t>
            </a:r>
            <a:r>
              <a:rPr lang="en-US" altLang="zh-CN" sz="1300" b="0" dirty="0"/>
              <a:t>into the SFD. </a:t>
            </a:r>
            <a:endParaRPr lang="en-US" altLang="zh-CN" sz="1300" b="0" dirty="0" smtClean="0"/>
          </a:p>
          <a:p>
            <a:pPr marL="628650" indent="-285750" algn="just">
              <a:buFont typeface="Times New Roman" panose="02020603050405020304" pitchFamily="18" charset="0"/>
              <a:buChar char="–"/>
            </a:pPr>
            <a:r>
              <a:rPr lang="en-US" altLang="zh-CN" sz="1300" b="0" dirty="0" smtClean="0"/>
              <a:t>Note: The “Feedback” frame shown in the figure should be “Measurement report” frame.</a:t>
            </a:r>
            <a:endParaRPr lang="zh-CN" altLang="zh-CN" sz="1300" b="0" dirty="0"/>
          </a:p>
          <a:p>
            <a:pPr lvl="0" indent="0" algn="just">
              <a:buNone/>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lvl="0" indent="0" algn="just">
              <a:buNone/>
            </a:pPr>
            <a:endParaRPr lang="en-US" altLang="zh-CN" sz="1800" b="0" kern="1200" dirty="0">
              <a:latin typeface="Times New Roman" panose="02020603050405020304" pitchFamily="18" charset="0"/>
            </a:endParaRPr>
          </a:p>
          <a:p>
            <a:pPr lvl="0" indent="0" algn="just">
              <a:buNone/>
            </a:pPr>
            <a:endParaRPr lang="en-US" altLang="zh-CN" sz="1800" b="0" kern="1200" dirty="0">
              <a:latin typeface="Times New Roman" panose="02020603050405020304" pitchFamily="18" charset="0"/>
            </a:endParaRPr>
          </a:p>
          <a:p>
            <a:pPr lvl="0" indent="0" algn="just">
              <a:buNone/>
            </a:pPr>
            <a:endParaRPr lang="en-US" altLang="zh-CN" sz="1600" b="0" kern="1200" dirty="0">
              <a:latin typeface="Times New Roman" panose="02020603050405020304" pitchFamily="18" charset="0"/>
            </a:endParaRP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13</a:t>
            </a:fld>
            <a:endParaRPr lang="en-US" altLang="zh-CN"/>
          </a:p>
        </p:txBody>
      </p:sp>
      <p:graphicFrame>
        <p:nvGraphicFramePr>
          <p:cNvPr id="6" name="对象 5">
            <a:extLst>
              <a:ext uri="{FF2B5EF4-FFF2-40B4-BE49-F238E27FC236}">
                <a16:creationId xmlns:a16="http://schemas.microsoft.com/office/drawing/2014/main" xmlns="" id="{D69EBC7E-0997-4F85-A513-A0107FFA55A8}"/>
              </a:ext>
            </a:extLst>
          </p:cNvPr>
          <p:cNvGraphicFramePr>
            <a:graphicFrameLocks noChangeAspect="1"/>
          </p:cNvGraphicFramePr>
          <p:nvPr>
            <p:extLst>
              <p:ext uri="{D42A27DB-BD31-4B8C-83A1-F6EECF244321}">
                <p14:modId xmlns:p14="http://schemas.microsoft.com/office/powerpoint/2010/main" val="1626990653"/>
              </p:ext>
            </p:extLst>
          </p:nvPr>
        </p:nvGraphicFramePr>
        <p:xfrm>
          <a:off x="1604026" y="3886200"/>
          <a:ext cx="6012148" cy="1566070"/>
        </p:xfrm>
        <a:graphic>
          <a:graphicData uri="http://schemas.openxmlformats.org/presentationml/2006/ole">
            <mc:AlternateContent xmlns:mc="http://schemas.openxmlformats.org/markup-compatibility/2006">
              <mc:Choice xmlns:v="urn:schemas-microsoft-com:vml" Requires="v">
                <p:oleObj spid="_x0000_s15415" name="Visio" r:id="rId3" imgW="8667887" imgH="2314575" progId="Visio.Drawing.15">
                  <p:embed/>
                </p:oleObj>
              </mc:Choice>
              <mc:Fallback>
                <p:oleObj name="Visio" r:id="rId3" imgW="8667887" imgH="2314575" progId="Visio.Drawing.15">
                  <p:embed/>
                  <p:pic>
                    <p:nvPicPr>
                      <p:cNvPr id="7" name="对象 6">
                        <a:extLst>
                          <a:ext uri="{FF2B5EF4-FFF2-40B4-BE49-F238E27FC236}">
                            <a16:creationId xmlns:a16="http://schemas.microsoft.com/office/drawing/2014/main" xmlns="" id="{6AD36096-D2EE-4580-963A-E937A873FE1B}"/>
                          </a:ext>
                        </a:extLst>
                      </p:cNvPr>
                      <p:cNvPicPr/>
                      <p:nvPr/>
                    </p:nvPicPr>
                    <p:blipFill>
                      <a:blip r:embed="rId4"/>
                      <a:stretch>
                        <a:fillRect/>
                      </a:stretch>
                    </p:blipFill>
                    <p:spPr>
                      <a:xfrm>
                        <a:off x="1604026" y="3886200"/>
                        <a:ext cx="6012148" cy="1566070"/>
                      </a:xfrm>
                      <a:prstGeom prst="rect">
                        <a:avLst/>
                      </a:prstGeom>
                    </p:spPr>
                  </p:pic>
                </p:oleObj>
              </mc:Fallback>
            </mc:AlternateContent>
          </a:graphicData>
        </a:graphic>
      </p:graphicFrame>
      <p:sp>
        <p:nvSpPr>
          <p:cNvPr id="4" name="矩形 3">
            <a:extLst>
              <a:ext uri="{FF2B5EF4-FFF2-40B4-BE49-F238E27FC236}">
                <a16:creationId xmlns:a16="http://schemas.microsoft.com/office/drawing/2014/main" xmlns="" id="{8729188A-3F3B-489F-87ED-3CAE2EC1D6AF}"/>
              </a:ext>
            </a:extLst>
          </p:cNvPr>
          <p:cNvSpPr/>
          <p:nvPr/>
        </p:nvSpPr>
        <p:spPr>
          <a:xfrm>
            <a:off x="2238979" y="5416978"/>
            <a:ext cx="4742242" cy="276999"/>
          </a:xfrm>
          <a:prstGeom prst="rect">
            <a:avLst/>
          </a:prstGeom>
        </p:spPr>
        <p:txBody>
          <a:bodyPr wrap="square">
            <a:spAutoFit/>
          </a:bodyPr>
          <a:lstStyle/>
          <a:p>
            <a:r>
              <a:rPr lang="en-US" altLang="zh-CN" dirty="0"/>
              <a:t>Threshold based procedure in a sensing measurement instance (example)</a:t>
            </a:r>
            <a:endParaRPr lang="zh-CN" altLang="en-US" dirty="0"/>
          </a:p>
        </p:txBody>
      </p:sp>
    </p:spTree>
    <p:extLst>
      <p:ext uri="{BB962C8B-B14F-4D97-AF65-F5344CB8AC3E}">
        <p14:creationId xmlns:p14="http://schemas.microsoft.com/office/powerpoint/2010/main" val="41013883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Motion 1</a:t>
            </a:r>
            <a:endParaRPr lang="zh-CN" altLang="en-US" dirty="0"/>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14</a:t>
            </a:fld>
            <a:endParaRPr lang="en-US" altLang="zh-CN"/>
          </a:p>
        </p:txBody>
      </p:sp>
      <p:sp>
        <p:nvSpPr>
          <p:cNvPr id="3" name="矩形 2">
            <a:extLst>
              <a:ext uri="{FF2B5EF4-FFF2-40B4-BE49-F238E27FC236}">
                <a16:creationId xmlns:a16="http://schemas.microsoft.com/office/drawing/2014/main" xmlns="" id="{9593E41F-34B0-4C3A-BB40-3D7B791FAE95}"/>
              </a:ext>
            </a:extLst>
          </p:cNvPr>
          <p:cNvSpPr/>
          <p:nvPr/>
        </p:nvSpPr>
        <p:spPr>
          <a:xfrm>
            <a:off x="866775" y="2151727"/>
            <a:ext cx="7410450" cy="2554545"/>
          </a:xfrm>
          <a:prstGeom prst="rect">
            <a:avLst/>
          </a:prstGeom>
        </p:spPr>
        <p:txBody>
          <a:bodyPr wrap="square">
            <a:spAutoFit/>
          </a:bodyPr>
          <a:lstStyle/>
          <a:p>
            <a:pPr>
              <a:spcAft>
                <a:spcPts val="0"/>
              </a:spcAft>
            </a:pPr>
            <a:r>
              <a:rPr lang="en-US" altLang="zh-CN" sz="1800" b="1" dirty="0">
                <a:latin typeface="+mn-ea"/>
                <a:ea typeface="+mn-ea"/>
              </a:rPr>
              <a:t>Move to add the following to 11bf SFD:</a:t>
            </a:r>
            <a:endParaRPr lang="zh-CN" altLang="zh-CN" sz="1800" dirty="0">
              <a:latin typeface="+mn-ea"/>
              <a:ea typeface="+mn-ea"/>
            </a:endParaRPr>
          </a:p>
          <a:p>
            <a:pPr marL="342900" indent="-342900" algn="just">
              <a:spcAft>
                <a:spcPts val="0"/>
              </a:spcAft>
              <a:buFont typeface="Arial" panose="020B0604020202020204" pitchFamily="34" charset="0"/>
              <a:buChar char="•"/>
              <a:tabLst>
                <a:tab pos="457200" algn="l"/>
              </a:tabLst>
            </a:pPr>
            <a:r>
              <a:rPr lang="en-US" altLang="zh-CN" sz="1600" b="1" dirty="0">
                <a:latin typeface="+mn-ea"/>
                <a:ea typeface="+mn-ea"/>
                <a:cs typeface="Times New Roman" panose="02020603050405020304" pitchFamily="18" charset="0"/>
              </a:rPr>
              <a:t>In the threshold based measurement instance, the estimation of CSI variation is implementation specific, but it shall follow the following rules:</a:t>
            </a:r>
            <a:endParaRPr lang="zh-CN" altLang="zh-CN" sz="1600" dirty="0">
              <a:latin typeface="+mn-ea"/>
              <a:ea typeface="+mn-ea"/>
              <a:cs typeface="Times New Roman" panose="02020603050405020304" pitchFamily="18" charset="0"/>
            </a:endParaRPr>
          </a:p>
          <a:p>
            <a:pPr marL="628650" lvl="0" indent="-285750" algn="just">
              <a:buFont typeface="Times New Roman" panose="02020603050405020304" pitchFamily="18" charset="0"/>
              <a:buChar char="–"/>
            </a:pPr>
            <a:r>
              <a:rPr lang="en-US" altLang="zh-CN" sz="1400" dirty="0"/>
              <a:t>The degree of the CSI variation shall be represented by a value in the closed interval [0, 1].</a:t>
            </a:r>
            <a:endParaRPr lang="zh-CN" altLang="zh-CN" sz="1400" dirty="0"/>
          </a:p>
          <a:p>
            <a:pPr marL="628650" lvl="0" indent="-285750" algn="just">
              <a:buFont typeface="Times New Roman" panose="02020603050405020304" pitchFamily="18" charset="0"/>
              <a:buChar char="–"/>
            </a:pPr>
            <a:r>
              <a:rPr lang="en-US" altLang="zh-CN" sz="1400" dirty="0"/>
              <a:t>A larger degree shall reflect a larger CSI variation.</a:t>
            </a:r>
            <a:endParaRPr lang="zh-CN" altLang="zh-CN" sz="1400" dirty="0"/>
          </a:p>
          <a:p>
            <a:pPr marL="628650" lvl="0" indent="-285750" algn="just">
              <a:buFont typeface="Times New Roman" panose="02020603050405020304" pitchFamily="18" charset="0"/>
              <a:buChar char="–"/>
            </a:pPr>
            <a:r>
              <a:rPr lang="en-US" altLang="zh-CN" sz="1400" dirty="0"/>
              <a:t>The degree of 0 indicates the smallest degree of the CSI variation (No CSI variation). </a:t>
            </a:r>
            <a:endParaRPr lang="zh-CN" altLang="zh-CN" sz="1400" dirty="0"/>
          </a:p>
          <a:p>
            <a:pPr marL="628650" lvl="0" indent="-285750" algn="just">
              <a:buFont typeface="Times New Roman" panose="02020603050405020304" pitchFamily="18" charset="0"/>
              <a:buChar char="–"/>
            </a:pPr>
            <a:r>
              <a:rPr lang="en-US" altLang="zh-CN" sz="1400" dirty="0"/>
              <a:t>The degree of 1 indicates the largest degree of the CSI variation. </a:t>
            </a:r>
            <a:endParaRPr lang="zh-CN" altLang="zh-CN" sz="1400" dirty="0"/>
          </a:p>
          <a:p>
            <a:pPr marL="628650" lvl="0" indent="-285750" algn="just">
              <a:buFont typeface="Times New Roman" panose="02020603050405020304" pitchFamily="18" charset="0"/>
              <a:buChar char="–"/>
            </a:pPr>
            <a:r>
              <a:rPr lang="en-US" altLang="zh-CN" sz="1400" dirty="0"/>
              <a:t>Note: Which CSI variation corresponds to the degree of 1 is implementation specific.</a:t>
            </a:r>
          </a:p>
          <a:p>
            <a:pPr marL="628650" lvl="0" indent="-285750" algn="just">
              <a:buFont typeface="Times New Roman" panose="02020603050405020304" pitchFamily="18" charset="0"/>
              <a:buChar char="–"/>
            </a:pPr>
            <a:endParaRPr lang="en-US" altLang="zh-CN" sz="1400" dirty="0">
              <a:latin typeface="+mn-ea"/>
              <a:ea typeface="+mn-ea"/>
            </a:endParaRPr>
          </a:p>
          <a:p>
            <a:pPr>
              <a:spcAft>
                <a:spcPts val="0"/>
              </a:spcAft>
              <a:tabLst>
                <a:tab pos="457200" algn="l"/>
              </a:tabLst>
            </a:pPr>
            <a:r>
              <a:rPr lang="en-US" altLang="zh-CN" sz="1400" dirty="0">
                <a:latin typeface="+mn-ea"/>
                <a:ea typeface="+mn-ea"/>
              </a:rPr>
              <a:t>Corresponding document 21/1364r3,  SP results: 14Yes, 5 No, 6 Abstain</a:t>
            </a:r>
            <a:endParaRPr lang="zh-CN" altLang="zh-CN" sz="1400" dirty="0">
              <a:latin typeface="+mn-ea"/>
              <a:ea typeface="+mn-ea"/>
            </a:endParaRPr>
          </a:p>
          <a:p>
            <a:pPr marL="342900" lvl="0" indent="-342900">
              <a:spcAft>
                <a:spcPts val="0"/>
              </a:spcAft>
              <a:buFont typeface="Times New Roman" panose="02020603050405020304" pitchFamily="18" charset="0"/>
              <a:buChar char="–"/>
              <a:tabLst>
                <a:tab pos="457200" algn="l"/>
              </a:tabLst>
            </a:pPr>
            <a:endParaRPr lang="zh-CN" altLang="zh-CN" dirty="0">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8154425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Motion 2</a:t>
            </a:r>
            <a:endParaRPr lang="zh-CN" altLang="en-US" dirty="0"/>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15</a:t>
            </a:fld>
            <a:endParaRPr lang="en-US" altLang="zh-CN"/>
          </a:p>
        </p:txBody>
      </p:sp>
      <p:sp>
        <p:nvSpPr>
          <p:cNvPr id="3" name="矩形 2">
            <a:extLst>
              <a:ext uri="{FF2B5EF4-FFF2-40B4-BE49-F238E27FC236}">
                <a16:creationId xmlns:a16="http://schemas.microsoft.com/office/drawing/2014/main" xmlns="" id="{1B2D3AFC-7290-448A-B835-5CFADCA5E4B3}"/>
              </a:ext>
            </a:extLst>
          </p:cNvPr>
          <p:cNvSpPr/>
          <p:nvPr/>
        </p:nvSpPr>
        <p:spPr>
          <a:xfrm>
            <a:off x="1066800" y="2362200"/>
            <a:ext cx="7086600" cy="1692771"/>
          </a:xfrm>
          <a:prstGeom prst="rect">
            <a:avLst/>
          </a:prstGeom>
        </p:spPr>
        <p:txBody>
          <a:bodyPr wrap="square">
            <a:spAutoFit/>
          </a:bodyPr>
          <a:lstStyle/>
          <a:p>
            <a:pPr>
              <a:spcAft>
                <a:spcPts val="0"/>
              </a:spcAft>
            </a:pPr>
            <a:r>
              <a:rPr lang="en-US" altLang="zh-CN" sz="2000" b="1" dirty="0">
                <a:latin typeface="+mn-ea"/>
              </a:rPr>
              <a:t>Move to add the following to 11bf SFD:</a:t>
            </a:r>
            <a:endParaRPr lang="zh-CN" altLang="zh-CN" sz="2000" dirty="0">
              <a:latin typeface="+mn-ea"/>
            </a:endParaRPr>
          </a:p>
          <a:p>
            <a:pPr marL="342900" indent="-342900" algn="just">
              <a:spcAft>
                <a:spcPts val="0"/>
              </a:spcAft>
              <a:buFont typeface="Arial" panose="020B0604020202020204" pitchFamily="34" charset="0"/>
              <a:buChar char="•"/>
              <a:tabLst>
                <a:tab pos="457200" algn="l"/>
              </a:tabLst>
            </a:pPr>
            <a:r>
              <a:rPr lang="en-US" altLang="zh-CN" sz="1800" b="1" dirty="0">
                <a:latin typeface="+mn-ea"/>
                <a:ea typeface="+mn-ea"/>
                <a:cs typeface="Times New Roman" panose="02020603050405020304" pitchFamily="18" charset="0"/>
              </a:rPr>
              <a:t>In the threshold based measurement instance, the threshold to be compared with the CSI variation value is determined by the initiator.</a:t>
            </a:r>
          </a:p>
          <a:p>
            <a:pPr marL="342900" indent="-342900" algn="just">
              <a:spcAft>
                <a:spcPts val="0"/>
              </a:spcAft>
              <a:buFont typeface="Arial" panose="020B0604020202020204" pitchFamily="34" charset="0"/>
              <a:buChar char="•"/>
              <a:tabLst>
                <a:tab pos="457200" algn="l"/>
              </a:tabLst>
            </a:pPr>
            <a:endParaRPr lang="zh-CN" altLang="zh-CN" sz="1600" b="1" dirty="0">
              <a:latin typeface="+mn-ea"/>
              <a:ea typeface="+mn-ea"/>
              <a:cs typeface="Times New Roman" panose="02020603050405020304" pitchFamily="18" charset="0"/>
            </a:endParaRPr>
          </a:p>
          <a:p>
            <a:pPr>
              <a:spcAft>
                <a:spcPts val="0"/>
              </a:spcAft>
              <a:tabLst>
                <a:tab pos="457200" algn="l"/>
              </a:tabLst>
            </a:pPr>
            <a:r>
              <a:rPr lang="en-US" altLang="zh-CN" sz="1400" dirty="0">
                <a:latin typeface="+mn-ea"/>
                <a:ea typeface="+mn-ea"/>
              </a:rPr>
              <a:t>Corresponding document 21/1364r3,  SP results: 16 Yes, 1 No, 6 Abstain</a:t>
            </a:r>
            <a:endParaRPr lang="zh-CN" altLang="zh-CN" sz="1400" dirty="0">
              <a:latin typeface="+mn-ea"/>
              <a:ea typeface="+mn-ea"/>
            </a:endParaRPr>
          </a:p>
        </p:txBody>
      </p:sp>
    </p:spTree>
    <p:extLst>
      <p:ext uri="{BB962C8B-B14F-4D97-AF65-F5344CB8AC3E}">
        <p14:creationId xmlns:p14="http://schemas.microsoft.com/office/powerpoint/2010/main" val="1960987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2</a:t>
            </a:fld>
            <a:endParaRPr lang="en-US" altLang="zh-CN"/>
          </a:p>
        </p:txBody>
      </p:sp>
      <p:sp>
        <p:nvSpPr>
          <p:cNvPr id="14341" name="Rectangle 2"/>
          <p:cNvSpPr>
            <a:spLocks noGrp="1" noChangeArrowheads="1"/>
          </p:cNvSpPr>
          <p:nvPr>
            <p:ph type="title"/>
          </p:nvPr>
        </p:nvSpPr>
        <p:spPr>
          <a:xfrm>
            <a:off x="634525" y="641185"/>
            <a:ext cx="7772400" cy="609600"/>
          </a:xfrm>
          <a:noFill/>
        </p:spPr>
        <p:txBody>
          <a:bodyPr/>
          <a:lstStyle/>
          <a:p>
            <a:r>
              <a:rPr lang="en-GB" altLang="zh-CN" dirty="0"/>
              <a:t>Introduction (1/2)</a:t>
            </a:r>
          </a:p>
        </p:txBody>
      </p:sp>
      <p:sp>
        <p:nvSpPr>
          <p:cNvPr id="14342" name="Rectangle 3"/>
          <p:cNvSpPr txBox="1">
            <a:spLocks noChangeArrowheads="1"/>
          </p:cNvSpPr>
          <p:nvPr/>
        </p:nvSpPr>
        <p:spPr bwMode="auto">
          <a:xfrm>
            <a:off x="527925" y="1447800"/>
            <a:ext cx="7879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In [1][2], a threshold based sensing procedure was proposed to select the receivers with large CSI variations.</a:t>
            </a: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a:t>
            </a:r>
            <a:r>
              <a:rPr lang="en-US" altLang="zh-CN" sz="1600" dirty="0">
                <a:solidFill>
                  <a:srgbClr val="FF0000"/>
                </a:solidFill>
                <a:cs typeface="ＭＳ Ｐゴシック" charset="0"/>
                <a:sym typeface="Times New Roman"/>
              </a:rPr>
              <a:t>CSI variation </a:t>
            </a:r>
            <a:r>
              <a:rPr lang="en-US" altLang="zh-CN" sz="1600" dirty="0">
                <a:cs typeface="ＭＳ Ｐゴシック" charset="0"/>
                <a:sym typeface="Times New Roman"/>
              </a:rPr>
              <a:t>measured at the receiver is used to indicate the motions of objects.</a:t>
            </a: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Only the receiver detecting a large CSI variation compared with a </a:t>
            </a:r>
            <a:r>
              <a:rPr lang="en-US" altLang="zh-CN" sz="1600" dirty="0">
                <a:solidFill>
                  <a:srgbClr val="FF0000"/>
                </a:solidFill>
                <a:cs typeface="ＭＳ Ｐゴシック" charset="0"/>
                <a:sym typeface="Times New Roman"/>
              </a:rPr>
              <a:t>threshold</a:t>
            </a:r>
            <a:r>
              <a:rPr lang="en-US" altLang="zh-CN" sz="1600" dirty="0">
                <a:cs typeface="ＭＳ Ｐゴシック" charset="0"/>
                <a:sym typeface="Times New Roman"/>
              </a:rPr>
              <a:t> will be triggered to have a further feedback in Procedure B.</a:t>
            </a: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a:t>
            </a:r>
            <a:r>
              <a:rPr lang="en-US" altLang="zh-CN" sz="1600" dirty="0">
                <a:solidFill>
                  <a:srgbClr val="FF0000"/>
                </a:solidFill>
                <a:cs typeface="ＭＳ Ｐゴシック" charset="0"/>
                <a:sym typeface="Times New Roman"/>
              </a:rPr>
              <a:t>overhead reduction </a:t>
            </a:r>
            <a:r>
              <a:rPr lang="en-US" altLang="zh-CN" sz="1600" dirty="0">
                <a:cs typeface="ＭＳ Ｐゴシック" charset="0"/>
                <a:sym typeface="Times New Roman"/>
              </a:rPr>
              <a:t>results from the reduced number of receivers triggered in Procedure B. If the CSI variations of all devices are all relatively small, only Procedure A is needed in the threshold based sensing procedure.</a:t>
            </a:r>
          </a:p>
        </p:txBody>
      </p:sp>
      <p:sp>
        <p:nvSpPr>
          <p:cNvPr id="5" name="右大括号 4"/>
          <p:cNvSpPr/>
          <p:nvPr/>
        </p:nvSpPr>
        <p:spPr bwMode="auto">
          <a:xfrm rot="16200000">
            <a:off x="5076828" y="3522215"/>
            <a:ext cx="152398" cy="2057402"/>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6" name="文本框 5"/>
          <p:cNvSpPr txBox="1"/>
          <p:nvPr/>
        </p:nvSpPr>
        <p:spPr>
          <a:xfrm>
            <a:off x="4441826" y="4040078"/>
            <a:ext cx="1641475" cy="461665"/>
          </a:xfrm>
          <a:prstGeom prst="rect">
            <a:avLst/>
          </a:prstGeom>
          <a:noFill/>
        </p:spPr>
        <p:txBody>
          <a:bodyPr wrap="square" rtlCol="0">
            <a:spAutoFit/>
          </a:bodyPr>
          <a:lstStyle/>
          <a:p>
            <a:r>
              <a:rPr lang="en-US" altLang="zh-CN" b="1" dirty="0">
                <a:latin typeface="+mn-lt"/>
                <a:cs typeface="ＭＳ Ｐゴシック" charset="0"/>
              </a:rPr>
              <a:t>Procedure A</a:t>
            </a:r>
          </a:p>
          <a:p>
            <a:r>
              <a:rPr lang="en-US" altLang="zh-CN" b="1" dirty="0">
                <a:latin typeface="+mn-lt"/>
                <a:cs typeface="ＭＳ Ｐゴシック" charset="0"/>
              </a:rPr>
              <a:t>Overhead A (small)</a:t>
            </a:r>
            <a:endParaRPr lang="zh-CN" altLang="en-US" b="1" dirty="0">
              <a:latin typeface="+mn-lt"/>
              <a:cs typeface="ＭＳ Ｐゴシック" charset="0"/>
            </a:endParaRPr>
          </a:p>
        </p:txBody>
      </p:sp>
      <p:sp>
        <p:nvSpPr>
          <p:cNvPr id="7" name="右大括号 6"/>
          <p:cNvSpPr/>
          <p:nvPr/>
        </p:nvSpPr>
        <p:spPr bwMode="auto">
          <a:xfrm rot="16200000">
            <a:off x="7172326" y="3560316"/>
            <a:ext cx="152399" cy="1981200"/>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8" name="文本框 7"/>
          <p:cNvSpPr txBox="1"/>
          <p:nvPr/>
        </p:nvSpPr>
        <p:spPr>
          <a:xfrm>
            <a:off x="6569076" y="4038600"/>
            <a:ext cx="1641475" cy="461665"/>
          </a:xfrm>
          <a:prstGeom prst="rect">
            <a:avLst/>
          </a:prstGeom>
          <a:noFill/>
        </p:spPr>
        <p:txBody>
          <a:bodyPr wrap="square" rtlCol="0">
            <a:spAutoFit/>
          </a:bodyPr>
          <a:lstStyle/>
          <a:p>
            <a:r>
              <a:rPr lang="en-US" altLang="zh-CN" b="1" dirty="0">
                <a:cs typeface="ＭＳ Ｐゴシック" charset="0"/>
              </a:rPr>
              <a:t>Procedure B</a:t>
            </a:r>
          </a:p>
          <a:p>
            <a:r>
              <a:rPr lang="en-US" altLang="zh-CN" b="1" dirty="0">
                <a:cs typeface="ＭＳ Ｐゴシック" charset="0"/>
              </a:rPr>
              <a:t>Overhead B (large)</a:t>
            </a:r>
            <a:endParaRPr lang="zh-CN" altLang="en-US" b="1" dirty="0">
              <a:cs typeface="ＭＳ Ｐゴシック"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587317816"/>
              </p:ext>
            </p:extLst>
          </p:nvPr>
        </p:nvGraphicFramePr>
        <p:xfrm>
          <a:off x="692150" y="4657725"/>
          <a:ext cx="7715250" cy="1600200"/>
        </p:xfrm>
        <a:graphic>
          <a:graphicData uri="http://schemas.openxmlformats.org/presentationml/2006/ole">
            <mc:AlternateContent xmlns:mc="http://schemas.openxmlformats.org/markup-compatibility/2006">
              <mc:Choice xmlns:v="urn:schemas-microsoft-com:vml" Requires="v">
                <p:oleObj spid="_x0000_s10957" name="Visio" r:id="rId4" imgW="8077258" imgH="1895449" progId="Visio.Drawing.15">
                  <p:embed/>
                </p:oleObj>
              </mc:Choice>
              <mc:Fallback>
                <p:oleObj name="Visio" r:id="rId4" imgW="8077258" imgH="1895449" progId="Visio.Drawing.15">
                  <p:embed/>
                  <p:pic>
                    <p:nvPicPr>
                      <p:cNvPr id="0" name=""/>
                      <p:cNvPicPr/>
                      <p:nvPr/>
                    </p:nvPicPr>
                    <p:blipFill>
                      <a:blip r:embed="rId5"/>
                      <a:stretch>
                        <a:fillRect/>
                      </a:stretch>
                    </p:blipFill>
                    <p:spPr>
                      <a:xfrm>
                        <a:off x="692150" y="4657725"/>
                        <a:ext cx="7715250" cy="1600200"/>
                      </a:xfrm>
                      <a:prstGeom prst="rect">
                        <a:avLst/>
                      </a:prstGeom>
                    </p:spPr>
                  </p:pic>
                </p:oleObj>
              </mc:Fallback>
            </mc:AlternateContent>
          </a:graphicData>
        </a:graphic>
      </p:graphicFrame>
      <p:cxnSp>
        <p:nvCxnSpPr>
          <p:cNvPr id="3" name="直接连接符 2"/>
          <p:cNvCxnSpPr>
            <a:cxnSpLocks/>
          </p:cNvCxnSpPr>
          <p:nvPr/>
        </p:nvCxnSpPr>
        <p:spPr bwMode="auto">
          <a:xfrm>
            <a:off x="755591" y="3886200"/>
            <a:ext cx="7702609" cy="0"/>
          </a:xfrm>
          <a:prstGeom prst="line">
            <a:avLst/>
          </a:prstGeom>
          <a:solidFill>
            <a:schemeClr val="accent1"/>
          </a:solidFill>
          <a:ln w="25400" cap="flat" cmpd="sng" algn="ctr">
            <a:solidFill>
              <a:schemeClr val="tx1"/>
            </a:solidFill>
            <a:prstDash val="dash"/>
            <a:round/>
            <a:headEnd type="none" w="sm" len="sm"/>
            <a:tailEnd type="none" w="sm" len="sm"/>
          </a:ln>
          <a:effectLst/>
        </p:spPr>
      </p:cxnSp>
      <p:sp>
        <p:nvSpPr>
          <p:cNvPr id="2" name="文本框 1">
            <a:extLst>
              <a:ext uri="{FF2B5EF4-FFF2-40B4-BE49-F238E27FC236}">
                <a16:creationId xmlns:a16="http://schemas.microsoft.com/office/drawing/2014/main" xmlns="" id="{4682907C-DB70-421B-A528-8B4425948DBB}"/>
              </a:ext>
            </a:extLst>
          </p:cNvPr>
          <p:cNvSpPr txBox="1"/>
          <p:nvPr/>
        </p:nvSpPr>
        <p:spPr>
          <a:xfrm>
            <a:off x="7791451" y="6259969"/>
            <a:ext cx="838199" cy="215444"/>
          </a:xfrm>
          <a:prstGeom prst="rect">
            <a:avLst/>
          </a:prstGeom>
          <a:noFill/>
        </p:spPr>
        <p:txBody>
          <a:bodyPr wrap="square" rtlCol="0">
            <a:spAutoFit/>
          </a:bodyPr>
          <a:lstStyle/>
          <a:p>
            <a:r>
              <a:rPr lang="en-US" altLang="zh-CN" sz="800" b="1" i="1" dirty="0">
                <a:solidFill>
                  <a:schemeClr val="bg2">
                    <a:lumMod val="75000"/>
                  </a:schemeClr>
                </a:solidFill>
              </a:rPr>
              <a:t>Reference: </a:t>
            </a:r>
            <a:r>
              <a:rPr lang="en-US" altLang="zh-CN" sz="800" b="1" dirty="0">
                <a:solidFill>
                  <a:schemeClr val="bg2">
                    <a:lumMod val="75000"/>
                  </a:schemeClr>
                </a:solidFill>
              </a:rPr>
              <a:t>[1] </a:t>
            </a:r>
            <a:endParaRPr lang="zh-CN" altLang="en-US" sz="800" b="1" dirty="0">
              <a:solidFill>
                <a:schemeClr val="bg2">
                  <a:lumMod val="75000"/>
                </a:schemeClr>
              </a:solidFill>
            </a:endParaRPr>
          </a:p>
        </p:txBody>
      </p:sp>
    </p:spTree>
    <p:extLst>
      <p:ext uri="{BB962C8B-B14F-4D97-AF65-F5344CB8AC3E}">
        <p14:creationId xmlns:p14="http://schemas.microsoft.com/office/powerpoint/2010/main" val="2940793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2" name="矩形 1"/>
          <p:cNvSpPr/>
          <p:nvPr/>
        </p:nvSpPr>
        <p:spPr>
          <a:xfrm>
            <a:off x="755056" y="1145298"/>
            <a:ext cx="7633887" cy="4825937"/>
          </a:xfrm>
          <a:prstGeom prst="rect">
            <a:avLst/>
          </a:prstGeom>
        </p:spPr>
        <p:txBody>
          <a:bodyPr wrap="square">
            <a:spAutoFit/>
          </a:bodyPr>
          <a:lstStyle/>
          <a:p>
            <a:pPr algn="just">
              <a:spcBef>
                <a:spcPct val="20000"/>
              </a:spcBef>
              <a:buFont typeface="Arial" panose="020B0604020202020204" pitchFamily="34" charset="0"/>
              <a:buChar char="•"/>
            </a:pPr>
            <a:endParaRPr lang="en-US" altLang="zh-CN" sz="16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A motion related to the above threshold based procedure has passed [3]:</a:t>
            </a: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algn="just">
              <a:spcBef>
                <a:spcPct val="20000"/>
              </a:spcBef>
            </a:pPr>
            <a:endParaRPr lang="en-US" altLang="zh-CN" sz="2000" b="1" dirty="0">
              <a:latin typeface="Times New Roman"/>
              <a:ea typeface="Times New Roman"/>
              <a:cs typeface="Times New Roman"/>
              <a:sym typeface="Times New Roman"/>
            </a:endParaRPr>
          </a:p>
          <a:p>
            <a:pPr algn="just">
              <a:spcBef>
                <a:spcPct val="20000"/>
              </a:spcBef>
            </a:pPr>
            <a:endParaRPr lang="en-US" altLang="zh-CN" sz="16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In</a:t>
            </a:r>
            <a:r>
              <a:rPr lang="zh-CN" altLang="en-US" sz="1800" b="1" dirty="0">
                <a:latin typeface="Times New Roman"/>
                <a:ea typeface="Times New Roman"/>
                <a:cs typeface="Times New Roman"/>
                <a:sym typeface="Times New Roman"/>
              </a:rPr>
              <a:t> </a:t>
            </a:r>
            <a:r>
              <a:rPr lang="en-US" altLang="zh-CN" sz="1800" b="1" dirty="0">
                <a:latin typeface="Times New Roman"/>
                <a:ea typeface="Times New Roman"/>
                <a:cs typeface="Times New Roman"/>
                <a:sym typeface="Times New Roman"/>
              </a:rPr>
              <a:t>the subsequent slides, we further give the following details of this optional threshold based sensing.</a:t>
            </a:r>
          </a:p>
          <a:p>
            <a:pPr marL="628650" indent="-285750" algn="just">
              <a:spcBef>
                <a:spcPct val="20000"/>
              </a:spcBef>
              <a:buFont typeface="Times New Roman" panose="02020603050405020304" pitchFamily="18" charset="0"/>
              <a:buChar char="–"/>
            </a:pPr>
            <a:r>
              <a:rPr lang="en-US" altLang="zh-CN" sz="1600" dirty="0">
                <a:sym typeface="Times New Roman"/>
              </a:rPr>
              <a:t>How to calculate the CSI variation</a:t>
            </a:r>
          </a:p>
          <a:p>
            <a:pPr marL="628650" indent="-285750" algn="just">
              <a:spcBef>
                <a:spcPct val="20000"/>
              </a:spcBef>
              <a:buFont typeface="Times New Roman" panose="02020603050405020304" pitchFamily="18" charset="0"/>
              <a:buChar char="–"/>
            </a:pPr>
            <a:r>
              <a:rPr lang="en-US" altLang="zh-CN" sz="1600" dirty="0">
                <a:sym typeface="Times New Roman"/>
              </a:rPr>
              <a:t>Details of the threshold based procedure</a:t>
            </a:r>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Introduction (2/2)</a:t>
            </a:r>
          </a:p>
        </p:txBody>
      </p:sp>
      <p:sp>
        <p:nvSpPr>
          <p:cNvPr id="4" name="矩形 3"/>
          <p:cNvSpPr/>
          <p:nvPr/>
        </p:nvSpPr>
        <p:spPr>
          <a:xfrm>
            <a:off x="971548" y="2133600"/>
            <a:ext cx="7200902" cy="2185214"/>
          </a:xfrm>
          <a:prstGeom prst="rect">
            <a:avLst/>
          </a:prstGeom>
          <a:noFill/>
          <a:ln w="22225" cmpd="sng">
            <a:solidFill>
              <a:schemeClr val="tx1"/>
            </a:solidFill>
            <a:prstDash val="dash"/>
          </a:ln>
        </p:spPr>
        <p:txBody>
          <a:bodyPr wrap="square">
            <a:spAutoFit/>
          </a:bodyPr>
          <a:lstStyle/>
          <a:p>
            <a:pPr marL="358775" indent="-273050">
              <a:spcBef>
                <a:spcPct val="20000"/>
              </a:spcBef>
              <a:buFont typeface="Times New Roman" panose="02020603050405020304" pitchFamily="18" charset="0"/>
              <a:buChar char="–"/>
            </a:pPr>
            <a:r>
              <a:rPr lang="en-US" altLang="zh-CN" sz="1400" b="1" dirty="0">
                <a:cs typeface="ＭＳ Ｐゴシック" charset="0"/>
              </a:rPr>
              <a:t>The 11bf amendment defines an optional threshold based measurement and reporting procedure in which</a:t>
            </a:r>
            <a:endParaRPr lang="en-US" altLang="zh-CN" sz="1400" b="1" dirty="0">
              <a:cs typeface="ＭＳ Ｐゴシック" charset="0"/>
              <a:sym typeface="Times New Roman"/>
            </a:endParaRPr>
          </a:p>
          <a:p>
            <a:pPr marL="623888" lvl="0" indent="-265113" algn="just">
              <a:buFont typeface="Microsoft Sans Serif" panose="020B0604020202020204" pitchFamily="34" charset="0"/>
              <a:buChar char="•"/>
            </a:pPr>
            <a:r>
              <a:rPr lang="en-US" altLang="zh-CN" dirty="0"/>
              <a:t>The difference between the current measured CSI and the previous measured CSI is quantified. The difference is referred to as CSI variation.</a:t>
            </a:r>
            <a:endParaRPr lang="zh-CN" altLang="zh-CN" dirty="0"/>
          </a:p>
          <a:p>
            <a:pPr marL="623888" lvl="0" indent="-265113" algn="just">
              <a:buFont typeface="Microsoft Sans Serif" panose="020B0604020202020204" pitchFamily="34" charset="0"/>
              <a:buChar char="•"/>
            </a:pPr>
            <a:r>
              <a:rPr lang="en-US" altLang="zh-CN" dirty="0"/>
              <a:t>A threshold value to be used by the sensing receiver in the threshold based procedure is defined. </a:t>
            </a:r>
          </a:p>
          <a:p>
            <a:pPr marL="623888" lvl="0" indent="-265113" algn="just">
              <a:buFont typeface="Microsoft Sans Serif" panose="020B0604020202020204" pitchFamily="34" charset="0"/>
              <a:buChar char="•"/>
            </a:pPr>
            <a:r>
              <a:rPr lang="en-US" altLang="zh-CN" dirty="0"/>
              <a:t>By comparing the CSI variation with the threshold, the sensing receiver can send a feedback resulting from the large CSI variation to the sensing transmitter.</a:t>
            </a:r>
          </a:p>
          <a:p>
            <a:pPr marL="623888" lvl="0" indent="-265113" algn="just">
              <a:buFont typeface="Microsoft Sans Serif" panose="020B0604020202020204" pitchFamily="34" charset="0"/>
              <a:buChar char="•"/>
            </a:pPr>
            <a:r>
              <a:rPr lang="en-US" altLang="zh-CN" dirty="0"/>
              <a:t>Whether the threshold is predefined, or defined by the sensing receiver, transmitter, initiator or responder is TBD.</a:t>
            </a:r>
          </a:p>
          <a:p>
            <a:pPr marL="623888" lvl="0" indent="-265113" algn="just">
              <a:buFont typeface="Microsoft Sans Serif" panose="020B0604020202020204" pitchFamily="34" charset="0"/>
              <a:buChar char="•"/>
            </a:pPr>
            <a:r>
              <a:rPr lang="en-US" altLang="zh-CN" dirty="0"/>
              <a:t>The threshold based procedure is not always required (Procedure A in 21/0351r5 is not always required).</a:t>
            </a:r>
          </a:p>
        </p:txBody>
      </p:sp>
    </p:spTree>
    <p:extLst>
      <p:ext uri="{BB962C8B-B14F-4D97-AF65-F5344CB8AC3E}">
        <p14:creationId xmlns:p14="http://schemas.microsoft.com/office/powerpoint/2010/main" val="8702284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4</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Calculation of CSI Variation</a:t>
            </a:r>
          </a:p>
        </p:txBody>
      </p:sp>
      <p:sp>
        <p:nvSpPr>
          <p:cNvPr id="3" name="矩形 2"/>
          <p:cNvSpPr/>
          <p:nvPr/>
        </p:nvSpPr>
        <p:spPr>
          <a:xfrm>
            <a:off x="678180" y="1447800"/>
            <a:ext cx="8008620" cy="4081117"/>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How to calculate the CSI variation?</a:t>
            </a:r>
            <a:endParaRPr lang="en-US" altLang="zh-CN" sz="1800" b="1" dirty="0">
              <a:solidFill>
                <a:srgbClr val="FF0000"/>
              </a:solidFill>
              <a:latin typeface="Times New Roman"/>
              <a:ea typeface="Times New Roman"/>
              <a:cs typeface="Times New Roman"/>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rPr>
              <a:t>The calculation of CSI variation is suggested to be implementation specific. Different devices can have different methods to determine the CSI variation. </a:t>
            </a:r>
          </a:p>
          <a:p>
            <a:pPr marL="628650" indent="-285750" algn="just">
              <a:spcBef>
                <a:spcPct val="20000"/>
              </a:spcBef>
              <a:buFont typeface="Times New Roman" panose="02020603050405020304" pitchFamily="18" charset="0"/>
              <a:buChar char="–"/>
            </a:pPr>
            <a:r>
              <a:rPr lang="en-US" altLang="zh-CN" sz="1600" dirty="0">
                <a:cs typeface="ＭＳ Ｐゴシック" charset="0"/>
              </a:rPr>
              <a:t>Although this is implementation specific, </a:t>
            </a:r>
            <a:r>
              <a:rPr lang="en-US" altLang="zh-CN" sz="1600" dirty="0">
                <a:solidFill>
                  <a:srgbClr val="FF0000"/>
                </a:solidFill>
                <a:cs typeface="ＭＳ Ｐゴシック" charset="0"/>
              </a:rPr>
              <a:t>the following rules shall be defined for the calculation</a:t>
            </a:r>
            <a:r>
              <a:rPr lang="en-US" altLang="zh-CN" sz="1600" dirty="0">
                <a:cs typeface="ＭＳ Ｐゴシック" charset="0"/>
              </a:rPr>
              <a:t>, providing benefits for the metric unification and the threshold adaptation.</a:t>
            </a:r>
          </a:p>
          <a:p>
            <a:pPr marL="628650" indent="-285750" algn="just">
              <a:spcBef>
                <a:spcPct val="20000"/>
              </a:spcBef>
              <a:buFont typeface="Times New Roman" panose="02020603050405020304" pitchFamily="18" charset="0"/>
              <a:buChar char="–"/>
            </a:pPr>
            <a:endParaRPr lang="en-US" altLang="zh-CN" sz="200" dirty="0">
              <a:cs typeface="ＭＳ Ｐゴシック" charset="0"/>
            </a:endParaRPr>
          </a:p>
          <a:p>
            <a:pPr marL="896938" indent="-268288" algn="just">
              <a:buFont typeface="Microsoft Sans Serif" panose="020B0604020202020204" pitchFamily="34" charset="0"/>
              <a:buChar char="•"/>
            </a:pPr>
            <a:r>
              <a:rPr lang="en-US" altLang="zh-CN" sz="1400" dirty="0"/>
              <a:t>The estimation value of the CSI variation needs to be mapped to a closed interval [0, 1]. </a:t>
            </a:r>
          </a:p>
          <a:p>
            <a:pPr marL="896938" indent="-268288" algn="just">
              <a:buFont typeface="Microsoft Sans Serif" panose="020B0604020202020204" pitchFamily="34" charset="0"/>
              <a:buChar char="•"/>
            </a:pPr>
            <a:r>
              <a:rPr lang="en-US" altLang="zh-CN" sz="1400" dirty="0"/>
              <a:t>A larger estimation value indicates a larger CSI variation degree (strictly increasing) </a:t>
            </a:r>
          </a:p>
          <a:p>
            <a:pPr marL="896938" indent="-268288" algn="just">
              <a:buFont typeface="Microsoft Sans Serif" panose="020B0604020202020204" pitchFamily="34" charset="0"/>
              <a:buChar char="•"/>
            </a:pPr>
            <a:r>
              <a:rPr lang="en-US" altLang="zh-CN" sz="1400" dirty="0"/>
              <a:t>The CSI variation of 0 indicates a minimum CSI variation. </a:t>
            </a:r>
          </a:p>
          <a:p>
            <a:pPr marL="896938" indent="-268288" algn="just">
              <a:buFont typeface="Microsoft Sans Serif" panose="020B0604020202020204" pitchFamily="34" charset="0"/>
              <a:buChar char="•"/>
            </a:pPr>
            <a:r>
              <a:rPr lang="en-US" altLang="zh-CN" sz="1400" dirty="0"/>
              <a:t>The CSI variation of 1 indicates a maximum CSI variation. </a:t>
            </a: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628650" indent="-285750" algn="just">
              <a:spcBef>
                <a:spcPct val="20000"/>
              </a:spcBef>
              <a:buFont typeface="Times New Roman" panose="02020603050405020304" pitchFamily="18" charset="0"/>
              <a:buChar char="–"/>
            </a:pPr>
            <a:endParaRPr lang="en-US" altLang="zh-CN" dirty="0"/>
          </a:p>
          <a:p>
            <a:pPr marL="896938" indent="-268288" algn="just">
              <a:buFont typeface="Microsoft Sans Serif" panose="020B0604020202020204" pitchFamily="34" charset="0"/>
              <a:buChar char="•"/>
            </a:pPr>
            <a:endParaRPr lang="en-US" altLang="zh-CN" sz="1400" dirty="0"/>
          </a:p>
        </p:txBody>
      </p:sp>
      <p:pic>
        <p:nvPicPr>
          <p:cNvPr id="10" name="图片 9"/>
          <p:cNvPicPr>
            <a:picLocks noChangeAspect="1"/>
          </p:cNvPicPr>
          <p:nvPr/>
        </p:nvPicPr>
        <p:blipFill>
          <a:blip r:embed="rId3"/>
          <a:stretch>
            <a:fillRect/>
          </a:stretch>
        </p:blipFill>
        <p:spPr>
          <a:xfrm>
            <a:off x="2895600" y="4191000"/>
            <a:ext cx="3665619" cy="1914377"/>
          </a:xfrm>
          <a:prstGeom prst="rect">
            <a:avLst/>
          </a:prstGeom>
        </p:spPr>
      </p:pic>
    </p:spTree>
    <p:extLst>
      <p:ext uri="{BB962C8B-B14F-4D97-AF65-F5344CB8AC3E}">
        <p14:creationId xmlns:p14="http://schemas.microsoft.com/office/powerpoint/2010/main" val="2855934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5</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Signaling</a:t>
            </a:r>
          </a:p>
        </p:txBody>
      </p:sp>
      <p:sp>
        <p:nvSpPr>
          <p:cNvPr id="3" name="矩形 2"/>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9" name="Rectangle 3">
            <a:extLst>
              <a:ext uri="{FF2B5EF4-FFF2-40B4-BE49-F238E27FC236}">
                <a16:creationId xmlns:a16="http://schemas.microsoft.com/office/drawing/2014/main" xmlns="" id="{4631DEE6-85FF-40EC-AE17-863E659616AD}"/>
              </a:ext>
            </a:extLst>
          </p:cNvPr>
          <p:cNvSpPr txBox="1">
            <a:spLocks noChangeArrowheads="1"/>
          </p:cNvSpPr>
          <p:nvPr/>
        </p:nvSpPr>
        <p:spPr bwMode="auto">
          <a:xfrm>
            <a:off x="573076" y="1295400"/>
            <a:ext cx="8026639"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Initiator Sends Threshold &amp; Responder Feeds back CSI variation</a:t>
            </a: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initiator sends </a:t>
            </a:r>
            <a:r>
              <a:rPr lang="en-US" altLang="zh-CN" sz="1600" dirty="0">
                <a:solidFill>
                  <a:srgbClr val="FF0000"/>
                </a:solidFill>
                <a:cs typeface="ＭＳ Ｐゴシック" charset="0"/>
                <a:sym typeface="Times New Roman"/>
              </a:rPr>
              <a:t>the threshold </a:t>
            </a:r>
            <a:r>
              <a:rPr lang="en-US" altLang="zh-CN" sz="1600" dirty="0">
                <a:cs typeface="ＭＳ Ｐゴシック" charset="0"/>
                <a:sym typeface="Times New Roman"/>
              </a:rPr>
              <a:t>to its corresponding responder.</a:t>
            </a:r>
          </a:p>
          <a:p>
            <a:pPr marL="895350" indent="-266700" algn="just">
              <a:spcBef>
                <a:spcPct val="20000"/>
              </a:spcBef>
              <a:buFont typeface="Wingdings" panose="05000000000000000000" pitchFamily="2" charset="2"/>
              <a:buChar char="p"/>
            </a:pPr>
            <a:r>
              <a:rPr lang="en-US" altLang="zh-CN" sz="1400" dirty="0">
                <a:cs typeface="ＭＳ Ｐゴシック" charset="0"/>
                <a:sym typeface="Times New Roman"/>
              </a:rPr>
              <a:t>Measurement setup level: No change within the measurement instances that have the same measurement setup ID. The threshold can be told in the measurement setup.</a:t>
            </a:r>
          </a:p>
          <a:p>
            <a:pPr marL="895350" indent="-266700" algn="just">
              <a:spcBef>
                <a:spcPct val="20000"/>
              </a:spcBef>
              <a:buFont typeface="Wingdings" panose="05000000000000000000" pitchFamily="2" charset="2"/>
              <a:buChar char="p"/>
            </a:pPr>
            <a:r>
              <a:rPr lang="en-US" altLang="zh-CN" sz="1400" dirty="0">
                <a:cs typeface="ＭＳ Ｐゴシック" charset="0"/>
                <a:sym typeface="Times New Roman"/>
              </a:rPr>
              <a:t>Measurement instance level: Can be changed in different measurement instances. The threshold can be told in the NDPA, or Feedback Request within the measurement instance.</a:t>
            </a:r>
          </a:p>
          <a:p>
            <a:pPr marL="895350" indent="-266700" algn="just">
              <a:spcBef>
                <a:spcPct val="20000"/>
              </a:spcBef>
              <a:buFont typeface="Wingdings" panose="05000000000000000000" pitchFamily="2" charset="2"/>
              <a:buChar char="p"/>
            </a:pPr>
            <a:r>
              <a:rPr lang="en-US" altLang="zh-CN" sz="1400" dirty="0">
                <a:cs typeface="ＭＳ Ｐゴシック" charset="0"/>
                <a:sym typeface="Times New Roman"/>
              </a:rPr>
              <a:t>Whether or not to use this can be told in the session setup.</a:t>
            </a:r>
            <a:endParaRPr lang="en-US" altLang="zh-CN" dirty="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responder feeds back </a:t>
            </a:r>
            <a:r>
              <a:rPr lang="en-US" altLang="zh-CN" sz="1600" dirty="0">
                <a:solidFill>
                  <a:srgbClr val="FF0000"/>
                </a:solidFill>
                <a:cs typeface="ＭＳ Ｐゴシック" charset="0"/>
                <a:sym typeface="Times New Roman"/>
              </a:rPr>
              <a:t>the CSI variation </a:t>
            </a:r>
            <a:r>
              <a:rPr lang="en-US" altLang="zh-CN" sz="1600" dirty="0">
                <a:cs typeface="ＭＳ Ｐゴシック" charset="0"/>
                <a:sym typeface="Times New Roman"/>
              </a:rPr>
              <a:t>to the initiator</a:t>
            </a:r>
            <a:r>
              <a:rPr lang="en-US" altLang="zh-CN" sz="1600" dirty="0">
                <a:solidFill>
                  <a:srgbClr val="FF0000"/>
                </a:solidFill>
                <a:cs typeface="ＭＳ Ｐゴシック" charset="0"/>
                <a:sym typeface="Times New Roman"/>
              </a:rPr>
              <a:t> </a:t>
            </a:r>
            <a:r>
              <a:rPr lang="en-US" altLang="zh-CN" sz="1600" dirty="0">
                <a:cs typeface="ＭＳ Ｐゴシック" charset="0"/>
                <a:sym typeface="Times New Roman"/>
              </a:rPr>
              <a:t>in the Feedback Response in Procedure A in the measurement instance, and can compare its CSI variation with the obtained threshold to know whether it needs to feed back the full CSI later.</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p:txBody>
      </p:sp>
      <p:pic>
        <p:nvPicPr>
          <p:cNvPr id="13" name="Picture 11">
            <a:extLst>
              <a:ext uri="{FF2B5EF4-FFF2-40B4-BE49-F238E27FC236}">
                <a16:creationId xmlns:a16="http://schemas.microsoft.com/office/drawing/2014/main" xmlns="" id="{02463BBC-C7BF-4E01-84F6-5EF420968214}"/>
              </a:ext>
            </a:extLst>
          </p:cNvPr>
          <p:cNvPicPr>
            <a:picLocks noChangeAspect="1"/>
          </p:cNvPicPr>
          <p:nvPr/>
        </p:nvPicPr>
        <p:blipFill>
          <a:blip r:embed="rId3"/>
          <a:stretch>
            <a:fillRect/>
          </a:stretch>
        </p:blipFill>
        <p:spPr>
          <a:xfrm>
            <a:off x="544285" y="3962400"/>
            <a:ext cx="8153746" cy="2385219"/>
          </a:xfrm>
          <a:prstGeom prst="rect">
            <a:avLst/>
          </a:prstGeom>
        </p:spPr>
      </p:pic>
      <p:sp>
        <p:nvSpPr>
          <p:cNvPr id="5" name="文本框 4">
            <a:extLst>
              <a:ext uri="{FF2B5EF4-FFF2-40B4-BE49-F238E27FC236}">
                <a16:creationId xmlns:a16="http://schemas.microsoft.com/office/drawing/2014/main" xmlns="" id="{A53E62A4-7A29-40D6-A477-CFEE73C37A27}"/>
              </a:ext>
            </a:extLst>
          </p:cNvPr>
          <p:cNvSpPr txBox="1"/>
          <p:nvPr/>
        </p:nvSpPr>
        <p:spPr>
          <a:xfrm>
            <a:off x="2189956" y="6008889"/>
            <a:ext cx="4840287" cy="253916"/>
          </a:xfrm>
          <a:prstGeom prst="rect">
            <a:avLst/>
          </a:prstGeom>
          <a:noFill/>
        </p:spPr>
        <p:txBody>
          <a:bodyPr wrap="square" rtlCol="0">
            <a:spAutoFit/>
          </a:bodyPr>
          <a:lstStyle/>
          <a:p>
            <a:r>
              <a:rPr lang="en-US" altLang="zh-CN" sz="1050" b="1" dirty="0"/>
              <a:t>An example of the WLAN sensing procedure (Ref: IEEE 802.11-21/1321r1 [4]) </a:t>
            </a:r>
            <a:endParaRPr lang="zh-CN" altLang="en-US" sz="1050" b="1" dirty="0"/>
          </a:p>
        </p:txBody>
      </p:sp>
      <p:sp>
        <p:nvSpPr>
          <p:cNvPr id="4" name="矩形 3">
            <a:extLst>
              <a:ext uri="{FF2B5EF4-FFF2-40B4-BE49-F238E27FC236}">
                <a16:creationId xmlns:a16="http://schemas.microsoft.com/office/drawing/2014/main" xmlns="" id="{03F99F6E-7E19-4C45-89E3-4B971B3C550B}"/>
              </a:ext>
            </a:extLst>
          </p:cNvPr>
          <p:cNvSpPr/>
          <p:nvPr/>
        </p:nvSpPr>
        <p:spPr>
          <a:xfrm>
            <a:off x="4824041" y="6259221"/>
            <a:ext cx="3803977" cy="261610"/>
          </a:xfrm>
          <a:prstGeom prst="rect">
            <a:avLst/>
          </a:prstGeom>
        </p:spPr>
        <p:txBody>
          <a:bodyPr wrap="square">
            <a:spAutoFit/>
          </a:bodyPr>
          <a:lstStyle/>
          <a:p>
            <a:r>
              <a:rPr lang="en-US" altLang="zh-CN" sz="1100" dirty="0">
                <a:solidFill>
                  <a:schemeClr val="bg2">
                    <a:lumMod val="75000"/>
                  </a:schemeClr>
                </a:solidFill>
              </a:rPr>
              <a:t>Note: The signaling is based on the sensing procedure in 1321r1. </a:t>
            </a:r>
            <a:endParaRPr lang="zh-CN" altLang="en-US" sz="1100" dirty="0">
              <a:solidFill>
                <a:schemeClr val="bg2">
                  <a:lumMod val="75000"/>
                </a:schemeClr>
              </a:solidFill>
            </a:endParaRPr>
          </a:p>
        </p:txBody>
      </p:sp>
    </p:spTree>
    <p:extLst>
      <p:ext uri="{BB962C8B-B14F-4D97-AF65-F5344CB8AC3E}">
        <p14:creationId xmlns:p14="http://schemas.microsoft.com/office/powerpoint/2010/main" val="3376707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6</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Behavior</a:t>
            </a:r>
          </a:p>
        </p:txBody>
      </p:sp>
      <p:sp>
        <p:nvSpPr>
          <p:cNvPr id="3" name="矩形 2"/>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9" name="Rectangle 3">
            <a:extLst>
              <a:ext uri="{FF2B5EF4-FFF2-40B4-BE49-F238E27FC236}">
                <a16:creationId xmlns:a16="http://schemas.microsoft.com/office/drawing/2014/main" xmlns="" id="{4631DEE6-85FF-40EC-AE17-863E659616AD}"/>
              </a:ext>
            </a:extLst>
          </p:cNvPr>
          <p:cNvSpPr txBox="1">
            <a:spLocks noChangeArrowheads="1"/>
          </p:cNvSpPr>
          <p:nvPr/>
        </p:nvSpPr>
        <p:spPr bwMode="auto">
          <a:xfrm>
            <a:off x="748699" y="1371600"/>
            <a:ext cx="7759581"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Initiator </a:t>
            </a:r>
            <a:endParaRPr lang="en-US" altLang="zh-CN" sz="1600" dirty="0">
              <a:cs typeface="ＭＳ Ｐゴシック" charset="0"/>
              <a:sym typeface="Times New Roman"/>
            </a:endParaRPr>
          </a:p>
          <a:p>
            <a:pPr marL="628650" indent="-285750" algn="just">
              <a:buFont typeface="Times New Roman" panose="02020603050405020304" pitchFamily="18" charset="0"/>
              <a:buChar char="–"/>
            </a:pPr>
            <a:r>
              <a:rPr lang="en-US" altLang="zh-CN" sz="1600" dirty="0">
                <a:sym typeface="Times New Roman"/>
              </a:rPr>
              <a:t>The initiator should send a feedback trigger frame to a responder that reports a CSI variation that is greater than or equal to the threshold.</a:t>
            </a:r>
          </a:p>
          <a:p>
            <a:pPr marL="628650" indent="-285750" algn="just">
              <a:buFont typeface="Times New Roman" panose="02020603050405020304" pitchFamily="18" charset="0"/>
              <a:buChar char="–"/>
            </a:pPr>
            <a:r>
              <a:rPr lang="en-US" altLang="zh-CN" sz="1600" dirty="0">
                <a:sym typeface="Times New Roman"/>
              </a:rPr>
              <a:t>The initiator shall not send a feedback trigger frame to a responder that reports a CSI variation that is less than the threshold.</a:t>
            </a: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Responder </a:t>
            </a:r>
          </a:p>
          <a:p>
            <a:pPr marL="628650" indent="-285750" algn="just">
              <a:buFont typeface="Times New Roman" panose="02020603050405020304" pitchFamily="18" charset="0"/>
              <a:buChar char="–"/>
            </a:pPr>
            <a:r>
              <a:rPr lang="en-US" altLang="zh-CN" sz="1600" dirty="0">
                <a:sym typeface="Times New Roman"/>
              </a:rPr>
              <a:t>The responder with a CSI variation greater than or equal to the threshold should be triggered in Procedure B.</a:t>
            </a:r>
          </a:p>
          <a:p>
            <a:pPr marL="628650" indent="-285750" algn="just">
              <a:buFont typeface="Times New Roman" panose="02020603050405020304" pitchFamily="18" charset="0"/>
              <a:buChar char="–"/>
            </a:pPr>
            <a:r>
              <a:rPr lang="en-US" altLang="zh-CN" sz="1600" dirty="0">
                <a:sym typeface="Times New Roman"/>
              </a:rPr>
              <a:t>The responder with a CSI variation less than the threshold shall not be triggered in Procedure B. </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p:txBody>
      </p:sp>
      <p:graphicFrame>
        <p:nvGraphicFramePr>
          <p:cNvPr id="15" name="对象 14">
            <a:extLst>
              <a:ext uri="{FF2B5EF4-FFF2-40B4-BE49-F238E27FC236}">
                <a16:creationId xmlns:a16="http://schemas.microsoft.com/office/drawing/2014/main" xmlns="" id="{2EEF233B-3A0E-4107-B44C-F7604BF187E2}"/>
              </a:ext>
            </a:extLst>
          </p:cNvPr>
          <p:cNvGraphicFramePr>
            <a:graphicFrameLocks noChangeAspect="1"/>
          </p:cNvGraphicFramePr>
          <p:nvPr>
            <p:extLst>
              <p:ext uri="{D42A27DB-BD31-4B8C-83A1-F6EECF244321}">
                <p14:modId xmlns:p14="http://schemas.microsoft.com/office/powerpoint/2010/main" val="2432034959"/>
              </p:ext>
            </p:extLst>
          </p:nvPr>
        </p:nvGraphicFramePr>
        <p:xfrm>
          <a:off x="897731" y="4830762"/>
          <a:ext cx="7348538" cy="1463675"/>
        </p:xfrm>
        <a:graphic>
          <a:graphicData uri="http://schemas.openxmlformats.org/presentationml/2006/ole">
            <mc:AlternateContent xmlns:mc="http://schemas.openxmlformats.org/markup-compatibility/2006">
              <mc:Choice xmlns:v="urn:schemas-microsoft-com:vml" Requires="v">
                <p:oleObj spid="_x0000_s13501" name="Visio" r:id="rId4" imgW="8667887" imgH="1771727" progId="Visio.Drawing.15">
                  <p:embed/>
                </p:oleObj>
              </mc:Choice>
              <mc:Fallback>
                <p:oleObj name="Visio" r:id="rId4" imgW="8667887" imgH="1771727" progId="Visio.Drawing.15">
                  <p:embed/>
                  <p:pic>
                    <p:nvPicPr>
                      <p:cNvPr id="6" name="对象 5">
                        <a:extLst>
                          <a:ext uri="{FF2B5EF4-FFF2-40B4-BE49-F238E27FC236}">
                            <a16:creationId xmlns:a16="http://schemas.microsoft.com/office/drawing/2014/main" xmlns="" id="{80F3B1FA-2A87-45B3-AE20-D43C01461CC9}"/>
                          </a:ext>
                        </a:extLst>
                      </p:cNvPr>
                      <p:cNvPicPr/>
                      <p:nvPr/>
                    </p:nvPicPr>
                    <p:blipFill>
                      <a:blip r:embed="rId5"/>
                      <a:stretch>
                        <a:fillRect/>
                      </a:stretch>
                    </p:blipFill>
                    <p:spPr>
                      <a:xfrm>
                        <a:off x="897731" y="4830762"/>
                        <a:ext cx="7348538" cy="1463675"/>
                      </a:xfrm>
                      <a:prstGeom prst="rect">
                        <a:avLst/>
                      </a:prstGeom>
                    </p:spPr>
                  </p:pic>
                </p:oleObj>
              </mc:Fallback>
            </mc:AlternateContent>
          </a:graphicData>
        </a:graphic>
      </p:graphicFrame>
      <p:sp>
        <p:nvSpPr>
          <p:cNvPr id="16" name="文本框 15">
            <a:extLst>
              <a:ext uri="{FF2B5EF4-FFF2-40B4-BE49-F238E27FC236}">
                <a16:creationId xmlns:a16="http://schemas.microsoft.com/office/drawing/2014/main" xmlns="" id="{5FE7CB30-D3DD-4DF6-ABE4-738D96B0A1F4}"/>
              </a:ext>
            </a:extLst>
          </p:cNvPr>
          <p:cNvSpPr txBox="1"/>
          <p:nvPr/>
        </p:nvSpPr>
        <p:spPr>
          <a:xfrm>
            <a:off x="4610100" y="4277631"/>
            <a:ext cx="1641475" cy="461665"/>
          </a:xfrm>
          <a:prstGeom prst="rect">
            <a:avLst/>
          </a:prstGeom>
          <a:noFill/>
        </p:spPr>
        <p:txBody>
          <a:bodyPr wrap="square" rtlCol="0">
            <a:spAutoFit/>
          </a:bodyPr>
          <a:lstStyle/>
          <a:p>
            <a:r>
              <a:rPr lang="en-US" altLang="zh-CN" b="1" dirty="0">
                <a:latin typeface="+mn-lt"/>
                <a:cs typeface="ＭＳ Ｐゴシック" charset="0"/>
              </a:rPr>
              <a:t>Procedure A</a:t>
            </a:r>
          </a:p>
          <a:p>
            <a:r>
              <a:rPr lang="en-US" altLang="zh-CN" b="1" dirty="0">
                <a:latin typeface="+mn-lt"/>
                <a:cs typeface="ＭＳ Ｐゴシック" charset="0"/>
              </a:rPr>
              <a:t>Overhead A (small)</a:t>
            </a:r>
            <a:endParaRPr lang="zh-CN" altLang="en-US" b="1" dirty="0">
              <a:latin typeface="+mn-lt"/>
              <a:cs typeface="ＭＳ Ｐゴシック" charset="0"/>
            </a:endParaRPr>
          </a:p>
        </p:txBody>
      </p:sp>
      <p:sp>
        <p:nvSpPr>
          <p:cNvPr id="17" name="文本框 16">
            <a:extLst>
              <a:ext uri="{FF2B5EF4-FFF2-40B4-BE49-F238E27FC236}">
                <a16:creationId xmlns:a16="http://schemas.microsoft.com/office/drawing/2014/main" xmlns="" id="{3C054F92-736D-4F04-87C0-6AA132D9882A}"/>
              </a:ext>
            </a:extLst>
          </p:cNvPr>
          <p:cNvSpPr txBox="1"/>
          <p:nvPr/>
        </p:nvSpPr>
        <p:spPr>
          <a:xfrm>
            <a:off x="6593165" y="4260118"/>
            <a:ext cx="1641475" cy="461665"/>
          </a:xfrm>
          <a:prstGeom prst="rect">
            <a:avLst/>
          </a:prstGeom>
          <a:noFill/>
        </p:spPr>
        <p:txBody>
          <a:bodyPr wrap="square" rtlCol="0">
            <a:spAutoFit/>
          </a:bodyPr>
          <a:lstStyle/>
          <a:p>
            <a:r>
              <a:rPr lang="en-US" altLang="zh-CN" b="1" dirty="0">
                <a:cs typeface="ＭＳ Ｐゴシック" charset="0"/>
              </a:rPr>
              <a:t>Procedure B</a:t>
            </a:r>
          </a:p>
          <a:p>
            <a:r>
              <a:rPr lang="en-US" altLang="zh-CN" b="1" dirty="0">
                <a:cs typeface="ＭＳ Ｐゴシック" charset="0"/>
              </a:rPr>
              <a:t>Overhead B (large)</a:t>
            </a:r>
            <a:endParaRPr lang="zh-CN" altLang="en-US" b="1" dirty="0">
              <a:cs typeface="ＭＳ Ｐゴシック" charset="0"/>
            </a:endParaRPr>
          </a:p>
        </p:txBody>
      </p:sp>
      <p:sp>
        <p:nvSpPr>
          <p:cNvPr id="18" name="右大括号 17">
            <a:extLst>
              <a:ext uri="{FF2B5EF4-FFF2-40B4-BE49-F238E27FC236}">
                <a16:creationId xmlns:a16="http://schemas.microsoft.com/office/drawing/2014/main" xmlns="" id="{BDBEA076-BDF2-4B87-9A95-0CA4D3D4B931}"/>
              </a:ext>
            </a:extLst>
          </p:cNvPr>
          <p:cNvSpPr/>
          <p:nvPr/>
        </p:nvSpPr>
        <p:spPr bwMode="auto">
          <a:xfrm rot="16200000">
            <a:off x="5195259" y="3895561"/>
            <a:ext cx="177948" cy="1686401"/>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9" name="右大括号 18">
            <a:extLst>
              <a:ext uri="{FF2B5EF4-FFF2-40B4-BE49-F238E27FC236}">
                <a16:creationId xmlns:a16="http://schemas.microsoft.com/office/drawing/2014/main" xmlns="" id="{830CBFB3-217C-44B6-BB0A-912539690F85}"/>
              </a:ext>
            </a:extLst>
          </p:cNvPr>
          <p:cNvSpPr/>
          <p:nvPr/>
        </p:nvSpPr>
        <p:spPr bwMode="auto">
          <a:xfrm rot="16200000">
            <a:off x="7097877" y="3862461"/>
            <a:ext cx="177949" cy="1752598"/>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20" name="直接连接符 19">
            <a:extLst>
              <a:ext uri="{FF2B5EF4-FFF2-40B4-BE49-F238E27FC236}">
                <a16:creationId xmlns:a16="http://schemas.microsoft.com/office/drawing/2014/main" xmlns="" id="{96621B54-C450-4037-BFFE-5439B815CF4A}"/>
              </a:ext>
            </a:extLst>
          </p:cNvPr>
          <p:cNvCxnSpPr>
            <a:cxnSpLocks/>
          </p:cNvCxnSpPr>
          <p:nvPr/>
        </p:nvCxnSpPr>
        <p:spPr bwMode="auto">
          <a:xfrm>
            <a:off x="720695" y="4243511"/>
            <a:ext cx="7702609" cy="0"/>
          </a:xfrm>
          <a:prstGeom prst="line">
            <a:avLst/>
          </a:prstGeom>
          <a:solidFill>
            <a:schemeClr val="accent1"/>
          </a:solidFill>
          <a:ln w="254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914594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7</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Examples of Behavior</a:t>
            </a:r>
          </a:p>
        </p:txBody>
      </p:sp>
      <p:sp>
        <p:nvSpPr>
          <p:cNvPr id="3" name="矩形 2"/>
          <p:cNvSpPr/>
          <p:nvPr/>
        </p:nvSpPr>
        <p:spPr>
          <a:xfrm>
            <a:off x="675256" y="1501510"/>
            <a:ext cx="7721125" cy="3133165"/>
          </a:xfrm>
          <a:prstGeom prst="rect">
            <a:avLst/>
          </a:prstGeom>
          <a:noFill/>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rPr>
              <a:t>Examples</a:t>
            </a:r>
          </a:p>
          <a:p>
            <a:pPr marL="628650" indent="-285750" algn="just">
              <a:spcBef>
                <a:spcPct val="20000"/>
              </a:spcBef>
              <a:buFont typeface="Times New Roman" panose="02020603050405020304" pitchFamily="18" charset="0"/>
              <a:buChar char="–"/>
            </a:pPr>
            <a:r>
              <a:rPr lang="en-US" altLang="zh-CN" dirty="0"/>
              <a:t>A responder with </a:t>
            </a:r>
            <a:r>
              <a:rPr lang="en-US" altLang="zh-CN" dirty="0">
                <a:solidFill>
                  <a:srgbClr val="0000FF"/>
                </a:solidFill>
              </a:rPr>
              <a:t>the threshold set to 0 </a:t>
            </a:r>
            <a:r>
              <a:rPr lang="en-US" altLang="zh-CN" dirty="0"/>
              <a:t>should always be triggered in Procedure B.</a:t>
            </a:r>
          </a:p>
          <a:p>
            <a:pPr marL="628650" indent="-285750" algn="just">
              <a:spcBef>
                <a:spcPct val="20000"/>
              </a:spcBef>
              <a:buFont typeface="Times New Roman" panose="02020603050405020304" pitchFamily="18" charset="0"/>
              <a:buChar char="–"/>
            </a:pPr>
            <a:r>
              <a:rPr lang="en-US" altLang="zh-CN" dirty="0"/>
              <a:t>A responder with </a:t>
            </a:r>
            <a:r>
              <a:rPr lang="en-US" altLang="zh-CN" dirty="0">
                <a:solidFill>
                  <a:srgbClr val="0000FF"/>
                </a:solidFill>
              </a:rPr>
              <a:t>the threshold set to 0.5 </a:t>
            </a:r>
            <a:r>
              <a:rPr lang="en-US" altLang="zh-CN" dirty="0"/>
              <a:t>and </a:t>
            </a:r>
            <a:r>
              <a:rPr lang="en-US" altLang="zh-CN" dirty="0">
                <a:solidFill>
                  <a:srgbClr val="FF0000"/>
                </a:solidFill>
              </a:rPr>
              <a:t>the CSI variation equal to 0.7 </a:t>
            </a:r>
            <a:r>
              <a:rPr lang="en-US" altLang="zh-CN" dirty="0"/>
              <a:t>should be triggered in Procedure B.</a:t>
            </a:r>
          </a:p>
          <a:p>
            <a:pPr marL="628650" indent="-285750" algn="just">
              <a:spcBef>
                <a:spcPct val="20000"/>
              </a:spcBef>
              <a:buFont typeface="Times New Roman" panose="02020603050405020304" pitchFamily="18" charset="0"/>
              <a:buChar char="–"/>
            </a:pPr>
            <a:r>
              <a:rPr lang="en-US" altLang="zh-CN" dirty="0"/>
              <a:t>A responder with </a:t>
            </a:r>
            <a:r>
              <a:rPr lang="en-US" altLang="zh-CN" dirty="0">
                <a:solidFill>
                  <a:srgbClr val="0000FF"/>
                </a:solidFill>
              </a:rPr>
              <a:t>the threshold set to 0.5 </a:t>
            </a:r>
            <a:r>
              <a:rPr lang="en-US" altLang="zh-CN" dirty="0"/>
              <a:t>and </a:t>
            </a:r>
            <a:r>
              <a:rPr lang="en-US" altLang="zh-CN" dirty="0">
                <a:solidFill>
                  <a:srgbClr val="FF0000"/>
                </a:solidFill>
              </a:rPr>
              <a:t>the CSI variation equal to 0.2 </a:t>
            </a:r>
            <a:r>
              <a:rPr lang="en-US" altLang="zh-CN" dirty="0"/>
              <a:t>shall not be triggered in Procedure B.</a:t>
            </a:r>
          </a:p>
          <a:p>
            <a:pPr marL="342900" indent="-342900" algn="just">
              <a:spcBef>
                <a:spcPct val="20000"/>
              </a:spcBef>
              <a:buFont typeface="Arial" panose="020B0604020202020204" pitchFamily="34" charset="0"/>
              <a:buChar char="•"/>
            </a:pPr>
            <a:r>
              <a:rPr lang="en-US" altLang="zh-CN" sz="1800" b="1" dirty="0">
                <a:latin typeface="Times New Roman"/>
                <a:cs typeface="Times New Roman"/>
              </a:rPr>
              <a:t>Note</a:t>
            </a:r>
            <a:endParaRPr lang="en-US" altLang="zh-CN" sz="1800" dirty="0"/>
          </a:p>
          <a:p>
            <a:pPr marL="628650" indent="-285750" algn="just">
              <a:spcBef>
                <a:spcPct val="20000"/>
              </a:spcBef>
              <a:buFont typeface="Times New Roman" panose="02020603050405020304" pitchFamily="18" charset="0"/>
              <a:buChar char="–"/>
            </a:pPr>
            <a:r>
              <a:rPr lang="en-US" altLang="zh-CN" sz="1600" dirty="0"/>
              <a:t>The threshold set by the initiator indicates the degree of the CSI variation that the initiator is interested in. For example, if the threshold is 0.5, it means the initiator does</a:t>
            </a:r>
            <a:r>
              <a:rPr lang="zh-CN" altLang="en-US" sz="1600" dirty="0"/>
              <a:t> </a:t>
            </a:r>
            <a:r>
              <a:rPr lang="en-US" altLang="zh-CN" sz="1600" dirty="0"/>
              <a:t>not</a:t>
            </a:r>
            <a:r>
              <a:rPr lang="zh-CN" altLang="en-US" sz="1600" dirty="0"/>
              <a:t> </a:t>
            </a:r>
            <a:r>
              <a:rPr lang="en-US" altLang="zh-CN" sz="1600" dirty="0"/>
              <a:t>care about the information with a CSI variation less than 0.5.</a:t>
            </a:r>
          </a:p>
          <a:p>
            <a:pPr marL="628650" indent="-285750" algn="just">
              <a:spcBef>
                <a:spcPct val="20000"/>
              </a:spcBef>
              <a:buFont typeface="Times New Roman" panose="02020603050405020304" pitchFamily="18" charset="0"/>
              <a:buChar char="–"/>
            </a:pPr>
            <a:r>
              <a:rPr lang="en-US" altLang="zh-CN" sz="1600" dirty="0"/>
              <a:t>A initiator can set a loose threshold to make sure that the information with a CSI variation less that the threshold is the useless information. </a:t>
            </a:r>
          </a:p>
          <a:p>
            <a:pPr marL="628650" indent="-285750" algn="just">
              <a:spcBef>
                <a:spcPct val="20000"/>
              </a:spcBef>
              <a:buFont typeface="Times New Roman" panose="02020603050405020304" pitchFamily="18" charset="0"/>
              <a:buChar char="–"/>
            </a:pPr>
            <a:endParaRPr lang="en-US" altLang="zh-CN" dirty="0"/>
          </a:p>
          <a:p>
            <a:pPr marL="896938" indent="-268288" algn="just">
              <a:buFont typeface="Microsoft Sans Serif" panose="020B0604020202020204" pitchFamily="34" charset="0"/>
              <a:buChar char="•"/>
            </a:pPr>
            <a:endParaRPr lang="en-US" altLang="zh-CN" sz="1400" dirty="0"/>
          </a:p>
        </p:txBody>
      </p:sp>
      <p:cxnSp>
        <p:nvCxnSpPr>
          <p:cNvPr id="4" name="直接连接符 3">
            <a:extLst>
              <a:ext uri="{FF2B5EF4-FFF2-40B4-BE49-F238E27FC236}">
                <a16:creationId xmlns:a16="http://schemas.microsoft.com/office/drawing/2014/main" xmlns="" id="{802EBBBB-EC11-448B-9794-D53B046B0DBE}"/>
              </a:ext>
            </a:extLst>
          </p:cNvPr>
          <p:cNvCxnSpPr>
            <a:cxnSpLocks/>
          </p:cNvCxnSpPr>
          <p:nvPr/>
        </p:nvCxnSpPr>
        <p:spPr bwMode="auto">
          <a:xfrm flipV="1">
            <a:off x="1295400" y="5417666"/>
            <a:ext cx="6400800" cy="40670"/>
          </a:xfrm>
          <a:prstGeom prst="line">
            <a:avLst/>
          </a:prstGeom>
          <a:solidFill>
            <a:schemeClr val="accent1"/>
          </a:solidFill>
          <a:ln w="15875" cap="flat" cmpd="sng" algn="ctr">
            <a:solidFill>
              <a:schemeClr val="tx1"/>
            </a:solidFill>
            <a:prstDash val="solid"/>
            <a:round/>
            <a:headEnd type="none" w="sm" len="sm"/>
            <a:tailEnd type="arrow" w="sm" len="sm"/>
          </a:ln>
          <a:effectLst/>
        </p:spPr>
      </p:cxnSp>
      <p:sp>
        <p:nvSpPr>
          <p:cNvPr id="5" name="矩形 4">
            <a:extLst>
              <a:ext uri="{FF2B5EF4-FFF2-40B4-BE49-F238E27FC236}">
                <a16:creationId xmlns:a16="http://schemas.microsoft.com/office/drawing/2014/main" xmlns="" id="{316DEF29-55CC-445D-8E23-2D1F8B0394D3}"/>
              </a:ext>
            </a:extLst>
          </p:cNvPr>
          <p:cNvSpPr/>
          <p:nvPr/>
        </p:nvSpPr>
        <p:spPr>
          <a:xfrm>
            <a:off x="4029911" y="4484944"/>
            <a:ext cx="3323089" cy="276999"/>
          </a:xfrm>
          <a:prstGeom prst="rect">
            <a:avLst/>
          </a:prstGeom>
        </p:spPr>
        <p:txBody>
          <a:bodyPr wrap="none">
            <a:spAutoFit/>
          </a:bodyPr>
          <a:lstStyle/>
          <a:p>
            <a:r>
              <a:rPr lang="en-US" altLang="zh-CN" b="1" dirty="0">
                <a:solidFill>
                  <a:srgbClr val="0000FF"/>
                </a:solidFill>
              </a:rPr>
              <a:t>The threshold set by the initiator is equal to 0.5</a:t>
            </a:r>
            <a:endParaRPr lang="zh-CN" altLang="en-US" b="1" dirty="0">
              <a:solidFill>
                <a:srgbClr val="0000FF"/>
              </a:solidFill>
            </a:endParaRPr>
          </a:p>
        </p:txBody>
      </p:sp>
      <p:sp>
        <p:nvSpPr>
          <p:cNvPr id="15" name="矩形 14">
            <a:extLst>
              <a:ext uri="{FF2B5EF4-FFF2-40B4-BE49-F238E27FC236}">
                <a16:creationId xmlns:a16="http://schemas.microsoft.com/office/drawing/2014/main" xmlns="" id="{1DC003EA-5756-4535-9576-FE7F83BB489B}"/>
              </a:ext>
            </a:extLst>
          </p:cNvPr>
          <p:cNvSpPr/>
          <p:nvPr/>
        </p:nvSpPr>
        <p:spPr>
          <a:xfrm>
            <a:off x="1244634" y="5438001"/>
            <a:ext cx="261610" cy="276999"/>
          </a:xfrm>
          <a:prstGeom prst="rect">
            <a:avLst/>
          </a:prstGeom>
        </p:spPr>
        <p:txBody>
          <a:bodyPr wrap="none">
            <a:spAutoFit/>
          </a:bodyPr>
          <a:lstStyle/>
          <a:p>
            <a:r>
              <a:rPr lang="en-US" altLang="zh-CN" b="1" dirty="0">
                <a:solidFill>
                  <a:srgbClr val="FF0000"/>
                </a:solidFill>
              </a:rPr>
              <a:t>0</a:t>
            </a:r>
            <a:endParaRPr lang="zh-CN" altLang="en-US" b="1" dirty="0">
              <a:solidFill>
                <a:srgbClr val="FF0000"/>
              </a:solidFill>
            </a:endParaRPr>
          </a:p>
        </p:txBody>
      </p:sp>
      <p:sp>
        <p:nvSpPr>
          <p:cNvPr id="16" name="矩形 15">
            <a:extLst>
              <a:ext uri="{FF2B5EF4-FFF2-40B4-BE49-F238E27FC236}">
                <a16:creationId xmlns:a16="http://schemas.microsoft.com/office/drawing/2014/main" xmlns="" id="{8A316A1E-7F83-46A7-8E45-E82C63DB5ABB}"/>
              </a:ext>
            </a:extLst>
          </p:cNvPr>
          <p:cNvSpPr/>
          <p:nvPr/>
        </p:nvSpPr>
        <p:spPr>
          <a:xfrm>
            <a:off x="7482218" y="5429839"/>
            <a:ext cx="222421" cy="276999"/>
          </a:xfrm>
          <a:prstGeom prst="rect">
            <a:avLst/>
          </a:prstGeom>
        </p:spPr>
        <p:txBody>
          <a:bodyPr wrap="square">
            <a:spAutoFit/>
          </a:bodyPr>
          <a:lstStyle/>
          <a:p>
            <a:r>
              <a:rPr lang="en-US" altLang="zh-CN" b="1" dirty="0">
                <a:solidFill>
                  <a:srgbClr val="FF0000"/>
                </a:solidFill>
              </a:rPr>
              <a:t>1</a:t>
            </a:r>
            <a:endParaRPr lang="zh-CN" altLang="en-US" b="1" dirty="0">
              <a:solidFill>
                <a:srgbClr val="FF0000"/>
              </a:solidFill>
            </a:endParaRPr>
          </a:p>
        </p:txBody>
      </p:sp>
      <p:cxnSp>
        <p:nvCxnSpPr>
          <p:cNvPr id="21" name="直接连接符 20">
            <a:extLst>
              <a:ext uri="{FF2B5EF4-FFF2-40B4-BE49-F238E27FC236}">
                <a16:creationId xmlns:a16="http://schemas.microsoft.com/office/drawing/2014/main" xmlns="" id="{BDDAC073-61BB-43C1-9CD8-8F6900717999}"/>
              </a:ext>
            </a:extLst>
          </p:cNvPr>
          <p:cNvCxnSpPr>
            <a:cxnSpLocks/>
            <a:endCxn id="5" idx="2"/>
          </p:cNvCxnSpPr>
          <p:nvPr/>
        </p:nvCxnSpPr>
        <p:spPr bwMode="auto">
          <a:xfrm flipV="1">
            <a:off x="4570547" y="4761943"/>
            <a:ext cx="1120909" cy="463624"/>
          </a:xfrm>
          <a:prstGeom prst="line">
            <a:avLst/>
          </a:prstGeom>
          <a:solidFill>
            <a:schemeClr val="accent1"/>
          </a:solidFill>
          <a:ln w="12700" cap="flat" cmpd="sng" algn="ctr">
            <a:solidFill>
              <a:schemeClr val="tx1"/>
            </a:solidFill>
            <a:prstDash val="solid"/>
            <a:round/>
            <a:headEnd type="arrow" w="sm" len="sm"/>
            <a:tailEnd type="none" w="sm" len="sm"/>
          </a:ln>
          <a:effectLst/>
        </p:spPr>
      </p:cxnSp>
      <p:cxnSp>
        <p:nvCxnSpPr>
          <p:cNvPr id="25" name="直接连接符 24">
            <a:extLst>
              <a:ext uri="{FF2B5EF4-FFF2-40B4-BE49-F238E27FC236}">
                <a16:creationId xmlns:a16="http://schemas.microsoft.com/office/drawing/2014/main" xmlns="" id="{346BD906-9523-4FA1-8B6D-AB39C7D1DE18}"/>
              </a:ext>
            </a:extLst>
          </p:cNvPr>
          <p:cNvCxnSpPr>
            <a:cxnSpLocks/>
          </p:cNvCxnSpPr>
          <p:nvPr/>
        </p:nvCxnSpPr>
        <p:spPr bwMode="auto">
          <a:xfrm flipV="1">
            <a:off x="1295400" y="5199306"/>
            <a:ext cx="0" cy="25903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24" name="矩形 23">
            <a:extLst>
              <a:ext uri="{FF2B5EF4-FFF2-40B4-BE49-F238E27FC236}">
                <a16:creationId xmlns:a16="http://schemas.microsoft.com/office/drawing/2014/main" xmlns="" id="{98A7D7AD-0326-46DA-90F2-7C7E0D62DEFC}"/>
              </a:ext>
            </a:extLst>
          </p:cNvPr>
          <p:cNvSpPr/>
          <p:nvPr/>
        </p:nvSpPr>
        <p:spPr>
          <a:xfrm>
            <a:off x="1588110" y="5140668"/>
            <a:ext cx="2735044" cy="276999"/>
          </a:xfrm>
          <a:prstGeom prst="rect">
            <a:avLst/>
          </a:prstGeom>
        </p:spPr>
        <p:txBody>
          <a:bodyPr wrap="none">
            <a:spAutoFit/>
          </a:bodyPr>
          <a:lstStyle/>
          <a:p>
            <a:r>
              <a:rPr lang="en-US" altLang="zh-CN" dirty="0">
                <a:highlight>
                  <a:srgbClr val="FFFF00"/>
                </a:highlight>
              </a:rPr>
              <a:t>The initiator is not interested in this at all</a:t>
            </a:r>
            <a:endParaRPr lang="zh-CN" altLang="en-US" dirty="0">
              <a:highlight>
                <a:srgbClr val="FFFF00"/>
              </a:highlight>
            </a:endParaRPr>
          </a:p>
        </p:txBody>
      </p:sp>
      <p:sp>
        <p:nvSpPr>
          <p:cNvPr id="14" name="椭圆 13">
            <a:extLst>
              <a:ext uri="{FF2B5EF4-FFF2-40B4-BE49-F238E27FC236}">
                <a16:creationId xmlns:a16="http://schemas.microsoft.com/office/drawing/2014/main" xmlns="" id="{82A892FB-E924-406F-8631-3AF969092E7C}"/>
              </a:ext>
            </a:extLst>
          </p:cNvPr>
          <p:cNvSpPr/>
          <p:nvPr/>
        </p:nvSpPr>
        <p:spPr bwMode="auto">
          <a:xfrm>
            <a:off x="4501092" y="5402588"/>
            <a:ext cx="69455" cy="60859"/>
          </a:xfrm>
          <a:prstGeom prst="ellipse">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8" name="矩形 27">
            <a:extLst>
              <a:ext uri="{FF2B5EF4-FFF2-40B4-BE49-F238E27FC236}">
                <a16:creationId xmlns:a16="http://schemas.microsoft.com/office/drawing/2014/main" xmlns="" id="{2EA43757-4225-4CB9-AF4A-2B053CB31EE1}"/>
              </a:ext>
            </a:extLst>
          </p:cNvPr>
          <p:cNvSpPr/>
          <p:nvPr/>
        </p:nvSpPr>
        <p:spPr>
          <a:xfrm>
            <a:off x="4768796" y="5140667"/>
            <a:ext cx="2927404" cy="276999"/>
          </a:xfrm>
          <a:prstGeom prst="rect">
            <a:avLst/>
          </a:prstGeom>
        </p:spPr>
        <p:txBody>
          <a:bodyPr wrap="none">
            <a:spAutoFit/>
          </a:bodyPr>
          <a:lstStyle/>
          <a:p>
            <a:r>
              <a:rPr lang="en-US" altLang="zh-CN" dirty="0">
                <a:highlight>
                  <a:srgbClr val="00FF00"/>
                </a:highlight>
              </a:rPr>
              <a:t>Information that the initiator is interested in </a:t>
            </a:r>
            <a:endParaRPr lang="zh-CN" altLang="en-US" dirty="0">
              <a:highlight>
                <a:srgbClr val="00FF00"/>
              </a:highlight>
            </a:endParaRPr>
          </a:p>
        </p:txBody>
      </p:sp>
      <p:cxnSp>
        <p:nvCxnSpPr>
          <p:cNvPr id="31" name="直接连接符 30">
            <a:extLst>
              <a:ext uri="{FF2B5EF4-FFF2-40B4-BE49-F238E27FC236}">
                <a16:creationId xmlns:a16="http://schemas.microsoft.com/office/drawing/2014/main" xmlns="" id="{590A8FCE-FCE0-4618-B0F4-84E103B398D7}"/>
              </a:ext>
            </a:extLst>
          </p:cNvPr>
          <p:cNvCxnSpPr>
            <a:cxnSpLocks/>
          </p:cNvCxnSpPr>
          <p:nvPr/>
        </p:nvCxnSpPr>
        <p:spPr bwMode="auto">
          <a:xfrm flipV="1">
            <a:off x="7696200" y="5174837"/>
            <a:ext cx="0" cy="242829"/>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32" name="矩形 31">
            <a:extLst>
              <a:ext uri="{FF2B5EF4-FFF2-40B4-BE49-F238E27FC236}">
                <a16:creationId xmlns:a16="http://schemas.microsoft.com/office/drawing/2014/main" xmlns="" id="{2BB91EC7-24EB-4A8F-A3F7-B2DDDD3120FF}"/>
              </a:ext>
            </a:extLst>
          </p:cNvPr>
          <p:cNvSpPr/>
          <p:nvPr/>
        </p:nvSpPr>
        <p:spPr>
          <a:xfrm>
            <a:off x="4029911" y="5434056"/>
            <a:ext cx="1151689" cy="276999"/>
          </a:xfrm>
          <a:prstGeom prst="rect">
            <a:avLst/>
          </a:prstGeom>
        </p:spPr>
        <p:txBody>
          <a:bodyPr wrap="square">
            <a:spAutoFit/>
          </a:bodyPr>
          <a:lstStyle/>
          <a:p>
            <a:r>
              <a:rPr lang="en-US" altLang="zh-CN" b="1" dirty="0">
                <a:solidFill>
                  <a:srgbClr val="FF0000"/>
                </a:solidFill>
              </a:rPr>
              <a:t>CSI variation</a:t>
            </a:r>
            <a:endParaRPr lang="zh-CN" altLang="en-US" b="1" dirty="0">
              <a:solidFill>
                <a:srgbClr val="FF0000"/>
              </a:solidFill>
            </a:endParaRPr>
          </a:p>
        </p:txBody>
      </p:sp>
      <p:sp>
        <p:nvSpPr>
          <p:cNvPr id="35" name="矩形 34">
            <a:extLst>
              <a:ext uri="{FF2B5EF4-FFF2-40B4-BE49-F238E27FC236}">
                <a16:creationId xmlns:a16="http://schemas.microsoft.com/office/drawing/2014/main" xmlns="" id="{52287C88-4572-408C-B887-CE3E22E11173}"/>
              </a:ext>
            </a:extLst>
          </p:cNvPr>
          <p:cNvSpPr/>
          <p:nvPr/>
        </p:nvSpPr>
        <p:spPr>
          <a:xfrm>
            <a:off x="4981463" y="4922307"/>
            <a:ext cx="2403222" cy="276999"/>
          </a:xfrm>
          <a:prstGeom prst="rect">
            <a:avLst/>
          </a:prstGeom>
        </p:spPr>
        <p:txBody>
          <a:bodyPr wrap="none">
            <a:spAutoFit/>
          </a:bodyPr>
          <a:lstStyle/>
          <a:p>
            <a:r>
              <a:rPr lang="en-US" altLang="zh-CN" dirty="0"/>
              <a:t>(The responder should be triggered)</a:t>
            </a:r>
            <a:endParaRPr lang="zh-CN" altLang="en-US" dirty="0"/>
          </a:p>
        </p:txBody>
      </p:sp>
      <p:sp>
        <p:nvSpPr>
          <p:cNvPr id="37" name="矩形 36">
            <a:extLst>
              <a:ext uri="{FF2B5EF4-FFF2-40B4-BE49-F238E27FC236}">
                <a16:creationId xmlns:a16="http://schemas.microsoft.com/office/drawing/2014/main" xmlns="" id="{A5064FBC-0274-4402-A222-5CBD40AB78D8}"/>
              </a:ext>
            </a:extLst>
          </p:cNvPr>
          <p:cNvSpPr/>
          <p:nvPr/>
        </p:nvSpPr>
        <p:spPr>
          <a:xfrm>
            <a:off x="1717226" y="4936562"/>
            <a:ext cx="2520242" cy="276999"/>
          </a:xfrm>
          <a:prstGeom prst="rect">
            <a:avLst/>
          </a:prstGeom>
        </p:spPr>
        <p:txBody>
          <a:bodyPr wrap="none">
            <a:spAutoFit/>
          </a:bodyPr>
          <a:lstStyle/>
          <a:p>
            <a:r>
              <a:rPr lang="en-US" altLang="zh-CN" dirty="0"/>
              <a:t>(The responder shall not be triggered)</a:t>
            </a:r>
            <a:endParaRPr lang="zh-CN" altLang="en-US" dirty="0"/>
          </a:p>
        </p:txBody>
      </p:sp>
      <p:cxnSp>
        <p:nvCxnSpPr>
          <p:cNvPr id="45" name="直接连接符 44">
            <a:extLst>
              <a:ext uri="{FF2B5EF4-FFF2-40B4-BE49-F238E27FC236}">
                <a16:creationId xmlns:a16="http://schemas.microsoft.com/office/drawing/2014/main" xmlns="" id="{5893834B-D2AE-417B-8A8B-E1B1ED771C71}"/>
              </a:ext>
            </a:extLst>
          </p:cNvPr>
          <p:cNvCxnSpPr>
            <a:cxnSpLocks/>
          </p:cNvCxnSpPr>
          <p:nvPr/>
        </p:nvCxnSpPr>
        <p:spPr bwMode="auto">
          <a:xfrm flipV="1">
            <a:off x="4535821" y="5143558"/>
            <a:ext cx="0" cy="259030"/>
          </a:xfrm>
          <a:prstGeom prst="line">
            <a:avLst/>
          </a:prstGeom>
          <a:solidFill>
            <a:schemeClr val="accent1"/>
          </a:solidFill>
          <a:ln w="22225"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89810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8</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Role of Initiator</a:t>
            </a:r>
          </a:p>
        </p:txBody>
      </p:sp>
      <p:sp>
        <p:nvSpPr>
          <p:cNvPr id="3" name="矩形 2"/>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11" name="矩形 10">
            <a:extLst>
              <a:ext uri="{FF2B5EF4-FFF2-40B4-BE49-F238E27FC236}">
                <a16:creationId xmlns:a16="http://schemas.microsoft.com/office/drawing/2014/main" xmlns="" id="{10BF2482-5B13-4985-9FF7-7B1D8B74099E}"/>
              </a:ext>
            </a:extLst>
          </p:cNvPr>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12" name="Rectangle 3">
            <a:extLst>
              <a:ext uri="{FF2B5EF4-FFF2-40B4-BE49-F238E27FC236}">
                <a16:creationId xmlns:a16="http://schemas.microsoft.com/office/drawing/2014/main" xmlns="" id="{4B31AB5A-A269-400A-A6AC-86F4DA6CCED7}"/>
              </a:ext>
            </a:extLst>
          </p:cNvPr>
          <p:cNvSpPr txBox="1">
            <a:spLocks noChangeArrowheads="1"/>
          </p:cNvSpPr>
          <p:nvPr/>
        </p:nvSpPr>
        <p:spPr bwMode="auto">
          <a:xfrm>
            <a:off x="583963" y="1422400"/>
            <a:ext cx="7721838"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The initiator might be a transmitter, a receiver, both or neither.</a:t>
            </a: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applicative scenarios are shown as follows:</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Note:</a:t>
            </a:r>
          </a:p>
          <a:p>
            <a:pPr marL="895350" indent="-266700" algn="just">
              <a:spcBef>
                <a:spcPct val="20000"/>
              </a:spcBef>
              <a:buFont typeface="Wingdings" panose="05000000000000000000" pitchFamily="2" charset="2"/>
              <a:buChar char="p"/>
            </a:pPr>
            <a:r>
              <a:rPr lang="en-US" altLang="zh-CN" sz="1600" dirty="0">
                <a:sym typeface="Times New Roman"/>
              </a:rPr>
              <a:t>If the initiator’s role is a receiver, there is no need to implement this threshold based sensing measurement, because the receiver can already get the CSI information.</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p:txBody>
      </p:sp>
      <p:graphicFrame>
        <p:nvGraphicFramePr>
          <p:cNvPr id="2" name="表格 1">
            <a:extLst>
              <a:ext uri="{FF2B5EF4-FFF2-40B4-BE49-F238E27FC236}">
                <a16:creationId xmlns:a16="http://schemas.microsoft.com/office/drawing/2014/main" xmlns="" id="{17C76AF5-CA84-4FD0-98E0-207F38DE4353}"/>
              </a:ext>
            </a:extLst>
          </p:cNvPr>
          <p:cNvGraphicFramePr>
            <a:graphicFrameLocks noGrp="1"/>
          </p:cNvGraphicFramePr>
          <p:nvPr>
            <p:extLst>
              <p:ext uri="{D42A27DB-BD31-4B8C-83A1-F6EECF244321}">
                <p14:modId xmlns:p14="http://schemas.microsoft.com/office/powerpoint/2010/main" val="129375880"/>
              </p:ext>
            </p:extLst>
          </p:nvPr>
        </p:nvGraphicFramePr>
        <p:xfrm>
          <a:off x="1104900" y="2355576"/>
          <a:ext cx="7010400" cy="1854200"/>
        </p:xfrm>
        <a:graphic>
          <a:graphicData uri="http://schemas.openxmlformats.org/drawingml/2006/table">
            <a:tbl>
              <a:tblPr firstRow="1" bandRow="1">
                <a:tableStyleId>{5940675A-B579-460E-94D1-54222C63F5DA}</a:tableStyleId>
              </a:tblPr>
              <a:tblGrid>
                <a:gridCol w="2044445">
                  <a:extLst>
                    <a:ext uri="{9D8B030D-6E8A-4147-A177-3AD203B41FA5}">
                      <a16:colId xmlns:a16="http://schemas.microsoft.com/office/drawing/2014/main" xmlns="" val="1411178069"/>
                    </a:ext>
                  </a:extLst>
                </a:gridCol>
                <a:gridCol w="2330959">
                  <a:extLst>
                    <a:ext uri="{9D8B030D-6E8A-4147-A177-3AD203B41FA5}">
                      <a16:colId xmlns:a16="http://schemas.microsoft.com/office/drawing/2014/main" xmlns="" val="2434869251"/>
                    </a:ext>
                  </a:extLst>
                </a:gridCol>
                <a:gridCol w="2634996">
                  <a:extLst>
                    <a:ext uri="{9D8B030D-6E8A-4147-A177-3AD203B41FA5}">
                      <a16:colId xmlns:a16="http://schemas.microsoft.com/office/drawing/2014/main" xmlns="" val="1394175371"/>
                    </a:ext>
                  </a:extLst>
                </a:gridCol>
              </a:tblGrid>
              <a:tr h="370840">
                <a:tc>
                  <a:txBody>
                    <a:bodyPr/>
                    <a:lstStyle/>
                    <a:p>
                      <a:r>
                        <a:rPr lang="en-US" altLang="zh-CN" dirty="0"/>
                        <a:t>Initiator’s role</a:t>
                      </a:r>
                      <a:endParaRPr lang="zh-CN" altLang="en-US" dirty="0"/>
                    </a:p>
                  </a:txBody>
                  <a:tcPr>
                    <a:solidFill>
                      <a:schemeClr val="bg1">
                        <a:lumMod val="75000"/>
                      </a:schemeClr>
                    </a:solidFill>
                  </a:tcPr>
                </a:tc>
                <a:tc>
                  <a:txBody>
                    <a:bodyPr/>
                    <a:lstStyle/>
                    <a:p>
                      <a:r>
                        <a:rPr lang="en-US" altLang="zh-CN" sz="1600" dirty="0"/>
                        <a:t>Measurement setup level</a:t>
                      </a:r>
                      <a:endParaRPr lang="zh-CN" altLang="en-US" sz="1600" dirty="0"/>
                    </a:p>
                  </a:txBody>
                  <a:tcPr>
                    <a:solidFill>
                      <a:schemeClr val="bg1">
                        <a:lumMod val="75000"/>
                      </a:schemeClr>
                    </a:solidFill>
                  </a:tcPr>
                </a:tc>
                <a:tc>
                  <a:txBody>
                    <a:bodyPr/>
                    <a:lstStyle/>
                    <a:p>
                      <a:r>
                        <a:rPr lang="en-US" altLang="zh-CN" sz="1600" dirty="0"/>
                        <a:t>Measurement instance level</a:t>
                      </a:r>
                      <a:endParaRPr lang="zh-CN" altLang="en-US" sz="1600" dirty="0"/>
                    </a:p>
                  </a:txBody>
                  <a:tcPr>
                    <a:solidFill>
                      <a:schemeClr val="bg1">
                        <a:lumMod val="75000"/>
                      </a:schemeClr>
                    </a:solidFill>
                  </a:tcPr>
                </a:tc>
                <a:extLst>
                  <a:ext uri="{0D108BD9-81ED-4DB2-BD59-A6C34878D82A}">
                    <a16:rowId xmlns:a16="http://schemas.microsoft.com/office/drawing/2014/main" xmlns="" val="3916839116"/>
                  </a:ext>
                </a:extLst>
              </a:tr>
              <a:tr h="370840">
                <a:tc>
                  <a:txBody>
                    <a:bodyPr/>
                    <a:lstStyle/>
                    <a:p>
                      <a:r>
                        <a:rPr lang="en-US" altLang="zh-CN" dirty="0"/>
                        <a:t>Transmitter</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dirty="0">
                          <a:solidFill>
                            <a:srgbClr val="FF0000"/>
                          </a:solidFill>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dirty="0">
                          <a:solidFill>
                            <a:srgbClr val="FF0000"/>
                          </a:solidFill>
                        </a:rPr>
                        <a:t>√</a:t>
                      </a:r>
                    </a:p>
                  </a:txBody>
                  <a:tcPr anchor="ctr"/>
                </a:tc>
                <a:extLst>
                  <a:ext uri="{0D108BD9-81ED-4DB2-BD59-A6C34878D82A}">
                    <a16:rowId xmlns:a16="http://schemas.microsoft.com/office/drawing/2014/main" xmlns="" val="1573996491"/>
                  </a:ext>
                </a:extLst>
              </a:tr>
              <a:tr h="370840">
                <a:tc>
                  <a:txBody>
                    <a:bodyPr/>
                    <a:lstStyle/>
                    <a:p>
                      <a:r>
                        <a:rPr lang="en-US" altLang="zh-CN" dirty="0"/>
                        <a:t>Receiver</a:t>
                      </a:r>
                      <a:endParaRPr lang="zh-CN" altLang="en-US" dirty="0"/>
                    </a:p>
                  </a:txBody>
                  <a:tcPr/>
                </a:tc>
                <a:tc>
                  <a:txBody>
                    <a:bodyPr/>
                    <a:lstStyle/>
                    <a:p>
                      <a:pPr algn="ctr"/>
                      <a:r>
                        <a:rPr lang="en-US" altLang="zh-CN" b="1" dirty="0"/>
                        <a:t>×</a:t>
                      </a:r>
                      <a:endParaRPr lang="zh-CN" altLang="en-US" b="1" dirty="0"/>
                    </a:p>
                  </a:txBody>
                  <a:tcPr anchor="ctr"/>
                </a:tc>
                <a:tc>
                  <a:txBody>
                    <a:bodyPr/>
                    <a:lstStyle/>
                    <a:p>
                      <a:pPr algn="ctr"/>
                      <a:r>
                        <a:rPr lang="en-US" altLang="zh-CN" b="1" dirty="0"/>
                        <a:t>×</a:t>
                      </a:r>
                      <a:endParaRPr lang="zh-CN" altLang="en-US" b="1" dirty="0"/>
                    </a:p>
                  </a:txBody>
                  <a:tcPr anchor="ctr"/>
                </a:tc>
                <a:extLst>
                  <a:ext uri="{0D108BD9-81ED-4DB2-BD59-A6C34878D82A}">
                    <a16:rowId xmlns:a16="http://schemas.microsoft.com/office/drawing/2014/main" xmlns="" val="2517637806"/>
                  </a:ext>
                </a:extLst>
              </a:tr>
              <a:tr h="370840">
                <a:tc>
                  <a:txBody>
                    <a:bodyPr/>
                    <a:lstStyle/>
                    <a:p>
                      <a:r>
                        <a:rPr lang="en-US" altLang="zh-CN" dirty="0"/>
                        <a:t>Both</a:t>
                      </a:r>
                      <a:endParaRPr lang="zh-CN" altLang="en-US" dirty="0"/>
                    </a:p>
                  </a:txBody>
                  <a:tcPr/>
                </a:tc>
                <a:tc>
                  <a:txBody>
                    <a:bodyPr/>
                    <a:lstStyle/>
                    <a:p>
                      <a:pPr algn="ctr"/>
                      <a:r>
                        <a:rPr lang="zh-CN" altLang="en-US" dirty="0">
                          <a:solidFill>
                            <a:srgbClr val="FF0000"/>
                          </a:solidFill>
                        </a:rPr>
                        <a:t>√</a:t>
                      </a:r>
                    </a:p>
                  </a:txBody>
                  <a:tcPr anchor="ctr"/>
                </a:tc>
                <a:tc>
                  <a:txBody>
                    <a:bodyPr/>
                    <a:lstStyle/>
                    <a:p>
                      <a:pPr algn="ctr"/>
                      <a:r>
                        <a:rPr lang="zh-CN" altLang="en-US" dirty="0">
                          <a:solidFill>
                            <a:srgbClr val="FF0000"/>
                          </a:solidFill>
                        </a:rPr>
                        <a:t>√</a:t>
                      </a:r>
                    </a:p>
                  </a:txBody>
                  <a:tcPr anchor="ctr"/>
                </a:tc>
                <a:extLst>
                  <a:ext uri="{0D108BD9-81ED-4DB2-BD59-A6C34878D82A}">
                    <a16:rowId xmlns:a16="http://schemas.microsoft.com/office/drawing/2014/main" xmlns="" val="3220436079"/>
                  </a:ext>
                </a:extLst>
              </a:tr>
              <a:tr h="370840">
                <a:tc>
                  <a:txBody>
                    <a:bodyPr/>
                    <a:lstStyle/>
                    <a:p>
                      <a:r>
                        <a:rPr lang="en-US" altLang="zh-CN" dirty="0"/>
                        <a:t>Neither</a:t>
                      </a:r>
                      <a:endParaRPr lang="zh-CN" altLang="en-US" dirty="0"/>
                    </a:p>
                  </a:txBody>
                  <a:tcPr/>
                </a:tc>
                <a:tc>
                  <a:txBody>
                    <a:bodyPr/>
                    <a:lstStyle/>
                    <a:p>
                      <a:pPr algn="ctr"/>
                      <a:r>
                        <a:rPr lang="zh-CN" altLang="en-US" dirty="0">
                          <a:solidFill>
                            <a:srgbClr val="FF0000"/>
                          </a:solidFill>
                        </a:rPr>
                        <a:t>√</a:t>
                      </a:r>
                    </a:p>
                  </a:txBody>
                  <a:tcPr anchor="ctr"/>
                </a:tc>
                <a:tc>
                  <a:txBody>
                    <a:bodyPr/>
                    <a:lstStyle/>
                    <a:p>
                      <a:pPr algn="ctr"/>
                      <a:r>
                        <a:rPr lang="zh-CN" altLang="en-US" dirty="0">
                          <a:solidFill>
                            <a:srgbClr val="FF0000"/>
                          </a:solidFill>
                        </a:rPr>
                        <a:t>√</a:t>
                      </a:r>
                    </a:p>
                  </a:txBody>
                  <a:tcPr anchor="ctr"/>
                </a:tc>
                <a:extLst>
                  <a:ext uri="{0D108BD9-81ED-4DB2-BD59-A6C34878D82A}">
                    <a16:rowId xmlns:a16="http://schemas.microsoft.com/office/drawing/2014/main" xmlns="" val="217023632"/>
                  </a:ext>
                </a:extLst>
              </a:tr>
            </a:tbl>
          </a:graphicData>
        </a:graphic>
      </p:graphicFrame>
    </p:spTree>
    <p:extLst>
      <p:ext uri="{BB962C8B-B14F-4D97-AF65-F5344CB8AC3E}">
        <p14:creationId xmlns:p14="http://schemas.microsoft.com/office/powerpoint/2010/main" val="251416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9</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Conclusion</a:t>
            </a:r>
          </a:p>
        </p:txBody>
      </p:sp>
      <p:sp>
        <p:nvSpPr>
          <p:cNvPr id="3" name="矩形 2"/>
          <p:cNvSpPr/>
          <p:nvPr/>
        </p:nvSpPr>
        <p:spPr>
          <a:xfrm>
            <a:off x="1143001" y="1600200"/>
            <a:ext cx="7162799" cy="3151632"/>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sym typeface="Times New Roman"/>
              </a:rPr>
              <a:t>Signaling</a:t>
            </a:r>
            <a:endParaRPr lang="en-US" altLang="zh-CN" sz="600" b="1" dirty="0">
              <a:latin typeface="Times New Roman"/>
              <a:ea typeface="Times New Roman"/>
              <a:cs typeface="Times New Roman"/>
              <a:sym typeface="Times New Roman"/>
            </a:endParaRPr>
          </a:p>
          <a:p>
            <a:pPr marL="628650" indent="-285750" algn="just">
              <a:spcBef>
                <a:spcPct val="20000"/>
              </a:spcBef>
              <a:buFont typeface="Times New Roman" panose="02020603050405020304" pitchFamily="18" charset="0"/>
              <a:buChar char="–"/>
            </a:pPr>
            <a:r>
              <a:rPr lang="en-US" altLang="zh-CN" sz="1600" dirty="0">
                <a:sym typeface="Times New Roman"/>
              </a:rPr>
              <a:t>The initiator sends the threshold to its corresponding responder.</a:t>
            </a:r>
          </a:p>
          <a:p>
            <a:pPr marL="628650" indent="-285750" algn="just">
              <a:spcBef>
                <a:spcPct val="20000"/>
              </a:spcBef>
              <a:buFont typeface="Times New Roman" panose="02020603050405020304" pitchFamily="18" charset="0"/>
              <a:buChar char="–"/>
            </a:pPr>
            <a:r>
              <a:rPr lang="en-US" altLang="zh-CN" sz="1600" dirty="0">
                <a:sym typeface="Times New Roman"/>
              </a:rPr>
              <a:t>The responder feeds back the CSI variation to the initiator.</a:t>
            </a:r>
          </a:p>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Behavior</a:t>
            </a:r>
          </a:p>
          <a:p>
            <a:pPr marL="628650" indent="-285750" algn="just">
              <a:buFont typeface="Times New Roman" panose="02020603050405020304" pitchFamily="18" charset="0"/>
              <a:buChar char="–"/>
            </a:pPr>
            <a:r>
              <a:rPr lang="en-US" altLang="zh-CN" sz="1600" dirty="0">
                <a:sym typeface="Times New Roman"/>
              </a:rPr>
              <a:t>The initiator shall not send a feedback trigger frame to a responder that reports a CSI variation that is less than the threshold.</a:t>
            </a:r>
          </a:p>
          <a:p>
            <a:pPr marL="628650" indent="-285750" algn="just">
              <a:buFont typeface="Times New Roman" panose="02020603050405020304" pitchFamily="18" charset="0"/>
              <a:buChar char="–"/>
            </a:pPr>
            <a:r>
              <a:rPr lang="en-US" altLang="zh-CN" sz="1600" dirty="0">
                <a:sym typeface="Times New Roman"/>
              </a:rPr>
              <a:t>The initiator should send a feedback trigger frame to a responder that reports a CSI variation that is greater than or equal to the threshold.</a:t>
            </a:r>
          </a:p>
          <a:p>
            <a:pPr marL="342900" indent="-342900" algn="just">
              <a:spcBef>
                <a:spcPct val="20000"/>
              </a:spcBef>
              <a:buFont typeface="Arial" panose="020B0604020202020204" pitchFamily="34" charset="0"/>
              <a:buChar char="•"/>
            </a:pPr>
            <a:r>
              <a:rPr lang="en-US" altLang="zh-CN" sz="1800" b="1" dirty="0">
                <a:latin typeface="Times New Roman"/>
                <a:cs typeface="Times New Roman"/>
                <a:sym typeface="Times New Roman"/>
              </a:rPr>
              <a:t>Applicative scenarios</a:t>
            </a:r>
          </a:p>
          <a:p>
            <a:pPr marL="628650" indent="-285750" algn="just">
              <a:spcBef>
                <a:spcPct val="20000"/>
              </a:spcBef>
              <a:buFont typeface="Times New Roman" panose="02020603050405020304" pitchFamily="18" charset="0"/>
              <a:buChar char="–"/>
            </a:pPr>
            <a:r>
              <a:rPr lang="en-US" altLang="zh-CN" sz="1600" dirty="0">
                <a:sym typeface="Times New Roman"/>
              </a:rPr>
              <a:t>If the initiator’s role is a receiver, there is no need to implement this threshold based sensing measurement</a:t>
            </a:r>
            <a:endParaRPr lang="en-US" altLang="zh-CN" sz="1600" dirty="0">
              <a:cs typeface="ＭＳ Ｐゴシック" charset="0"/>
              <a:sym typeface="Times New Roman"/>
            </a:endParaRPr>
          </a:p>
        </p:txBody>
      </p:sp>
    </p:spTree>
    <p:extLst>
      <p:ext uri="{BB962C8B-B14F-4D97-AF65-F5344CB8AC3E}">
        <p14:creationId xmlns:p14="http://schemas.microsoft.com/office/powerpoint/2010/main" val="273674530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140131</TotalTime>
  <Words>1655</Words>
  <Application>Microsoft Office PowerPoint</Application>
  <PresentationFormat>全屏显示(4:3)</PresentationFormat>
  <Paragraphs>262</Paragraphs>
  <Slides>15</Slides>
  <Notes>10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25" baseType="lpstr">
      <vt:lpstr>ＭＳ Ｐゴシック</vt:lpstr>
      <vt:lpstr>ＭＳ Ｐゴシック</vt:lpstr>
      <vt:lpstr>宋体</vt:lpstr>
      <vt:lpstr>Arial</vt:lpstr>
      <vt:lpstr>Calibri</vt:lpstr>
      <vt:lpstr>Microsoft Sans Serif</vt:lpstr>
      <vt:lpstr>Times New Roman</vt:lpstr>
      <vt:lpstr>Wingdings</vt:lpstr>
      <vt:lpstr>802-11-Submission</vt:lpstr>
      <vt:lpstr>Visio</vt:lpstr>
      <vt:lpstr>Threshold Based Sensing Procedure</vt:lpstr>
      <vt:lpstr>Introduction (1/2)</vt:lpstr>
      <vt:lpstr>Introduction (2/2)</vt:lpstr>
      <vt:lpstr>Calculation of CSI Variation</vt:lpstr>
      <vt:lpstr>Signaling</vt:lpstr>
      <vt:lpstr>Behavior</vt:lpstr>
      <vt:lpstr>Examples of Behavior</vt:lpstr>
      <vt:lpstr>Role of Initiator</vt:lpstr>
      <vt:lpstr>Conclusion</vt:lpstr>
      <vt:lpstr>References</vt:lpstr>
      <vt:lpstr>Straw Poll 1</vt:lpstr>
      <vt:lpstr>Straw Poll 2</vt:lpstr>
      <vt:lpstr>Straw Poll 3</vt:lpstr>
      <vt:lpstr>Motion 1</vt:lpstr>
      <vt:lpstr>Motion 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models for Wi-Fi sensing</dc:title>
  <dc:creator>Alecsander Eitan</dc:creator>
  <cp:lastModifiedBy>humengshi</cp:lastModifiedBy>
  <cp:revision>2324</cp:revision>
  <cp:lastPrinted>1998-02-10T13:28:06Z</cp:lastPrinted>
  <dcterms:created xsi:type="dcterms:W3CDTF">2007-04-17T18:10:23Z</dcterms:created>
  <dcterms:modified xsi:type="dcterms:W3CDTF">2021-10-12T15:13:58Z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(3)ebkgauyeJdtlfDMdKCuTiqm0e2nFnBr1FJ/LZnGqxc7kR4hUw8hQO/9R7iYygwFChMMcI14A
0zvlB5UoEZQSqBuVliLALm7Er9Sj63lKujg4xNjym6EhUgt2PqMcplM/F6JVazz8oSyfbn9W
+tBtkuP5YwInL9vujrUBLFK7A8sny4uFQhKK8reeJSOLf4q6jV48JppQckkuL5PxD/llsDad
wThOoLOegEcIGgT+yo</vt:lpwstr>
  </property>
  <property fmtid="{D5CDD505-2E9C-101B-9397-08002B2CF9AE}" pid="10" name="_2015_ms_pID_7253431">
    <vt:lpwstr>aqVUfFRJLvxVlb7WZZoRycyxDXNdTq3HDbL8jyyxKl5v/0mVKbIBdg
jB1qgE7nuEyH/7OGSOtv/WgkXC7sJni1KENndkRCzJsqKYb4yxvywXlABC4GjoCC4NDbLo68
curUXmUol4s49565/1uqo/rBDoFgiELzvKNymeZJSjFYsNZW3l85R4k0H/fO3mSAglnT8FAu
0kDwV+aNhfKaQnuOwKSTQr4HKOfvuMn7WpGH</vt:lpwstr>
  </property>
  <property fmtid="{D5CDD505-2E9C-101B-9397-08002B2CF9AE}" pid="11" name="_2015_ms_pID_7253432">
    <vt:lpwstr>zg==</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1626761929</vt:lpwstr>
  </property>
</Properties>
</file>