
<file path=[Content_Types].xml><?xml version="1.0" encoding="utf-8"?>
<Types xmlns="http://schemas.openxmlformats.org/package/2006/content-types">
  <Default Extension="bin" ContentType="application/vnd.openxmlformats-officedocument.oleObject"/>
  <Default Extension="emf" ContentType="image/x-emf"/>
  <Default Extension="wmf" ContentType="image/x-wmf"/>
  <Default Extension="rels" ContentType="application/vnd.openxmlformats-package.relationships+xml"/>
  <Default Extension="xml" ContentType="application/xml"/>
  <Default Extension="vsdx" ContentType="application/vnd.ms-visio.drawing"/>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revisionInfo.xml" ContentType="application/vnd.ms-powerpoint.revisioninfo+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5"/>
  </p:notesMasterIdLst>
  <p:handoutMasterIdLst>
    <p:handoutMasterId r:id="rId16"/>
  </p:handoutMasterIdLst>
  <p:sldIdLst>
    <p:sldId id="269" r:id="rId2"/>
    <p:sldId id="585" r:id="rId3"/>
    <p:sldId id="596" r:id="rId4"/>
    <p:sldId id="606" r:id="rId5"/>
    <p:sldId id="618" r:id="rId6"/>
    <p:sldId id="619" r:id="rId7"/>
    <p:sldId id="621" r:id="rId8"/>
    <p:sldId id="615" r:id="rId9"/>
    <p:sldId id="610" r:id="rId10"/>
    <p:sldId id="551" r:id="rId11"/>
    <p:sldId id="605" r:id="rId12"/>
    <p:sldId id="576" r:id="rId13"/>
    <p:sldId id="620" r:id="rId14"/>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CT Lab)" initials="H(CL" lastIdx="46" clrIdx="0">
    <p:extLst>
      <p:ext uri="{19B8F6BF-5375-455C-9EA6-DF929625EA0E}">
        <p15:presenceInfo xmlns:p15="http://schemas.microsoft.com/office/powerpoint/2012/main" userId="S-1-5-21-147214757-305610072-1517763936-2976577" providerId="AD"/>
      </p:ext>
    </p:extLst>
  </p:cmAuthor>
  <p:cmAuthor id="2" name="Sadeghi, Bahareh" initials="SB" lastIdx="11" clrIdx="1">
    <p:extLst>
      <p:ext uri="{19B8F6BF-5375-455C-9EA6-DF929625EA0E}">
        <p15:presenceInfo xmlns:p15="http://schemas.microsoft.com/office/powerpoint/2012/main" userId="S-1-5-21-725345543-602162358-527237240-496782" providerId="AD"/>
      </p:ext>
    </p:extLst>
  </p:cmAuthor>
  <p:cmAuthor id="3" name="Alecsander Eitan" initials="AE" lastIdx="4" clrIdx="2">
    <p:extLst>
      <p:ext uri="{19B8F6BF-5375-455C-9EA6-DF929625EA0E}">
        <p15:presenceInfo xmlns:p15="http://schemas.microsoft.com/office/powerpoint/2012/main" userId="S::eitana@qti.qualcomm.com::e817fc15-1440-47f2-9807-cb47db72d9e5" providerId="AD"/>
      </p:ext>
    </p:extLst>
  </p:cmAuthor>
  <p:cmAuthor id="4" name="DANNY TAN KAI PIN" initials="DTKP" lastIdx="5" clrIdx="3">
    <p:extLst>
      <p:ext uri="{19B8F6BF-5375-455C-9EA6-DF929625EA0E}">
        <p15:presenceInfo xmlns:p15="http://schemas.microsoft.com/office/powerpoint/2012/main" userId="S-1-5-21-147214757-305610072-1517763936-6828972" providerId="AD"/>
      </p:ext>
    </p:extLst>
  </p:cmAuthor>
  <p:cmAuthor id="5" name="sunyingxiang" initials="s" lastIdx="25" clrIdx="4">
    <p:extLst>
      <p:ext uri="{19B8F6BF-5375-455C-9EA6-DF929625EA0E}">
        <p15:presenceInfo xmlns:p15="http://schemas.microsoft.com/office/powerpoint/2012/main" userId="S-1-5-21-147214757-305610072-1517763936-6960434"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FF99"/>
    <a:srgbClr val="FF3300"/>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8E26E0E-89D7-4B41-8378-2ED8CA3C37B7}" v="3" dt="2019-05-13T11:01:40.895"/>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F2DE63D5-997A-4646-A377-4702673A728D}" styleName="Style léger 2 - Accentuation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00A15C55-8517-42AA-B614-E9B94910E393}" styleName="Style moyen 2 - Accentuation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5940675A-B579-460E-94D1-54222C63F5DA}" styleName="无样式，网格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MasterView">
  <p:normalViewPr horzBarState="maximized">
    <p:restoredLeft sz="12173" autoAdjust="0"/>
    <p:restoredTop sz="96198" autoAdjust="0"/>
  </p:normalViewPr>
  <p:slideViewPr>
    <p:cSldViewPr>
      <p:cViewPr varScale="1">
        <p:scale>
          <a:sx n="71" d="100"/>
          <a:sy n="71" d="100"/>
        </p:scale>
        <p:origin x="1410" y="72"/>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p:scale>
          <a:sx n="100" d="100"/>
          <a:sy n="100" d="100"/>
        </p:scale>
        <p:origin x="3444" y="-38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23" Type="http://schemas.microsoft.com/office/2015/10/relationships/revisionInfo" Target="revisionInfo.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ecsander Eitan" userId="e817fc15-1440-47f2-9807-cb47db72d9e5" providerId="ADAL" clId="{89F527AE-483E-468F-9B5E-CE326A757EA0}"/>
    <pc:docChg chg="undo custSel modSld">
      <pc:chgData name="Alecsander Eitan" userId="e817fc15-1440-47f2-9807-cb47db72d9e5" providerId="ADAL" clId="{89F527AE-483E-468F-9B5E-CE326A757EA0}" dt="2019-05-13T11:01:40.894" v="137"/>
      <pc:docMkLst>
        <pc:docMk/>
      </pc:docMkLst>
      <pc:sldChg chg="modSp">
        <pc:chgData name="Alecsander Eitan" userId="e817fc15-1440-47f2-9807-cb47db72d9e5" providerId="ADAL" clId="{89F527AE-483E-468F-9B5E-CE326A757EA0}" dt="2019-05-13T10:53:41.182" v="2" actId="20577"/>
        <pc:sldMkLst>
          <pc:docMk/>
          <pc:sldMk cId="0" sldId="269"/>
        </pc:sldMkLst>
        <pc:spChg chg="mod">
          <ac:chgData name="Alecsander Eitan" userId="e817fc15-1440-47f2-9807-cb47db72d9e5" providerId="ADAL" clId="{89F527AE-483E-468F-9B5E-CE326A757EA0}" dt="2019-05-13T10:53:41.182" v="2" actId="20577"/>
          <ac:spMkLst>
            <pc:docMk/>
            <pc:sldMk cId="0" sldId="269"/>
            <ac:spMk id="1031" creationId="{00000000-0000-0000-0000-000000000000}"/>
          </ac:spMkLst>
        </pc:spChg>
      </pc:sldChg>
      <pc:sldChg chg="modSp addCm modCm">
        <pc:chgData name="Alecsander Eitan" userId="e817fc15-1440-47f2-9807-cb47db72d9e5" providerId="ADAL" clId="{89F527AE-483E-468F-9B5E-CE326A757EA0}" dt="2019-05-13T11:01:02.568" v="126"/>
        <pc:sldMkLst>
          <pc:docMk/>
          <pc:sldMk cId="3144105411" sldId="525"/>
        </pc:sldMkLst>
        <pc:spChg chg="mod">
          <ac:chgData name="Alecsander Eitan" userId="e817fc15-1440-47f2-9807-cb47db72d9e5" providerId="ADAL" clId="{89F527AE-483E-468F-9B5E-CE326A757EA0}" dt="2019-05-13T10:59:54.789" v="124" actId="207"/>
          <ac:spMkLst>
            <pc:docMk/>
            <pc:sldMk cId="3144105411" sldId="525"/>
            <ac:spMk id="34820" creationId="{00000000-0000-0000-0000-000000000000}"/>
          </ac:spMkLst>
        </pc:spChg>
      </pc:sldChg>
      <pc:sldChg chg="modSp addCm modCm">
        <pc:chgData name="Alecsander Eitan" userId="e817fc15-1440-47f2-9807-cb47db72d9e5" providerId="ADAL" clId="{89F527AE-483E-468F-9B5E-CE326A757EA0}" dt="2019-05-13T11:01:40.894" v="137"/>
        <pc:sldMkLst>
          <pc:docMk/>
          <pc:sldMk cId="3048795285" sldId="532"/>
        </pc:sldMkLst>
        <pc:graphicFrameChg chg="modGraphic">
          <ac:chgData name="Alecsander Eitan" userId="e817fc15-1440-47f2-9807-cb47db72d9e5" providerId="ADAL" clId="{89F527AE-483E-468F-9B5E-CE326A757EA0}" dt="2019-05-13T11:01:32.122" v="135" actId="207"/>
          <ac:graphicFrameMkLst>
            <pc:docMk/>
            <pc:sldMk cId="3048795285" sldId="532"/>
            <ac:graphicFrameMk id="8" creationId="{D34B8928-749C-4868-8B39-80CD19C663E6}"/>
          </ac:graphicFrameMkLst>
        </pc:graphicFrameChg>
      </pc:sldChg>
    </pc:docChg>
  </pc:docChgLst>
</pc:chgInfo>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4.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pitchFamily="18" charset="0"/>
                <a:ea typeface="+mn-ea"/>
                <a:cs typeface="+mn-cs"/>
              </a:defRPr>
            </a:lvl1pPr>
          </a:lstStyle>
          <a:p>
            <a:pPr>
              <a:defRPr/>
            </a:pPr>
            <a:r>
              <a:rPr lang="en-US"/>
              <a:t>doc.: IEEE 802.11-12/xxxxr0</a:t>
            </a:r>
          </a:p>
        </p:txBody>
      </p:sp>
      <p:sp>
        <p:nvSpPr>
          <p:cNvPr id="3075" name="Rectangle 3"/>
          <p:cNvSpPr>
            <a:spLocks noGrp="1" noChangeArrowheads="1"/>
          </p:cNvSpPr>
          <p:nvPr>
            <p:ph type="dt" sz="quarter" idx="1"/>
          </p:nvPr>
        </p:nvSpPr>
        <p:spPr bwMode="auto">
          <a:xfrm>
            <a:off x="695325" y="175081"/>
            <a:ext cx="1029064"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ea typeface="+mn-ea"/>
                <a:cs typeface="+mn-cs"/>
              </a:defRPr>
            </a:lvl1pPr>
          </a:lstStyle>
          <a:p>
            <a:pPr>
              <a:defRPr/>
            </a:pPr>
            <a:r>
              <a:rPr lang="en-US" dirty="0"/>
              <a:t>October 2019</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ea typeface="+mn-ea"/>
                <a:cs typeface="+mn-cs"/>
              </a:defRPr>
            </a:lvl1pPr>
          </a:lstStyle>
          <a:p>
            <a:pPr>
              <a:defRPr/>
            </a:pPr>
            <a:r>
              <a:rPr lang="en-US"/>
              <a:t>Osama Aboul-Magd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r>
              <a:rPr lang="en-US" altLang="zh-CN"/>
              <a:t>Page </a:t>
            </a:r>
            <a:fld id="{B32ABE5F-78A6-464F-862F-1CD92CF8A9FE}" type="slidenum">
              <a:rPr lang="en-US" altLang="zh-CN"/>
              <a:pPr/>
              <a:t>‹#›</a:t>
            </a:fld>
            <a:endParaRPr lang="en-US" altLang="zh-CN"/>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3319" name="Rectangle 7"/>
          <p:cNvSpPr>
            <a:spLocks noChangeArrowheads="1"/>
          </p:cNvSpPr>
          <p:nvPr/>
        </p:nvSpPr>
        <p:spPr bwMode="auto">
          <a:xfrm>
            <a:off x="693738" y="8982075"/>
            <a:ext cx="711200" cy="182563"/>
          </a:xfrm>
          <a:prstGeom prst="rect">
            <a:avLst/>
          </a:prstGeom>
          <a:noFill/>
          <a:ln w="9525">
            <a:noFill/>
            <a:miter lim="800000"/>
            <a:headEnd/>
            <a:tailEnd/>
          </a:ln>
        </p:spPr>
        <p:txBody>
          <a:bodyPr wrap="none" lIns="0" tIns="0" rIns="0" bIns="0">
            <a:spAutoFit/>
          </a:bodyPr>
          <a:lstStyle/>
          <a:p>
            <a:pPr defTabSz="933450">
              <a:defRPr/>
            </a:pPr>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extLst>
      <p:ext uri="{BB962C8B-B14F-4D97-AF65-F5344CB8AC3E}">
        <p14:creationId xmlns:p14="http://schemas.microsoft.com/office/powerpoint/2010/main" val="163215643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pitchFamily="18" charset="0"/>
                <a:ea typeface="+mn-ea"/>
                <a:cs typeface="+mn-cs"/>
              </a:defRPr>
            </a:lvl1pPr>
          </a:lstStyle>
          <a:p>
            <a:pPr>
              <a:defRPr/>
            </a:pPr>
            <a:r>
              <a:rPr lang="en-US"/>
              <a:t>doc.: IEEE 802.11-12/xxxxr0</a:t>
            </a:r>
          </a:p>
        </p:txBody>
      </p:sp>
      <p:sp>
        <p:nvSpPr>
          <p:cNvPr id="2051" name="Rectangle 3"/>
          <p:cNvSpPr>
            <a:spLocks noGrp="1" noChangeArrowheads="1"/>
          </p:cNvSpPr>
          <p:nvPr>
            <p:ph type="dt" idx="1"/>
          </p:nvPr>
        </p:nvSpPr>
        <p:spPr bwMode="auto">
          <a:xfrm>
            <a:off x="654050" y="95706"/>
            <a:ext cx="1029064"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ea typeface="+mn-ea"/>
                <a:cs typeface="+mn-cs"/>
              </a:defRPr>
            </a:lvl1pPr>
          </a:lstStyle>
          <a:p>
            <a:pPr>
              <a:defRPr/>
            </a:pPr>
            <a:r>
              <a:rPr lang="en-US" dirty="0"/>
              <a:t>October 2019</a:t>
            </a:r>
          </a:p>
        </p:txBody>
      </p:sp>
      <p:sp>
        <p:nvSpPr>
          <p:cNvPr id="6861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atin typeface="Times New Roman" pitchFamily="18" charset="0"/>
                <a:ea typeface="+mn-ea"/>
                <a:cs typeface="+mn-cs"/>
              </a:defRPr>
            </a:lvl5pPr>
          </a:lstStyle>
          <a:p>
            <a:pPr lvl="4">
              <a:defRPr/>
            </a:pPr>
            <a:r>
              <a:rPr lang="en-US"/>
              <a:t>Osama Aboul-Magd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altLang="zh-CN"/>
              <a:t>Page </a:t>
            </a:r>
            <a:fld id="{8E40D56C-5972-4299-BD74-FDC74F23C586}" type="slidenum">
              <a:rPr lang="en-US" altLang="zh-CN"/>
              <a:pPr/>
              <a:t>‹#›</a:t>
            </a:fld>
            <a:endParaRPr lang="en-US" altLang="zh-CN"/>
          </a:p>
        </p:txBody>
      </p:sp>
      <p:sp>
        <p:nvSpPr>
          <p:cNvPr id="14344" name="Rectangle 8"/>
          <p:cNvSpPr>
            <a:spLocks noChangeArrowheads="1"/>
          </p:cNvSpPr>
          <p:nvPr/>
        </p:nvSpPr>
        <p:spPr bwMode="auto">
          <a:xfrm>
            <a:off x="723900" y="8985250"/>
            <a:ext cx="711200" cy="182563"/>
          </a:xfrm>
          <a:prstGeom prst="rect">
            <a:avLst/>
          </a:prstGeom>
          <a:noFill/>
          <a:ln w="9525">
            <a:noFill/>
            <a:miter lim="800000"/>
            <a:headEnd/>
            <a:tailEnd/>
          </a:ln>
        </p:spPr>
        <p:txBody>
          <a:bodyPr wrap="none" lIns="0" tIns="0" rIns="0" bIns="0">
            <a:spAutoFit/>
          </a:bodyPr>
          <a:lstStyle/>
          <a:p>
            <a:pPr>
              <a:defRPr/>
            </a:pPr>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extLst>
      <p:ext uri="{BB962C8B-B14F-4D97-AF65-F5344CB8AC3E}">
        <p14:creationId xmlns:p14="http://schemas.microsoft.com/office/powerpoint/2010/main" val="129599212"/>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ＭＳ Ｐゴシック"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400"/>
              <a:t>doc.: IEEE 802.11-12/xxxxr0</a:t>
            </a:r>
          </a:p>
        </p:txBody>
      </p:sp>
      <p:sp>
        <p:nvSpPr>
          <p:cNvPr id="69635" name="Rectangle 3"/>
          <p:cNvSpPr>
            <a:spLocks noGrp="1" noChangeArrowheads="1"/>
          </p:cNvSpPr>
          <p:nvPr>
            <p:ph type="dt" sz="quarter" idx="1"/>
          </p:nvPr>
        </p:nvSpPr>
        <p:spPr>
          <a:xfrm>
            <a:off x="654050" y="95706"/>
            <a:ext cx="1029064"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400" dirty="0"/>
              <a:t>October 2019</a:t>
            </a:r>
          </a:p>
        </p:txBody>
      </p:sp>
      <p:sp>
        <p:nvSpPr>
          <p:cNvPr id="6963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79B5AC8C-3DA7-4908-8A83-6F61D56018F6}" type="slidenum">
              <a:rPr lang="en-US" altLang="zh-CN"/>
              <a:pPr/>
              <a:t>1</a:t>
            </a:fld>
            <a:endParaRPr lang="en-US" altLang="zh-CN"/>
          </a:p>
        </p:txBody>
      </p:sp>
      <p:sp>
        <p:nvSpPr>
          <p:cNvPr id="69637" name="Rectangle 2"/>
          <p:cNvSpPr>
            <a:spLocks noGrp="1" noRot="1" noChangeAspect="1" noChangeArrowheads="1" noTextEdit="1"/>
          </p:cNvSpPr>
          <p:nvPr>
            <p:ph type="sldImg"/>
          </p:nvPr>
        </p:nvSpPr>
        <p:spPr>
          <a:xfrm>
            <a:off x="1154113" y="701675"/>
            <a:ext cx="4625975" cy="3468688"/>
          </a:xfrm>
          <a:ln/>
        </p:spPr>
      </p:sp>
      <p:sp>
        <p:nvSpPr>
          <p:cNvPr id="6963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fr-FR" altLang="zh-CN"/>
          </a:p>
        </p:txBody>
      </p:sp>
    </p:spTree>
    <p:extLst>
      <p:ext uri="{BB962C8B-B14F-4D97-AF65-F5344CB8AC3E}">
        <p14:creationId xmlns:p14="http://schemas.microsoft.com/office/powerpoint/2010/main" val="342202513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Espace réservé de l'image des diapositives 1"/>
          <p:cNvSpPr>
            <a:spLocks noGrp="1" noRot="1" noChangeAspect="1" noTextEdit="1"/>
          </p:cNvSpPr>
          <p:nvPr>
            <p:ph type="sldImg"/>
          </p:nvPr>
        </p:nvSpPr>
        <p:spPr>
          <a:xfrm>
            <a:off x="1154113" y="701675"/>
            <a:ext cx="4625975" cy="3468688"/>
          </a:xfrm>
          <a:ln/>
        </p:spPr>
      </p:sp>
      <p:sp>
        <p:nvSpPr>
          <p:cNvPr id="116739" name="Espace réservé des commentaires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fr-FR" altLang="zh-CN"/>
          </a:p>
        </p:txBody>
      </p:sp>
      <p:sp>
        <p:nvSpPr>
          <p:cNvPr id="4" name="Espace réservé de l'en-tête 3"/>
          <p:cNvSpPr>
            <a:spLocks noGrp="1"/>
          </p:cNvSpPr>
          <p:nvPr>
            <p:ph type="hdr" sz="quarter"/>
          </p:nvPr>
        </p:nvSpPr>
        <p:spPr/>
        <p:txBody>
          <a:bodyPr/>
          <a:lstStyle/>
          <a:p>
            <a:pPr>
              <a:defRPr/>
            </a:pPr>
            <a:r>
              <a:rPr lang="en-US"/>
              <a:t>doc.: IEEE 802.11-12/xxxxr0</a:t>
            </a:r>
          </a:p>
        </p:txBody>
      </p:sp>
      <p:sp>
        <p:nvSpPr>
          <p:cNvPr id="5" name="Espace réservé de la date 4"/>
          <p:cNvSpPr>
            <a:spLocks noGrp="1"/>
          </p:cNvSpPr>
          <p:nvPr>
            <p:ph type="dt" sz="quarter" idx="1"/>
          </p:nvPr>
        </p:nvSpPr>
        <p:spPr>
          <a:xfrm>
            <a:off x="654050" y="95706"/>
            <a:ext cx="1029064" cy="215444"/>
          </a:xfrm>
        </p:spPr>
        <p:txBody>
          <a:bodyPr/>
          <a:lstStyle/>
          <a:p>
            <a:pPr>
              <a:defRPr/>
            </a:pPr>
            <a:r>
              <a:rPr lang="en-US" dirty="0"/>
              <a:t>October 2019</a:t>
            </a:r>
          </a:p>
        </p:txBody>
      </p:sp>
      <p:sp>
        <p:nvSpPr>
          <p:cNvPr id="116742" name="Espace réservé du numéro de diapositive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F95E4CC4-038C-442F-9C34-331093C33F6D}" type="slidenum">
              <a:rPr lang="en-US" altLang="zh-CN"/>
              <a:pPr/>
              <a:t>10</a:t>
            </a:fld>
            <a:endParaRPr lang="en-US" altLang="zh-CN"/>
          </a:p>
        </p:txBody>
      </p:sp>
    </p:spTree>
    <p:extLst>
      <p:ext uri="{BB962C8B-B14F-4D97-AF65-F5344CB8AC3E}">
        <p14:creationId xmlns:p14="http://schemas.microsoft.com/office/powerpoint/2010/main" val="307673158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Espace réservé de l'image des diapositives 1"/>
          <p:cNvSpPr>
            <a:spLocks noGrp="1" noRot="1" noChangeAspect="1" noTextEdit="1"/>
          </p:cNvSpPr>
          <p:nvPr>
            <p:ph type="sldImg"/>
          </p:nvPr>
        </p:nvSpPr>
        <p:spPr>
          <a:xfrm>
            <a:off x="1154113" y="701675"/>
            <a:ext cx="4625975" cy="3468688"/>
          </a:xfrm>
          <a:ln/>
        </p:spPr>
      </p:sp>
      <p:sp>
        <p:nvSpPr>
          <p:cNvPr id="70659" name="Espace réservé des commentaires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fr-FR" altLang="zh-CN"/>
          </a:p>
        </p:txBody>
      </p:sp>
      <p:sp>
        <p:nvSpPr>
          <p:cNvPr id="4" name="Espace réservé de l'en-tête 3"/>
          <p:cNvSpPr>
            <a:spLocks noGrp="1"/>
          </p:cNvSpPr>
          <p:nvPr>
            <p:ph type="hdr" sz="quarter"/>
          </p:nvPr>
        </p:nvSpPr>
        <p:spPr/>
        <p:txBody>
          <a:bodyPr/>
          <a:lstStyle/>
          <a:p>
            <a:pPr>
              <a:defRPr/>
            </a:pPr>
            <a:r>
              <a:rPr lang="en-US"/>
              <a:t>doc.: IEEE 802.11-12/xxxxr0</a:t>
            </a:r>
          </a:p>
        </p:txBody>
      </p:sp>
      <p:sp>
        <p:nvSpPr>
          <p:cNvPr id="5" name="Espace réservé de la date 4"/>
          <p:cNvSpPr>
            <a:spLocks noGrp="1"/>
          </p:cNvSpPr>
          <p:nvPr>
            <p:ph type="dt" sz="quarter" idx="1"/>
          </p:nvPr>
        </p:nvSpPr>
        <p:spPr>
          <a:xfrm>
            <a:off x="654050" y="95706"/>
            <a:ext cx="1029064" cy="215444"/>
          </a:xfrm>
        </p:spPr>
        <p:txBody>
          <a:bodyPr/>
          <a:lstStyle/>
          <a:p>
            <a:pPr>
              <a:defRPr/>
            </a:pPr>
            <a:r>
              <a:rPr lang="en-US" dirty="0"/>
              <a:t>October 2019</a:t>
            </a:r>
          </a:p>
        </p:txBody>
      </p:sp>
      <p:sp>
        <p:nvSpPr>
          <p:cNvPr id="70662" name="Espace réservé du numéro de diapositive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147A53A5-F6EE-4983-A666-260E34C2CDD8}" type="slidenum">
              <a:rPr lang="en-US" altLang="zh-CN"/>
              <a:pPr/>
              <a:t>2</a:t>
            </a:fld>
            <a:endParaRPr lang="en-US" altLang="zh-CN"/>
          </a:p>
        </p:txBody>
      </p:sp>
    </p:spTree>
    <p:extLst>
      <p:ext uri="{BB962C8B-B14F-4D97-AF65-F5344CB8AC3E}">
        <p14:creationId xmlns:p14="http://schemas.microsoft.com/office/powerpoint/2010/main" val="116793073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Espace réservé de l'image des diapositives 1"/>
          <p:cNvSpPr>
            <a:spLocks noGrp="1" noRot="1" noChangeAspect="1" noTextEdit="1"/>
          </p:cNvSpPr>
          <p:nvPr>
            <p:ph type="sldImg"/>
          </p:nvPr>
        </p:nvSpPr>
        <p:spPr>
          <a:xfrm>
            <a:off x="1154113" y="701675"/>
            <a:ext cx="4625975" cy="3468688"/>
          </a:xfrm>
          <a:ln/>
        </p:spPr>
      </p:sp>
      <p:sp>
        <p:nvSpPr>
          <p:cNvPr id="70659" name="Espace réservé des commentaires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fr-FR" altLang="zh-CN"/>
          </a:p>
        </p:txBody>
      </p:sp>
      <p:sp>
        <p:nvSpPr>
          <p:cNvPr id="4" name="Espace réservé de l'en-tête 3"/>
          <p:cNvSpPr>
            <a:spLocks noGrp="1"/>
          </p:cNvSpPr>
          <p:nvPr>
            <p:ph type="hdr" sz="quarter"/>
          </p:nvPr>
        </p:nvSpPr>
        <p:spPr/>
        <p:txBody>
          <a:bodyPr/>
          <a:lstStyle/>
          <a:p>
            <a:pPr>
              <a:defRPr/>
            </a:pPr>
            <a:r>
              <a:rPr lang="en-US"/>
              <a:t>doc.: IEEE 802.11-12/xxxxr0</a:t>
            </a:r>
          </a:p>
        </p:txBody>
      </p:sp>
      <p:sp>
        <p:nvSpPr>
          <p:cNvPr id="5" name="Espace réservé de la date 4"/>
          <p:cNvSpPr>
            <a:spLocks noGrp="1"/>
          </p:cNvSpPr>
          <p:nvPr>
            <p:ph type="dt" sz="quarter" idx="1"/>
          </p:nvPr>
        </p:nvSpPr>
        <p:spPr>
          <a:xfrm>
            <a:off x="654050" y="95706"/>
            <a:ext cx="1029064" cy="215444"/>
          </a:xfrm>
        </p:spPr>
        <p:txBody>
          <a:bodyPr/>
          <a:lstStyle/>
          <a:p>
            <a:pPr>
              <a:defRPr/>
            </a:pPr>
            <a:r>
              <a:rPr lang="en-US" dirty="0"/>
              <a:t>October 2019</a:t>
            </a:r>
          </a:p>
        </p:txBody>
      </p:sp>
      <p:sp>
        <p:nvSpPr>
          <p:cNvPr id="70662" name="Espace réservé du numéro de diapositive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147A53A5-F6EE-4983-A666-260E34C2CDD8}" type="slidenum">
              <a:rPr lang="en-US" altLang="zh-CN"/>
              <a:pPr/>
              <a:t>3</a:t>
            </a:fld>
            <a:endParaRPr lang="en-US" altLang="zh-CN"/>
          </a:p>
        </p:txBody>
      </p:sp>
    </p:spTree>
    <p:extLst>
      <p:ext uri="{BB962C8B-B14F-4D97-AF65-F5344CB8AC3E}">
        <p14:creationId xmlns:p14="http://schemas.microsoft.com/office/powerpoint/2010/main" val="348268295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Espace réservé de l'image des diapositives 1"/>
          <p:cNvSpPr>
            <a:spLocks noGrp="1" noRot="1" noChangeAspect="1" noTextEdit="1"/>
          </p:cNvSpPr>
          <p:nvPr>
            <p:ph type="sldImg"/>
          </p:nvPr>
        </p:nvSpPr>
        <p:spPr>
          <a:xfrm>
            <a:off x="1154113" y="701675"/>
            <a:ext cx="4625975" cy="3468688"/>
          </a:xfrm>
          <a:ln/>
        </p:spPr>
      </p:sp>
      <p:sp>
        <p:nvSpPr>
          <p:cNvPr id="70659" name="Espace réservé des commentaires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fr-FR" altLang="zh-CN"/>
          </a:p>
        </p:txBody>
      </p:sp>
      <p:sp>
        <p:nvSpPr>
          <p:cNvPr id="4" name="Espace réservé de l'en-tête 3"/>
          <p:cNvSpPr>
            <a:spLocks noGrp="1"/>
          </p:cNvSpPr>
          <p:nvPr>
            <p:ph type="hdr" sz="quarter"/>
          </p:nvPr>
        </p:nvSpPr>
        <p:spPr/>
        <p:txBody>
          <a:bodyPr/>
          <a:lstStyle/>
          <a:p>
            <a:pPr>
              <a:defRPr/>
            </a:pPr>
            <a:r>
              <a:rPr lang="en-US"/>
              <a:t>doc.: IEEE 802.11-12/xxxxr0</a:t>
            </a:r>
          </a:p>
        </p:txBody>
      </p:sp>
      <p:sp>
        <p:nvSpPr>
          <p:cNvPr id="5" name="Espace réservé de la date 4"/>
          <p:cNvSpPr>
            <a:spLocks noGrp="1"/>
          </p:cNvSpPr>
          <p:nvPr>
            <p:ph type="dt" sz="quarter" idx="1"/>
          </p:nvPr>
        </p:nvSpPr>
        <p:spPr>
          <a:xfrm>
            <a:off x="654050" y="95706"/>
            <a:ext cx="1029064" cy="215444"/>
          </a:xfrm>
        </p:spPr>
        <p:txBody>
          <a:bodyPr/>
          <a:lstStyle/>
          <a:p>
            <a:pPr>
              <a:defRPr/>
            </a:pPr>
            <a:r>
              <a:rPr lang="en-US" dirty="0"/>
              <a:t>October 2019</a:t>
            </a:r>
          </a:p>
        </p:txBody>
      </p:sp>
      <p:sp>
        <p:nvSpPr>
          <p:cNvPr id="70662" name="Espace réservé du numéro de diapositive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147A53A5-F6EE-4983-A666-260E34C2CDD8}" type="slidenum">
              <a:rPr lang="en-US" altLang="zh-CN"/>
              <a:pPr/>
              <a:t>4</a:t>
            </a:fld>
            <a:endParaRPr lang="en-US" altLang="zh-CN"/>
          </a:p>
        </p:txBody>
      </p:sp>
    </p:spTree>
    <p:extLst>
      <p:ext uri="{BB962C8B-B14F-4D97-AF65-F5344CB8AC3E}">
        <p14:creationId xmlns:p14="http://schemas.microsoft.com/office/powerpoint/2010/main" val="149215849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Espace réservé de l'image des diapositives 1"/>
          <p:cNvSpPr>
            <a:spLocks noGrp="1" noRot="1" noChangeAspect="1" noTextEdit="1"/>
          </p:cNvSpPr>
          <p:nvPr>
            <p:ph type="sldImg"/>
          </p:nvPr>
        </p:nvSpPr>
        <p:spPr>
          <a:xfrm>
            <a:off x="1154113" y="701675"/>
            <a:ext cx="4625975" cy="3468688"/>
          </a:xfrm>
          <a:ln/>
        </p:spPr>
      </p:sp>
      <p:sp>
        <p:nvSpPr>
          <p:cNvPr id="70659" name="Espace réservé des commentaires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fr-FR" altLang="zh-CN"/>
          </a:p>
        </p:txBody>
      </p:sp>
      <p:sp>
        <p:nvSpPr>
          <p:cNvPr id="4" name="Espace réservé de l'en-tête 3"/>
          <p:cNvSpPr>
            <a:spLocks noGrp="1"/>
          </p:cNvSpPr>
          <p:nvPr>
            <p:ph type="hdr" sz="quarter"/>
          </p:nvPr>
        </p:nvSpPr>
        <p:spPr/>
        <p:txBody>
          <a:bodyPr/>
          <a:lstStyle/>
          <a:p>
            <a:pPr>
              <a:defRPr/>
            </a:pPr>
            <a:r>
              <a:rPr lang="en-US"/>
              <a:t>doc.: IEEE 802.11-12/xxxxr0</a:t>
            </a:r>
          </a:p>
        </p:txBody>
      </p:sp>
      <p:sp>
        <p:nvSpPr>
          <p:cNvPr id="5" name="Espace réservé de la date 4"/>
          <p:cNvSpPr>
            <a:spLocks noGrp="1"/>
          </p:cNvSpPr>
          <p:nvPr>
            <p:ph type="dt" sz="quarter" idx="1"/>
          </p:nvPr>
        </p:nvSpPr>
        <p:spPr>
          <a:xfrm>
            <a:off x="654050" y="95706"/>
            <a:ext cx="1029064" cy="215444"/>
          </a:xfrm>
        </p:spPr>
        <p:txBody>
          <a:bodyPr/>
          <a:lstStyle/>
          <a:p>
            <a:pPr>
              <a:defRPr/>
            </a:pPr>
            <a:r>
              <a:rPr lang="en-US" dirty="0"/>
              <a:t>October 2019</a:t>
            </a:r>
          </a:p>
        </p:txBody>
      </p:sp>
      <p:sp>
        <p:nvSpPr>
          <p:cNvPr id="70662" name="Espace réservé du numéro de diapositive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147A53A5-F6EE-4983-A666-260E34C2CDD8}" type="slidenum">
              <a:rPr lang="en-US" altLang="zh-CN"/>
              <a:pPr/>
              <a:t>5</a:t>
            </a:fld>
            <a:endParaRPr lang="en-US" altLang="zh-CN"/>
          </a:p>
        </p:txBody>
      </p:sp>
    </p:spTree>
    <p:extLst>
      <p:ext uri="{BB962C8B-B14F-4D97-AF65-F5344CB8AC3E}">
        <p14:creationId xmlns:p14="http://schemas.microsoft.com/office/powerpoint/2010/main" val="76459097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Espace réservé de l'image des diapositives 1"/>
          <p:cNvSpPr>
            <a:spLocks noGrp="1" noRot="1" noChangeAspect="1" noTextEdit="1"/>
          </p:cNvSpPr>
          <p:nvPr>
            <p:ph type="sldImg"/>
          </p:nvPr>
        </p:nvSpPr>
        <p:spPr>
          <a:xfrm>
            <a:off x="1154113" y="701675"/>
            <a:ext cx="4625975" cy="3468688"/>
          </a:xfrm>
          <a:ln/>
        </p:spPr>
      </p:sp>
      <p:sp>
        <p:nvSpPr>
          <p:cNvPr id="70659" name="Espace réservé des commentaires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fr-FR" altLang="zh-CN"/>
          </a:p>
        </p:txBody>
      </p:sp>
      <p:sp>
        <p:nvSpPr>
          <p:cNvPr id="4" name="Espace réservé de l'en-tête 3"/>
          <p:cNvSpPr>
            <a:spLocks noGrp="1"/>
          </p:cNvSpPr>
          <p:nvPr>
            <p:ph type="hdr" sz="quarter"/>
          </p:nvPr>
        </p:nvSpPr>
        <p:spPr/>
        <p:txBody>
          <a:bodyPr/>
          <a:lstStyle/>
          <a:p>
            <a:pPr>
              <a:defRPr/>
            </a:pPr>
            <a:r>
              <a:rPr lang="en-US"/>
              <a:t>doc.: IEEE 802.11-12/xxxxr0</a:t>
            </a:r>
          </a:p>
        </p:txBody>
      </p:sp>
      <p:sp>
        <p:nvSpPr>
          <p:cNvPr id="5" name="Espace réservé de la date 4"/>
          <p:cNvSpPr>
            <a:spLocks noGrp="1"/>
          </p:cNvSpPr>
          <p:nvPr>
            <p:ph type="dt" sz="quarter" idx="1"/>
          </p:nvPr>
        </p:nvSpPr>
        <p:spPr>
          <a:xfrm>
            <a:off x="654050" y="95706"/>
            <a:ext cx="1029064" cy="215444"/>
          </a:xfrm>
        </p:spPr>
        <p:txBody>
          <a:bodyPr/>
          <a:lstStyle/>
          <a:p>
            <a:pPr>
              <a:defRPr/>
            </a:pPr>
            <a:r>
              <a:rPr lang="en-US" dirty="0"/>
              <a:t>October 2019</a:t>
            </a:r>
          </a:p>
        </p:txBody>
      </p:sp>
      <p:sp>
        <p:nvSpPr>
          <p:cNvPr id="70662" name="Espace réservé du numéro de diapositive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147A53A5-F6EE-4983-A666-260E34C2CDD8}" type="slidenum">
              <a:rPr lang="en-US" altLang="zh-CN"/>
              <a:pPr/>
              <a:t>6</a:t>
            </a:fld>
            <a:endParaRPr lang="en-US" altLang="zh-CN"/>
          </a:p>
        </p:txBody>
      </p:sp>
    </p:spTree>
    <p:extLst>
      <p:ext uri="{BB962C8B-B14F-4D97-AF65-F5344CB8AC3E}">
        <p14:creationId xmlns:p14="http://schemas.microsoft.com/office/powerpoint/2010/main" val="423631170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Espace réservé de l'image des diapositives 1"/>
          <p:cNvSpPr>
            <a:spLocks noGrp="1" noRot="1" noChangeAspect="1" noTextEdit="1"/>
          </p:cNvSpPr>
          <p:nvPr>
            <p:ph type="sldImg"/>
          </p:nvPr>
        </p:nvSpPr>
        <p:spPr>
          <a:xfrm>
            <a:off x="1154113" y="701675"/>
            <a:ext cx="4625975" cy="3468688"/>
          </a:xfrm>
          <a:ln/>
        </p:spPr>
      </p:sp>
      <p:sp>
        <p:nvSpPr>
          <p:cNvPr id="70659" name="Espace réservé des commentaires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fr-FR" altLang="zh-CN"/>
          </a:p>
        </p:txBody>
      </p:sp>
      <p:sp>
        <p:nvSpPr>
          <p:cNvPr id="4" name="Espace réservé de l'en-tête 3"/>
          <p:cNvSpPr>
            <a:spLocks noGrp="1"/>
          </p:cNvSpPr>
          <p:nvPr>
            <p:ph type="hdr" sz="quarter"/>
          </p:nvPr>
        </p:nvSpPr>
        <p:spPr/>
        <p:txBody>
          <a:bodyPr/>
          <a:lstStyle/>
          <a:p>
            <a:pPr>
              <a:defRPr/>
            </a:pPr>
            <a:r>
              <a:rPr lang="en-US"/>
              <a:t>doc.: IEEE 802.11-12/xxxxr0</a:t>
            </a:r>
          </a:p>
        </p:txBody>
      </p:sp>
      <p:sp>
        <p:nvSpPr>
          <p:cNvPr id="5" name="Espace réservé de la date 4"/>
          <p:cNvSpPr>
            <a:spLocks noGrp="1"/>
          </p:cNvSpPr>
          <p:nvPr>
            <p:ph type="dt" sz="quarter" idx="1"/>
          </p:nvPr>
        </p:nvSpPr>
        <p:spPr>
          <a:xfrm>
            <a:off x="654050" y="95706"/>
            <a:ext cx="1029064" cy="215444"/>
          </a:xfrm>
        </p:spPr>
        <p:txBody>
          <a:bodyPr/>
          <a:lstStyle/>
          <a:p>
            <a:pPr>
              <a:defRPr/>
            </a:pPr>
            <a:r>
              <a:rPr lang="en-US" dirty="0"/>
              <a:t>October 2019</a:t>
            </a:r>
          </a:p>
        </p:txBody>
      </p:sp>
      <p:sp>
        <p:nvSpPr>
          <p:cNvPr id="70662" name="Espace réservé du numéro de diapositive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147A53A5-F6EE-4983-A666-260E34C2CDD8}" type="slidenum">
              <a:rPr lang="en-US" altLang="zh-CN"/>
              <a:pPr/>
              <a:t>7</a:t>
            </a:fld>
            <a:endParaRPr lang="en-US" altLang="zh-CN"/>
          </a:p>
        </p:txBody>
      </p:sp>
    </p:spTree>
    <p:extLst>
      <p:ext uri="{BB962C8B-B14F-4D97-AF65-F5344CB8AC3E}">
        <p14:creationId xmlns:p14="http://schemas.microsoft.com/office/powerpoint/2010/main" val="310348582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Espace réservé de l'image des diapositives 1"/>
          <p:cNvSpPr>
            <a:spLocks noGrp="1" noRot="1" noChangeAspect="1" noTextEdit="1"/>
          </p:cNvSpPr>
          <p:nvPr>
            <p:ph type="sldImg"/>
          </p:nvPr>
        </p:nvSpPr>
        <p:spPr>
          <a:xfrm>
            <a:off x="1154113" y="701675"/>
            <a:ext cx="4625975" cy="3468688"/>
          </a:xfrm>
          <a:ln/>
        </p:spPr>
      </p:sp>
      <p:sp>
        <p:nvSpPr>
          <p:cNvPr id="70659" name="Espace réservé des commentaires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fr-FR" altLang="zh-CN"/>
          </a:p>
        </p:txBody>
      </p:sp>
      <p:sp>
        <p:nvSpPr>
          <p:cNvPr id="4" name="Espace réservé de l'en-tête 3"/>
          <p:cNvSpPr>
            <a:spLocks noGrp="1"/>
          </p:cNvSpPr>
          <p:nvPr>
            <p:ph type="hdr" sz="quarter"/>
          </p:nvPr>
        </p:nvSpPr>
        <p:spPr/>
        <p:txBody>
          <a:bodyPr/>
          <a:lstStyle/>
          <a:p>
            <a:pPr>
              <a:defRPr/>
            </a:pPr>
            <a:r>
              <a:rPr lang="en-US"/>
              <a:t>doc.: IEEE 802.11-12/xxxxr0</a:t>
            </a:r>
          </a:p>
        </p:txBody>
      </p:sp>
      <p:sp>
        <p:nvSpPr>
          <p:cNvPr id="5" name="Espace réservé de la date 4"/>
          <p:cNvSpPr>
            <a:spLocks noGrp="1"/>
          </p:cNvSpPr>
          <p:nvPr>
            <p:ph type="dt" sz="quarter" idx="1"/>
          </p:nvPr>
        </p:nvSpPr>
        <p:spPr>
          <a:xfrm>
            <a:off x="654050" y="95706"/>
            <a:ext cx="1029064" cy="215444"/>
          </a:xfrm>
        </p:spPr>
        <p:txBody>
          <a:bodyPr/>
          <a:lstStyle/>
          <a:p>
            <a:pPr>
              <a:defRPr/>
            </a:pPr>
            <a:r>
              <a:rPr lang="en-US" dirty="0"/>
              <a:t>October 2019</a:t>
            </a:r>
          </a:p>
        </p:txBody>
      </p:sp>
      <p:sp>
        <p:nvSpPr>
          <p:cNvPr id="70662" name="Espace réservé du numéro de diapositive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147A53A5-F6EE-4983-A666-260E34C2CDD8}" type="slidenum">
              <a:rPr lang="en-US" altLang="zh-CN"/>
              <a:pPr/>
              <a:t>8</a:t>
            </a:fld>
            <a:endParaRPr lang="en-US" altLang="zh-CN"/>
          </a:p>
        </p:txBody>
      </p:sp>
    </p:spTree>
    <p:extLst>
      <p:ext uri="{BB962C8B-B14F-4D97-AF65-F5344CB8AC3E}">
        <p14:creationId xmlns:p14="http://schemas.microsoft.com/office/powerpoint/2010/main" val="267345128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Espace réservé de l'image des diapositives 1"/>
          <p:cNvSpPr>
            <a:spLocks noGrp="1" noRot="1" noChangeAspect="1" noTextEdit="1"/>
          </p:cNvSpPr>
          <p:nvPr>
            <p:ph type="sldImg"/>
          </p:nvPr>
        </p:nvSpPr>
        <p:spPr>
          <a:xfrm>
            <a:off x="1154113" y="701675"/>
            <a:ext cx="4625975" cy="3468688"/>
          </a:xfrm>
          <a:ln/>
        </p:spPr>
      </p:sp>
      <p:sp>
        <p:nvSpPr>
          <p:cNvPr id="70659" name="Espace réservé des commentaires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fr-FR" altLang="zh-CN"/>
          </a:p>
        </p:txBody>
      </p:sp>
      <p:sp>
        <p:nvSpPr>
          <p:cNvPr id="4" name="Espace réservé de l'en-tête 3"/>
          <p:cNvSpPr>
            <a:spLocks noGrp="1"/>
          </p:cNvSpPr>
          <p:nvPr>
            <p:ph type="hdr" sz="quarter"/>
          </p:nvPr>
        </p:nvSpPr>
        <p:spPr/>
        <p:txBody>
          <a:bodyPr/>
          <a:lstStyle/>
          <a:p>
            <a:pPr>
              <a:defRPr/>
            </a:pPr>
            <a:r>
              <a:rPr lang="en-US"/>
              <a:t>doc.: IEEE 802.11-12/xxxxr0</a:t>
            </a:r>
          </a:p>
        </p:txBody>
      </p:sp>
      <p:sp>
        <p:nvSpPr>
          <p:cNvPr id="5" name="Espace réservé de la date 4"/>
          <p:cNvSpPr>
            <a:spLocks noGrp="1"/>
          </p:cNvSpPr>
          <p:nvPr>
            <p:ph type="dt" sz="quarter" idx="1"/>
          </p:nvPr>
        </p:nvSpPr>
        <p:spPr>
          <a:xfrm>
            <a:off x="654050" y="95706"/>
            <a:ext cx="1029064" cy="215444"/>
          </a:xfrm>
        </p:spPr>
        <p:txBody>
          <a:bodyPr/>
          <a:lstStyle/>
          <a:p>
            <a:pPr>
              <a:defRPr/>
            </a:pPr>
            <a:r>
              <a:rPr lang="en-US" dirty="0"/>
              <a:t>October 2019</a:t>
            </a:r>
          </a:p>
        </p:txBody>
      </p:sp>
      <p:sp>
        <p:nvSpPr>
          <p:cNvPr id="70662" name="Espace réservé du numéro de diapositive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147A53A5-F6EE-4983-A666-260E34C2CDD8}" type="slidenum">
              <a:rPr lang="en-US" altLang="zh-CN"/>
              <a:pPr/>
              <a:t>9</a:t>
            </a:fld>
            <a:endParaRPr lang="en-US" altLang="zh-CN"/>
          </a:p>
        </p:txBody>
      </p:sp>
    </p:spTree>
    <p:extLst>
      <p:ext uri="{BB962C8B-B14F-4D97-AF65-F5344CB8AC3E}">
        <p14:creationId xmlns:p14="http://schemas.microsoft.com/office/powerpoint/2010/main" val="35860385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5" name="Rectangle 6"/>
          <p:cNvSpPr>
            <a:spLocks noGrp="1" noChangeArrowheads="1"/>
          </p:cNvSpPr>
          <p:nvPr>
            <p:ph type="sldNum" sz="quarter" idx="11"/>
          </p:nvPr>
        </p:nvSpPr>
        <p:spPr/>
        <p:txBody>
          <a:bodyPr/>
          <a:lstStyle>
            <a:lvl1pPr>
              <a:defRPr/>
            </a:lvl1pPr>
          </a:lstStyle>
          <a:p>
            <a:r>
              <a:rPr lang="en-US" altLang="zh-CN"/>
              <a:t>Slide </a:t>
            </a:r>
            <a:fld id="{3DE2BA47-96D2-4899-B492-7F2F106C1108}" type="slidenum">
              <a:rPr lang="en-US" altLang="zh-CN"/>
              <a:pPr/>
              <a:t>‹#›</a:t>
            </a:fld>
            <a:endParaRPr lang="en-US" altLang="zh-CN"/>
          </a:p>
        </p:txBody>
      </p:sp>
    </p:spTree>
    <p:extLst>
      <p:ext uri="{BB962C8B-B14F-4D97-AF65-F5344CB8AC3E}">
        <p14:creationId xmlns:p14="http://schemas.microsoft.com/office/powerpoint/2010/main" val="2727111264"/>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6"/>
          <p:cNvSpPr>
            <a:spLocks noGrp="1" noChangeArrowheads="1"/>
          </p:cNvSpPr>
          <p:nvPr>
            <p:ph type="sldNum" sz="quarter" idx="11"/>
          </p:nvPr>
        </p:nvSpPr>
        <p:spPr/>
        <p:txBody>
          <a:bodyPr/>
          <a:lstStyle>
            <a:lvl1pPr>
              <a:defRPr/>
            </a:lvl1pPr>
          </a:lstStyle>
          <a:p>
            <a:r>
              <a:rPr lang="en-US" altLang="zh-CN"/>
              <a:t>Slide </a:t>
            </a:r>
            <a:fld id="{A0EBBC28-08F3-4A32-AE55-9B9A988B436A}" type="slidenum">
              <a:rPr lang="en-US" altLang="zh-CN"/>
              <a:pPr/>
              <a:t>‹#›</a:t>
            </a:fld>
            <a:endParaRPr lang="en-US" altLang="zh-CN"/>
          </a:p>
        </p:txBody>
      </p:sp>
    </p:spTree>
    <p:extLst>
      <p:ext uri="{BB962C8B-B14F-4D97-AF65-F5344CB8AC3E}">
        <p14:creationId xmlns:p14="http://schemas.microsoft.com/office/powerpoint/2010/main" val="1238344782"/>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Rectangle 6"/>
          <p:cNvSpPr>
            <a:spLocks noGrp="1" noChangeArrowheads="1"/>
          </p:cNvSpPr>
          <p:nvPr>
            <p:ph type="sldNum" sz="quarter" idx="11"/>
          </p:nvPr>
        </p:nvSpPr>
        <p:spPr/>
        <p:txBody>
          <a:bodyPr/>
          <a:lstStyle>
            <a:lvl1pPr>
              <a:defRPr/>
            </a:lvl1pPr>
          </a:lstStyle>
          <a:p>
            <a:r>
              <a:rPr lang="en-US" altLang="zh-CN"/>
              <a:t>Slide </a:t>
            </a:r>
            <a:fld id="{E3D10149-1651-4438-9F84-94B6C3B7D233}" type="slidenum">
              <a:rPr lang="en-US" altLang="zh-CN"/>
              <a:pPr/>
              <a:t>‹#›</a:t>
            </a:fld>
            <a:endParaRPr lang="en-US" altLang="zh-CN"/>
          </a:p>
        </p:txBody>
      </p:sp>
    </p:spTree>
    <p:extLst>
      <p:ext uri="{BB962C8B-B14F-4D97-AF65-F5344CB8AC3E}">
        <p14:creationId xmlns:p14="http://schemas.microsoft.com/office/powerpoint/2010/main" val="360219699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zh-CN"/>
              <a:t>Click to edit Master title style</a:t>
            </a:r>
          </a:p>
        </p:txBody>
      </p:sp>
      <p:sp>
        <p:nvSpPr>
          <p:cNvPr id="3075"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zh-CN"/>
              <a:t>Click to edit Master text styles</a:t>
            </a:r>
          </a:p>
          <a:p>
            <a:pPr lvl="1"/>
            <a:r>
              <a:rPr lang="en-US" altLang="zh-CN"/>
              <a:t>Second level</a:t>
            </a:r>
          </a:p>
          <a:p>
            <a:pPr lvl="2"/>
            <a:r>
              <a:rPr lang="en-US" altLang="zh-CN"/>
              <a:t>Third level</a:t>
            </a:r>
          </a:p>
          <a:p>
            <a:pPr lvl="3"/>
            <a:r>
              <a:rPr lang="en-US" altLang="zh-CN"/>
              <a:t>Fourth level</a:t>
            </a:r>
          </a:p>
          <a:p>
            <a:pPr lvl="4"/>
            <a:r>
              <a:rPr lang="en-US" altLang="zh-CN"/>
              <a:t>Fifth level</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ltLang="zh-CN"/>
              <a:t>Slide </a:t>
            </a:r>
            <a:fld id="{16E72C98-D8F5-4A09-9041-74D4DE6CBD42}" type="slidenum">
              <a:rPr lang="en-US" altLang="zh-CN"/>
              <a:pPr/>
              <a:t>‹#›</a:t>
            </a:fld>
            <a:endParaRPr lang="en-US" altLang="zh-CN"/>
          </a:p>
        </p:txBody>
      </p:sp>
      <p:sp>
        <p:nvSpPr>
          <p:cNvPr id="1031" name="Rectangle 7"/>
          <p:cNvSpPr>
            <a:spLocks noChangeArrowheads="1"/>
          </p:cNvSpPr>
          <p:nvPr/>
        </p:nvSpPr>
        <p:spPr bwMode="auto">
          <a:xfrm>
            <a:off x="5181535" y="332601"/>
            <a:ext cx="3283015" cy="276999"/>
          </a:xfrm>
          <a:prstGeom prst="rect">
            <a:avLst/>
          </a:prstGeom>
          <a:noFill/>
          <a:ln w="9525">
            <a:noFill/>
            <a:miter lim="800000"/>
            <a:headEnd/>
            <a:tailEnd/>
          </a:ln>
        </p:spPr>
        <p:txBody>
          <a:bodyPr wrap="none" lIns="0" tIns="0" rIns="0" bIns="0" anchor="b">
            <a:spAutoFit/>
          </a:bodyPr>
          <a:lstStyle/>
          <a:p>
            <a:pPr marL="457200" lvl="4" algn="r">
              <a:defRPr/>
            </a:pPr>
            <a:r>
              <a:rPr lang="en-US" sz="1800" b="1" dirty="0"/>
              <a:t>doc.: IEEE</a:t>
            </a:r>
            <a:r>
              <a:rPr lang="en-US" sz="1800" b="1" baseline="0" dirty="0"/>
              <a:t> </a:t>
            </a:r>
            <a:r>
              <a:rPr lang="en-US" sz="1800" b="1" baseline="0" dirty="0" smtClean="0"/>
              <a:t>802.11-21/1364r2</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2" name="Rectangle 7"/>
          <p:cNvSpPr>
            <a:spLocks noChangeArrowheads="1"/>
          </p:cNvSpPr>
          <p:nvPr userDrawn="1"/>
        </p:nvSpPr>
        <p:spPr bwMode="auto">
          <a:xfrm>
            <a:off x="228600" y="327844"/>
            <a:ext cx="1371600" cy="276999"/>
          </a:xfrm>
          <a:prstGeom prst="rect">
            <a:avLst/>
          </a:prstGeom>
          <a:noFill/>
          <a:ln w="9525">
            <a:noFill/>
            <a:miter lim="800000"/>
            <a:headEnd/>
            <a:tailEnd/>
          </a:ln>
        </p:spPr>
        <p:txBody>
          <a:bodyPr wrap="square" lIns="0" tIns="0" rIns="0" bIns="0" anchor="b">
            <a:spAutoFit/>
          </a:bodyPr>
          <a:lstStyle/>
          <a:p>
            <a:pPr marL="457200" lvl="4" algn="l">
              <a:defRPr/>
            </a:pPr>
            <a:r>
              <a:rPr lang="en-US" sz="1800" b="1" dirty="0"/>
              <a:t>S</a:t>
            </a:r>
            <a:r>
              <a:rPr lang="en-US" altLang="zh-CN" sz="1800" b="1" dirty="0"/>
              <a:t>ep</a:t>
            </a:r>
            <a:r>
              <a:rPr lang="en-US" altLang="zh-CN" sz="1800" b="1" baseline="0" dirty="0"/>
              <a:t> 2021</a:t>
            </a:r>
            <a:endParaRPr lang="en-US" sz="1800" b="1" dirty="0"/>
          </a:p>
        </p:txBody>
      </p:sp>
      <p:sp>
        <p:nvSpPr>
          <p:cNvPr id="11" name="Rectangle 7"/>
          <p:cNvSpPr>
            <a:spLocks noChangeArrowheads="1"/>
          </p:cNvSpPr>
          <p:nvPr userDrawn="1"/>
        </p:nvSpPr>
        <p:spPr bwMode="auto">
          <a:xfrm>
            <a:off x="6687741" y="6477000"/>
            <a:ext cx="1846659" cy="184666"/>
          </a:xfrm>
          <a:prstGeom prst="rect">
            <a:avLst/>
          </a:prstGeom>
          <a:noFill/>
          <a:ln w="9525">
            <a:noFill/>
            <a:miter lim="800000"/>
            <a:headEnd/>
            <a:tailEnd/>
          </a:ln>
        </p:spPr>
        <p:txBody>
          <a:bodyPr wrap="none" lIns="0" tIns="0" rIns="0" bIns="0" anchor="b">
            <a:spAutoFit/>
          </a:bodyPr>
          <a:lstStyle/>
          <a:p>
            <a:pPr marL="457200" lvl="4" algn="r">
              <a:defRPr/>
            </a:pPr>
            <a:r>
              <a:rPr lang="en-US" sz="1200" b="0" dirty="0"/>
              <a:t>Mengshi Hu (Huawei)</a:t>
            </a:r>
          </a:p>
        </p:txBody>
      </p:sp>
    </p:spTree>
  </p:cSld>
  <p:clrMap bg1="lt1" tx1="dk1" bg2="lt2" tx2="dk2" accent1="accent1" accent2="accent2" accent3="accent3" accent4="accent4" accent5="accent5" accent6="accent6" hlink="hlink" folHlink="folHlink"/>
  <p:sldLayoutIdLst>
    <p:sldLayoutId id="2147484324" r:id="rId1"/>
    <p:sldLayoutId id="2147484325" r:id="rId2"/>
    <p:sldLayoutId id="2147484329" r:id="rId3"/>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ＭＳ Ｐゴシック"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1.emf"/><Relationship Id="rId5" Type="http://schemas.openxmlformats.org/officeDocument/2006/relationships/package" Target="../embeddings/Microsoft_Visio___111.vsdx"/><Relationship Id="rId4" Type="http://schemas.openxmlformats.org/officeDocument/2006/relationships/oleObject" Target="../embeddings/oleObject1.bin"/></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2.xml"/><Relationship Id="rId1" Type="http://schemas.openxmlformats.org/officeDocument/2006/relationships/vmlDrawing" Target="../drawings/vmlDrawing2.vml"/><Relationship Id="rId5" Type="http://schemas.openxmlformats.org/officeDocument/2006/relationships/image" Target="../media/image4.emf"/><Relationship Id="rId4" Type="http://schemas.openxmlformats.org/officeDocument/2006/relationships/oleObject" Target="../embeddings/oleObject2.bin"/></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9"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dirty="0"/>
              <a:t>Slide </a:t>
            </a:r>
            <a:fld id="{4631EADA-E89E-4D49-B48F-45F43C7ED89F}" type="slidenum">
              <a:rPr lang="en-US" altLang="zh-CN"/>
              <a:pPr/>
              <a:t>1</a:t>
            </a:fld>
            <a:endParaRPr lang="en-US" altLang="zh-CN" dirty="0"/>
          </a:p>
        </p:txBody>
      </p:sp>
      <p:sp>
        <p:nvSpPr>
          <p:cNvPr id="1030" name="Rectangle 2"/>
          <p:cNvSpPr>
            <a:spLocks noGrp="1" noChangeArrowheads="1"/>
          </p:cNvSpPr>
          <p:nvPr>
            <p:ph type="title"/>
          </p:nvPr>
        </p:nvSpPr>
        <p:spPr>
          <a:xfrm>
            <a:off x="533400" y="762000"/>
            <a:ext cx="7848600" cy="1066800"/>
          </a:xfrm>
          <a:noFill/>
        </p:spPr>
        <p:txBody>
          <a:bodyPr/>
          <a:lstStyle/>
          <a:p>
            <a:r>
              <a:rPr lang="en-US" altLang="zh-CN" sz="2800" dirty="0"/>
              <a:t>Threshold Based Sensing Procedure</a:t>
            </a:r>
          </a:p>
        </p:txBody>
      </p:sp>
      <p:sp>
        <p:nvSpPr>
          <p:cNvPr id="1031" name="Rectangle 6"/>
          <p:cNvSpPr>
            <a:spLocks noGrp="1" noChangeArrowheads="1"/>
          </p:cNvSpPr>
          <p:nvPr>
            <p:ph type="body" idx="1"/>
          </p:nvPr>
        </p:nvSpPr>
        <p:spPr>
          <a:xfrm>
            <a:off x="574705" y="1799449"/>
            <a:ext cx="7772400" cy="381000"/>
          </a:xfrm>
          <a:noFill/>
        </p:spPr>
        <p:txBody>
          <a:bodyPr/>
          <a:lstStyle/>
          <a:p>
            <a:pPr algn="ctr">
              <a:buFontTx/>
              <a:buNone/>
            </a:pPr>
            <a:r>
              <a:rPr lang="en-US" altLang="zh-CN" sz="2000" dirty="0"/>
              <a:t>Date</a:t>
            </a:r>
            <a:r>
              <a:rPr lang="en-US" altLang="zh-CN" sz="2000"/>
              <a:t>:</a:t>
            </a:r>
            <a:r>
              <a:rPr lang="en-US" altLang="zh-CN" sz="2000" b="0"/>
              <a:t> 2021-09-24</a:t>
            </a:r>
            <a:endParaRPr lang="en-US" altLang="zh-CN" sz="2000" b="0" dirty="0"/>
          </a:p>
        </p:txBody>
      </p:sp>
      <p:sp>
        <p:nvSpPr>
          <p:cNvPr id="1032" name="Rectangle 12"/>
          <p:cNvSpPr>
            <a:spLocks noChangeArrowheads="1"/>
          </p:cNvSpPr>
          <p:nvPr/>
        </p:nvSpPr>
        <p:spPr bwMode="auto">
          <a:xfrm>
            <a:off x="838200" y="2353857"/>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20000"/>
              </a:spcBef>
            </a:pPr>
            <a:r>
              <a:rPr lang="en-US" altLang="zh-CN" sz="2000" b="1" dirty="0"/>
              <a:t>Authors:</a:t>
            </a:r>
            <a:endParaRPr lang="en-US" altLang="zh-CN" sz="2000" dirty="0"/>
          </a:p>
        </p:txBody>
      </p:sp>
      <p:graphicFrame>
        <p:nvGraphicFramePr>
          <p:cNvPr id="10" name="Table 8"/>
          <p:cNvGraphicFramePr>
            <a:graphicFrameLocks noGrp="1"/>
          </p:cNvGraphicFramePr>
          <p:nvPr>
            <p:extLst>
              <p:ext uri="{D42A27DB-BD31-4B8C-83A1-F6EECF244321}">
                <p14:modId xmlns:p14="http://schemas.microsoft.com/office/powerpoint/2010/main" val="2162050278"/>
              </p:ext>
            </p:extLst>
          </p:nvPr>
        </p:nvGraphicFramePr>
        <p:xfrm>
          <a:off x="952500" y="2878915"/>
          <a:ext cx="7239000" cy="1738011"/>
        </p:xfrm>
        <a:graphic>
          <a:graphicData uri="http://schemas.openxmlformats.org/drawingml/2006/table">
            <a:tbl>
              <a:tblPr firstRow="1" bandRow="1">
                <a:tableStyleId>{F5AB1C69-6EDB-4FF4-983F-18BD219EF322}</a:tableStyleId>
              </a:tblPr>
              <a:tblGrid>
                <a:gridCol w="1714500">
                  <a:extLst>
                    <a:ext uri="{9D8B030D-6E8A-4147-A177-3AD203B41FA5}">
                      <a16:colId xmlns:a16="http://schemas.microsoft.com/office/drawing/2014/main" xmlns="" val="20000"/>
                    </a:ext>
                  </a:extLst>
                </a:gridCol>
                <a:gridCol w="1219200">
                  <a:extLst>
                    <a:ext uri="{9D8B030D-6E8A-4147-A177-3AD203B41FA5}">
                      <a16:colId xmlns:a16="http://schemas.microsoft.com/office/drawing/2014/main" xmlns="" val="20001"/>
                    </a:ext>
                  </a:extLst>
                </a:gridCol>
                <a:gridCol w="1447800">
                  <a:extLst>
                    <a:ext uri="{9D8B030D-6E8A-4147-A177-3AD203B41FA5}">
                      <a16:colId xmlns:a16="http://schemas.microsoft.com/office/drawing/2014/main" xmlns="" val="20002"/>
                    </a:ext>
                  </a:extLst>
                </a:gridCol>
                <a:gridCol w="762000">
                  <a:extLst>
                    <a:ext uri="{9D8B030D-6E8A-4147-A177-3AD203B41FA5}">
                      <a16:colId xmlns:a16="http://schemas.microsoft.com/office/drawing/2014/main" xmlns="" val="20003"/>
                    </a:ext>
                  </a:extLst>
                </a:gridCol>
                <a:gridCol w="2095500">
                  <a:extLst>
                    <a:ext uri="{9D8B030D-6E8A-4147-A177-3AD203B41FA5}">
                      <a16:colId xmlns:a16="http://schemas.microsoft.com/office/drawing/2014/main" xmlns="" val="20004"/>
                    </a:ext>
                  </a:extLst>
                </a:gridCol>
              </a:tblGrid>
              <a:tr h="212709">
                <a:tc>
                  <a:txBody>
                    <a:bodyPr/>
                    <a:lstStyle/>
                    <a:p>
                      <a:pPr algn="ctr"/>
                      <a:r>
                        <a:rPr lang="en-US" sz="1400" dirty="0">
                          <a:solidFill>
                            <a:schemeClr val="tx1"/>
                          </a:solidFill>
                        </a:rPr>
                        <a:t>Name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solidFill>
                            <a:schemeClr val="tx1"/>
                          </a:solidFill>
                        </a:rPr>
                        <a:t>Affiliation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solidFill>
                            <a:schemeClr val="tx1"/>
                          </a:solidFill>
                        </a:rPr>
                        <a:t>Address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solidFill>
                            <a:schemeClr val="tx1"/>
                          </a:solidFill>
                        </a:rPr>
                        <a:t>Phone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solidFill>
                            <a:schemeClr val="tx1"/>
                          </a:solidFill>
                        </a:rPr>
                        <a:t>Email</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0"/>
                  </a:ext>
                </a:extLst>
              </a:tr>
              <a:tr h="294857">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latin typeface="+mn-lt"/>
                          <a:ea typeface="Times New Roman"/>
                          <a:cs typeface="Arial"/>
                        </a:rPr>
                        <a:t>Mengshi Hu</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5">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i="0" kern="1200" dirty="0">
                          <a:solidFill>
                            <a:schemeClr val="dk1"/>
                          </a:solidFill>
                          <a:latin typeface="+mn-lt"/>
                          <a:ea typeface="Times New Roman"/>
                          <a:cs typeface="Arial"/>
                        </a:rPr>
                        <a:t>Huawei Technologies Co. Ltd</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5">
                  <a:txBody>
                    <a:bodyPr/>
                    <a:lstStyle/>
                    <a:p>
                      <a:pPr marL="0" marR="0" algn="ctr">
                        <a:spcBef>
                          <a:spcPts val="0"/>
                        </a:spcBef>
                        <a:spcAft>
                          <a:spcPts val="0"/>
                        </a:spcAft>
                      </a:pPr>
                      <a:r>
                        <a:rPr lang="en-US" sz="1400" b="0" dirty="0">
                          <a:solidFill>
                            <a:srgbClr val="000000"/>
                          </a:solidFill>
                          <a:latin typeface="+mn-lt"/>
                          <a:ea typeface="Times New Roman"/>
                          <a:cs typeface="Arial"/>
                        </a:rPr>
                        <a:t>F3, Huawei Base, Shenzhen, China</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5">
                  <a:txBody>
                    <a:bodyPr/>
                    <a:lstStyle/>
                    <a:p>
                      <a:pPr marL="0" marR="0" algn="ctr">
                        <a:spcBef>
                          <a:spcPts val="0"/>
                        </a:spcBef>
                        <a:spcAft>
                          <a:spcPts val="0"/>
                        </a:spcAft>
                      </a:pP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Times New Roman"/>
                          <a:cs typeface="Arial"/>
                        </a:rPr>
                        <a:t>humengshi@huawei.com</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1"/>
                  </a:ext>
                </a:extLst>
              </a:tr>
              <a:tr h="294857">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400" dirty="0">
                          <a:latin typeface="+mn-lt"/>
                          <a:ea typeface="Times New Roman"/>
                          <a:cs typeface="Arial"/>
                        </a:rPr>
                        <a:t>Rui Du</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zh-CN" altLang="en-US"/>
                    </a:p>
                  </a:txBody>
                  <a:tcPr/>
                </a:tc>
                <a:tc vMerge="1">
                  <a:txBody>
                    <a:bodyPr/>
                    <a:lstStyle/>
                    <a:p>
                      <a:endParaRPr lang="zh-CN" altLang="en-US"/>
                    </a:p>
                  </a:txBody>
                  <a:tcPr/>
                </a:tc>
                <a:tc vMerge="1">
                  <a:txBody>
                    <a:bodyPr/>
                    <a:lstStyle/>
                    <a:p>
                      <a:endParaRPr lang="zh-CN" altLang="en-US"/>
                    </a:p>
                  </a:txBody>
                  <a:tcPr/>
                </a:tc>
                <a:tc>
                  <a:txBody>
                    <a:bodyPr/>
                    <a:lstStyle/>
                    <a:p>
                      <a:endParaRPr lang="zh-CN" altLang="en-US" sz="1400" dirty="0"/>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2"/>
                  </a:ext>
                </a:extLst>
              </a:tr>
              <a:tr h="294857">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400" dirty="0">
                          <a:latin typeface="+mn-lt"/>
                          <a:ea typeface="Times New Roman"/>
                          <a:cs typeface="Arial"/>
                        </a:rPr>
                        <a:t>Chenchen</a:t>
                      </a:r>
                      <a:r>
                        <a:rPr lang="en-US" altLang="zh-CN" sz="1400" baseline="0" dirty="0">
                          <a:latin typeface="+mn-lt"/>
                          <a:ea typeface="Times New Roman"/>
                          <a:cs typeface="Arial"/>
                        </a:rPr>
                        <a:t> Liu</a:t>
                      </a:r>
                      <a:endParaRPr lang="en-US" altLang="zh-CN" sz="14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zh-CN" altLang="en-US"/>
                    </a:p>
                  </a:txBody>
                  <a:tcPr/>
                </a:tc>
                <a:tc vMerge="1">
                  <a:txBody>
                    <a:bodyPr/>
                    <a:lstStyle/>
                    <a:p>
                      <a:endParaRPr lang="zh-CN" altLang="en-US"/>
                    </a:p>
                  </a:txBody>
                  <a:tcPr/>
                </a:tc>
                <a:tc vMerge="1">
                  <a:txBody>
                    <a:bodyPr/>
                    <a:lstStyle/>
                    <a:p>
                      <a:endParaRPr lang="zh-CN" altLang="en-US"/>
                    </a:p>
                  </a:txBody>
                  <a:tcPr/>
                </a:tc>
                <a:tc>
                  <a:txBody>
                    <a:bodyPr/>
                    <a:lstStyle/>
                    <a:p>
                      <a:endParaRPr lang="zh-CN" altLang="en-US" sz="1400" dirty="0"/>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3"/>
                  </a:ext>
                </a:extLst>
              </a:tr>
              <a:tr h="13716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400" kern="1200" dirty="0">
                          <a:solidFill>
                            <a:schemeClr val="dk1"/>
                          </a:solidFill>
                          <a:latin typeface="+mn-lt"/>
                          <a:ea typeface="Times New Roman"/>
                          <a:cs typeface="Arial"/>
                        </a:rPr>
                        <a:t>Yi Lv</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zh-CN" altLang="en-US"/>
                    </a:p>
                  </a:txBody>
                  <a:tcPr/>
                </a:tc>
                <a:tc vMerge="1">
                  <a:txBody>
                    <a:bodyPr/>
                    <a:lstStyle/>
                    <a:p>
                      <a:endParaRPr lang="zh-CN" altLang="en-US"/>
                    </a:p>
                  </a:txBody>
                  <a:tcPr/>
                </a:tc>
                <a:tc vMerge="1">
                  <a:txBody>
                    <a:bodyPr/>
                    <a:lstStyle/>
                    <a:p>
                      <a:endParaRPr lang="zh-CN" altLang="en-US"/>
                    </a:p>
                  </a:txBody>
                  <a:tcPr/>
                </a:tc>
                <a:tc>
                  <a:txBody>
                    <a:bodyPr/>
                    <a:lstStyle/>
                    <a:p>
                      <a:endParaRPr lang="en-US" altLang="zh-CN" dirty="0"/>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4"/>
                  </a:ext>
                </a:extLst>
              </a:tr>
              <a:tr h="13716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400" dirty="0"/>
                        <a:t>Danny</a:t>
                      </a:r>
                      <a:r>
                        <a:rPr lang="en-US" altLang="zh-CN" sz="1400" baseline="0" dirty="0"/>
                        <a:t> Kai Pin Tan</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zh-CN" altLang="en-US"/>
                    </a:p>
                  </a:txBody>
                  <a:tcPr/>
                </a:tc>
                <a:tc vMerge="1">
                  <a:txBody>
                    <a:bodyPr/>
                    <a:lstStyle/>
                    <a:p>
                      <a:endParaRPr lang="zh-CN" altLang="en-US"/>
                    </a:p>
                  </a:txBody>
                  <a:tcPr/>
                </a:tc>
                <a:tc vMerge="1">
                  <a:txBody>
                    <a:bodyPr/>
                    <a:lstStyle/>
                    <a:p>
                      <a:endParaRPr lang="zh-CN" altLang="en-US"/>
                    </a:p>
                  </a:txBody>
                  <a:tcPr/>
                </a:tc>
                <a:tc>
                  <a:txBody>
                    <a:bodyPr/>
                    <a:lstStyle/>
                    <a:p>
                      <a:endParaRPr lang="en-US" altLang="zh-CN" dirty="0"/>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5"/>
                  </a:ext>
                </a:extLst>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Titre 1"/>
          <p:cNvSpPr>
            <a:spLocks noGrp="1"/>
          </p:cNvSpPr>
          <p:nvPr>
            <p:ph type="title"/>
          </p:nvPr>
        </p:nvSpPr>
        <p:spPr/>
        <p:txBody>
          <a:bodyPr/>
          <a:lstStyle/>
          <a:p>
            <a:r>
              <a:rPr lang="fr-FR" altLang="zh-CN" dirty="0"/>
              <a:t>Reference</a:t>
            </a:r>
            <a:r>
              <a:rPr lang="en-US" altLang="zh-CN" dirty="0"/>
              <a:t>s</a:t>
            </a:r>
            <a:endParaRPr lang="fr-FR" altLang="zh-CN" sz="2000" dirty="0">
              <a:solidFill>
                <a:srgbClr val="00B050"/>
              </a:solidFill>
            </a:endParaRPr>
          </a:p>
        </p:txBody>
      </p:sp>
      <p:sp>
        <p:nvSpPr>
          <p:cNvPr id="63491" name="Espace réservé du contenu 2"/>
          <p:cNvSpPr>
            <a:spLocks noGrp="1"/>
          </p:cNvSpPr>
          <p:nvPr>
            <p:ph idx="1"/>
          </p:nvPr>
        </p:nvSpPr>
        <p:spPr>
          <a:xfrm>
            <a:off x="914400" y="1981200"/>
            <a:ext cx="7696200" cy="4114800"/>
          </a:xfrm>
        </p:spPr>
        <p:txBody>
          <a:bodyPr/>
          <a:lstStyle/>
          <a:p>
            <a:pPr marL="0" indent="0" latinLnBrk="1">
              <a:buNone/>
            </a:pPr>
            <a:r>
              <a:rPr lang="en-US" altLang="zh-CN" sz="1600" b="0" dirty="0"/>
              <a:t>[1] 11-21-0351-05-00bf-threshold-based-sensing-measurement</a:t>
            </a:r>
          </a:p>
          <a:p>
            <a:pPr marL="0" indent="0" latinLnBrk="1">
              <a:buNone/>
            </a:pPr>
            <a:r>
              <a:rPr lang="en-US" altLang="zh-CN" sz="1600" b="0" dirty="0"/>
              <a:t>[2] 11-21-1069-05-00bf-threshold-based-sensing-measurement-follow-up</a:t>
            </a:r>
          </a:p>
          <a:p>
            <a:pPr marL="0" indent="0" latinLnBrk="1">
              <a:buNone/>
            </a:pPr>
            <a:r>
              <a:rPr lang="en-US" altLang="zh-CN" sz="1600" b="0" dirty="0"/>
              <a:t>[3] 11-20-1874-13-00bf-tgbf-motions-list</a:t>
            </a:r>
          </a:p>
          <a:p>
            <a:pPr marL="0" indent="0" latinLnBrk="1">
              <a:buNone/>
            </a:pPr>
            <a:r>
              <a:rPr lang="en-US" altLang="zh-CN" sz="1600" b="0" dirty="0"/>
              <a:t>[4] 11-21-1321-01-00bf-wlan-sensing-procedure</a:t>
            </a:r>
          </a:p>
        </p:txBody>
      </p:sp>
      <p:sp>
        <p:nvSpPr>
          <p:cNvPr id="63493" name="Espace réservé du numéro de diapositive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C8316C94-C001-4232-BDF6-FB9E7FF48375}" type="slidenum">
              <a:rPr lang="en-US" altLang="zh-CN"/>
              <a:pPr/>
              <a:t>10</a:t>
            </a:fld>
            <a:endParaRPr lang="en-US" altLang="zh-CN"/>
          </a:p>
        </p:txBody>
      </p:sp>
    </p:spTree>
    <p:extLst>
      <p:ext uri="{BB962C8B-B14F-4D97-AF65-F5344CB8AC3E}">
        <p14:creationId xmlns:p14="http://schemas.microsoft.com/office/powerpoint/2010/main" val="408649118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Straw Poll 1</a:t>
            </a:r>
            <a:endParaRPr lang="zh-CN" altLang="en-US" dirty="0"/>
          </a:p>
        </p:txBody>
      </p:sp>
      <p:sp>
        <p:nvSpPr>
          <p:cNvPr id="3" name="内容占位符 2"/>
          <p:cNvSpPr>
            <a:spLocks noGrp="1"/>
          </p:cNvSpPr>
          <p:nvPr>
            <p:ph idx="1"/>
          </p:nvPr>
        </p:nvSpPr>
        <p:spPr>
          <a:xfrm>
            <a:off x="800100" y="1905000"/>
            <a:ext cx="7658100" cy="4114800"/>
          </a:xfrm>
        </p:spPr>
        <p:txBody>
          <a:bodyPr/>
          <a:lstStyle/>
          <a:p>
            <a:pPr algn="just">
              <a:buFont typeface="Arial" panose="020B0604020202020204" pitchFamily="34" charset="0"/>
              <a:buChar char="•"/>
            </a:pPr>
            <a:r>
              <a:rPr lang="en-US" altLang="zh-CN" sz="2000" kern="1200" dirty="0">
                <a:latin typeface="Times New Roman"/>
                <a:ea typeface="Times New Roman"/>
                <a:cs typeface="Times New Roman"/>
                <a:sym typeface="Times New Roman"/>
              </a:rPr>
              <a:t>Do you agree that </a:t>
            </a:r>
            <a:r>
              <a:rPr lang="en-US" altLang="zh-CN" sz="2000" kern="1200" dirty="0">
                <a:ea typeface="Times New Roman"/>
                <a:cs typeface="Times New Roman"/>
                <a:sym typeface="Times New Roman"/>
              </a:rPr>
              <a:t>in the threshold based </a:t>
            </a:r>
            <a:r>
              <a:rPr lang="en-US" altLang="zh-CN" sz="2000" kern="1200" dirty="0" smtClean="0">
                <a:ea typeface="Times New Roman"/>
                <a:cs typeface="Times New Roman"/>
                <a:sym typeface="Times New Roman"/>
              </a:rPr>
              <a:t>measurement instance, </a:t>
            </a:r>
            <a:r>
              <a:rPr lang="en-US" altLang="zh-CN" sz="2000" kern="1200" dirty="0">
                <a:ea typeface="Times New Roman"/>
                <a:cs typeface="Times New Roman"/>
                <a:sym typeface="Times New Roman"/>
              </a:rPr>
              <a:t>the estimation of CSI variation is implementation specific, but the estimation result shall follow the following rules?</a:t>
            </a:r>
          </a:p>
          <a:p>
            <a:pPr marL="628650" indent="-285750" algn="just">
              <a:buFont typeface="Times New Roman" panose="02020603050405020304" pitchFamily="18" charset="0"/>
              <a:buChar char="–"/>
            </a:pPr>
            <a:r>
              <a:rPr lang="en-US" altLang="zh-CN" sz="1400" b="0" dirty="0"/>
              <a:t>The estimation value of the CSI variation shall be </a:t>
            </a:r>
            <a:r>
              <a:rPr lang="en-US" altLang="zh-CN" sz="1400" b="0" dirty="0" smtClean="0"/>
              <a:t>normalized </a:t>
            </a:r>
            <a:r>
              <a:rPr lang="en-US" altLang="zh-CN" sz="1400" b="0" dirty="0"/>
              <a:t>to a closed interval [0, 1].</a:t>
            </a:r>
          </a:p>
          <a:p>
            <a:pPr marL="628650" indent="-285750" algn="just">
              <a:buFont typeface="Times New Roman" panose="02020603050405020304" pitchFamily="18" charset="0"/>
              <a:buChar char="–"/>
            </a:pPr>
            <a:r>
              <a:rPr lang="en-US" altLang="zh-CN" sz="1400" b="0" dirty="0"/>
              <a:t>A larger estimation value shall indicate a larger CSI variation degree (strictly increasing). </a:t>
            </a:r>
          </a:p>
          <a:p>
            <a:pPr marL="628650" indent="-285750" algn="just">
              <a:buFont typeface="Times New Roman" panose="02020603050405020304" pitchFamily="18" charset="0"/>
              <a:buChar char="–"/>
            </a:pPr>
            <a:r>
              <a:rPr lang="en-US" altLang="zh-CN" sz="1400" b="0" dirty="0"/>
              <a:t>The CSI variation of 0 indicates a minimum CSI variation. </a:t>
            </a:r>
          </a:p>
          <a:p>
            <a:pPr marL="628650" indent="-285750" algn="just">
              <a:buFont typeface="Times New Roman" panose="02020603050405020304" pitchFamily="18" charset="0"/>
              <a:buChar char="–"/>
            </a:pPr>
            <a:r>
              <a:rPr lang="en-US" altLang="zh-CN" sz="1400" b="0" dirty="0"/>
              <a:t>The CSI variation of 1 indicates a maximum CSI variation. </a:t>
            </a:r>
          </a:p>
          <a:p>
            <a:pPr indent="0" algn="just">
              <a:buNone/>
            </a:pPr>
            <a:endParaRPr lang="en-US" altLang="zh-CN" sz="1800" b="0" dirty="0">
              <a:sym typeface="Times New Roman"/>
            </a:endParaRPr>
          </a:p>
          <a:p>
            <a:pPr marL="628650" lvl="0" indent="-285750" algn="just">
              <a:buFont typeface="Times New Roman" panose="02020603050405020304" pitchFamily="18" charset="0"/>
              <a:buChar char="–"/>
            </a:pPr>
            <a:r>
              <a:rPr lang="en-US" altLang="zh-CN" sz="1400" b="0" kern="1200" dirty="0">
                <a:latin typeface="Times New Roman" panose="02020603050405020304" pitchFamily="18" charset="0"/>
              </a:rPr>
              <a:t>Y</a:t>
            </a:r>
          </a:p>
          <a:p>
            <a:pPr marL="628650" lvl="0" indent="-285750" algn="just">
              <a:buFont typeface="Times New Roman" panose="02020603050405020304" pitchFamily="18" charset="0"/>
              <a:buChar char="–"/>
            </a:pPr>
            <a:r>
              <a:rPr lang="en-US" altLang="zh-CN" sz="1400" b="0" kern="1200" dirty="0">
                <a:latin typeface="Times New Roman" panose="02020603050405020304" pitchFamily="18" charset="0"/>
              </a:rPr>
              <a:t>N</a:t>
            </a:r>
          </a:p>
          <a:p>
            <a:pPr marL="628650" lvl="0" indent="-285750" algn="just">
              <a:buFont typeface="Times New Roman" panose="02020603050405020304" pitchFamily="18" charset="0"/>
              <a:buChar char="–"/>
            </a:pPr>
            <a:r>
              <a:rPr lang="en-US" altLang="zh-CN" sz="1400" b="0" kern="1200" dirty="0">
                <a:latin typeface="Times New Roman" panose="02020603050405020304" pitchFamily="18" charset="0"/>
              </a:rPr>
              <a:t>A</a:t>
            </a:r>
            <a:endParaRPr lang="zh-CN" altLang="zh-CN" sz="1400" b="0" kern="1200" dirty="0">
              <a:latin typeface="Times New Roman" panose="02020603050405020304" pitchFamily="18" charset="0"/>
            </a:endParaRPr>
          </a:p>
          <a:p>
            <a:pPr marL="628650" indent="-285750" algn="just">
              <a:buFont typeface="Times New Roman" panose="02020603050405020304" pitchFamily="18" charset="0"/>
              <a:buChar char="–"/>
            </a:pPr>
            <a:endParaRPr lang="en-US" altLang="zh-CN" sz="1800" b="0" dirty="0">
              <a:sym typeface="Times New Roman"/>
            </a:endParaRPr>
          </a:p>
        </p:txBody>
      </p:sp>
      <p:sp>
        <p:nvSpPr>
          <p:cNvPr id="5" name="灯片编号占位符 4"/>
          <p:cNvSpPr>
            <a:spLocks noGrp="1"/>
          </p:cNvSpPr>
          <p:nvPr>
            <p:ph type="sldNum" sz="quarter" idx="11"/>
          </p:nvPr>
        </p:nvSpPr>
        <p:spPr/>
        <p:txBody>
          <a:bodyPr/>
          <a:lstStyle/>
          <a:p>
            <a:r>
              <a:rPr lang="en-US" altLang="zh-CN"/>
              <a:t>Slide </a:t>
            </a:r>
            <a:fld id="{A0EBBC28-08F3-4A32-AE55-9B9A988B436A}" type="slidenum">
              <a:rPr lang="en-US" altLang="zh-CN" smtClean="0"/>
              <a:pPr/>
              <a:t>11</a:t>
            </a:fld>
            <a:endParaRPr lang="en-US" altLang="zh-CN"/>
          </a:p>
        </p:txBody>
      </p:sp>
    </p:spTree>
    <p:extLst>
      <p:ext uri="{BB962C8B-B14F-4D97-AF65-F5344CB8AC3E}">
        <p14:creationId xmlns:p14="http://schemas.microsoft.com/office/powerpoint/2010/main" val="290594592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Straw Poll 2</a:t>
            </a:r>
            <a:endParaRPr lang="zh-CN" altLang="en-US" dirty="0"/>
          </a:p>
        </p:txBody>
      </p:sp>
      <p:sp>
        <p:nvSpPr>
          <p:cNvPr id="3" name="内容占位符 2"/>
          <p:cNvSpPr>
            <a:spLocks noGrp="1"/>
          </p:cNvSpPr>
          <p:nvPr>
            <p:ph idx="1"/>
          </p:nvPr>
        </p:nvSpPr>
        <p:spPr>
          <a:xfrm>
            <a:off x="914400" y="1905000"/>
            <a:ext cx="7353300" cy="4114800"/>
          </a:xfrm>
        </p:spPr>
        <p:txBody>
          <a:bodyPr/>
          <a:lstStyle/>
          <a:p>
            <a:pPr algn="just">
              <a:buFont typeface="Arial" panose="020B0604020202020204" pitchFamily="34" charset="0"/>
              <a:buChar char="•"/>
            </a:pPr>
            <a:r>
              <a:rPr lang="en-US" altLang="zh-CN" sz="2000" kern="1200" dirty="0">
                <a:latin typeface="Times New Roman"/>
                <a:ea typeface="Times New Roman"/>
                <a:cs typeface="Times New Roman"/>
                <a:sym typeface="Times New Roman"/>
              </a:rPr>
              <a:t>Do you agree that in the </a:t>
            </a:r>
            <a:r>
              <a:rPr lang="en-US" altLang="zh-CN" sz="2000" kern="1200" dirty="0">
                <a:ea typeface="Times New Roman"/>
                <a:cs typeface="Times New Roman"/>
                <a:sym typeface="Times New Roman"/>
              </a:rPr>
              <a:t>threshold based measurement instance</a:t>
            </a:r>
            <a:r>
              <a:rPr lang="en-US" altLang="zh-CN" sz="2000" kern="1200" dirty="0" smtClean="0">
                <a:latin typeface="Times New Roman"/>
                <a:ea typeface="Times New Roman"/>
                <a:cs typeface="Times New Roman"/>
                <a:sym typeface="Times New Roman"/>
              </a:rPr>
              <a:t>, </a:t>
            </a:r>
            <a:r>
              <a:rPr lang="en-US" altLang="zh-CN" sz="2000" kern="1200" dirty="0">
                <a:latin typeface="Times New Roman"/>
                <a:ea typeface="Times New Roman"/>
                <a:cs typeface="Times New Roman"/>
                <a:sym typeface="Times New Roman"/>
              </a:rPr>
              <a:t>the threshold to be compared with the CSI variation value is determined by the initiator</a:t>
            </a:r>
            <a:r>
              <a:rPr lang="en-US" altLang="zh-CN" sz="2000" kern="1200" dirty="0" smtClean="0">
                <a:latin typeface="Times New Roman"/>
                <a:ea typeface="Times New Roman"/>
                <a:cs typeface="Times New Roman"/>
                <a:sym typeface="Times New Roman"/>
              </a:rPr>
              <a:t>?</a:t>
            </a:r>
          </a:p>
          <a:p>
            <a:pPr algn="just">
              <a:buFont typeface="Arial" panose="020B0604020202020204" pitchFamily="34" charset="0"/>
              <a:buChar char="•"/>
            </a:pPr>
            <a:endParaRPr lang="en-US" altLang="zh-CN" sz="2000" kern="1200" dirty="0">
              <a:latin typeface="Times New Roman"/>
              <a:ea typeface="Times New Roman"/>
              <a:cs typeface="Times New Roman"/>
              <a:sym typeface="Times New Roman"/>
            </a:endParaRPr>
          </a:p>
          <a:p>
            <a:pPr marL="628650" lvl="0" indent="-285750" algn="just">
              <a:buFont typeface="Times New Roman" panose="02020603050405020304" pitchFamily="18" charset="0"/>
              <a:buChar char="–"/>
            </a:pPr>
            <a:endParaRPr lang="en-US" altLang="zh-CN" sz="1800" b="0" kern="1200" dirty="0">
              <a:latin typeface="Times New Roman" panose="02020603050405020304" pitchFamily="18" charset="0"/>
            </a:endParaRPr>
          </a:p>
          <a:p>
            <a:pPr marL="628650" lvl="0" indent="-285750" algn="just">
              <a:buFont typeface="Times New Roman" panose="02020603050405020304" pitchFamily="18" charset="0"/>
              <a:buChar char="–"/>
            </a:pPr>
            <a:endParaRPr lang="en-US" altLang="zh-CN" sz="1800" b="0" kern="1200" dirty="0">
              <a:latin typeface="Times New Roman" panose="02020603050405020304" pitchFamily="18" charset="0"/>
            </a:endParaRPr>
          </a:p>
          <a:p>
            <a:pPr marL="628650" lvl="0" indent="-285750" algn="just">
              <a:buFont typeface="Times New Roman" panose="02020603050405020304" pitchFamily="18" charset="0"/>
              <a:buChar char="–"/>
            </a:pPr>
            <a:endParaRPr lang="en-US" altLang="zh-CN" sz="1800" b="0" kern="1200" dirty="0">
              <a:latin typeface="Times New Roman" panose="02020603050405020304" pitchFamily="18" charset="0"/>
            </a:endParaRPr>
          </a:p>
          <a:p>
            <a:pPr lvl="0" indent="0" algn="just">
              <a:buNone/>
            </a:pPr>
            <a:endParaRPr lang="en-US" altLang="zh-CN" sz="1800" b="0" kern="1200" dirty="0">
              <a:latin typeface="Times New Roman" panose="02020603050405020304" pitchFamily="18" charset="0"/>
            </a:endParaRPr>
          </a:p>
          <a:p>
            <a:pPr marL="628650" lvl="0" indent="-285750" algn="just">
              <a:buFont typeface="Times New Roman" panose="02020603050405020304" pitchFamily="18" charset="0"/>
              <a:buChar char="–"/>
            </a:pPr>
            <a:r>
              <a:rPr lang="en-US" altLang="zh-CN" sz="1400" b="0" kern="1200" dirty="0">
                <a:latin typeface="Times New Roman" panose="02020603050405020304" pitchFamily="18" charset="0"/>
              </a:rPr>
              <a:t>Y</a:t>
            </a:r>
          </a:p>
          <a:p>
            <a:pPr marL="628650" lvl="0" indent="-285750" algn="just">
              <a:buFont typeface="Times New Roman" panose="02020603050405020304" pitchFamily="18" charset="0"/>
              <a:buChar char="–"/>
            </a:pPr>
            <a:r>
              <a:rPr lang="en-US" altLang="zh-CN" sz="1400" b="0" kern="1200" dirty="0">
                <a:latin typeface="Times New Roman" panose="02020603050405020304" pitchFamily="18" charset="0"/>
              </a:rPr>
              <a:t>N</a:t>
            </a:r>
          </a:p>
          <a:p>
            <a:pPr marL="628650" lvl="0" indent="-285750" algn="just">
              <a:buFont typeface="Times New Roman" panose="02020603050405020304" pitchFamily="18" charset="0"/>
              <a:buChar char="–"/>
            </a:pPr>
            <a:r>
              <a:rPr lang="en-US" altLang="zh-CN" sz="1400" b="0" kern="1200" dirty="0">
                <a:latin typeface="Times New Roman" panose="02020603050405020304" pitchFamily="18" charset="0"/>
              </a:rPr>
              <a:t>A</a:t>
            </a:r>
            <a:endParaRPr lang="zh-CN" altLang="zh-CN" sz="1400" b="0" kern="1200" dirty="0">
              <a:latin typeface="Times New Roman" panose="02020603050405020304" pitchFamily="18" charset="0"/>
            </a:endParaRPr>
          </a:p>
        </p:txBody>
      </p:sp>
      <p:sp>
        <p:nvSpPr>
          <p:cNvPr id="5" name="灯片编号占位符 4"/>
          <p:cNvSpPr>
            <a:spLocks noGrp="1"/>
          </p:cNvSpPr>
          <p:nvPr>
            <p:ph type="sldNum" sz="quarter" idx="11"/>
          </p:nvPr>
        </p:nvSpPr>
        <p:spPr/>
        <p:txBody>
          <a:bodyPr/>
          <a:lstStyle/>
          <a:p>
            <a:r>
              <a:rPr lang="en-US" altLang="zh-CN"/>
              <a:t>Slide </a:t>
            </a:r>
            <a:fld id="{A0EBBC28-08F3-4A32-AE55-9B9A988B436A}" type="slidenum">
              <a:rPr lang="en-US" altLang="zh-CN" smtClean="0"/>
              <a:pPr/>
              <a:t>12</a:t>
            </a:fld>
            <a:endParaRPr lang="en-US" altLang="zh-CN"/>
          </a:p>
        </p:txBody>
      </p:sp>
    </p:spTree>
    <p:extLst>
      <p:ext uri="{BB962C8B-B14F-4D97-AF65-F5344CB8AC3E}">
        <p14:creationId xmlns:p14="http://schemas.microsoft.com/office/powerpoint/2010/main" val="419389498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Straw Poll 3</a:t>
            </a:r>
            <a:endParaRPr lang="zh-CN" altLang="en-US" dirty="0"/>
          </a:p>
        </p:txBody>
      </p:sp>
      <p:sp>
        <p:nvSpPr>
          <p:cNvPr id="3" name="内容占位符 2"/>
          <p:cNvSpPr>
            <a:spLocks noGrp="1"/>
          </p:cNvSpPr>
          <p:nvPr>
            <p:ph idx="1"/>
          </p:nvPr>
        </p:nvSpPr>
        <p:spPr>
          <a:xfrm>
            <a:off x="914400" y="1905000"/>
            <a:ext cx="7353300" cy="4114800"/>
          </a:xfrm>
        </p:spPr>
        <p:txBody>
          <a:bodyPr/>
          <a:lstStyle/>
          <a:p>
            <a:pPr algn="just">
              <a:buFont typeface="Arial" panose="020B0604020202020204" pitchFamily="34" charset="0"/>
              <a:buChar char="•"/>
            </a:pPr>
            <a:r>
              <a:rPr lang="en-US" altLang="zh-CN" sz="2000" kern="1200" dirty="0">
                <a:latin typeface="Times New Roman"/>
                <a:ea typeface="Times New Roman"/>
                <a:cs typeface="Times New Roman"/>
                <a:sym typeface="Times New Roman"/>
              </a:rPr>
              <a:t>Do you agree that in the </a:t>
            </a:r>
            <a:r>
              <a:rPr lang="en-US" altLang="zh-CN" sz="2000" kern="1200" dirty="0">
                <a:ea typeface="Times New Roman"/>
                <a:cs typeface="Times New Roman"/>
                <a:sym typeface="Times New Roman"/>
              </a:rPr>
              <a:t>threshold based measurement instance</a:t>
            </a:r>
          </a:p>
          <a:p>
            <a:pPr marL="628650" indent="-285750" algn="just">
              <a:buFont typeface="Times New Roman" panose="02020603050405020304" pitchFamily="18" charset="0"/>
              <a:buChar char="–"/>
            </a:pPr>
            <a:r>
              <a:rPr lang="en-US" altLang="zh-CN" sz="1600" b="0" dirty="0">
                <a:sym typeface="Times New Roman"/>
              </a:rPr>
              <a:t>The initiator sends the threshold to the responder.</a:t>
            </a:r>
          </a:p>
          <a:p>
            <a:pPr marL="628650" indent="-285750" algn="just">
              <a:buFont typeface="Times New Roman" panose="02020603050405020304" pitchFamily="18" charset="0"/>
              <a:buChar char="–"/>
            </a:pPr>
            <a:r>
              <a:rPr lang="en-US" altLang="zh-CN" sz="1600" b="0" dirty="0">
                <a:sym typeface="Times New Roman"/>
              </a:rPr>
              <a:t>The responder feeds back the CSI variation to the initiator.</a:t>
            </a:r>
          </a:p>
          <a:p>
            <a:pPr marL="628650" indent="-285750" algn="just">
              <a:buFont typeface="Times New Roman" panose="02020603050405020304" pitchFamily="18" charset="0"/>
              <a:buChar char="–"/>
            </a:pPr>
            <a:r>
              <a:rPr lang="en-US" altLang="zh-CN" sz="1600" b="0" dirty="0">
                <a:sym typeface="Times New Roman"/>
              </a:rPr>
              <a:t>The initiator shall not send a feedback trigger frame to a responder that reports a CSI variation that is less than the threshold.</a:t>
            </a:r>
          </a:p>
          <a:p>
            <a:pPr marL="628650" indent="-285750" algn="just">
              <a:buFont typeface="Times New Roman" panose="02020603050405020304" pitchFamily="18" charset="0"/>
              <a:buChar char="–"/>
            </a:pPr>
            <a:r>
              <a:rPr lang="en-US" altLang="zh-CN" sz="1600" b="0" dirty="0">
                <a:sym typeface="Times New Roman"/>
              </a:rPr>
              <a:t>The initiator should send a feedback trigger frame to a responder that reports a CSI variation that is greater than or equal to the threshold.</a:t>
            </a:r>
          </a:p>
          <a:p>
            <a:pPr lvl="0" indent="0" algn="just">
              <a:buNone/>
            </a:pPr>
            <a:endParaRPr lang="en-US" altLang="zh-CN" sz="1800" b="0" kern="1200" dirty="0">
              <a:latin typeface="Times New Roman" panose="02020603050405020304" pitchFamily="18" charset="0"/>
            </a:endParaRPr>
          </a:p>
          <a:p>
            <a:pPr marL="628650" lvl="0" indent="-285750" algn="just">
              <a:buFont typeface="Times New Roman" panose="02020603050405020304" pitchFamily="18" charset="0"/>
              <a:buChar char="–"/>
            </a:pPr>
            <a:endParaRPr lang="en-US" altLang="zh-CN" sz="1800" b="0" kern="1200" dirty="0">
              <a:latin typeface="Times New Roman" panose="02020603050405020304" pitchFamily="18" charset="0"/>
            </a:endParaRPr>
          </a:p>
          <a:p>
            <a:pPr lvl="0" indent="0" algn="just">
              <a:buNone/>
            </a:pPr>
            <a:endParaRPr lang="en-US" altLang="zh-CN" sz="1800" b="0" kern="1200" dirty="0">
              <a:latin typeface="Times New Roman" panose="02020603050405020304" pitchFamily="18" charset="0"/>
            </a:endParaRPr>
          </a:p>
          <a:p>
            <a:pPr marL="628650" lvl="0" indent="-285750" algn="just">
              <a:buFont typeface="Times New Roman" panose="02020603050405020304" pitchFamily="18" charset="0"/>
              <a:buChar char="–"/>
            </a:pPr>
            <a:r>
              <a:rPr lang="en-US" altLang="zh-CN" sz="1400" b="0" kern="1200" dirty="0">
                <a:latin typeface="Times New Roman" panose="02020603050405020304" pitchFamily="18" charset="0"/>
              </a:rPr>
              <a:t>Y</a:t>
            </a:r>
          </a:p>
          <a:p>
            <a:pPr marL="628650" lvl="0" indent="-285750" algn="just">
              <a:buFont typeface="Times New Roman" panose="02020603050405020304" pitchFamily="18" charset="0"/>
              <a:buChar char="–"/>
            </a:pPr>
            <a:r>
              <a:rPr lang="en-US" altLang="zh-CN" sz="1400" b="0" kern="1200" dirty="0">
                <a:latin typeface="Times New Roman" panose="02020603050405020304" pitchFamily="18" charset="0"/>
              </a:rPr>
              <a:t>N</a:t>
            </a:r>
          </a:p>
          <a:p>
            <a:pPr marL="628650" lvl="0" indent="-285750" algn="just">
              <a:buFont typeface="Times New Roman" panose="02020603050405020304" pitchFamily="18" charset="0"/>
              <a:buChar char="–"/>
            </a:pPr>
            <a:r>
              <a:rPr lang="en-US" altLang="zh-CN" sz="1400" b="0" kern="1200" dirty="0">
                <a:latin typeface="Times New Roman" panose="02020603050405020304" pitchFamily="18" charset="0"/>
              </a:rPr>
              <a:t>A</a:t>
            </a:r>
            <a:endParaRPr lang="zh-CN" altLang="zh-CN" sz="1400" b="0" kern="1200" dirty="0">
              <a:latin typeface="Times New Roman" panose="02020603050405020304" pitchFamily="18" charset="0"/>
            </a:endParaRPr>
          </a:p>
        </p:txBody>
      </p:sp>
      <p:sp>
        <p:nvSpPr>
          <p:cNvPr id="5" name="灯片编号占位符 4"/>
          <p:cNvSpPr>
            <a:spLocks noGrp="1"/>
          </p:cNvSpPr>
          <p:nvPr>
            <p:ph type="sldNum" sz="quarter" idx="11"/>
          </p:nvPr>
        </p:nvSpPr>
        <p:spPr/>
        <p:txBody>
          <a:bodyPr/>
          <a:lstStyle/>
          <a:p>
            <a:r>
              <a:rPr lang="en-US" altLang="zh-CN"/>
              <a:t>Slide </a:t>
            </a:r>
            <a:fld id="{A0EBBC28-08F3-4A32-AE55-9B9A988B436A}" type="slidenum">
              <a:rPr lang="en-US" altLang="zh-CN" smtClean="0"/>
              <a:pPr/>
              <a:t>13</a:t>
            </a:fld>
            <a:endParaRPr lang="en-US" altLang="zh-CN"/>
          </a:p>
        </p:txBody>
      </p:sp>
    </p:spTree>
    <p:extLst>
      <p:ext uri="{BB962C8B-B14F-4D97-AF65-F5344CB8AC3E}">
        <p14:creationId xmlns:p14="http://schemas.microsoft.com/office/powerpoint/2010/main" val="410138839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B9C0E188-B661-422B-804D-EAB6E9A6F716}" type="slidenum">
              <a:rPr lang="en-US" altLang="zh-CN"/>
              <a:pPr/>
              <a:t>2</a:t>
            </a:fld>
            <a:endParaRPr lang="en-US" altLang="zh-CN"/>
          </a:p>
        </p:txBody>
      </p:sp>
      <p:sp>
        <p:nvSpPr>
          <p:cNvPr id="14341" name="Rectangle 2"/>
          <p:cNvSpPr>
            <a:spLocks noGrp="1" noChangeArrowheads="1"/>
          </p:cNvSpPr>
          <p:nvPr>
            <p:ph type="title"/>
          </p:nvPr>
        </p:nvSpPr>
        <p:spPr>
          <a:xfrm>
            <a:off x="634525" y="641185"/>
            <a:ext cx="7772400" cy="609600"/>
          </a:xfrm>
          <a:noFill/>
        </p:spPr>
        <p:txBody>
          <a:bodyPr/>
          <a:lstStyle/>
          <a:p>
            <a:r>
              <a:rPr lang="en-GB" altLang="zh-CN" dirty="0"/>
              <a:t>Introduction (1/2)</a:t>
            </a:r>
          </a:p>
        </p:txBody>
      </p:sp>
      <p:sp>
        <p:nvSpPr>
          <p:cNvPr id="14342" name="Rectangle 3"/>
          <p:cNvSpPr txBox="1">
            <a:spLocks noChangeArrowheads="1"/>
          </p:cNvSpPr>
          <p:nvPr/>
        </p:nvSpPr>
        <p:spPr bwMode="auto">
          <a:xfrm>
            <a:off x="527925" y="1447800"/>
            <a:ext cx="78790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800100" indent="-34290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just">
              <a:spcBef>
                <a:spcPct val="20000"/>
              </a:spcBef>
              <a:buFont typeface="Arial" panose="020B0604020202020204" pitchFamily="34" charset="0"/>
              <a:buChar char="•"/>
            </a:pPr>
            <a:r>
              <a:rPr lang="en-US" altLang="zh-CN" sz="1800" b="1" dirty="0">
                <a:latin typeface="Times New Roman"/>
                <a:ea typeface="Times New Roman"/>
                <a:cs typeface="Times New Roman"/>
                <a:sym typeface="Times New Roman"/>
              </a:rPr>
              <a:t>In [1][2], a threshold based sensing procedure was proposed to select the receivers with large CSI variations.</a:t>
            </a:r>
          </a:p>
          <a:p>
            <a:pPr marL="628650" indent="-285750" algn="just">
              <a:spcBef>
                <a:spcPct val="20000"/>
              </a:spcBef>
              <a:buFont typeface="Times New Roman" panose="02020603050405020304" pitchFamily="18" charset="0"/>
              <a:buChar char="–"/>
            </a:pPr>
            <a:r>
              <a:rPr lang="en-US" altLang="zh-CN" sz="1600" dirty="0">
                <a:cs typeface="ＭＳ Ｐゴシック" charset="0"/>
                <a:sym typeface="Times New Roman"/>
              </a:rPr>
              <a:t>The </a:t>
            </a:r>
            <a:r>
              <a:rPr lang="en-US" altLang="zh-CN" sz="1600" dirty="0">
                <a:solidFill>
                  <a:srgbClr val="FF0000"/>
                </a:solidFill>
                <a:cs typeface="ＭＳ Ｐゴシック" charset="0"/>
                <a:sym typeface="Times New Roman"/>
              </a:rPr>
              <a:t>CSI variation </a:t>
            </a:r>
            <a:r>
              <a:rPr lang="en-US" altLang="zh-CN" sz="1600" dirty="0">
                <a:cs typeface="ＭＳ Ｐゴシック" charset="0"/>
                <a:sym typeface="Times New Roman"/>
              </a:rPr>
              <a:t>measured at the receiver is used to indicate the motions of objects.</a:t>
            </a:r>
          </a:p>
          <a:p>
            <a:pPr marL="628650" indent="-285750" algn="just">
              <a:spcBef>
                <a:spcPct val="20000"/>
              </a:spcBef>
              <a:buFont typeface="Times New Roman" panose="02020603050405020304" pitchFamily="18" charset="0"/>
              <a:buChar char="–"/>
            </a:pPr>
            <a:r>
              <a:rPr lang="en-US" altLang="zh-CN" sz="1600" dirty="0">
                <a:cs typeface="ＭＳ Ｐゴシック" charset="0"/>
                <a:sym typeface="Times New Roman"/>
              </a:rPr>
              <a:t>Only the receiver detecting a large CSI variation compared with a </a:t>
            </a:r>
            <a:r>
              <a:rPr lang="en-US" altLang="zh-CN" sz="1600" dirty="0">
                <a:solidFill>
                  <a:srgbClr val="FF0000"/>
                </a:solidFill>
                <a:cs typeface="ＭＳ Ｐゴシック" charset="0"/>
                <a:sym typeface="Times New Roman"/>
              </a:rPr>
              <a:t>threshold</a:t>
            </a:r>
            <a:r>
              <a:rPr lang="en-US" altLang="zh-CN" sz="1600" dirty="0">
                <a:cs typeface="ＭＳ Ｐゴシック" charset="0"/>
                <a:sym typeface="Times New Roman"/>
              </a:rPr>
              <a:t> will be triggered to have a further feedback in Procedure B.</a:t>
            </a:r>
          </a:p>
          <a:p>
            <a:pPr marL="628650" indent="-285750" algn="just">
              <a:spcBef>
                <a:spcPct val="20000"/>
              </a:spcBef>
              <a:buFont typeface="Times New Roman" panose="02020603050405020304" pitchFamily="18" charset="0"/>
              <a:buChar char="–"/>
            </a:pPr>
            <a:r>
              <a:rPr lang="en-US" altLang="zh-CN" sz="1600" dirty="0">
                <a:cs typeface="ＭＳ Ｐゴシック" charset="0"/>
                <a:sym typeface="Times New Roman"/>
              </a:rPr>
              <a:t>The </a:t>
            </a:r>
            <a:r>
              <a:rPr lang="en-US" altLang="zh-CN" sz="1600" dirty="0">
                <a:solidFill>
                  <a:srgbClr val="FF0000"/>
                </a:solidFill>
                <a:cs typeface="ＭＳ Ｐゴシック" charset="0"/>
                <a:sym typeface="Times New Roman"/>
              </a:rPr>
              <a:t>overhead reduction </a:t>
            </a:r>
            <a:r>
              <a:rPr lang="en-US" altLang="zh-CN" sz="1600" dirty="0">
                <a:cs typeface="ＭＳ Ｐゴシック" charset="0"/>
                <a:sym typeface="Times New Roman"/>
              </a:rPr>
              <a:t>results from the reduced number of receivers triggered in Procedure B. If the CSI variations of all devices are all relatively small, only Procedure A is needed in the threshold based sensing procedure.</a:t>
            </a:r>
          </a:p>
        </p:txBody>
      </p:sp>
      <p:sp>
        <p:nvSpPr>
          <p:cNvPr id="5" name="右大括号 4"/>
          <p:cNvSpPr/>
          <p:nvPr/>
        </p:nvSpPr>
        <p:spPr bwMode="auto">
          <a:xfrm rot="16200000">
            <a:off x="5076828" y="3522215"/>
            <a:ext cx="152398" cy="2057402"/>
          </a:xfrm>
          <a:prstGeom prst="rightBrace">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a:ln>
                <a:noFill/>
              </a:ln>
              <a:solidFill>
                <a:schemeClr val="tx1"/>
              </a:solidFill>
              <a:effectLst/>
              <a:latin typeface="Times New Roman" pitchFamily="18" charset="0"/>
            </a:endParaRPr>
          </a:p>
        </p:txBody>
      </p:sp>
      <p:sp>
        <p:nvSpPr>
          <p:cNvPr id="6" name="文本框 5"/>
          <p:cNvSpPr txBox="1"/>
          <p:nvPr/>
        </p:nvSpPr>
        <p:spPr>
          <a:xfrm>
            <a:off x="4441826" y="4040078"/>
            <a:ext cx="1641475" cy="461665"/>
          </a:xfrm>
          <a:prstGeom prst="rect">
            <a:avLst/>
          </a:prstGeom>
          <a:noFill/>
        </p:spPr>
        <p:txBody>
          <a:bodyPr wrap="square" rtlCol="0">
            <a:spAutoFit/>
          </a:bodyPr>
          <a:lstStyle/>
          <a:p>
            <a:r>
              <a:rPr lang="en-US" altLang="zh-CN" b="1" dirty="0">
                <a:latin typeface="+mn-lt"/>
                <a:cs typeface="ＭＳ Ｐゴシック" charset="0"/>
              </a:rPr>
              <a:t>Procedure A</a:t>
            </a:r>
          </a:p>
          <a:p>
            <a:r>
              <a:rPr lang="en-US" altLang="zh-CN" b="1" dirty="0">
                <a:latin typeface="+mn-lt"/>
                <a:cs typeface="ＭＳ Ｐゴシック" charset="0"/>
              </a:rPr>
              <a:t>Overhead A (small)</a:t>
            </a:r>
            <a:endParaRPr lang="zh-CN" altLang="en-US" b="1" dirty="0">
              <a:latin typeface="+mn-lt"/>
              <a:cs typeface="ＭＳ Ｐゴシック" charset="0"/>
            </a:endParaRPr>
          </a:p>
        </p:txBody>
      </p:sp>
      <p:sp>
        <p:nvSpPr>
          <p:cNvPr id="7" name="右大括号 6"/>
          <p:cNvSpPr/>
          <p:nvPr/>
        </p:nvSpPr>
        <p:spPr bwMode="auto">
          <a:xfrm rot="16200000">
            <a:off x="7172326" y="3560316"/>
            <a:ext cx="152399" cy="1981200"/>
          </a:xfrm>
          <a:prstGeom prst="rightBrace">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a:ln>
                <a:noFill/>
              </a:ln>
              <a:solidFill>
                <a:schemeClr val="tx1"/>
              </a:solidFill>
              <a:effectLst/>
              <a:latin typeface="Times New Roman" pitchFamily="18" charset="0"/>
            </a:endParaRPr>
          </a:p>
        </p:txBody>
      </p:sp>
      <p:sp>
        <p:nvSpPr>
          <p:cNvPr id="8" name="文本框 7"/>
          <p:cNvSpPr txBox="1"/>
          <p:nvPr/>
        </p:nvSpPr>
        <p:spPr>
          <a:xfrm>
            <a:off x="6569076" y="4038600"/>
            <a:ext cx="1641475" cy="461665"/>
          </a:xfrm>
          <a:prstGeom prst="rect">
            <a:avLst/>
          </a:prstGeom>
          <a:noFill/>
        </p:spPr>
        <p:txBody>
          <a:bodyPr wrap="square" rtlCol="0">
            <a:spAutoFit/>
          </a:bodyPr>
          <a:lstStyle/>
          <a:p>
            <a:r>
              <a:rPr lang="en-US" altLang="zh-CN" b="1" dirty="0">
                <a:cs typeface="ＭＳ Ｐゴシック" charset="0"/>
              </a:rPr>
              <a:t>Procedure B</a:t>
            </a:r>
          </a:p>
          <a:p>
            <a:r>
              <a:rPr lang="en-US" altLang="zh-CN" b="1" dirty="0">
                <a:cs typeface="ＭＳ Ｐゴシック" charset="0"/>
              </a:rPr>
              <a:t>Overhead B (large)</a:t>
            </a:r>
            <a:endParaRPr lang="zh-CN" altLang="en-US" b="1" dirty="0">
              <a:cs typeface="ＭＳ Ｐゴシック" charset="0"/>
            </a:endParaRPr>
          </a:p>
        </p:txBody>
      </p:sp>
      <p:graphicFrame>
        <p:nvGraphicFramePr>
          <p:cNvPr id="9" name="对象 8"/>
          <p:cNvGraphicFramePr>
            <a:graphicFrameLocks noChangeAspect="1"/>
          </p:cNvGraphicFramePr>
          <p:nvPr>
            <p:extLst>
              <p:ext uri="{D42A27DB-BD31-4B8C-83A1-F6EECF244321}">
                <p14:modId xmlns:p14="http://schemas.microsoft.com/office/powerpoint/2010/main" val="587317816"/>
              </p:ext>
            </p:extLst>
          </p:nvPr>
        </p:nvGraphicFramePr>
        <p:xfrm>
          <a:off x="692150" y="4657725"/>
          <a:ext cx="7715250" cy="1600200"/>
        </p:xfrm>
        <a:graphic>
          <a:graphicData uri="http://schemas.openxmlformats.org/presentationml/2006/ole">
            <mc:AlternateContent xmlns:mc="http://schemas.openxmlformats.org/markup-compatibility/2006">
              <mc:Choice xmlns:v="urn:schemas-microsoft-com:vml" Requires="v">
                <p:oleObj spid="_x0000_s10887" name="Visio" r:id="rId5" imgW="8077258" imgH="1895449" progId="Visio.Drawing.15">
                  <p:embed/>
                </p:oleObj>
              </mc:Choice>
              <mc:Fallback>
                <p:oleObj name="Visio" r:id="rId5" imgW="8077258" imgH="1895449" progId="Visio.Drawing.15">
                  <p:embed/>
                  <p:pic>
                    <p:nvPicPr>
                      <p:cNvPr id="0" name=""/>
                      <p:cNvPicPr/>
                      <p:nvPr/>
                    </p:nvPicPr>
                    <p:blipFill>
                      <a:blip r:embed="rId6"/>
                      <a:stretch>
                        <a:fillRect/>
                      </a:stretch>
                    </p:blipFill>
                    <p:spPr>
                      <a:xfrm>
                        <a:off x="692150" y="4657725"/>
                        <a:ext cx="7715250" cy="1600200"/>
                      </a:xfrm>
                      <a:prstGeom prst="rect">
                        <a:avLst/>
                      </a:prstGeom>
                    </p:spPr>
                  </p:pic>
                </p:oleObj>
              </mc:Fallback>
            </mc:AlternateContent>
          </a:graphicData>
        </a:graphic>
      </p:graphicFrame>
      <p:cxnSp>
        <p:nvCxnSpPr>
          <p:cNvPr id="3" name="直接连接符 2"/>
          <p:cNvCxnSpPr>
            <a:cxnSpLocks/>
          </p:cNvCxnSpPr>
          <p:nvPr/>
        </p:nvCxnSpPr>
        <p:spPr bwMode="auto">
          <a:xfrm>
            <a:off x="755591" y="3886200"/>
            <a:ext cx="7702609" cy="0"/>
          </a:xfrm>
          <a:prstGeom prst="line">
            <a:avLst/>
          </a:prstGeom>
          <a:solidFill>
            <a:schemeClr val="accent1"/>
          </a:solidFill>
          <a:ln w="25400" cap="flat" cmpd="sng" algn="ctr">
            <a:solidFill>
              <a:schemeClr val="tx1"/>
            </a:solidFill>
            <a:prstDash val="dash"/>
            <a:round/>
            <a:headEnd type="none" w="sm" len="sm"/>
            <a:tailEnd type="none" w="sm" len="sm"/>
          </a:ln>
          <a:effectLst/>
        </p:spPr>
      </p:cxnSp>
      <p:sp>
        <p:nvSpPr>
          <p:cNvPr id="2" name="文本框 1">
            <a:extLst>
              <a:ext uri="{FF2B5EF4-FFF2-40B4-BE49-F238E27FC236}">
                <a16:creationId xmlns:a16="http://schemas.microsoft.com/office/drawing/2014/main" xmlns="" id="{4682907C-DB70-421B-A528-8B4425948DBB}"/>
              </a:ext>
            </a:extLst>
          </p:cNvPr>
          <p:cNvSpPr txBox="1"/>
          <p:nvPr/>
        </p:nvSpPr>
        <p:spPr>
          <a:xfrm>
            <a:off x="7791451" y="6259969"/>
            <a:ext cx="838199" cy="215444"/>
          </a:xfrm>
          <a:prstGeom prst="rect">
            <a:avLst/>
          </a:prstGeom>
          <a:noFill/>
        </p:spPr>
        <p:txBody>
          <a:bodyPr wrap="square" rtlCol="0">
            <a:spAutoFit/>
          </a:bodyPr>
          <a:lstStyle/>
          <a:p>
            <a:r>
              <a:rPr lang="en-US" altLang="zh-CN" sz="800" b="1" i="1" dirty="0">
                <a:solidFill>
                  <a:schemeClr val="bg2">
                    <a:lumMod val="75000"/>
                  </a:schemeClr>
                </a:solidFill>
              </a:rPr>
              <a:t>Reference: </a:t>
            </a:r>
            <a:r>
              <a:rPr lang="en-US" altLang="zh-CN" sz="800" b="1" dirty="0">
                <a:solidFill>
                  <a:schemeClr val="bg2">
                    <a:lumMod val="75000"/>
                  </a:schemeClr>
                </a:solidFill>
              </a:rPr>
              <a:t>[1] </a:t>
            </a:r>
            <a:endParaRPr lang="zh-CN" altLang="en-US" sz="800" b="1" dirty="0">
              <a:solidFill>
                <a:schemeClr val="bg2">
                  <a:lumMod val="75000"/>
                </a:schemeClr>
              </a:solidFill>
            </a:endParaRPr>
          </a:p>
        </p:txBody>
      </p:sp>
    </p:spTree>
    <p:extLst>
      <p:ext uri="{BB962C8B-B14F-4D97-AF65-F5344CB8AC3E}">
        <p14:creationId xmlns:p14="http://schemas.microsoft.com/office/powerpoint/2010/main" val="294079311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B9C0E188-B661-422B-804D-EAB6E9A6F716}" type="slidenum">
              <a:rPr lang="en-US" altLang="zh-CN"/>
              <a:pPr/>
              <a:t>3</a:t>
            </a:fld>
            <a:endParaRPr lang="en-US" altLang="zh-CN"/>
          </a:p>
        </p:txBody>
      </p:sp>
      <p:sp>
        <p:nvSpPr>
          <p:cNvPr id="2" name="矩形 1"/>
          <p:cNvSpPr/>
          <p:nvPr/>
        </p:nvSpPr>
        <p:spPr>
          <a:xfrm>
            <a:off x="755056" y="1145298"/>
            <a:ext cx="7633887" cy="4825937"/>
          </a:xfrm>
          <a:prstGeom prst="rect">
            <a:avLst/>
          </a:prstGeom>
        </p:spPr>
        <p:txBody>
          <a:bodyPr wrap="square">
            <a:spAutoFit/>
          </a:bodyPr>
          <a:lstStyle/>
          <a:p>
            <a:pPr algn="just">
              <a:spcBef>
                <a:spcPct val="20000"/>
              </a:spcBef>
              <a:buFont typeface="Arial" panose="020B0604020202020204" pitchFamily="34" charset="0"/>
              <a:buChar char="•"/>
            </a:pPr>
            <a:endParaRPr lang="en-US" altLang="zh-CN" sz="1600" b="1" dirty="0">
              <a:latin typeface="Times New Roman"/>
              <a:ea typeface="Times New Roman"/>
              <a:cs typeface="Times New Roman"/>
              <a:sym typeface="Times New Roman"/>
            </a:endParaRPr>
          </a:p>
          <a:p>
            <a:pPr marL="342900" indent="-342900" algn="just">
              <a:spcBef>
                <a:spcPct val="20000"/>
              </a:spcBef>
              <a:buFont typeface="Arial" panose="020B0604020202020204" pitchFamily="34" charset="0"/>
              <a:buChar char="•"/>
            </a:pPr>
            <a:r>
              <a:rPr lang="en-US" altLang="zh-CN" sz="1800" b="1" dirty="0">
                <a:latin typeface="Times New Roman"/>
                <a:ea typeface="Times New Roman"/>
                <a:cs typeface="Times New Roman"/>
                <a:sym typeface="Times New Roman"/>
              </a:rPr>
              <a:t>A motion related to the above threshold based procedure has passed [3]:</a:t>
            </a:r>
          </a:p>
          <a:p>
            <a:pPr marL="342900" indent="-342900" algn="just">
              <a:spcBef>
                <a:spcPct val="20000"/>
              </a:spcBef>
              <a:buFont typeface="Arial" panose="020B0604020202020204" pitchFamily="34" charset="0"/>
              <a:buChar char="•"/>
            </a:pPr>
            <a:endParaRPr lang="en-US" altLang="zh-CN" sz="2000" b="1" dirty="0">
              <a:latin typeface="Times New Roman"/>
              <a:ea typeface="Times New Roman"/>
              <a:cs typeface="Times New Roman"/>
              <a:sym typeface="Times New Roman"/>
            </a:endParaRPr>
          </a:p>
          <a:p>
            <a:pPr marL="342900" indent="-342900" algn="just">
              <a:spcBef>
                <a:spcPct val="20000"/>
              </a:spcBef>
              <a:buFont typeface="Arial" panose="020B0604020202020204" pitchFamily="34" charset="0"/>
              <a:buChar char="•"/>
            </a:pPr>
            <a:endParaRPr lang="en-US" altLang="zh-CN" sz="2000" b="1" dirty="0">
              <a:latin typeface="Times New Roman"/>
              <a:ea typeface="Times New Roman"/>
              <a:cs typeface="Times New Roman"/>
              <a:sym typeface="Times New Roman"/>
            </a:endParaRPr>
          </a:p>
          <a:p>
            <a:pPr marL="342900" indent="-342900" algn="just">
              <a:spcBef>
                <a:spcPct val="20000"/>
              </a:spcBef>
              <a:buFont typeface="Arial" panose="020B0604020202020204" pitchFamily="34" charset="0"/>
              <a:buChar char="•"/>
            </a:pPr>
            <a:endParaRPr lang="en-US" altLang="zh-CN" sz="2000" b="1" dirty="0">
              <a:latin typeface="Times New Roman"/>
              <a:ea typeface="Times New Roman"/>
              <a:cs typeface="Times New Roman"/>
              <a:sym typeface="Times New Roman"/>
            </a:endParaRPr>
          </a:p>
          <a:p>
            <a:pPr marL="342900" indent="-342900" algn="just">
              <a:spcBef>
                <a:spcPct val="20000"/>
              </a:spcBef>
              <a:buFont typeface="Arial" panose="020B0604020202020204" pitchFamily="34" charset="0"/>
              <a:buChar char="•"/>
            </a:pPr>
            <a:endParaRPr lang="en-US" altLang="zh-CN" sz="2000" b="1" dirty="0">
              <a:latin typeface="Times New Roman"/>
              <a:ea typeface="Times New Roman"/>
              <a:cs typeface="Times New Roman"/>
              <a:sym typeface="Times New Roman"/>
            </a:endParaRPr>
          </a:p>
          <a:p>
            <a:pPr marL="342900" indent="-342900" algn="just">
              <a:spcBef>
                <a:spcPct val="20000"/>
              </a:spcBef>
              <a:buFont typeface="Arial" panose="020B0604020202020204" pitchFamily="34" charset="0"/>
              <a:buChar char="•"/>
            </a:pPr>
            <a:endParaRPr lang="en-US" altLang="zh-CN" sz="2000" b="1" dirty="0">
              <a:latin typeface="Times New Roman"/>
              <a:ea typeface="Times New Roman"/>
              <a:cs typeface="Times New Roman"/>
              <a:sym typeface="Times New Roman"/>
            </a:endParaRPr>
          </a:p>
          <a:p>
            <a:pPr marL="342900" indent="-342900" algn="just">
              <a:spcBef>
                <a:spcPct val="20000"/>
              </a:spcBef>
              <a:buFont typeface="Arial" panose="020B0604020202020204" pitchFamily="34" charset="0"/>
              <a:buChar char="•"/>
            </a:pPr>
            <a:endParaRPr lang="en-US" altLang="zh-CN" sz="2000" b="1" dirty="0">
              <a:latin typeface="Times New Roman"/>
              <a:ea typeface="Times New Roman"/>
              <a:cs typeface="Times New Roman"/>
              <a:sym typeface="Times New Roman"/>
            </a:endParaRPr>
          </a:p>
          <a:p>
            <a:pPr algn="just">
              <a:spcBef>
                <a:spcPct val="20000"/>
              </a:spcBef>
            </a:pPr>
            <a:endParaRPr lang="en-US" altLang="zh-CN" sz="2000" b="1" dirty="0">
              <a:latin typeface="Times New Roman"/>
              <a:ea typeface="Times New Roman"/>
              <a:cs typeface="Times New Roman"/>
              <a:sym typeface="Times New Roman"/>
            </a:endParaRPr>
          </a:p>
          <a:p>
            <a:pPr algn="just">
              <a:spcBef>
                <a:spcPct val="20000"/>
              </a:spcBef>
            </a:pPr>
            <a:endParaRPr lang="en-US" altLang="zh-CN" sz="1600" b="1" dirty="0">
              <a:latin typeface="Times New Roman"/>
              <a:ea typeface="Times New Roman"/>
              <a:cs typeface="Times New Roman"/>
              <a:sym typeface="Times New Roman"/>
            </a:endParaRPr>
          </a:p>
          <a:p>
            <a:pPr marL="342900" indent="-342900" algn="just">
              <a:spcBef>
                <a:spcPct val="20000"/>
              </a:spcBef>
              <a:buFont typeface="Arial" panose="020B0604020202020204" pitchFamily="34" charset="0"/>
              <a:buChar char="•"/>
            </a:pPr>
            <a:r>
              <a:rPr lang="en-US" altLang="zh-CN" sz="1800" b="1" dirty="0">
                <a:latin typeface="Times New Roman"/>
                <a:ea typeface="Times New Roman"/>
                <a:cs typeface="Times New Roman"/>
                <a:sym typeface="Times New Roman"/>
              </a:rPr>
              <a:t>In</a:t>
            </a:r>
            <a:r>
              <a:rPr lang="zh-CN" altLang="en-US" sz="1800" b="1" dirty="0">
                <a:latin typeface="Times New Roman"/>
                <a:ea typeface="Times New Roman"/>
                <a:cs typeface="Times New Roman"/>
                <a:sym typeface="Times New Roman"/>
              </a:rPr>
              <a:t> </a:t>
            </a:r>
            <a:r>
              <a:rPr lang="en-US" altLang="zh-CN" sz="1800" b="1" dirty="0">
                <a:latin typeface="Times New Roman"/>
                <a:ea typeface="Times New Roman"/>
                <a:cs typeface="Times New Roman"/>
                <a:sym typeface="Times New Roman"/>
              </a:rPr>
              <a:t>the subsequent slides, we further give the following details of this optional threshold based sensing.</a:t>
            </a:r>
          </a:p>
          <a:p>
            <a:pPr marL="628650" indent="-285750" algn="just">
              <a:spcBef>
                <a:spcPct val="20000"/>
              </a:spcBef>
              <a:buFont typeface="Times New Roman" panose="02020603050405020304" pitchFamily="18" charset="0"/>
              <a:buChar char="–"/>
            </a:pPr>
            <a:r>
              <a:rPr lang="en-US" altLang="zh-CN" sz="1600" dirty="0">
                <a:sym typeface="Times New Roman"/>
              </a:rPr>
              <a:t>How to calculate the CSI variation</a:t>
            </a:r>
          </a:p>
          <a:p>
            <a:pPr marL="628650" indent="-285750" algn="just">
              <a:spcBef>
                <a:spcPct val="20000"/>
              </a:spcBef>
              <a:buFont typeface="Times New Roman" panose="02020603050405020304" pitchFamily="18" charset="0"/>
              <a:buChar char="–"/>
            </a:pPr>
            <a:r>
              <a:rPr lang="en-US" altLang="zh-CN" sz="1600" dirty="0">
                <a:sym typeface="Times New Roman"/>
              </a:rPr>
              <a:t>Details of the threshold based procedure</a:t>
            </a:r>
          </a:p>
        </p:txBody>
      </p:sp>
      <p:sp>
        <p:nvSpPr>
          <p:cNvPr id="7" name="Rectangle 2"/>
          <p:cNvSpPr>
            <a:spLocks noGrp="1" noChangeArrowheads="1"/>
          </p:cNvSpPr>
          <p:nvPr>
            <p:ph type="title"/>
          </p:nvPr>
        </p:nvSpPr>
        <p:spPr>
          <a:xfrm>
            <a:off x="634525" y="641185"/>
            <a:ext cx="7772400" cy="609600"/>
          </a:xfrm>
          <a:noFill/>
        </p:spPr>
        <p:txBody>
          <a:bodyPr/>
          <a:lstStyle/>
          <a:p>
            <a:r>
              <a:rPr lang="en-GB" altLang="zh-CN" dirty="0"/>
              <a:t>Introduction (2/2)</a:t>
            </a:r>
          </a:p>
        </p:txBody>
      </p:sp>
      <p:sp>
        <p:nvSpPr>
          <p:cNvPr id="4" name="矩形 3"/>
          <p:cNvSpPr/>
          <p:nvPr/>
        </p:nvSpPr>
        <p:spPr>
          <a:xfrm>
            <a:off x="971548" y="2133600"/>
            <a:ext cx="7200902" cy="2185214"/>
          </a:xfrm>
          <a:prstGeom prst="rect">
            <a:avLst/>
          </a:prstGeom>
          <a:noFill/>
          <a:ln w="22225" cmpd="sng">
            <a:solidFill>
              <a:schemeClr val="tx1"/>
            </a:solidFill>
            <a:prstDash val="dash"/>
          </a:ln>
        </p:spPr>
        <p:txBody>
          <a:bodyPr wrap="square">
            <a:spAutoFit/>
          </a:bodyPr>
          <a:lstStyle/>
          <a:p>
            <a:pPr marL="358775" indent="-273050">
              <a:spcBef>
                <a:spcPct val="20000"/>
              </a:spcBef>
              <a:buFont typeface="Times New Roman" panose="02020603050405020304" pitchFamily="18" charset="0"/>
              <a:buChar char="–"/>
            </a:pPr>
            <a:r>
              <a:rPr lang="en-US" altLang="zh-CN" sz="1400" b="1" dirty="0">
                <a:cs typeface="ＭＳ Ｐゴシック" charset="0"/>
              </a:rPr>
              <a:t>The 11bf amendment defines an optional threshold based measurement and reporting procedure in which</a:t>
            </a:r>
            <a:endParaRPr lang="en-US" altLang="zh-CN" sz="1400" b="1" dirty="0">
              <a:cs typeface="ＭＳ Ｐゴシック" charset="0"/>
              <a:sym typeface="Times New Roman"/>
            </a:endParaRPr>
          </a:p>
          <a:p>
            <a:pPr marL="623888" lvl="0" indent="-265113" algn="just">
              <a:buFont typeface="Microsoft Sans Serif" panose="020B0604020202020204" pitchFamily="34" charset="0"/>
              <a:buChar char="•"/>
            </a:pPr>
            <a:r>
              <a:rPr lang="en-US" altLang="zh-CN" dirty="0"/>
              <a:t>The difference between the current measured CSI and the previous measured CSI is quantified. The difference is referred to as CSI variation.</a:t>
            </a:r>
            <a:endParaRPr lang="zh-CN" altLang="zh-CN" dirty="0"/>
          </a:p>
          <a:p>
            <a:pPr marL="623888" lvl="0" indent="-265113" algn="just">
              <a:buFont typeface="Microsoft Sans Serif" panose="020B0604020202020204" pitchFamily="34" charset="0"/>
              <a:buChar char="•"/>
            </a:pPr>
            <a:r>
              <a:rPr lang="en-US" altLang="zh-CN" dirty="0"/>
              <a:t>A threshold value to be used by the sensing receiver in the threshold based procedure is defined. </a:t>
            </a:r>
          </a:p>
          <a:p>
            <a:pPr marL="623888" lvl="0" indent="-265113" algn="just">
              <a:buFont typeface="Microsoft Sans Serif" panose="020B0604020202020204" pitchFamily="34" charset="0"/>
              <a:buChar char="•"/>
            </a:pPr>
            <a:r>
              <a:rPr lang="en-US" altLang="zh-CN" dirty="0"/>
              <a:t>By comparing the CSI variation with the threshold, the sensing receiver can send a feedback resulting from the large CSI variation to the sensing transmitter.</a:t>
            </a:r>
          </a:p>
          <a:p>
            <a:pPr marL="623888" lvl="0" indent="-265113" algn="just">
              <a:buFont typeface="Microsoft Sans Serif" panose="020B0604020202020204" pitchFamily="34" charset="0"/>
              <a:buChar char="•"/>
            </a:pPr>
            <a:r>
              <a:rPr lang="en-US" altLang="zh-CN" dirty="0"/>
              <a:t>Whether the threshold is predefined, or defined by the sensing receiver, transmitter, initiator or responder is TBD.</a:t>
            </a:r>
          </a:p>
          <a:p>
            <a:pPr marL="623888" lvl="0" indent="-265113" algn="just">
              <a:buFont typeface="Microsoft Sans Serif" panose="020B0604020202020204" pitchFamily="34" charset="0"/>
              <a:buChar char="•"/>
            </a:pPr>
            <a:r>
              <a:rPr lang="en-US" altLang="zh-CN" dirty="0"/>
              <a:t>The threshold based procedure is not always required (Procedure A in 21/0351r5 is not always required).</a:t>
            </a:r>
          </a:p>
        </p:txBody>
      </p:sp>
    </p:spTree>
    <p:extLst>
      <p:ext uri="{BB962C8B-B14F-4D97-AF65-F5344CB8AC3E}">
        <p14:creationId xmlns:p14="http://schemas.microsoft.com/office/powerpoint/2010/main" val="87022842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B9C0E188-B661-422B-804D-EAB6E9A6F716}" type="slidenum">
              <a:rPr lang="en-US" altLang="zh-CN"/>
              <a:pPr/>
              <a:t>4</a:t>
            </a:fld>
            <a:endParaRPr lang="en-US" altLang="zh-CN"/>
          </a:p>
        </p:txBody>
      </p:sp>
      <p:sp>
        <p:nvSpPr>
          <p:cNvPr id="7" name="Rectangle 2"/>
          <p:cNvSpPr>
            <a:spLocks noGrp="1" noChangeArrowheads="1"/>
          </p:cNvSpPr>
          <p:nvPr>
            <p:ph type="title"/>
          </p:nvPr>
        </p:nvSpPr>
        <p:spPr>
          <a:xfrm>
            <a:off x="634525" y="641185"/>
            <a:ext cx="7772400" cy="609600"/>
          </a:xfrm>
          <a:noFill/>
        </p:spPr>
        <p:txBody>
          <a:bodyPr/>
          <a:lstStyle/>
          <a:p>
            <a:r>
              <a:rPr lang="en-GB" altLang="zh-CN" dirty="0"/>
              <a:t>Calculation of CSI Variation</a:t>
            </a:r>
          </a:p>
        </p:txBody>
      </p:sp>
      <p:sp>
        <p:nvSpPr>
          <p:cNvPr id="3" name="矩形 2"/>
          <p:cNvSpPr/>
          <p:nvPr/>
        </p:nvSpPr>
        <p:spPr>
          <a:xfrm>
            <a:off x="678180" y="1447800"/>
            <a:ext cx="8008620" cy="4081117"/>
          </a:xfrm>
          <a:prstGeom prst="rect">
            <a:avLst/>
          </a:prstGeom>
        </p:spPr>
        <p:txBody>
          <a:bodyPr wrap="square">
            <a:spAutoFit/>
          </a:bodyPr>
          <a:lstStyle/>
          <a:p>
            <a:pPr marL="342900" indent="-342900" algn="just">
              <a:spcBef>
                <a:spcPct val="20000"/>
              </a:spcBef>
              <a:buFont typeface="Arial" panose="020B0604020202020204" pitchFamily="34" charset="0"/>
              <a:buChar char="•"/>
            </a:pPr>
            <a:r>
              <a:rPr lang="en-US" altLang="zh-CN" sz="1800" b="1" dirty="0">
                <a:latin typeface="Times New Roman"/>
                <a:ea typeface="Times New Roman"/>
                <a:cs typeface="Times New Roman"/>
                <a:sym typeface="Times New Roman"/>
              </a:rPr>
              <a:t>How to calculate the CSI variation?</a:t>
            </a:r>
            <a:endParaRPr lang="en-US" altLang="zh-CN" sz="1800" b="1" dirty="0">
              <a:solidFill>
                <a:srgbClr val="FF0000"/>
              </a:solidFill>
              <a:latin typeface="Times New Roman"/>
              <a:ea typeface="Times New Roman"/>
              <a:cs typeface="Times New Roman"/>
              <a:sym typeface="Times New Roman"/>
            </a:endParaRPr>
          </a:p>
          <a:p>
            <a:pPr marL="628650" indent="-285750" algn="just">
              <a:spcBef>
                <a:spcPct val="20000"/>
              </a:spcBef>
              <a:buFont typeface="Times New Roman" panose="02020603050405020304" pitchFamily="18" charset="0"/>
              <a:buChar char="–"/>
            </a:pPr>
            <a:r>
              <a:rPr lang="en-US" altLang="zh-CN" sz="1600" dirty="0">
                <a:cs typeface="ＭＳ Ｐゴシック" charset="0"/>
              </a:rPr>
              <a:t>The calculation of CSI variation is suggested to be implementation specific. Different devices can have different methods to determine the CSI variation. </a:t>
            </a:r>
          </a:p>
          <a:p>
            <a:pPr marL="628650" indent="-285750" algn="just">
              <a:spcBef>
                <a:spcPct val="20000"/>
              </a:spcBef>
              <a:buFont typeface="Times New Roman" panose="02020603050405020304" pitchFamily="18" charset="0"/>
              <a:buChar char="–"/>
            </a:pPr>
            <a:r>
              <a:rPr lang="en-US" altLang="zh-CN" sz="1600" dirty="0">
                <a:cs typeface="ＭＳ Ｐゴシック" charset="0"/>
              </a:rPr>
              <a:t>Although this is implementation specific, </a:t>
            </a:r>
            <a:r>
              <a:rPr lang="en-US" altLang="zh-CN" sz="1600" dirty="0">
                <a:solidFill>
                  <a:srgbClr val="FF0000"/>
                </a:solidFill>
                <a:cs typeface="ＭＳ Ｐゴシック" charset="0"/>
              </a:rPr>
              <a:t>the following rules shall be defined for the calculation</a:t>
            </a:r>
            <a:r>
              <a:rPr lang="en-US" altLang="zh-CN" sz="1600" dirty="0">
                <a:cs typeface="ＭＳ Ｐゴシック" charset="0"/>
              </a:rPr>
              <a:t>, providing benefits for the metric unification and the threshold adaptation.</a:t>
            </a:r>
          </a:p>
          <a:p>
            <a:pPr marL="628650" indent="-285750" algn="just">
              <a:spcBef>
                <a:spcPct val="20000"/>
              </a:spcBef>
              <a:buFont typeface="Times New Roman" panose="02020603050405020304" pitchFamily="18" charset="0"/>
              <a:buChar char="–"/>
            </a:pPr>
            <a:endParaRPr lang="en-US" altLang="zh-CN" sz="200" dirty="0">
              <a:cs typeface="ＭＳ Ｐゴシック" charset="0"/>
            </a:endParaRPr>
          </a:p>
          <a:p>
            <a:pPr marL="896938" indent="-268288" algn="just">
              <a:buFont typeface="Microsoft Sans Serif" panose="020B0604020202020204" pitchFamily="34" charset="0"/>
              <a:buChar char="•"/>
            </a:pPr>
            <a:r>
              <a:rPr lang="en-US" altLang="zh-CN" sz="1400" dirty="0"/>
              <a:t>The estimation value of the CSI variation needs to be </a:t>
            </a:r>
            <a:r>
              <a:rPr lang="en-US" altLang="zh-CN" sz="1400" dirty="0" smtClean="0"/>
              <a:t>mapped </a:t>
            </a:r>
            <a:r>
              <a:rPr lang="en-US" altLang="zh-CN" sz="1400" dirty="0"/>
              <a:t>to a closed interval [0, 1]. </a:t>
            </a:r>
          </a:p>
          <a:p>
            <a:pPr marL="896938" indent="-268288" algn="just">
              <a:buFont typeface="Microsoft Sans Serif" panose="020B0604020202020204" pitchFamily="34" charset="0"/>
              <a:buChar char="•"/>
            </a:pPr>
            <a:r>
              <a:rPr lang="en-US" altLang="zh-CN" sz="1400" dirty="0"/>
              <a:t>A larger estimation value indicates a larger CSI variation degree (strictly increasing) </a:t>
            </a:r>
          </a:p>
          <a:p>
            <a:pPr marL="896938" indent="-268288" algn="just">
              <a:buFont typeface="Microsoft Sans Serif" panose="020B0604020202020204" pitchFamily="34" charset="0"/>
              <a:buChar char="•"/>
            </a:pPr>
            <a:r>
              <a:rPr lang="en-US" altLang="zh-CN" sz="1400" dirty="0"/>
              <a:t>The CSI variation of 0 indicates a minimum CSI variation. </a:t>
            </a:r>
          </a:p>
          <a:p>
            <a:pPr marL="896938" indent="-268288" algn="just">
              <a:buFont typeface="Microsoft Sans Serif" panose="020B0604020202020204" pitchFamily="34" charset="0"/>
              <a:buChar char="•"/>
            </a:pPr>
            <a:r>
              <a:rPr lang="en-US" altLang="zh-CN" sz="1400" dirty="0"/>
              <a:t>The CSI variation of 1 indicates a maximum CSI variation. </a:t>
            </a:r>
          </a:p>
          <a:p>
            <a:pPr marL="628650" indent="-285750" algn="just">
              <a:spcBef>
                <a:spcPct val="20000"/>
              </a:spcBef>
              <a:buFont typeface="Times New Roman" panose="02020603050405020304" pitchFamily="18" charset="0"/>
              <a:buChar char="–"/>
            </a:pPr>
            <a:endParaRPr lang="en-US" altLang="zh-CN" sz="1600" dirty="0">
              <a:cs typeface="ＭＳ Ｐゴシック" charset="0"/>
            </a:endParaRPr>
          </a:p>
          <a:p>
            <a:pPr marL="628650" indent="-285750" algn="just">
              <a:spcBef>
                <a:spcPct val="20000"/>
              </a:spcBef>
              <a:buFont typeface="Times New Roman" panose="02020603050405020304" pitchFamily="18" charset="0"/>
              <a:buChar char="–"/>
            </a:pPr>
            <a:endParaRPr lang="en-US" altLang="zh-CN" sz="1600" dirty="0">
              <a:cs typeface="ＭＳ Ｐゴシック" charset="0"/>
            </a:endParaRPr>
          </a:p>
          <a:p>
            <a:pPr marL="628650" indent="-285750" algn="just">
              <a:spcBef>
                <a:spcPct val="20000"/>
              </a:spcBef>
              <a:buFont typeface="Times New Roman" panose="02020603050405020304" pitchFamily="18" charset="0"/>
              <a:buChar char="–"/>
            </a:pPr>
            <a:endParaRPr lang="en-US" altLang="zh-CN" sz="1600" dirty="0">
              <a:cs typeface="ＭＳ Ｐゴシック" charset="0"/>
            </a:endParaRPr>
          </a:p>
          <a:p>
            <a:pPr marL="628650" indent="-285750" algn="just">
              <a:spcBef>
                <a:spcPct val="20000"/>
              </a:spcBef>
              <a:buFont typeface="Times New Roman" panose="02020603050405020304" pitchFamily="18" charset="0"/>
              <a:buChar char="–"/>
            </a:pPr>
            <a:endParaRPr lang="en-US" altLang="zh-CN" sz="1600" dirty="0">
              <a:cs typeface="ＭＳ Ｐゴシック" charset="0"/>
            </a:endParaRPr>
          </a:p>
          <a:p>
            <a:pPr marL="342900" algn="just">
              <a:spcBef>
                <a:spcPct val="20000"/>
              </a:spcBef>
            </a:pPr>
            <a:endParaRPr lang="en-US" altLang="zh-CN" sz="600" dirty="0">
              <a:cs typeface="ＭＳ Ｐゴシック" charset="0"/>
            </a:endParaRPr>
          </a:p>
          <a:p>
            <a:pPr marL="628650" indent="-285750" algn="just">
              <a:spcBef>
                <a:spcPct val="20000"/>
              </a:spcBef>
              <a:buFont typeface="Times New Roman" panose="02020603050405020304" pitchFamily="18" charset="0"/>
              <a:buChar char="–"/>
            </a:pPr>
            <a:endParaRPr lang="en-US" altLang="zh-CN" dirty="0"/>
          </a:p>
          <a:p>
            <a:pPr marL="896938" indent="-268288" algn="just">
              <a:buFont typeface="Microsoft Sans Serif" panose="020B0604020202020204" pitchFamily="34" charset="0"/>
              <a:buChar char="•"/>
            </a:pPr>
            <a:endParaRPr lang="en-US" altLang="zh-CN" sz="1400" dirty="0"/>
          </a:p>
        </p:txBody>
      </p:sp>
      <p:pic>
        <p:nvPicPr>
          <p:cNvPr id="10" name="图片 9"/>
          <p:cNvPicPr>
            <a:picLocks noChangeAspect="1"/>
          </p:cNvPicPr>
          <p:nvPr/>
        </p:nvPicPr>
        <p:blipFill>
          <a:blip r:embed="rId3"/>
          <a:stretch>
            <a:fillRect/>
          </a:stretch>
        </p:blipFill>
        <p:spPr>
          <a:xfrm>
            <a:off x="2895600" y="4191000"/>
            <a:ext cx="3665619" cy="1914377"/>
          </a:xfrm>
          <a:prstGeom prst="rect">
            <a:avLst/>
          </a:prstGeom>
        </p:spPr>
      </p:pic>
    </p:spTree>
    <p:extLst>
      <p:ext uri="{BB962C8B-B14F-4D97-AF65-F5344CB8AC3E}">
        <p14:creationId xmlns:p14="http://schemas.microsoft.com/office/powerpoint/2010/main" val="285593455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B9C0E188-B661-422B-804D-EAB6E9A6F716}" type="slidenum">
              <a:rPr lang="en-US" altLang="zh-CN"/>
              <a:pPr/>
              <a:t>5</a:t>
            </a:fld>
            <a:endParaRPr lang="en-US" altLang="zh-CN"/>
          </a:p>
        </p:txBody>
      </p:sp>
      <p:sp>
        <p:nvSpPr>
          <p:cNvPr id="7" name="Rectangle 2"/>
          <p:cNvSpPr>
            <a:spLocks noGrp="1" noChangeArrowheads="1"/>
          </p:cNvSpPr>
          <p:nvPr>
            <p:ph type="title"/>
          </p:nvPr>
        </p:nvSpPr>
        <p:spPr>
          <a:xfrm>
            <a:off x="634525" y="641185"/>
            <a:ext cx="7772400" cy="609600"/>
          </a:xfrm>
          <a:noFill/>
        </p:spPr>
        <p:txBody>
          <a:bodyPr/>
          <a:lstStyle/>
          <a:p>
            <a:r>
              <a:rPr lang="en-GB" altLang="zh-CN" dirty="0"/>
              <a:t>Signaling</a:t>
            </a:r>
          </a:p>
        </p:txBody>
      </p:sp>
      <p:sp>
        <p:nvSpPr>
          <p:cNvPr id="3" name="矩形 2"/>
          <p:cNvSpPr/>
          <p:nvPr/>
        </p:nvSpPr>
        <p:spPr>
          <a:xfrm>
            <a:off x="583962" y="1295400"/>
            <a:ext cx="7976075" cy="2142125"/>
          </a:xfrm>
          <a:prstGeom prst="rect">
            <a:avLst/>
          </a:prstGeom>
        </p:spPr>
        <p:txBody>
          <a:bodyPr wrap="square">
            <a:spAutoFit/>
          </a:bodyPr>
          <a:lstStyle/>
          <a:p>
            <a:pPr marL="628650" indent="-285750" algn="just">
              <a:spcBef>
                <a:spcPct val="20000"/>
              </a:spcBef>
              <a:buFont typeface="Times New Roman" panose="02020603050405020304" pitchFamily="18" charset="0"/>
              <a:buChar char="–"/>
            </a:pPr>
            <a:endParaRPr lang="en-US" altLang="zh-CN" sz="1600" dirty="0">
              <a:cs typeface="ＭＳ Ｐゴシック" charset="0"/>
            </a:endParaRPr>
          </a:p>
          <a:p>
            <a:pPr marL="628650" indent="-285750" algn="just">
              <a:spcBef>
                <a:spcPct val="20000"/>
              </a:spcBef>
              <a:buFont typeface="Times New Roman" panose="02020603050405020304" pitchFamily="18" charset="0"/>
              <a:buChar char="–"/>
            </a:pPr>
            <a:endParaRPr lang="en-US" altLang="zh-CN" sz="1600" dirty="0">
              <a:cs typeface="ＭＳ Ｐゴシック" charset="0"/>
            </a:endParaRPr>
          </a:p>
          <a:p>
            <a:pPr marL="628650" indent="-285750" algn="just">
              <a:spcBef>
                <a:spcPct val="20000"/>
              </a:spcBef>
              <a:buFont typeface="Times New Roman" panose="02020603050405020304" pitchFamily="18" charset="0"/>
              <a:buChar char="–"/>
            </a:pPr>
            <a:endParaRPr lang="en-US" altLang="zh-CN" sz="1600" dirty="0">
              <a:cs typeface="ＭＳ Ｐゴシック" charset="0"/>
            </a:endParaRPr>
          </a:p>
          <a:p>
            <a:pPr marL="628650" indent="-285750" algn="just">
              <a:spcBef>
                <a:spcPct val="20000"/>
              </a:spcBef>
              <a:buFont typeface="Times New Roman" panose="02020603050405020304" pitchFamily="18" charset="0"/>
              <a:buChar char="–"/>
            </a:pPr>
            <a:endParaRPr lang="en-US" altLang="zh-CN" sz="1600" dirty="0">
              <a:cs typeface="ＭＳ Ｐゴシック" charset="0"/>
            </a:endParaRPr>
          </a:p>
          <a:p>
            <a:pPr marL="628650" indent="-285750" algn="just">
              <a:spcBef>
                <a:spcPct val="20000"/>
              </a:spcBef>
              <a:buFont typeface="Times New Roman" panose="02020603050405020304" pitchFamily="18" charset="0"/>
              <a:buChar char="–"/>
            </a:pPr>
            <a:endParaRPr lang="en-US" altLang="zh-CN" sz="1600" dirty="0">
              <a:cs typeface="ＭＳ Ｐゴシック" charset="0"/>
            </a:endParaRPr>
          </a:p>
          <a:p>
            <a:pPr marL="628650" indent="-285750" algn="just">
              <a:spcBef>
                <a:spcPct val="20000"/>
              </a:spcBef>
              <a:buFont typeface="Times New Roman" panose="02020603050405020304" pitchFamily="18" charset="0"/>
              <a:buChar char="–"/>
            </a:pPr>
            <a:endParaRPr lang="en-US" altLang="zh-CN" sz="1600" dirty="0">
              <a:cs typeface="ＭＳ Ｐゴシック" charset="0"/>
            </a:endParaRPr>
          </a:p>
          <a:p>
            <a:pPr marL="342900" algn="just">
              <a:spcBef>
                <a:spcPct val="20000"/>
              </a:spcBef>
            </a:pPr>
            <a:endParaRPr lang="en-US" altLang="zh-CN" sz="600" dirty="0">
              <a:cs typeface="ＭＳ Ｐゴシック" charset="0"/>
            </a:endParaRPr>
          </a:p>
          <a:p>
            <a:pPr marL="896938" indent="-268288" algn="just">
              <a:buFont typeface="Microsoft Sans Serif" panose="020B0604020202020204" pitchFamily="34" charset="0"/>
              <a:buChar char="•"/>
            </a:pPr>
            <a:endParaRPr lang="en-US" altLang="zh-CN" sz="1400" dirty="0"/>
          </a:p>
        </p:txBody>
      </p:sp>
      <p:sp>
        <p:nvSpPr>
          <p:cNvPr id="9" name="Rectangle 3">
            <a:extLst>
              <a:ext uri="{FF2B5EF4-FFF2-40B4-BE49-F238E27FC236}">
                <a16:creationId xmlns:a16="http://schemas.microsoft.com/office/drawing/2014/main" xmlns="" id="{4631DEE6-85FF-40EC-AE17-863E659616AD}"/>
              </a:ext>
            </a:extLst>
          </p:cNvPr>
          <p:cNvSpPr txBox="1">
            <a:spLocks noChangeArrowheads="1"/>
          </p:cNvSpPr>
          <p:nvPr/>
        </p:nvSpPr>
        <p:spPr bwMode="auto">
          <a:xfrm>
            <a:off x="573076" y="1295400"/>
            <a:ext cx="8026639"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800100" indent="-34290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just">
              <a:spcBef>
                <a:spcPct val="20000"/>
              </a:spcBef>
              <a:buFont typeface="Arial" panose="020B0604020202020204" pitchFamily="34" charset="0"/>
              <a:buChar char="•"/>
            </a:pPr>
            <a:r>
              <a:rPr lang="en-US" altLang="zh-CN" sz="1800" b="1" dirty="0">
                <a:latin typeface="Times New Roman"/>
                <a:cs typeface="Times New Roman"/>
                <a:sym typeface="Times New Roman"/>
              </a:rPr>
              <a:t>Initiator Sends Threshold &amp; Responder Feeds back CSI variation</a:t>
            </a:r>
            <a:endParaRPr lang="en-US" altLang="zh-CN" sz="1600" dirty="0">
              <a:cs typeface="ＭＳ Ｐゴシック" charset="0"/>
              <a:sym typeface="Times New Roman"/>
            </a:endParaRPr>
          </a:p>
          <a:p>
            <a:pPr marL="628650" indent="-285750" algn="just">
              <a:spcBef>
                <a:spcPct val="20000"/>
              </a:spcBef>
              <a:buFont typeface="Times New Roman" panose="02020603050405020304" pitchFamily="18" charset="0"/>
              <a:buChar char="–"/>
            </a:pPr>
            <a:r>
              <a:rPr lang="en-US" altLang="zh-CN" sz="1600" dirty="0">
                <a:cs typeface="ＭＳ Ｐゴシック" charset="0"/>
                <a:sym typeface="Times New Roman"/>
              </a:rPr>
              <a:t>The initiator sends </a:t>
            </a:r>
            <a:r>
              <a:rPr lang="en-US" altLang="zh-CN" sz="1600" dirty="0">
                <a:solidFill>
                  <a:srgbClr val="FF0000"/>
                </a:solidFill>
                <a:cs typeface="ＭＳ Ｐゴシック" charset="0"/>
                <a:sym typeface="Times New Roman"/>
              </a:rPr>
              <a:t>the threshold </a:t>
            </a:r>
            <a:r>
              <a:rPr lang="en-US" altLang="zh-CN" sz="1600" dirty="0">
                <a:cs typeface="ＭＳ Ｐゴシック" charset="0"/>
                <a:sym typeface="Times New Roman"/>
              </a:rPr>
              <a:t>to its corresponding responder.</a:t>
            </a:r>
          </a:p>
          <a:p>
            <a:pPr marL="895350" indent="-266700" algn="just">
              <a:spcBef>
                <a:spcPct val="20000"/>
              </a:spcBef>
              <a:buFont typeface="Wingdings" panose="05000000000000000000" pitchFamily="2" charset="2"/>
              <a:buChar char="p"/>
            </a:pPr>
            <a:r>
              <a:rPr lang="en-US" altLang="zh-CN" sz="1400" dirty="0" smtClean="0">
                <a:cs typeface="ＭＳ Ｐゴシック" charset="0"/>
                <a:sym typeface="Times New Roman"/>
              </a:rPr>
              <a:t>Measurement setup level: No change within the measurement instances that have the same measurement setup ID. The threshold can be told in the measurement setup.</a:t>
            </a:r>
          </a:p>
          <a:p>
            <a:pPr marL="895350" indent="-266700" algn="just">
              <a:spcBef>
                <a:spcPct val="20000"/>
              </a:spcBef>
              <a:buFont typeface="Wingdings" panose="05000000000000000000" pitchFamily="2" charset="2"/>
              <a:buChar char="p"/>
            </a:pPr>
            <a:r>
              <a:rPr lang="en-US" altLang="zh-CN" sz="1400" dirty="0" smtClean="0">
                <a:cs typeface="ＭＳ Ｐゴシック" charset="0"/>
                <a:sym typeface="Times New Roman"/>
              </a:rPr>
              <a:t>Measurement instance level: Can be changed in different measurement instances. The threshold can be told in the NDPA, or Feedback Request within the measurement instance.</a:t>
            </a:r>
          </a:p>
          <a:p>
            <a:pPr marL="895350" indent="-266700" algn="just">
              <a:spcBef>
                <a:spcPct val="20000"/>
              </a:spcBef>
              <a:buFont typeface="Wingdings" panose="05000000000000000000" pitchFamily="2" charset="2"/>
              <a:buChar char="p"/>
            </a:pPr>
            <a:r>
              <a:rPr lang="en-US" altLang="zh-CN" sz="1400" dirty="0" smtClean="0">
                <a:cs typeface="ＭＳ Ｐゴシック" charset="0"/>
                <a:sym typeface="Times New Roman"/>
              </a:rPr>
              <a:t>Whether or not to use this can be told in the session setup.</a:t>
            </a:r>
            <a:endParaRPr lang="en-US" altLang="zh-CN" dirty="0" smtClean="0">
              <a:cs typeface="ＭＳ Ｐゴシック" charset="0"/>
              <a:sym typeface="Times New Roman"/>
            </a:endParaRPr>
          </a:p>
          <a:p>
            <a:pPr marL="628650" indent="-285750" algn="just">
              <a:spcBef>
                <a:spcPct val="20000"/>
              </a:spcBef>
              <a:buFont typeface="Times New Roman" panose="02020603050405020304" pitchFamily="18" charset="0"/>
              <a:buChar char="–"/>
            </a:pPr>
            <a:r>
              <a:rPr lang="en-US" altLang="zh-CN" sz="1600" dirty="0" smtClean="0">
                <a:cs typeface="ＭＳ Ｐゴシック" charset="0"/>
                <a:sym typeface="Times New Roman"/>
              </a:rPr>
              <a:t>The </a:t>
            </a:r>
            <a:r>
              <a:rPr lang="en-US" altLang="zh-CN" sz="1600" dirty="0">
                <a:cs typeface="ＭＳ Ｐゴシック" charset="0"/>
                <a:sym typeface="Times New Roman"/>
              </a:rPr>
              <a:t>responder feeds back </a:t>
            </a:r>
            <a:r>
              <a:rPr lang="en-US" altLang="zh-CN" sz="1600" dirty="0">
                <a:solidFill>
                  <a:srgbClr val="FF0000"/>
                </a:solidFill>
                <a:cs typeface="ＭＳ Ｐゴシック" charset="0"/>
                <a:sym typeface="Times New Roman"/>
              </a:rPr>
              <a:t>the CSI variation </a:t>
            </a:r>
            <a:r>
              <a:rPr lang="en-US" altLang="zh-CN" sz="1600" dirty="0">
                <a:cs typeface="ＭＳ Ｐゴシック" charset="0"/>
                <a:sym typeface="Times New Roman"/>
              </a:rPr>
              <a:t>to the initiator</a:t>
            </a:r>
            <a:r>
              <a:rPr lang="en-US" altLang="zh-CN" sz="1600" dirty="0">
                <a:solidFill>
                  <a:srgbClr val="FF0000"/>
                </a:solidFill>
                <a:cs typeface="ＭＳ Ｐゴシック" charset="0"/>
                <a:sym typeface="Times New Roman"/>
              </a:rPr>
              <a:t> </a:t>
            </a:r>
            <a:r>
              <a:rPr lang="en-US" altLang="zh-CN" sz="1600" dirty="0">
                <a:cs typeface="ＭＳ Ｐゴシック" charset="0"/>
                <a:sym typeface="Times New Roman"/>
              </a:rPr>
              <a:t>in the Feedback Response in Procedure A in the measurement instance, and can compare its CSI variation with the obtained threshold to know whether it needs to feed back the full CSI later.</a:t>
            </a:r>
          </a:p>
          <a:p>
            <a:pPr marL="628650" indent="-285750" algn="just">
              <a:spcBef>
                <a:spcPct val="20000"/>
              </a:spcBef>
              <a:buFont typeface="Times New Roman" panose="02020603050405020304" pitchFamily="18" charset="0"/>
              <a:buChar char="–"/>
            </a:pPr>
            <a:endParaRPr lang="en-US" altLang="zh-CN" sz="1600" dirty="0">
              <a:cs typeface="ＭＳ Ｐゴシック" charset="0"/>
              <a:sym typeface="Times New Roman"/>
            </a:endParaRPr>
          </a:p>
          <a:p>
            <a:pPr marL="628650" indent="-285750" algn="just">
              <a:spcBef>
                <a:spcPct val="20000"/>
              </a:spcBef>
              <a:buFont typeface="Times New Roman" panose="02020603050405020304" pitchFamily="18" charset="0"/>
              <a:buChar char="–"/>
            </a:pPr>
            <a:endParaRPr lang="en-US" altLang="zh-CN" sz="1600" dirty="0">
              <a:cs typeface="ＭＳ Ｐゴシック" charset="0"/>
              <a:sym typeface="Times New Roman"/>
            </a:endParaRPr>
          </a:p>
        </p:txBody>
      </p:sp>
      <p:pic>
        <p:nvPicPr>
          <p:cNvPr id="13" name="Picture 11">
            <a:extLst>
              <a:ext uri="{FF2B5EF4-FFF2-40B4-BE49-F238E27FC236}">
                <a16:creationId xmlns:a16="http://schemas.microsoft.com/office/drawing/2014/main" xmlns="" id="{02463BBC-C7BF-4E01-84F6-5EF420968214}"/>
              </a:ext>
            </a:extLst>
          </p:cNvPr>
          <p:cNvPicPr>
            <a:picLocks noChangeAspect="1"/>
          </p:cNvPicPr>
          <p:nvPr/>
        </p:nvPicPr>
        <p:blipFill>
          <a:blip r:embed="rId3"/>
          <a:stretch>
            <a:fillRect/>
          </a:stretch>
        </p:blipFill>
        <p:spPr>
          <a:xfrm>
            <a:off x="544285" y="3962400"/>
            <a:ext cx="8153746" cy="2385219"/>
          </a:xfrm>
          <a:prstGeom prst="rect">
            <a:avLst/>
          </a:prstGeom>
        </p:spPr>
      </p:pic>
      <p:sp>
        <p:nvSpPr>
          <p:cNvPr id="5" name="文本框 4">
            <a:extLst>
              <a:ext uri="{FF2B5EF4-FFF2-40B4-BE49-F238E27FC236}">
                <a16:creationId xmlns:a16="http://schemas.microsoft.com/office/drawing/2014/main" xmlns="" id="{A53E62A4-7A29-40D6-A477-CFEE73C37A27}"/>
              </a:ext>
            </a:extLst>
          </p:cNvPr>
          <p:cNvSpPr txBox="1"/>
          <p:nvPr/>
        </p:nvSpPr>
        <p:spPr>
          <a:xfrm>
            <a:off x="2189956" y="6008889"/>
            <a:ext cx="4840287" cy="253916"/>
          </a:xfrm>
          <a:prstGeom prst="rect">
            <a:avLst/>
          </a:prstGeom>
          <a:noFill/>
        </p:spPr>
        <p:txBody>
          <a:bodyPr wrap="square" rtlCol="0">
            <a:spAutoFit/>
          </a:bodyPr>
          <a:lstStyle/>
          <a:p>
            <a:r>
              <a:rPr lang="en-US" altLang="zh-CN" sz="1050" b="1" dirty="0"/>
              <a:t>An example of the WLAN sensing procedure (Ref: IEEE 802.11-21/1321r1 [4]) </a:t>
            </a:r>
            <a:endParaRPr lang="zh-CN" altLang="en-US" sz="1050" b="1" dirty="0"/>
          </a:p>
        </p:txBody>
      </p:sp>
      <p:sp>
        <p:nvSpPr>
          <p:cNvPr id="4" name="矩形 3">
            <a:extLst>
              <a:ext uri="{FF2B5EF4-FFF2-40B4-BE49-F238E27FC236}">
                <a16:creationId xmlns:a16="http://schemas.microsoft.com/office/drawing/2014/main" xmlns="" id="{03F99F6E-7E19-4C45-89E3-4B971B3C550B}"/>
              </a:ext>
            </a:extLst>
          </p:cNvPr>
          <p:cNvSpPr/>
          <p:nvPr/>
        </p:nvSpPr>
        <p:spPr>
          <a:xfrm>
            <a:off x="4824041" y="6259221"/>
            <a:ext cx="3803977" cy="261610"/>
          </a:xfrm>
          <a:prstGeom prst="rect">
            <a:avLst/>
          </a:prstGeom>
        </p:spPr>
        <p:txBody>
          <a:bodyPr wrap="square">
            <a:spAutoFit/>
          </a:bodyPr>
          <a:lstStyle/>
          <a:p>
            <a:r>
              <a:rPr lang="en-US" altLang="zh-CN" sz="1100" dirty="0">
                <a:solidFill>
                  <a:schemeClr val="bg2">
                    <a:lumMod val="75000"/>
                  </a:schemeClr>
                </a:solidFill>
              </a:rPr>
              <a:t>Note: The signaling is based on the sensing procedure in 1321r1. </a:t>
            </a:r>
            <a:endParaRPr lang="zh-CN" altLang="en-US" sz="1100" dirty="0">
              <a:solidFill>
                <a:schemeClr val="bg2">
                  <a:lumMod val="75000"/>
                </a:schemeClr>
              </a:solidFill>
            </a:endParaRPr>
          </a:p>
        </p:txBody>
      </p:sp>
    </p:spTree>
    <p:extLst>
      <p:ext uri="{BB962C8B-B14F-4D97-AF65-F5344CB8AC3E}">
        <p14:creationId xmlns:p14="http://schemas.microsoft.com/office/powerpoint/2010/main" val="337670764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B9C0E188-B661-422B-804D-EAB6E9A6F716}" type="slidenum">
              <a:rPr lang="en-US" altLang="zh-CN"/>
              <a:pPr/>
              <a:t>6</a:t>
            </a:fld>
            <a:endParaRPr lang="en-US" altLang="zh-CN"/>
          </a:p>
        </p:txBody>
      </p:sp>
      <p:sp>
        <p:nvSpPr>
          <p:cNvPr id="7" name="Rectangle 2"/>
          <p:cNvSpPr>
            <a:spLocks noGrp="1" noChangeArrowheads="1"/>
          </p:cNvSpPr>
          <p:nvPr>
            <p:ph type="title"/>
          </p:nvPr>
        </p:nvSpPr>
        <p:spPr>
          <a:xfrm>
            <a:off x="634525" y="641185"/>
            <a:ext cx="7772400" cy="609600"/>
          </a:xfrm>
          <a:noFill/>
        </p:spPr>
        <p:txBody>
          <a:bodyPr/>
          <a:lstStyle/>
          <a:p>
            <a:r>
              <a:rPr lang="en-GB" altLang="zh-CN" dirty="0"/>
              <a:t>Behavior</a:t>
            </a:r>
          </a:p>
        </p:txBody>
      </p:sp>
      <p:sp>
        <p:nvSpPr>
          <p:cNvPr id="3" name="矩形 2"/>
          <p:cNvSpPr/>
          <p:nvPr/>
        </p:nvSpPr>
        <p:spPr>
          <a:xfrm>
            <a:off x="583962" y="1295400"/>
            <a:ext cx="7976075" cy="2142125"/>
          </a:xfrm>
          <a:prstGeom prst="rect">
            <a:avLst/>
          </a:prstGeom>
        </p:spPr>
        <p:txBody>
          <a:bodyPr wrap="square">
            <a:spAutoFit/>
          </a:bodyPr>
          <a:lstStyle/>
          <a:p>
            <a:pPr marL="628650" indent="-285750" algn="just">
              <a:spcBef>
                <a:spcPct val="20000"/>
              </a:spcBef>
              <a:buFont typeface="Times New Roman" panose="02020603050405020304" pitchFamily="18" charset="0"/>
              <a:buChar char="–"/>
            </a:pPr>
            <a:endParaRPr lang="en-US" altLang="zh-CN" sz="1600" dirty="0">
              <a:cs typeface="ＭＳ Ｐゴシック" charset="0"/>
            </a:endParaRPr>
          </a:p>
          <a:p>
            <a:pPr marL="628650" indent="-285750" algn="just">
              <a:spcBef>
                <a:spcPct val="20000"/>
              </a:spcBef>
              <a:buFont typeface="Times New Roman" panose="02020603050405020304" pitchFamily="18" charset="0"/>
              <a:buChar char="–"/>
            </a:pPr>
            <a:endParaRPr lang="en-US" altLang="zh-CN" sz="1600" dirty="0">
              <a:cs typeface="ＭＳ Ｐゴシック" charset="0"/>
            </a:endParaRPr>
          </a:p>
          <a:p>
            <a:pPr marL="628650" indent="-285750" algn="just">
              <a:spcBef>
                <a:spcPct val="20000"/>
              </a:spcBef>
              <a:buFont typeface="Times New Roman" panose="02020603050405020304" pitchFamily="18" charset="0"/>
              <a:buChar char="–"/>
            </a:pPr>
            <a:endParaRPr lang="en-US" altLang="zh-CN" sz="1600" dirty="0">
              <a:cs typeface="ＭＳ Ｐゴシック" charset="0"/>
            </a:endParaRPr>
          </a:p>
          <a:p>
            <a:pPr marL="628650" indent="-285750" algn="just">
              <a:spcBef>
                <a:spcPct val="20000"/>
              </a:spcBef>
              <a:buFont typeface="Times New Roman" panose="02020603050405020304" pitchFamily="18" charset="0"/>
              <a:buChar char="–"/>
            </a:pPr>
            <a:endParaRPr lang="en-US" altLang="zh-CN" sz="1600" dirty="0">
              <a:cs typeface="ＭＳ Ｐゴシック" charset="0"/>
            </a:endParaRPr>
          </a:p>
          <a:p>
            <a:pPr marL="628650" indent="-285750" algn="just">
              <a:spcBef>
                <a:spcPct val="20000"/>
              </a:spcBef>
              <a:buFont typeface="Times New Roman" panose="02020603050405020304" pitchFamily="18" charset="0"/>
              <a:buChar char="–"/>
            </a:pPr>
            <a:endParaRPr lang="en-US" altLang="zh-CN" sz="1600" dirty="0">
              <a:cs typeface="ＭＳ Ｐゴシック" charset="0"/>
            </a:endParaRPr>
          </a:p>
          <a:p>
            <a:pPr marL="628650" indent="-285750" algn="just">
              <a:spcBef>
                <a:spcPct val="20000"/>
              </a:spcBef>
              <a:buFont typeface="Times New Roman" panose="02020603050405020304" pitchFamily="18" charset="0"/>
              <a:buChar char="–"/>
            </a:pPr>
            <a:endParaRPr lang="en-US" altLang="zh-CN" sz="1600" dirty="0">
              <a:cs typeface="ＭＳ Ｐゴシック" charset="0"/>
            </a:endParaRPr>
          </a:p>
          <a:p>
            <a:pPr marL="342900" algn="just">
              <a:spcBef>
                <a:spcPct val="20000"/>
              </a:spcBef>
            </a:pPr>
            <a:endParaRPr lang="en-US" altLang="zh-CN" sz="600" dirty="0">
              <a:cs typeface="ＭＳ Ｐゴシック" charset="0"/>
            </a:endParaRPr>
          </a:p>
          <a:p>
            <a:pPr marL="896938" indent="-268288" algn="just">
              <a:buFont typeface="Microsoft Sans Serif" panose="020B0604020202020204" pitchFamily="34" charset="0"/>
              <a:buChar char="•"/>
            </a:pPr>
            <a:endParaRPr lang="en-US" altLang="zh-CN" sz="1400" dirty="0"/>
          </a:p>
        </p:txBody>
      </p:sp>
      <p:sp>
        <p:nvSpPr>
          <p:cNvPr id="9" name="Rectangle 3">
            <a:extLst>
              <a:ext uri="{FF2B5EF4-FFF2-40B4-BE49-F238E27FC236}">
                <a16:creationId xmlns:a16="http://schemas.microsoft.com/office/drawing/2014/main" xmlns="" id="{4631DEE6-85FF-40EC-AE17-863E659616AD}"/>
              </a:ext>
            </a:extLst>
          </p:cNvPr>
          <p:cNvSpPr txBox="1">
            <a:spLocks noChangeArrowheads="1"/>
          </p:cNvSpPr>
          <p:nvPr/>
        </p:nvSpPr>
        <p:spPr bwMode="auto">
          <a:xfrm>
            <a:off x="748699" y="1371600"/>
            <a:ext cx="7759581"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800100" indent="-34290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just">
              <a:spcBef>
                <a:spcPct val="20000"/>
              </a:spcBef>
              <a:buFont typeface="Arial" panose="020B0604020202020204" pitchFamily="34" charset="0"/>
              <a:buChar char="•"/>
            </a:pPr>
            <a:r>
              <a:rPr lang="en-US" altLang="zh-CN" sz="1800" b="1" dirty="0">
                <a:latin typeface="Times New Roman"/>
                <a:cs typeface="Times New Roman"/>
                <a:sym typeface="Times New Roman"/>
              </a:rPr>
              <a:t>Initiator </a:t>
            </a:r>
            <a:endParaRPr lang="en-US" altLang="zh-CN" sz="1600" dirty="0">
              <a:cs typeface="ＭＳ Ｐゴシック" charset="0"/>
              <a:sym typeface="Times New Roman"/>
            </a:endParaRPr>
          </a:p>
          <a:p>
            <a:pPr marL="628650" indent="-285750" algn="just">
              <a:buFont typeface="Times New Roman" panose="02020603050405020304" pitchFamily="18" charset="0"/>
              <a:buChar char="–"/>
            </a:pPr>
            <a:r>
              <a:rPr lang="en-US" altLang="zh-CN" sz="1600" dirty="0">
                <a:sym typeface="Times New Roman"/>
              </a:rPr>
              <a:t>The initiator should send a feedback trigger frame to a responder that reports a CSI variation that is greater than or equal to the threshold.</a:t>
            </a:r>
          </a:p>
          <a:p>
            <a:pPr marL="628650" indent="-285750" algn="just">
              <a:buFont typeface="Times New Roman" panose="02020603050405020304" pitchFamily="18" charset="0"/>
              <a:buChar char="–"/>
            </a:pPr>
            <a:r>
              <a:rPr lang="en-US" altLang="zh-CN" sz="1600" dirty="0">
                <a:sym typeface="Times New Roman"/>
              </a:rPr>
              <a:t>The initiator shall not send a feedback trigger frame to a responder that reports a CSI variation that is less than the threshold.</a:t>
            </a:r>
          </a:p>
          <a:p>
            <a:pPr algn="just">
              <a:spcBef>
                <a:spcPct val="20000"/>
              </a:spcBef>
              <a:buFont typeface="Arial" panose="020B0604020202020204" pitchFamily="34" charset="0"/>
              <a:buChar char="•"/>
            </a:pPr>
            <a:r>
              <a:rPr lang="en-US" altLang="zh-CN" sz="1800" b="1" dirty="0">
                <a:latin typeface="Times New Roman"/>
                <a:cs typeface="Times New Roman"/>
                <a:sym typeface="Times New Roman"/>
              </a:rPr>
              <a:t>Responder </a:t>
            </a:r>
          </a:p>
          <a:p>
            <a:pPr marL="628650" indent="-285750" algn="just">
              <a:buFont typeface="Times New Roman" panose="02020603050405020304" pitchFamily="18" charset="0"/>
              <a:buChar char="–"/>
            </a:pPr>
            <a:r>
              <a:rPr lang="en-US" altLang="zh-CN" sz="1600" dirty="0">
                <a:sym typeface="Times New Roman"/>
              </a:rPr>
              <a:t>The responder with a CSI variation greater than or equal to the threshold should be triggered in Procedure B.</a:t>
            </a:r>
          </a:p>
          <a:p>
            <a:pPr marL="628650" indent="-285750" algn="just">
              <a:buFont typeface="Times New Roman" panose="02020603050405020304" pitchFamily="18" charset="0"/>
              <a:buChar char="–"/>
            </a:pPr>
            <a:r>
              <a:rPr lang="en-US" altLang="zh-CN" sz="1600" dirty="0">
                <a:sym typeface="Times New Roman"/>
              </a:rPr>
              <a:t>The responder with a CSI variation less than the threshold shall not be triggered in Procedure B. </a:t>
            </a:r>
          </a:p>
          <a:p>
            <a:pPr marL="628650" indent="-285750" algn="just">
              <a:spcBef>
                <a:spcPct val="20000"/>
              </a:spcBef>
              <a:buFont typeface="Times New Roman" panose="02020603050405020304" pitchFamily="18" charset="0"/>
              <a:buChar char="–"/>
            </a:pPr>
            <a:endParaRPr lang="en-US" altLang="zh-CN" sz="1600" dirty="0">
              <a:cs typeface="ＭＳ Ｐゴシック" charset="0"/>
              <a:sym typeface="Times New Roman"/>
            </a:endParaRPr>
          </a:p>
          <a:p>
            <a:pPr marL="628650" indent="-285750" algn="just">
              <a:spcBef>
                <a:spcPct val="20000"/>
              </a:spcBef>
              <a:buFont typeface="Times New Roman" panose="02020603050405020304" pitchFamily="18" charset="0"/>
              <a:buChar char="–"/>
            </a:pPr>
            <a:endParaRPr lang="en-US" altLang="zh-CN" sz="1600" dirty="0">
              <a:cs typeface="ＭＳ Ｐゴシック" charset="0"/>
              <a:sym typeface="Times New Roman"/>
            </a:endParaRPr>
          </a:p>
        </p:txBody>
      </p:sp>
      <p:graphicFrame>
        <p:nvGraphicFramePr>
          <p:cNvPr id="15" name="对象 14">
            <a:extLst>
              <a:ext uri="{FF2B5EF4-FFF2-40B4-BE49-F238E27FC236}">
                <a16:creationId xmlns:a16="http://schemas.microsoft.com/office/drawing/2014/main" xmlns="" id="{2EEF233B-3A0E-4107-B44C-F7604BF187E2}"/>
              </a:ext>
            </a:extLst>
          </p:cNvPr>
          <p:cNvGraphicFramePr>
            <a:graphicFrameLocks noChangeAspect="1"/>
          </p:cNvGraphicFramePr>
          <p:nvPr>
            <p:extLst>
              <p:ext uri="{D42A27DB-BD31-4B8C-83A1-F6EECF244321}">
                <p14:modId xmlns:p14="http://schemas.microsoft.com/office/powerpoint/2010/main" val="2432034959"/>
              </p:ext>
            </p:extLst>
          </p:nvPr>
        </p:nvGraphicFramePr>
        <p:xfrm>
          <a:off x="897731" y="4830762"/>
          <a:ext cx="7348538" cy="1463675"/>
        </p:xfrm>
        <a:graphic>
          <a:graphicData uri="http://schemas.openxmlformats.org/presentationml/2006/ole">
            <mc:AlternateContent xmlns:mc="http://schemas.openxmlformats.org/markup-compatibility/2006">
              <mc:Choice xmlns:v="urn:schemas-microsoft-com:vml" Requires="v">
                <p:oleObj spid="_x0000_s13431" name="Visio" r:id="rId4" imgW="8667887" imgH="1771727" progId="Visio.Drawing.15">
                  <p:embed/>
                </p:oleObj>
              </mc:Choice>
              <mc:Fallback>
                <p:oleObj name="Visio" r:id="rId4" imgW="8667887" imgH="1771727" progId="Visio.Drawing.15">
                  <p:embed/>
                  <p:pic>
                    <p:nvPicPr>
                      <p:cNvPr id="6" name="对象 5">
                        <a:extLst>
                          <a:ext uri="{FF2B5EF4-FFF2-40B4-BE49-F238E27FC236}">
                            <a16:creationId xmlns:a16="http://schemas.microsoft.com/office/drawing/2014/main" xmlns="" id="{80F3B1FA-2A87-45B3-AE20-D43C01461CC9}"/>
                          </a:ext>
                        </a:extLst>
                      </p:cNvPr>
                      <p:cNvPicPr/>
                      <p:nvPr/>
                    </p:nvPicPr>
                    <p:blipFill>
                      <a:blip r:embed="rId5"/>
                      <a:stretch>
                        <a:fillRect/>
                      </a:stretch>
                    </p:blipFill>
                    <p:spPr>
                      <a:xfrm>
                        <a:off x="897731" y="4830762"/>
                        <a:ext cx="7348538" cy="1463675"/>
                      </a:xfrm>
                      <a:prstGeom prst="rect">
                        <a:avLst/>
                      </a:prstGeom>
                    </p:spPr>
                  </p:pic>
                </p:oleObj>
              </mc:Fallback>
            </mc:AlternateContent>
          </a:graphicData>
        </a:graphic>
      </p:graphicFrame>
      <p:sp>
        <p:nvSpPr>
          <p:cNvPr id="16" name="文本框 15">
            <a:extLst>
              <a:ext uri="{FF2B5EF4-FFF2-40B4-BE49-F238E27FC236}">
                <a16:creationId xmlns:a16="http://schemas.microsoft.com/office/drawing/2014/main" xmlns="" id="{5FE7CB30-D3DD-4DF6-ABE4-738D96B0A1F4}"/>
              </a:ext>
            </a:extLst>
          </p:cNvPr>
          <p:cNvSpPr txBox="1"/>
          <p:nvPr/>
        </p:nvSpPr>
        <p:spPr>
          <a:xfrm>
            <a:off x="4610100" y="4277631"/>
            <a:ext cx="1641475" cy="461665"/>
          </a:xfrm>
          <a:prstGeom prst="rect">
            <a:avLst/>
          </a:prstGeom>
          <a:noFill/>
        </p:spPr>
        <p:txBody>
          <a:bodyPr wrap="square" rtlCol="0">
            <a:spAutoFit/>
          </a:bodyPr>
          <a:lstStyle/>
          <a:p>
            <a:r>
              <a:rPr lang="en-US" altLang="zh-CN" b="1" dirty="0">
                <a:latin typeface="+mn-lt"/>
                <a:cs typeface="ＭＳ Ｐゴシック" charset="0"/>
              </a:rPr>
              <a:t>Procedure A</a:t>
            </a:r>
          </a:p>
          <a:p>
            <a:r>
              <a:rPr lang="en-US" altLang="zh-CN" b="1" dirty="0">
                <a:latin typeface="+mn-lt"/>
                <a:cs typeface="ＭＳ Ｐゴシック" charset="0"/>
              </a:rPr>
              <a:t>Overhead A (small)</a:t>
            </a:r>
            <a:endParaRPr lang="zh-CN" altLang="en-US" b="1" dirty="0">
              <a:latin typeface="+mn-lt"/>
              <a:cs typeface="ＭＳ Ｐゴシック" charset="0"/>
            </a:endParaRPr>
          </a:p>
        </p:txBody>
      </p:sp>
      <p:sp>
        <p:nvSpPr>
          <p:cNvPr id="17" name="文本框 16">
            <a:extLst>
              <a:ext uri="{FF2B5EF4-FFF2-40B4-BE49-F238E27FC236}">
                <a16:creationId xmlns:a16="http://schemas.microsoft.com/office/drawing/2014/main" xmlns="" id="{3C054F92-736D-4F04-87C0-6AA132D9882A}"/>
              </a:ext>
            </a:extLst>
          </p:cNvPr>
          <p:cNvSpPr txBox="1"/>
          <p:nvPr/>
        </p:nvSpPr>
        <p:spPr>
          <a:xfrm>
            <a:off x="6593165" y="4260118"/>
            <a:ext cx="1641475" cy="461665"/>
          </a:xfrm>
          <a:prstGeom prst="rect">
            <a:avLst/>
          </a:prstGeom>
          <a:noFill/>
        </p:spPr>
        <p:txBody>
          <a:bodyPr wrap="square" rtlCol="0">
            <a:spAutoFit/>
          </a:bodyPr>
          <a:lstStyle/>
          <a:p>
            <a:r>
              <a:rPr lang="en-US" altLang="zh-CN" b="1" dirty="0">
                <a:cs typeface="ＭＳ Ｐゴシック" charset="0"/>
              </a:rPr>
              <a:t>Procedure B</a:t>
            </a:r>
          </a:p>
          <a:p>
            <a:r>
              <a:rPr lang="en-US" altLang="zh-CN" b="1" dirty="0">
                <a:cs typeface="ＭＳ Ｐゴシック" charset="0"/>
              </a:rPr>
              <a:t>Overhead B (large)</a:t>
            </a:r>
            <a:endParaRPr lang="zh-CN" altLang="en-US" b="1" dirty="0">
              <a:cs typeface="ＭＳ Ｐゴシック" charset="0"/>
            </a:endParaRPr>
          </a:p>
        </p:txBody>
      </p:sp>
      <p:sp>
        <p:nvSpPr>
          <p:cNvPr id="18" name="右大括号 17">
            <a:extLst>
              <a:ext uri="{FF2B5EF4-FFF2-40B4-BE49-F238E27FC236}">
                <a16:creationId xmlns:a16="http://schemas.microsoft.com/office/drawing/2014/main" xmlns="" id="{BDBEA076-BDF2-4B87-9A95-0CA4D3D4B931}"/>
              </a:ext>
            </a:extLst>
          </p:cNvPr>
          <p:cNvSpPr/>
          <p:nvPr/>
        </p:nvSpPr>
        <p:spPr bwMode="auto">
          <a:xfrm rot="16200000">
            <a:off x="5195259" y="3895561"/>
            <a:ext cx="177948" cy="1686401"/>
          </a:xfrm>
          <a:prstGeom prst="rightBrace">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dirty="0">
              <a:ln>
                <a:noFill/>
              </a:ln>
              <a:solidFill>
                <a:schemeClr val="tx1"/>
              </a:solidFill>
              <a:effectLst/>
              <a:latin typeface="Times New Roman" pitchFamily="18" charset="0"/>
            </a:endParaRPr>
          </a:p>
        </p:txBody>
      </p:sp>
      <p:sp>
        <p:nvSpPr>
          <p:cNvPr id="19" name="右大括号 18">
            <a:extLst>
              <a:ext uri="{FF2B5EF4-FFF2-40B4-BE49-F238E27FC236}">
                <a16:creationId xmlns:a16="http://schemas.microsoft.com/office/drawing/2014/main" xmlns="" id="{830CBFB3-217C-44B6-BB0A-912539690F85}"/>
              </a:ext>
            </a:extLst>
          </p:cNvPr>
          <p:cNvSpPr/>
          <p:nvPr/>
        </p:nvSpPr>
        <p:spPr bwMode="auto">
          <a:xfrm rot="16200000">
            <a:off x="7097877" y="3862461"/>
            <a:ext cx="177949" cy="1752598"/>
          </a:xfrm>
          <a:prstGeom prst="rightBrace">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a:ln>
                <a:noFill/>
              </a:ln>
              <a:solidFill>
                <a:schemeClr val="tx1"/>
              </a:solidFill>
              <a:effectLst/>
              <a:latin typeface="Times New Roman" pitchFamily="18" charset="0"/>
            </a:endParaRPr>
          </a:p>
        </p:txBody>
      </p:sp>
      <p:cxnSp>
        <p:nvCxnSpPr>
          <p:cNvPr id="20" name="直接连接符 19">
            <a:extLst>
              <a:ext uri="{FF2B5EF4-FFF2-40B4-BE49-F238E27FC236}">
                <a16:creationId xmlns:a16="http://schemas.microsoft.com/office/drawing/2014/main" xmlns="" id="{96621B54-C450-4037-BFFE-5439B815CF4A}"/>
              </a:ext>
            </a:extLst>
          </p:cNvPr>
          <p:cNvCxnSpPr>
            <a:cxnSpLocks/>
          </p:cNvCxnSpPr>
          <p:nvPr/>
        </p:nvCxnSpPr>
        <p:spPr bwMode="auto">
          <a:xfrm>
            <a:off x="720695" y="4243511"/>
            <a:ext cx="7702609" cy="0"/>
          </a:xfrm>
          <a:prstGeom prst="line">
            <a:avLst/>
          </a:prstGeom>
          <a:solidFill>
            <a:schemeClr val="accent1"/>
          </a:solidFill>
          <a:ln w="25400" cap="flat" cmpd="sng" algn="ctr">
            <a:solidFill>
              <a:schemeClr val="tx1"/>
            </a:solidFill>
            <a:prstDash val="dash"/>
            <a:round/>
            <a:headEnd type="none" w="sm" len="sm"/>
            <a:tailEnd type="none" w="sm" len="sm"/>
          </a:ln>
          <a:effectLst/>
        </p:spPr>
      </p:cxnSp>
    </p:spTree>
    <p:extLst>
      <p:ext uri="{BB962C8B-B14F-4D97-AF65-F5344CB8AC3E}">
        <p14:creationId xmlns:p14="http://schemas.microsoft.com/office/powerpoint/2010/main" val="91459499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B9C0E188-B661-422B-804D-EAB6E9A6F716}" type="slidenum">
              <a:rPr lang="en-US" altLang="zh-CN"/>
              <a:pPr/>
              <a:t>7</a:t>
            </a:fld>
            <a:endParaRPr lang="en-US" altLang="zh-CN"/>
          </a:p>
        </p:txBody>
      </p:sp>
      <p:sp>
        <p:nvSpPr>
          <p:cNvPr id="7" name="Rectangle 2"/>
          <p:cNvSpPr>
            <a:spLocks noGrp="1" noChangeArrowheads="1"/>
          </p:cNvSpPr>
          <p:nvPr>
            <p:ph type="title"/>
          </p:nvPr>
        </p:nvSpPr>
        <p:spPr>
          <a:xfrm>
            <a:off x="634525" y="641185"/>
            <a:ext cx="7772400" cy="609600"/>
          </a:xfrm>
          <a:noFill/>
        </p:spPr>
        <p:txBody>
          <a:bodyPr/>
          <a:lstStyle/>
          <a:p>
            <a:r>
              <a:rPr lang="en-GB" altLang="zh-CN" dirty="0"/>
              <a:t>Examples of Behavior</a:t>
            </a:r>
          </a:p>
        </p:txBody>
      </p:sp>
      <p:sp>
        <p:nvSpPr>
          <p:cNvPr id="3" name="矩形 2"/>
          <p:cNvSpPr/>
          <p:nvPr/>
        </p:nvSpPr>
        <p:spPr>
          <a:xfrm>
            <a:off x="675256" y="1501510"/>
            <a:ext cx="7721125" cy="3133165"/>
          </a:xfrm>
          <a:prstGeom prst="rect">
            <a:avLst/>
          </a:prstGeom>
          <a:noFill/>
        </p:spPr>
        <p:txBody>
          <a:bodyPr wrap="square">
            <a:spAutoFit/>
          </a:bodyPr>
          <a:lstStyle/>
          <a:p>
            <a:pPr marL="342900" indent="-342900" algn="just">
              <a:spcBef>
                <a:spcPct val="20000"/>
              </a:spcBef>
              <a:buFont typeface="Arial" panose="020B0604020202020204" pitchFamily="34" charset="0"/>
              <a:buChar char="•"/>
            </a:pPr>
            <a:r>
              <a:rPr lang="en-US" altLang="zh-CN" sz="1800" b="1" dirty="0">
                <a:latin typeface="Times New Roman"/>
                <a:cs typeface="Times New Roman"/>
              </a:rPr>
              <a:t>Examples</a:t>
            </a:r>
          </a:p>
          <a:p>
            <a:pPr marL="628650" indent="-285750" algn="just">
              <a:spcBef>
                <a:spcPct val="20000"/>
              </a:spcBef>
              <a:buFont typeface="Times New Roman" panose="02020603050405020304" pitchFamily="18" charset="0"/>
              <a:buChar char="–"/>
            </a:pPr>
            <a:r>
              <a:rPr lang="en-US" altLang="zh-CN" dirty="0"/>
              <a:t>A responder with </a:t>
            </a:r>
            <a:r>
              <a:rPr lang="en-US" altLang="zh-CN" dirty="0">
                <a:solidFill>
                  <a:srgbClr val="0000FF"/>
                </a:solidFill>
              </a:rPr>
              <a:t>the threshold set to 0 </a:t>
            </a:r>
            <a:r>
              <a:rPr lang="en-US" altLang="zh-CN" dirty="0"/>
              <a:t>should always be triggered in Procedure B.</a:t>
            </a:r>
          </a:p>
          <a:p>
            <a:pPr marL="628650" indent="-285750" algn="just">
              <a:spcBef>
                <a:spcPct val="20000"/>
              </a:spcBef>
              <a:buFont typeface="Times New Roman" panose="02020603050405020304" pitchFamily="18" charset="0"/>
              <a:buChar char="–"/>
            </a:pPr>
            <a:r>
              <a:rPr lang="en-US" altLang="zh-CN" dirty="0"/>
              <a:t>A responder with </a:t>
            </a:r>
            <a:r>
              <a:rPr lang="en-US" altLang="zh-CN" dirty="0">
                <a:solidFill>
                  <a:srgbClr val="0000FF"/>
                </a:solidFill>
              </a:rPr>
              <a:t>the threshold set to 0.5 </a:t>
            </a:r>
            <a:r>
              <a:rPr lang="en-US" altLang="zh-CN" dirty="0"/>
              <a:t>and </a:t>
            </a:r>
            <a:r>
              <a:rPr lang="en-US" altLang="zh-CN" dirty="0">
                <a:solidFill>
                  <a:srgbClr val="FF0000"/>
                </a:solidFill>
              </a:rPr>
              <a:t>the CSI variation equal to 0.7 </a:t>
            </a:r>
            <a:r>
              <a:rPr lang="en-US" altLang="zh-CN" dirty="0"/>
              <a:t>should be triggered in Procedure B.</a:t>
            </a:r>
          </a:p>
          <a:p>
            <a:pPr marL="628650" indent="-285750" algn="just">
              <a:spcBef>
                <a:spcPct val="20000"/>
              </a:spcBef>
              <a:buFont typeface="Times New Roman" panose="02020603050405020304" pitchFamily="18" charset="0"/>
              <a:buChar char="–"/>
            </a:pPr>
            <a:r>
              <a:rPr lang="en-US" altLang="zh-CN" dirty="0"/>
              <a:t>A responder with </a:t>
            </a:r>
            <a:r>
              <a:rPr lang="en-US" altLang="zh-CN" dirty="0">
                <a:solidFill>
                  <a:srgbClr val="0000FF"/>
                </a:solidFill>
              </a:rPr>
              <a:t>the threshold set to 0.5 </a:t>
            </a:r>
            <a:r>
              <a:rPr lang="en-US" altLang="zh-CN" dirty="0"/>
              <a:t>and </a:t>
            </a:r>
            <a:r>
              <a:rPr lang="en-US" altLang="zh-CN" dirty="0">
                <a:solidFill>
                  <a:srgbClr val="FF0000"/>
                </a:solidFill>
              </a:rPr>
              <a:t>the CSI variation equal to 0.2 </a:t>
            </a:r>
            <a:r>
              <a:rPr lang="en-US" altLang="zh-CN" dirty="0"/>
              <a:t>shall not be triggered in Procedure B.</a:t>
            </a:r>
          </a:p>
          <a:p>
            <a:pPr marL="342900" indent="-342900" algn="just">
              <a:spcBef>
                <a:spcPct val="20000"/>
              </a:spcBef>
              <a:buFont typeface="Arial" panose="020B0604020202020204" pitchFamily="34" charset="0"/>
              <a:buChar char="•"/>
            </a:pPr>
            <a:r>
              <a:rPr lang="en-US" altLang="zh-CN" sz="1800" b="1" dirty="0">
                <a:latin typeface="Times New Roman"/>
                <a:cs typeface="Times New Roman"/>
              </a:rPr>
              <a:t>Note</a:t>
            </a:r>
            <a:endParaRPr lang="en-US" altLang="zh-CN" sz="1800" dirty="0"/>
          </a:p>
          <a:p>
            <a:pPr marL="628650" indent="-285750" algn="just">
              <a:spcBef>
                <a:spcPct val="20000"/>
              </a:spcBef>
              <a:buFont typeface="Times New Roman" panose="02020603050405020304" pitchFamily="18" charset="0"/>
              <a:buChar char="–"/>
            </a:pPr>
            <a:r>
              <a:rPr lang="en-US" altLang="zh-CN" sz="1600" dirty="0"/>
              <a:t>The threshold set by the initiator indicates the degree of the CSI variation that the initiator is interested in. For example, if the threshold is 0.5, it means the initiator does</a:t>
            </a:r>
            <a:r>
              <a:rPr lang="zh-CN" altLang="en-US" sz="1600" dirty="0"/>
              <a:t> </a:t>
            </a:r>
            <a:r>
              <a:rPr lang="en-US" altLang="zh-CN" sz="1600" dirty="0"/>
              <a:t>not</a:t>
            </a:r>
            <a:r>
              <a:rPr lang="zh-CN" altLang="en-US" sz="1600" dirty="0"/>
              <a:t> </a:t>
            </a:r>
            <a:r>
              <a:rPr lang="en-US" altLang="zh-CN" sz="1600" dirty="0"/>
              <a:t>care about the information with a CSI variation less than 0.5.</a:t>
            </a:r>
          </a:p>
          <a:p>
            <a:pPr marL="628650" indent="-285750" algn="just">
              <a:spcBef>
                <a:spcPct val="20000"/>
              </a:spcBef>
              <a:buFont typeface="Times New Roman" panose="02020603050405020304" pitchFamily="18" charset="0"/>
              <a:buChar char="–"/>
            </a:pPr>
            <a:r>
              <a:rPr lang="en-US" altLang="zh-CN" sz="1600" dirty="0"/>
              <a:t>A initiator can set a loose threshold to make sure that the information with a CSI variation less that the threshold is the useless information. </a:t>
            </a:r>
          </a:p>
          <a:p>
            <a:pPr marL="628650" indent="-285750" algn="just">
              <a:spcBef>
                <a:spcPct val="20000"/>
              </a:spcBef>
              <a:buFont typeface="Times New Roman" panose="02020603050405020304" pitchFamily="18" charset="0"/>
              <a:buChar char="–"/>
            </a:pPr>
            <a:endParaRPr lang="en-US" altLang="zh-CN" dirty="0"/>
          </a:p>
          <a:p>
            <a:pPr marL="896938" indent="-268288" algn="just">
              <a:buFont typeface="Microsoft Sans Serif" panose="020B0604020202020204" pitchFamily="34" charset="0"/>
              <a:buChar char="•"/>
            </a:pPr>
            <a:endParaRPr lang="en-US" altLang="zh-CN" sz="1400" dirty="0"/>
          </a:p>
        </p:txBody>
      </p:sp>
      <p:cxnSp>
        <p:nvCxnSpPr>
          <p:cNvPr id="4" name="直接连接符 3">
            <a:extLst>
              <a:ext uri="{FF2B5EF4-FFF2-40B4-BE49-F238E27FC236}">
                <a16:creationId xmlns:a16="http://schemas.microsoft.com/office/drawing/2014/main" xmlns="" id="{802EBBBB-EC11-448B-9794-D53B046B0DBE}"/>
              </a:ext>
            </a:extLst>
          </p:cNvPr>
          <p:cNvCxnSpPr>
            <a:cxnSpLocks/>
          </p:cNvCxnSpPr>
          <p:nvPr/>
        </p:nvCxnSpPr>
        <p:spPr bwMode="auto">
          <a:xfrm flipV="1">
            <a:off x="1295400" y="5417666"/>
            <a:ext cx="6400800" cy="40670"/>
          </a:xfrm>
          <a:prstGeom prst="line">
            <a:avLst/>
          </a:prstGeom>
          <a:solidFill>
            <a:schemeClr val="accent1"/>
          </a:solidFill>
          <a:ln w="15875" cap="flat" cmpd="sng" algn="ctr">
            <a:solidFill>
              <a:schemeClr val="tx1"/>
            </a:solidFill>
            <a:prstDash val="solid"/>
            <a:round/>
            <a:headEnd type="none" w="sm" len="sm"/>
            <a:tailEnd type="arrow" w="sm" len="sm"/>
          </a:ln>
          <a:effectLst/>
        </p:spPr>
      </p:cxnSp>
      <p:sp>
        <p:nvSpPr>
          <p:cNvPr id="5" name="矩形 4">
            <a:extLst>
              <a:ext uri="{FF2B5EF4-FFF2-40B4-BE49-F238E27FC236}">
                <a16:creationId xmlns:a16="http://schemas.microsoft.com/office/drawing/2014/main" xmlns="" id="{316DEF29-55CC-445D-8E23-2D1F8B0394D3}"/>
              </a:ext>
            </a:extLst>
          </p:cNvPr>
          <p:cNvSpPr/>
          <p:nvPr/>
        </p:nvSpPr>
        <p:spPr>
          <a:xfrm>
            <a:off x="4029911" y="4484944"/>
            <a:ext cx="3323089" cy="276999"/>
          </a:xfrm>
          <a:prstGeom prst="rect">
            <a:avLst/>
          </a:prstGeom>
        </p:spPr>
        <p:txBody>
          <a:bodyPr wrap="none">
            <a:spAutoFit/>
          </a:bodyPr>
          <a:lstStyle/>
          <a:p>
            <a:r>
              <a:rPr lang="en-US" altLang="zh-CN" b="1" dirty="0">
                <a:solidFill>
                  <a:srgbClr val="0000FF"/>
                </a:solidFill>
              </a:rPr>
              <a:t>The threshold set by the initiator is equal to 0.5</a:t>
            </a:r>
            <a:endParaRPr lang="zh-CN" altLang="en-US" b="1" dirty="0">
              <a:solidFill>
                <a:srgbClr val="0000FF"/>
              </a:solidFill>
            </a:endParaRPr>
          </a:p>
        </p:txBody>
      </p:sp>
      <p:sp>
        <p:nvSpPr>
          <p:cNvPr id="15" name="矩形 14">
            <a:extLst>
              <a:ext uri="{FF2B5EF4-FFF2-40B4-BE49-F238E27FC236}">
                <a16:creationId xmlns:a16="http://schemas.microsoft.com/office/drawing/2014/main" xmlns="" id="{1DC003EA-5756-4535-9576-FE7F83BB489B}"/>
              </a:ext>
            </a:extLst>
          </p:cNvPr>
          <p:cNvSpPr/>
          <p:nvPr/>
        </p:nvSpPr>
        <p:spPr>
          <a:xfrm>
            <a:off x="1244634" y="5438001"/>
            <a:ext cx="261610" cy="276999"/>
          </a:xfrm>
          <a:prstGeom prst="rect">
            <a:avLst/>
          </a:prstGeom>
        </p:spPr>
        <p:txBody>
          <a:bodyPr wrap="none">
            <a:spAutoFit/>
          </a:bodyPr>
          <a:lstStyle/>
          <a:p>
            <a:r>
              <a:rPr lang="en-US" altLang="zh-CN" b="1" dirty="0">
                <a:solidFill>
                  <a:srgbClr val="FF0000"/>
                </a:solidFill>
              </a:rPr>
              <a:t>0</a:t>
            </a:r>
            <a:endParaRPr lang="zh-CN" altLang="en-US" b="1" dirty="0">
              <a:solidFill>
                <a:srgbClr val="FF0000"/>
              </a:solidFill>
            </a:endParaRPr>
          </a:p>
        </p:txBody>
      </p:sp>
      <p:sp>
        <p:nvSpPr>
          <p:cNvPr id="16" name="矩形 15">
            <a:extLst>
              <a:ext uri="{FF2B5EF4-FFF2-40B4-BE49-F238E27FC236}">
                <a16:creationId xmlns:a16="http://schemas.microsoft.com/office/drawing/2014/main" xmlns="" id="{8A316A1E-7F83-46A7-8E45-E82C63DB5ABB}"/>
              </a:ext>
            </a:extLst>
          </p:cNvPr>
          <p:cNvSpPr/>
          <p:nvPr/>
        </p:nvSpPr>
        <p:spPr>
          <a:xfrm>
            <a:off x="7482218" y="5429839"/>
            <a:ext cx="222421" cy="276999"/>
          </a:xfrm>
          <a:prstGeom prst="rect">
            <a:avLst/>
          </a:prstGeom>
        </p:spPr>
        <p:txBody>
          <a:bodyPr wrap="square">
            <a:spAutoFit/>
          </a:bodyPr>
          <a:lstStyle/>
          <a:p>
            <a:r>
              <a:rPr lang="en-US" altLang="zh-CN" b="1" dirty="0">
                <a:solidFill>
                  <a:srgbClr val="FF0000"/>
                </a:solidFill>
              </a:rPr>
              <a:t>1</a:t>
            </a:r>
            <a:endParaRPr lang="zh-CN" altLang="en-US" b="1" dirty="0">
              <a:solidFill>
                <a:srgbClr val="FF0000"/>
              </a:solidFill>
            </a:endParaRPr>
          </a:p>
        </p:txBody>
      </p:sp>
      <p:cxnSp>
        <p:nvCxnSpPr>
          <p:cNvPr id="21" name="直接连接符 20">
            <a:extLst>
              <a:ext uri="{FF2B5EF4-FFF2-40B4-BE49-F238E27FC236}">
                <a16:creationId xmlns:a16="http://schemas.microsoft.com/office/drawing/2014/main" xmlns="" id="{BDDAC073-61BB-43C1-9CD8-8F6900717999}"/>
              </a:ext>
            </a:extLst>
          </p:cNvPr>
          <p:cNvCxnSpPr>
            <a:cxnSpLocks/>
            <a:endCxn id="5" idx="2"/>
          </p:cNvCxnSpPr>
          <p:nvPr/>
        </p:nvCxnSpPr>
        <p:spPr bwMode="auto">
          <a:xfrm flipV="1">
            <a:off x="4570547" y="4761943"/>
            <a:ext cx="1120909" cy="463624"/>
          </a:xfrm>
          <a:prstGeom prst="line">
            <a:avLst/>
          </a:prstGeom>
          <a:solidFill>
            <a:schemeClr val="accent1"/>
          </a:solidFill>
          <a:ln w="12700" cap="flat" cmpd="sng" algn="ctr">
            <a:solidFill>
              <a:schemeClr val="tx1"/>
            </a:solidFill>
            <a:prstDash val="solid"/>
            <a:round/>
            <a:headEnd type="arrow" w="sm" len="sm"/>
            <a:tailEnd type="none" w="sm" len="sm"/>
          </a:ln>
          <a:effectLst/>
        </p:spPr>
      </p:cxnSp>
      <p:cxnSp>
        <p:nvCxnSpPr>
          <p:cNvPr id="25" name="直接连接符 24">
            <a:extLst>
              <a:ext uri="{FF2B5EF4-FFF2-40B4-BE49-F238E27FC236}">
                <a16:creationId xmlns:a16="http://schemas.microsoft.com/office/drawing/2014/main" xmlns="" id="{346BD906-9523-4FA1-8B6D-AB39C7D1DE18}"/>
              </a:ext>
            </a:extLst>
          </p:cNvPr>
          <p:cNvCxnSpPr>
            <a:cxnSpLocks/>
          </p:cNvCxnSpPr>
          <p:nvPr/>
        </p:nvCxnSpPr>
        <p:spPr bwMode="auto">
          <a:xfrm flipV="1">
            <a:off x="1295400" y="5199306"/>
            <a:ext cx="0" cy="259030"/>
          </a:xfrm>
          <a:prstGeom prst="line">
            <a:avLst/>
          </a:prstGeom>
          <a:solidFill>
            <a:schemeClr val="accent1"/>
          </a:solidFill>
          <a:ln w="22225" cap="flat" cmpd="sng" algn="ctr">
            <a:solidFill>
              <a:schemeClr val="tx1"/>
            </a:solidFill>
            <a:prstDash val="solid"/>
            <a:round/>
            <a:headEnd type="none" w="sm" len="sm"/>
            <a:tailEnd type="none" w="sm" len="sm"/>
          </a:ln>
          <a:effectLst/>
        </p:spPr>
      </p:cxnSp>
      <p:sp>
        <p:nvSpPr>
          <p:cNvPr id="24" name="矩形 23">
            <a:extLst>
              <a:ext uri="{FF2B5EF4-FFF2-40B4-BE49-F238E27FC236}">
                <a16:creationId xmlns:a16="http://schemas.microsoft.com/office/drawing/2014/main" xmlns="" id="{98A7D7AD-0326-46DA-90F2-7C7E0D62DEFC}"/>
              </a:ext>
            </a:extLst>
          </p:cNvPr>
          <p:cNvSpPr/>
          <p:nvPr/>
        </p:nvSpPr>
        <p:spPr>
          <a:xfrm>
            <a:off x="1588110" y="5140668"/>
            <a:ext cx="2735044" cy="276999"/>
          </a:xfrm>
          <a:prstGeom prst="rect">
            <a:avLst/>
          </a:prstGeom>
        </p:spPr>
        <p:txBody>
          <a:bodyPr wrap="none">
            <a:spAutoFit/>
          </a:bodyPr>
          <a:lstStyle/>
          <a:p>
            <a:r>
              <a:rPr lang="en-US" altLang="zh-CN" dirty="0">
                <a:highlight>
                  <a:srgbClr val="FFFF00"/>
                </a:highlight>
              </a:rPr>
              <a:t>The initiator is not interested in this at all</a:t>
            </a:r>
            <a:endParaRPr lang="zh-CN" altLang="en-US" dirty="0">
              <a:highlight>
                <a:srgbClr val="FFFF00"/>
              </a:highlight>
            </a:endParaRPr>
          </a:p>
        </p:txBody>
      </p:sp>
      <p:sp>
        <p:nvSpPr>
          <p:cNvPr id="14" name="椭圆 13">
            <a:extLst>
              <a:ext uri="{FF2B5EF4-FFF2-40B4-BE49-F238E27FC236}">
                <a16:creationId xmlns:a16="http://schemas.microsoft.com/office/drawing/2014/main" xmlns="" id="{82A892FB-E924-406F-8631-3AF969092E7C}"/>
              </a:ext>
            </a:extLst>
          </p:cNvPr>
          <p:cNvSpPr/>
          <p:nvPr/>
        </p:nvSpPr>
        <p:spPr bwMode="auto">
          <a:xfrm>
            <a:off x="4501092" y="5402588"/>
            <a:ext cx="69455" cy="60859"/>
          </a:xfrm>
          <a:prstGeom prst="ellipse">
            <a:avLst/>
          </a:prstGeom>
          <a:solidFill>
            <a:schemeClr val="accent2"/>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a:ln>
                <a:noFill/>
              </a:ln>
              <a:solidFill>
                <a:schemeClr val="tx1"/>
              </a:solidFill>
              <a:effectLst/>
              <a:latin typeface="Times New Roman" pitchFamily="18" charset="0"/>
            </a:endParaRPr>
          </a:p>
        </p:txBody>
      </p:sp>
      <p:sp>
        <p:nvSpPr>
          <p:cNvPr id="28" name="矩形 27">
            <a:extLst>
              <a:ext uri="{FF2B5EF4-FFF2-40B4-BE49-F238E27FC236}">
                <a16:creationId xmlns:a16="http://schemas.microsoft.com/office/drawing/2014/main" xmlns="" id="{2EA43757-4225-4CB9-AF4A-2B053CB31EE1}"/>
              </a:ext>
            </a:extLst>
          </p:cNvPr>
          <p:cNvSpPr/>
          <p:nvPr/>
        </p:nvSpPr>
        <p:spPr>
          <a:xfrm>
            <a:off x="4768796" y="5140667"/>
            <a:ext cx="2927404" cy="276999"/>
          </a:xfrm>
          <a:prstGeom prst="rect">
            <a:avLst/>
          </a:prstGeom>
        </p:spPr>
        <p:txBody>
          <a:bodyPr wrap="none">
            <a:spAutoFit/>
          </a:bodyPr>
          <a:lstStyle/>
          <a:p>
            <a:r>
              <a:rPr lang="en-US" altLang="zh-CN" dirty="0">
                <a:highlight>
                  <a:srgbClr val="00FF00"/>
                </a:highlight>
              </a:rPr>
              <a:t>Information that the initiator is interested in </a:t>
            </a:r>
            <a:endParaRPr lang="zh-CN" altLang="en-US" dirty="0">
              <a:highlight>
                <a:srgbClr val="00FF00"/>
              </a:highlight>
            </a:endParaRPr>
          </a:p>
        </p:txBody>
      </p:sp>
      <p:cxnSp>
        <p:nvCxnSpPr>
          <p:cNvPr id="31" name="直接连接符 30">
            <a:extLst>
              <a:ext uri="{FF2B5EF4-FFF2-40B4-BE49-F238E27FC236}">
                <a16:creationId xmlns:a16="http://schemas.microsoft.com/office/drawing/2014/main" xmlns="" id="{590A8FCE-FCE0-4618-B0F4-84E103B398D7}"/>
              </a:ext>
            </a:extLst>
          </p:cNvPr>
          <p:cNvCxnSpPr>
            <a:cxnSpLocks/>
          </p:cNvCxnSpPr>
          <p:nvPr/>
        </p:nvCxnSpPr>
        <p:spPr bwMode="auto">
          <a:xfrm flipV="1">
            <a:off x="7696200" y="5174837"/>
            <a:ext cx="0" cy="242829"/>
          </a:xfrm>
          <a:prstGeom prst="line">
            <a:avLst/>
          </a:prstGeom>
          <a:solidFill>
            <a:schemeClr val="accent1"/>
          </a:solidFill>
          <a:ln w="22225" cap="flat" cmpd="sng" algn="ctr">
            <a:solidFill>
              <a:schemeClr val="tx1"/>
            </a:solidFill>
            <a:prstDash val="solid"/>
            <a:round/>
            <a:headEnd type="none" w="sm" len="sm"/>
            <a:tailEnd type="none" w="sm" len="sm"/>
          </a:ln>
          <a:effectLst/>
        </p:spPr>
      </p:cxnSp>
      <p:sp>
        <p:nvSpPr>
          <p:cNvPr id="32" name="矩形 31">
            <a:extLst>
              <a:ext uri="{FF2B5EF4-FFF2-40B4-BE49-F238E27FC236}">
                <a16:creationId xmlns:a16="http://schemas.microsoft.com/office/drawing/2014/main" xmlns="" id="{2BB91EC7-24EB-4A8F-A3F7-B2DDDD3120FF}"/>
              </a:ext>
            </a:extLst>
          </p:cNvPr>
          <p:cNvSpPr/>
          <p:nvPr/>
        </p:nvSpPr>
        <p:spPr>
          <a:xfrm>
            <a:off x="4029911" y="5434056"/>
            <a:ext cx="1151689" cy="276999"/>
          </a:xfrm>
          <a:prstGeom prst="rect">
            <a:avLst/>
          </a:prstGeom>
        </p:spPr>
        <p:txBody>
          <a:bodyPr wrap="square">
            <a:spAutoFit/>
          </a:bodyPr>
          <a:lstStyle/>
          <a:p>
            <a:r>
              <a:rPr lang="en-US" altLang="zh-CN" b="1" dirty="0">
                <a:solidFill>
                  <a:srgbClr val="FF0000"/>
                </a:solidFill>
              </a:rPr>
              <a:t>CSI variation</a:t>
            </a:r>
            <a:endParaRPr lang="zh-CN" altLang="en-US" b="1" dirty="0">
              <a:solidFill>
                <a:srgbClr val="FF0000"/>
              </a:solidFill>
            </a:endParaRPr>
          </a:p>
        </p:txBody>
      </p:sp>
      <p:sp>
        <p:nvSpPr>
          <p:cNvPr id="35" name="矩形 34">
            <a:extLst>
              <a:ext uri="{FF2B5EF4-FFF2-40B4-BE49-F238E27FC236}">
                <a16:creationId xmlns:a16="http://schemas.microsoft.com/office/drawing/2014/main" xmlns="" id="{52287C88-4572-408C-B887-CE3E22E11173}"/>
              </a:ext>
            </a:extLst>
          </p:cNvPr>
          <p:cNvSpPr/>
          <p:nvPr/>
        </p:nvSpPr>
        <p:spPr>
          <a:xfrm>
            <a:off x="4981463" y="4922307"/>
            <a:ext cx="2403222" cy="276999"/>
          </a:xfrm>
          <a:prstGeom prst="rect">
            <a:avLst/>
          </a:prstGeom>
        </p:spPr>
        <p:txBody>
          <a:bodyPr wrap="none">
            <a:spAutoFit/>
          </a:bodyPr>
          <a:lstStyle/>
          <a:p>
            <a:r>
              <a:rPr lang="en-US" altLang="zh-CN" dirty="0"/>
              <a:t>(The responder should be triggered)</a:t>
            </a:r>
            <a:endParaRPr lang="zh-CN" altLang="en-US" dirty="0"/>
          </a:p>
        </p:txBody>
      </p:sp>
      <p:sp>
        <p:nvSpPr>
          <p:cNvPr id="37" name="矩形 36">
            <a:extLst>
              <a:ext uri="{FF2B5EF4-FFF2-40B4-BE49-F238E27FC236}">
                <a16:creationId xmlns:a16="http://schemas.microsoft.com/office/drawing/2014/main" xmlns="" id="{A5064FBC-0274-4402-A222-5CBD40AB78D8}"/>
              </a:ext>
            </a:extLst>
          </p:cNvPr>
          <p:cNvSpPr/>
          <p:nvPr/>
        </p:nvSpPr>
        <p:spPr>
          <a:xfrm>
            <a:off x="1717226" y="4936562"/>
            <a:ext cx="2520242" cy="276999"/>
          </a:xfrm>
          <a:prstGeom prst="rect">
            <a:avLst/>
          </a:prstGeom>
        </p:spPr>
        <p:txBody>
          <a:bodyPr wrap="none">
            <a:spAutoFit/>
          </a:bodyPr>
          <a:lstStyle/>
          <a:p>
            <a:r>
              <a:rPr lang="en-US" altLang="zh-CN" dirty="0"/>
              <a:t>(The responder shall not be triggered)</a:t>
            </a:r>
            <a:endParaRPr lang="zh-CN" altLang="en-US" dirty="0"/>
          </a:p>
        </p:txBody>
      </p:sp>
      <p:cxnSp>
        <p:nvCxnSpPr>
          <p:cNvPr id="45" name="直接连接符 44">
            <a:extLst>
              <a:ext uri="{FF2B5EF4-FFF2-40B4-BE49-F238E27FC236}">
                <a16:creationId xmlns:a16="http://schemas.microsoft.com/office/drawing/2014/main" xmlns="" id="{5893834B-D2AE-417B-8A8B-E1B1ED771C71}"/>
              </a:ext>
            </a:extLst>
          </p:cNvPr>
          <p:cNvCxnSpPr>
            <a:cxnSpLocks/>
          </p:cNvCxnSpPr>
          <p:nvPr/>
        </p:nvCxnSpPr>
        <p:spPr bwMode="auto">
          <a:xfrm flipV="1">
            <a:off x="4535821" y="5143558"/>
            <a:ext cx="0" cy="259030"/>
          </a:xfrm>
          <a:prstGeom prst="line">
            <a:avLst/>
          </a:prstGeom>
          <a:solidFill>
            <a:schemeClr val="accent1"/>
          </a:solidFill>
          <a:ln w="22225" cap="flat" cmpd="sng" algn="ctr">
            <a:solidFill>
              <a:schemeClr val="tx1"/>
            </a:solidFill>
            <a:prstDash val="solid"/>
            <a:round/>
            <a:headEnd type="none" w="sm" len="sm"/>
            <a:tailEnd type="none" w="sm" len="sm"/>
          </a:ln>
          <a:effectLst/>
        </p:spPr>
      </p:cxnSp>
    </p:spTree>
    <p:extLst>
      <p:ext uri="{BB962C8B-B14F-4D97-AF65-F5344CB8AC3E}">
        <p14:creationId xmlns:p14="http://schemas.microsoft.com/office/powerpoint/2010/main" val="8981085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B9C0E188-B661-422B-804D-EAB6E9A6F716}" type="slidenum">
              <a:rPr lang="en-US" altLang="zh-CN"/>
              <a:pPr/>
              <a:t>8</a:t>
            </a:fld>
            <a:endParaRPr lang="en-US" altLang="zh-CN"/>
          </a:p>
        </p:txBody>
      </p:sp>
      <p:sp>
        <p:nvSpPr>
          <p:cNvPr id="7" name="Rectangle 2"/>
          <p:cNvSpPr>
            <a:spLocks noGrp="1" noChangeArrowheads="1"/>
          </p:cNvSpPr>
          <p:nvPr>
            <p:ph type="title"/>
          </p:nvPr>
        </p:nvSpPr>
        <p:spPr>
          <a:xfrm>
            <a:off x="634525" y="641185"/>
            <a:ext cx="7772400" cy="609600"/>
          </a:xfrm>
          <a:noFill/>
        </p:spPr>
        <p:txBody>
          <a:bodyPr/>
          <a:lstStyle/>
          <a:p>
            <a:r>
              <a:rPr lang="en-GB" altLang="zh-CN" dirty="0"/>
              <a:t>Role of Initiator</a:t>
            </a:r>
          </a:p>
        </p:txBody>
      </p:sp>
      <p:sp>
        <p:nvSpPr>
          <p:cNvPr id="3" name="矩形 2"/>
          <p:cNvSpPr/>
          <p:nvPr/>
        </p:nvSpPr>
        <p:spPr>
          <a:xfrm>
            <a:off x="583962" y="1295400"/>
            <a:ext cx="7976075" cy="2142125"/>
          </a:xfrm>
          <a:prstGeom prst="rect">
            <a:avLst/>
          </a:prstGeom>
        </p:spPr>
        <p:txBody>
          <a:bodyPr wrap="square">
            <a:spAutoFit/>
          </a:bodyPr>
          <a:lstStyle/>
          <a:p>
            <a:pPr marL="628650" indent="-285750" algn="just">
              <a:spcBef>
                <a:spcPct val="20000"/>
              </a:spcBef>
              <a:buFont typeface="Times New Roman" panose="02020603050405020304" pitchFamily="18" charset="0"/>
              <a:buChar char="–"/>
            </a:pPr>
            <a:endParaRPr lang="en-US" altLang="zh-CN" sz="1600" dirty="0">
              <a:cs typeface="ＭＳ Ｐゴシック" charset="0"/>
            </a:endParaRPr>
          </a:p>
          <a:p>
            <a:pPr marL="628650" indent="-285750" algn="just">
              <a:spcBef>
                <a:spcPct val="20000"/>
              </a:spcBef>
              <a:buFont typeface="Times New Roman" panose="02020603050405020304" pitchFamily="18" charset="0"/>
              <a:buChar char="–"/>
            </a:pPr>
            <a:endParaRPr lang="en-US" altLang="zh-CN" sz="1600" dirty="0">
              <a:cs typeface="ＭＳ Ｐゴシック" charset="0"/>
            </a:endParaRPr>
          </a:p>
          <a:p>
            <a:pPr marL="628650" indent="-285750" algn="just">
              <a:spcBef>
                <a:spcPct val="20000"/>
              </a:spcBef>
              <a:buFont typeface="Times New Roman" panose="02020603050405020304" pitchFamily="18" charset="0"/>
              <a:buChar char="–"/>
            </a:pPr>
            <a:endParaRPr lang="en-US" altLang="zh-CN" sz="1600" dirty="0">
              <a:cs typeface="ＭＳ Ｐゴシック" charset="0"/>
            </a:endParaRPr>
          </a:p>
          <a:p>
            <a:pPr marL="628650" indent="-285750" algn="just">
              <a:spcBef>
                <a:spcPct val="20000"/>
              </a:spcBef>
              <a:buFont typeface="Times New Roman" panose="02020603050405020304" pitchFamily="18" charset="0"/>
              <a:buChar char="–"/>
            </a:pPr>
            <a:endParaRPr lang="en-US" altLang="zh-CN" sz="1600" dirty="0">
              <a:cs typeface="ＭＳ Ｐゴシック" charset="0"/>
            </a:endParaRPr>
          </a:p>
          <a:p>
            <a:pPr marL="628650" indent="-285750" algn="just">
              <a:spcBef>
                <a:spcPct val="20000"/>
              </a:spcBef>
              <a:buFont typeface="Times New Roman" panose="02020603050405020304" pitchFamily="18" charset="0"/>
              <a:buChar char="–"/>
            </a:pPr>
            <a:endParaRPr lang="en-US" altLang="zh-CN" sz="1600" dirty="0">
              <a:cs typeface="ＭＳ Ｐゴシック" charset="0"/>
            </a:endParaRPr>
          </a:p>
          <a:p>
            <a:pPr marL="628650" indent="-285750" algn="just">
              <a:spcBef>
                <a:spcPct val="20000"/>
              </a:spcBef>
              <a:buFont typeface="Times New Roman" panose="02020603050405020304" pitchFamily="18" charset="0"/>
              <a:buChar char="–"/>
            </a:pPr>
            <a:endParaRPr lang="en-US" altLang="zh-CN" sz="1600" dirty="0">
              <a:cs typeface="ＭＳ Ｐゴシック" charset="0"/>
            </a:endParaRPr>
          </a:p>
          <a:p>
            <a:pPr marL="342900" algn="just">
              <a:spcBef>
                <a:spcPct val="20000"/>
              </a:spcBef>
            </a:pPr>
            <a:endParaRPr lang="en-US" altLang="zh-CN" sz="600" dirty="0">
              <a:cs typeface="ＭＳ Ｐゴシック" charset="0"/>
            </a:endParaRPr>
          </a:p>
          <a:p>
            <a:pPr marL="896938" indent="-268288" algn="just">
              <a:buFont typeface="Microsoft Sans Serif" panose="020B0604020202020204" pitchFamily="34" charset="0"/>
              <a:buChar char="•"/>
            </a:pPr>
            <a:endParaRPr lang="en-US" altLang="zh-CN" sz="1400" dirty="0"/>
          </a:p>
        </p:txBody>
      </p:sp>
      <p:sp>
        <p:nvSpPr>
          <p:cNvPr id="11" name="矩形 10">
            <a:extLst>
              <a:ext uri="{FF2B5EF4-FFF2-40B4-BE49-F238E27FC236}">
                <a16:creationId xmlns:a16="http://schemas.microsoft.com/office/drawing/2014/main" xmlns="" id="{10BF2482-5B13-4985-9FF7-7B1D8B74099E}"/>
              </a:ext>
            </a:extLst>
          </p:cNvPr>
          <p:cNvSpPr/>
          <p:nvPr/>
        </p:nvSpPr>
        <p:spPr>
          <a:xfrm>
            <a:off x="583962" y="1295400"/>
            <a:ext cx="7976075" cy="2142125"/>
          </a:xfrm>
          <a:prstGeom prst="rect">
            <a:avLst/>
          </a:prstGeom>
        </p:spPr>
        <p:txBody>
          <a:bodyPr wrap="square">
            <a:spAutoFit/>
          </a:bodyPr>
          <a:lstStyle/>
          <a:p>
            <a:pPr marL="628650" indent="-285750" algn="just">
              <a:spcBef>
                <a:spcPct val="20000"/>
              </a:spcBef>
              <a:buFont typeface="Times New Roman" panose="02020603050405020304" pitchFamily="18" charset="0"/>
              <a:buChar char="–"/>
            </a:pPr>
            <a:endParaRPr lang="en-US" altLang="zh-CN" sz="1600" dirty="0">
              <a:cs typeface="ＭＳ Ｐゴシック" charset="0"/>
            </a:endParaRPr>
          </a:p>
          <a:p>
            <a:pPr marL="628650" indent="-285750" algn="just">
              <a:spcBef>
                <a:spcPct val="20000"/>
              </a:spcBef>
              <a:buFont typeface="Times New Roman" panose="02020603050405020304" pitchFamily="18" charset="0"/>
              <a:buChar char="–"/>
            </a:pPr>
            <a:endParaRPr lang="en-US" altLang="zh-CN" sz="1600" dirty="0">
              <a:cs typeface="ＭＳ Ｐゴシック" charset="0"/>
            </a:endParaRPr>
          </a:p>
          <a:p>
            <a:pPr marL="628650" indent="-285750" algn="just">
              <a:spcBef>
                <a:spcPct val="20000"/>
              </a:spcBef>
              <a:buFont typeface="Times New Roman" panose="02020603050405020304" pitchFamily="18" charset="0"/>
              <a:buChar char="–"/>
            </a:pPr>
            <a:endParaRPr lang="en-US" altLang="zh-CN" sz="1600" dirty="0">
              <a:cs typeface="ＭＳ Ｐゴシック" charset="0"/>
            </a:endParaRPr>
          </a:p>
          <a:p>
            <a:pPr marL="628650" indent="-285750" algn="just">
              <a:spcBef>
                <a:spcPct val="20000"/>
              </a:spcBef>
              <a:buFont typeface="Times New Roman" panose="02020603050405020304" pitchFamily="18" charset="0"/>
              <a:buChar char="–"/>
            </a:pPr>
            <a:endParaRPr lang="en-US" altLang="zh-CN" sz="1600" dirty="0">
              <a:cs typeface="ＭＳ Ｐゴシック" charset="0"/>
            </a:endParaRPr>
          </a:p>
          <a:p>
            <a:pPr marL="628650" indent="-285750" algn="just">
              <a:spcBef>
                <a:spcPct val="20000"/>
              </a:spcBef>
              <a:buFont typeface="Times New Roman" panose="02020603050405020304" pitchFamily="18" charset="0"/>
              <a:buChar char="–"/>
            </a:pPr>
            <a:endParaRPr lang="en-US" altLang="zh-CN" sz="1600" dirty="0">
              <a:cs typeface="ＭＳ Ｐゴシック" charset="0"/>
            </a:endParaRPr>
          </a:p>
          <a:p>
            <a:pPr marL="628650" indent="-285750" algn="just">
              <a:spcBef>
                <a:spcPct val="20000"/>
              </a:spcBef>
              <a:buFont typeface="Times New Roman" panose="02020603050405020304" pitchFamily="18" charset="0"/>
              <a:buChar char="–"/>
            </a:pPr>
            <a:endParaRPr lang="en-US" altLang="zh-CN" sz="1600" dirty="0">
              <a:cs typeface="ＭＳ Ｐゴシック" charset="0"/>
            </a:endParaRPr>
          </a:p>
          <a:p>
            <a:pPr marL="342900" algn="just">
              <a:spcBef>
                <a:spcPct val="20000"/>
              </a:spcBef>
            </a:pPr>
            <a:endParaRPr lang="en-US" altLang="zh-CN" sz="600" dirty="0">
              <a:cs typeface="ＭＳ Ｐゴシック" charset="0"/>
            </a:endParaRPr>
          </a:p>
          <a:p>
            <a:pPr marL="896938" indent="-268288" algn="just">
              <a:buFont typeface="Microsoft Sans Serif" panose="020B0604020202020204" pitchFamily="34" charset="0"/>
              <a:buChar char="•"/>
            </a:pPr>
            <a:endParaRPr lang="en-US" altLang="zh-CN" sz="1400" dirty="0"/>
          </a:p>
        </p:txBody>
      </p:sp>
      <p:sp>
        <p:nvSpPr>
          <p:cNvPr id="12" name="Rectangle 3">
            <a:extLst>
              <a:ext uri="{FF2B5EF4-FFF2-40B4-BE49-F238E27FC236}">
                <a16:creationId xmlns:a16="http://schemas.microsoft.com/office/drawing/2014/main" xmlns="" id="{4B31AB5A-A269-400A-A6AC-86F4DA6CCED7}"/>
              </a:ext>
            </a:extLst>
          </p:cNvPr>
          <p:cNvSpPr txBox="1">
            <a:spLocks noChangeArrowheads="1"/>
          </p:cNvSpPr>
          <p:nvPr/>
        </p:nvSpPr>
        <p:spPr bwMode="auto">
          <a:xfrm>
            <a:off x="583963" y="1422400"/>
            <a:ext cx="7721838"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800100" indent="-34290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just">
              <a:spcBef>
                <a:spcPct val="20000"/>
              </a:spcBef>
              <a:buFont typeface="Arial" panose="020B0604020202020204" pitchFamily="34" charset="0"/>
              <a:buChar char="•"/>
            </a:pPr>
            <a:r>
              <a:rPr lang="en-US" altLang="zh-CN" sz="1800" b="1" dirty="0">
                <a:latin typeface="Times New Roman"/>
                <a:cs typeface="Times New Roman"/>
                <a:sym typeface="Times New Roman"/>
              </a:rPr>
              <a:t>The initiator might be a transmitter, a receiver, both or neither.</a:t>
            </a:r>
            <a:endParaRPr lang="en-US" altLang="zh-CN" sz="1600" dirty="0">
              <a:cs typeface="ＭＳ Ｐゴシック" charset="0"/>
              <a:sym typeface="Times New Roman"/>
            </a:endParaRPr>
          </a:p>
          <a:p>
            <a:pPr marL="628650" indent="-285750" algn="just">
              <a:spcBef>
                <a:spcPct val="20000"/>
              </a:spcBef>
              <a:buFont typeface="Times New Roman" panose="02020603050405020304" pitchFamily="18" charset="0"/>
              <a:buChar char="–"/>
            </a:pPr>
            <a:r>
              <a:rPr lang="en-US" altLang="zh-CN" sz="1600" dirty="0">
                <a:cs typeface="ＭＳ Ｐゴシック" charset="0"/>
                <a:sym typeface="Times New Roman"/>
              </a:rPr>
              <a:t>The applicative scenarios are shown as follows:</a:t>
            </a:r>
          </a:p>
          <a:p>
            <a:pPr marL="628650" indent="-285750" algn="just">
              <a:spcBef>
                <a:spcPct val="20000"/>
              </a:spcBef>
              <a:buFont typeface="Times New Roman" panose="02020603050405020304" pitchFamily="18" charset="0"/>
              <a:buChar char="–"/>
            </a:pPr>
            <a:endParaRPr lang="en-US" altLang="zh-CN" sz="1600" dirty="0">
              <a:cs typeface="ＭＳ Ｐゴシック" charset="0"/>
              <a:sym typeface="Times New Roman"/>
            </a:endParaRPr>
          </a:p>
          <a:p>
            <a:pPr marL="628650" indent="-285750" algn="just">
              <a:spcBef>
                <a:spcPct val="20000"/>
              </a:spcBef>
              <a:buFont typeface="Times New Roman" panose="02020603050405020304" pitchFamily="18" charset="0"/>
              <a:buChar char="–"/>
            </a:pPr>
            <a:endParaRPr lang="en-US" altLang="zh-CN" sz="1600" dirty="0">
              <a:cs typeface="ＭＳ Ｐゴシック" charset="0"/>
              <a:sym typeface="Times New Roman"/>
            </a:endParaRPr>
          </a:p>
          <a:p>
            <a:pPr marL="628650" indent="-285750" algn="just">
              <a:spcBef>
                <a:spcPct val="20000"/>
              </a:spcBef>
              <a:buFont typeface="Times New Roman" panose="02020603050405020304" pitchFamily="18" charset="0"/>
              <a:buChar char="–"/>
            </a:pPr>
            <a:endParaRPr lang="en-US" altLang="zh-CN" sz="1600" dirty="0">
              <a:cs typeface="ＭＳ Ｐゴシック" charset="0"/>
              <a:sym typeface="Times New Roman"/>
            </a:endParaRPr>
          </a:p>
          <a:p>
            <a:pPr marL="628650" indent="-285750" algn="just">
              <a:spcBef>
                <a:spcPct val="20000"/>
              </a:spcBef>
              <a:buFont typeface="Times New Roman" panose="02020603050405020304" pitchFamily="18" charset="0"/>
              <a:buChar char="–"/>
            </a:pPr>
            <a:endParaRPr lang="en-US" altLang="zh-CN" sz="1600" dirty="0">
              <a:cs typeface="ＭＳ Ｐゴシック" charset="0"/>
              <a:sym typeface="Times New Roman"/>
            </a:endParaRPr>
          </a:p>
          <a:p>
            <a:pPr marL="628650" indent="-285750" algn="just">
              <a:spcBef>
                <a:spcPct val="20000"/>
              </a:spcBef>
              <a:buFont typeface="Times New Roman" panose="02020603050405020304" pitchFamily="18" charset="0"/>
              <a:buChar char="–"/>
            </a:pPr>
            <a:endParaRPr lang="en-US" altLang="zh-CN" sz="1600" dirty="0">
              <a:cs typeface="ＭＳ Ｐゴシック" charset="0"/>
              <a:sym typeface="Times New Roman"/>
            </a:endParaRPr>
          </a:p>
          <a:p>
            <a:pPr marL="628650" indent="-285750" algn="just">
              <a:spcBef>
                <a:spcPct val="20000"/>
              </a:spcBef>
              <a:buFont typeface="Times New Roman" panose="02020603050405020304" pitchFamily="18" charset="0"/>
              <a:buChar char="–"/>
            </a:pPr>
            <a:endParaRPr lang="en-US" altLang="zh-CN" sz="1600" dirty="0">
              <a:cs typeface="ＭＳ Ｐゴシック" charset="0"/>
              <a:sym typeface="Times New Roman"/>
            </a:endParaRPr>
          </a:p>
          <a:p>
            <a:pPr marL="628650" indent="-285750" algn="just">
              <a:spcBef>
                <a:spcPct val="20000"/>
              </a:spcBef>
              <a:buFont typeface="Times New Roman" panose="02020603050405020304" pitchFamily="18" charset="0"/>
              <a:buChar char="–"/>
            </a:pPr>
            <a:endParaRPr lang="en-US" altLang="zh-CN" sz="1600" dirty="0">
              <a:cs typeface="ＭＳ Ｐゴシック" charset="0"/>
              <a:sym typeface="Times New Roman"/>
            </a:endParaRPr>
          </a:p>
          <a:p>
            <a:pPr marL="628650" indent="-285750" algn="just">
              <a:spcBef>
                <a:spcPct val="20000"/>
              </a:spcBef>
              <a:buFont typeface="Times New Roman" panose="02020603050405020304" pitchFamily="18" charset="0"/>
              <a:buChar char="–"/>
            </a:pPr>
            <a:endParaRPr lang="en-US" altLang="zh-CN" sz="1600" dirty="0">
              <a:cs typeface="ＭＳ Ｐゴシック" charset="0"/>
              <a:sym typeface="Times New Roman"/>
            </a:endParaRPr>
          </a:p>
          <a:p>
            <a:pPr marL="628650" indent="-285750" algn="just">
              <a:spcBef>
                <a:spcPct val="20000"/>
              </a:spcBef>
              <a:buFont typeface="Times New Roman" panose="02020603050405020304" pitchFamily="18" charset="0"/>
              <a:buChar char="–"/>
            </a:pPr>
            <a:r>
              <a:rPr lang="en-US" altLang="zh-CN" sz="1600" dirty="0">
                <a:cs typeface="ＭＳ Ｐゴシック" charset="0"/>
                <a:sym typeface="Times New Roman"/>
              </a:rPr>
              <a:t>Note:</a:t>
            </a:r>
          </a:p>
          <a:p>
            <a:pPr marL="895350" indent="-266700" algn="just">
              <a:spcBef>
                <a:spcPct val="20000"/>
              </a:spcBef>
              <a:buFont typeface="Wingdings" panose="05000000000000000000" pitchFamily="2" charset="2"/>
              <a:buChar char="p"/>
            </a:pPr>
            <a:r>
              <a:rPr lang="en-US" altLang="zh-CN" sz="1600" dirty="0">
                <a:sym typeface="Times New Roman"/>
              </a:rPr>
              <a:t>If the initiator’s role is a receiver, there is no need to implement this threshold based sensing measurement, because the receiver can already get the CSI information.</a:t>
            </a:r>
          </a:p>
          <a:p>
            <a:pPr marL="628650" indent="-285750" algn="just">
              <a:spcBef>
                <a:spcPct val="20000"/>
              </a:spcBef>
              <a:buFont typeface="Times New Roman" panose="02020603050405020304" pitchFamily="18" charset="0"/>
              <a:buChar char="–"/>
            </a:pPr>
            <a:endParaRPr lang="en-US" altLang="zh-CN" sz="1600" dirty="0">
              <a:cs typeface="ＭＳ Ｐゴシック" charset="0"/>
              <a:sym typeface="Times New Roman"/>
            </a:endParaRPr>
          </a:p>
          <a:p>
            <a:pPr marL="628650" indent="-285750" algn="just">
              <a:spcBef>
                <a:spcPct val="20000"/>
              </a:spcBef>
              <a:buFont typeface="Times New Roman" panose="02020603050405020304" pitchFamily="18" charset="0"/>
              <a:buChar char="–"/>
            </a:pPr>
            <a:endParaRPr lang="en-US" altLang="zh-CN" sz="1600" dirty="0">
              <a:cs typeface="ＭＳ Ｐゴシック" charset="0"/>
              <a:sym typeface="Times New Roman"/>
            </a:endParaRPr>
          </a:p>
          <a:p>
            <a:pPr marL="628650" indent="-285750" algn="just">
              <a:spcBef>
                <a:spcPct val="20000"/>
              </a:spcBef>
              <a:buFont typeface="Times New Roman" panose="02020603050405020304" pitchFamily="18" charset="0"/>
              <a:buChar char="–"/>
            </a:pPr>
            <a:endParaRPr lang="en-US" altLang="zh-CN" sz="1600" dirty="0">
              <a:cs typeface="ＭＳ Ｐゴシック" charset="0"/>
              <a:sym typeface="Times New Roman"/>
            </a:endParaRPr>
          </a:p>
        </p:txBody>
      </p:sp>
      <p:graphicFrame>
        <p:nvGraphicFramePr>
          <p:cNvPr id="2" name="表格 1">
            <a:extLst>
              <a:ext uri="{FF2B5EF4-FFF2-40B4-BE49-F238E27FC236}">
                <a16:creationId xmlns:a16="http://schemas.microsoft.com/office/drawing/2014/main" xmlns="" id="{17C76AF5-CA84-4FD0-98E0-207F38DE4353}"/>
              </a:ext>
            </a:extLst>
          </p:cNvPr>
          <p:cNvGraphicFramePr>
            <a:graphicFrameLocks noGrp="1"/>
          </p:cNvGraphicFramePr>
          <p:nvPr>
            <p:extLst>
              <p:ext uri="{D42A27DB-BD31-4B8C-83A1-F6EECF244321}">
                <p14:modId xmlns:p14="http://schemas.microsoft.com/office/powerpoint/2010/main" val="129375880"/>
              </p:ext>
            </p:extLst>
          </p:nvPr>
        </p:nvGraphicFramePr>
        <p:xfrm>
          <a:off x="1104900" y="2355576"/>
          <a:ext cx="7010400" cy="1854200"/>
        </p:xfrm>
        <a:graphic>
          <a:graphicData uri="http://schemas.openxmlformats.org/drawingml/2006/table">
            <a:tbl>
              <a:tblPr firstRow="1" bandRow="1">
                <a:tableStyleId>{5940675A-B579-460E-94D1-54222C63F5DA}</a:tableStyleId>
              </a:tblPr>
              <a:tblGrid>
                <a:gridCol w="2044445">
                  <a:extLst>
                    <a:ext uri="{9D8B030D-6E8A-4147-A177-3AD203B41FA5}">
                      <a16:colId xmlns:a16="http://schemas.microsoft.com/office/drawing/2014/main" xmlns="" val="1411178069"/>
                    </a:ext>
                  </a:extLst>
                </a:gridCol>
                <a:gridCol w="2330959">
                  <a:extLst>
                    <a:ext uri="{9D8B030D-6E8A-4147-A177-3AD203B41FA5}">
                      <a16:colId xmlns:a16="http://schemas.microsoft.com/office/drawing/2014/main" xmlns="" val="2434869251"/>
                    </a:ext>
                  </a:extLst>
                </a:gridCol>
                <a:gridCol w="2634996">
                  <a:extLst>
                    <a:ext uri="{9D8B030D-6E8A-4147-A177-3AD203B41FA5}">
                      <a16:colId xmlns:a16="http://schemas.microsoft.com/office/drawing/2014/main" xmlns="" val="1394175371"/>
                    </a:ext>
                  </a:extLst>
                </a:gridCol>
              </a:tblGrid>
              <a:tr h="370840">
                <a:tc>
                  <a:txBody>
                    <a:bodyPr/>
                    <a:lstStyle/>
                    <a:p>
                      <a:r>
                        <a:rPr lang="en-US" altLang="zh-CN" dirty="0"/>
                        <a:t>Initiator’s role</a:t>
                      </a:r>
                      <a:endParaRPr lang="zh-CN" altLang="en-US" dirty="0"/>
                    </a:p>
                  </a:txBody>
                  <a:tcPr>
                    <a:solidFill>
                      <a:schemeClr val="bg1">
                        <a:lumMod val="75000"/>
                      </a:schemeClr>
                    </a:solidFill>
                  </a:tcPr>
                </a:tc>
                <a:tc>
                  <a:txBody>
                    <a:bodyPr/>
                    <a:lstStyle/>
                    <a:p>
                      <a:r>
                        <a:rPr lang="en-US" altLang="zh-CN" sz="1600" dirty="0"/>
                        <a:t>Measurement setup level</a:t>
                      </a:r>
                      <a:endParaRPr lang="zh-CN" altLang="en-US" sz="1600" dirty="0"/>
                    </a:p>
                  </a:txBody>
                  <a:tcPr>
                    <a:solidFill>
                      <a:schemeClr val="bg1">
                        <a:lumMod val="75000"/>
                      </a:schemeClr>
                    </a:solidFill>
                  </a:tcPr>
                </a:tc>
                <a:tc>
                  <a:txBody>
                    <a:bodyPr/>
                    <a:lstStyle/>
                    <a:p>
                      <a:r>
                        <a:rPr lang="en-US" altLang="zh-CN" sz="1600" dirty="0"/>
                        <a:t>Measurement instance level</a:t>
                      </a:r>
                      <a:endParaRPr lang="zh-CN" altLang="en-US" sz="1600" dirty="0"/>
                    </a:p>
                  </a:txBody>
                  <a:tcPr>
                    <a:solidFill>
                      <a:schemeClr val="bg1">
                        <a:lumMod val="75000"/>
                      </a:schemeClr>
                    </a:solidFill>
                  </a:tcPr>
                </a:tc>
                <a:extLst>
                  <a:ext uri="{0D108BD9-81ED-4DB2-BD59-A6C34878D82A}">
                    <a16:rowId xmlns:a16="http://schemas.microsoft.com/office/drawing/2014/main" xmlns="" val="3916839116"/>
                  </a:ext>
                </a:extLst>
              </a:tr>
              <a:tr h="370840">
                <a:tc>
                  <a:txBody>
                    <a:bodyPr/>
                    <a:lstStyle/>
                    <a:p>
                      <a:r>
                        <a:rPr lang="en-US" altLang="zh-CN" dirty="0"/>
                        <a:t>Transmitter</a:t>
                      </a:r>
                      <a:endParaRPr lang="zh-CN" alt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zh-CN" altLang="en-US" dirty="0">
                          <a:solidFill>
                            <a:srgbClr val="FF0000"/>
                          </a:solidFill>
                        </a:rPr>
                        <a:t>√</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zh-CN" altLang="en-US" dirty="0">
                          <a:solidFill>
                            <a:srgbClr val="FF0000"/>
                          </a:solidFill>
                        </a:rPr>
                        <a:t>√</a:t>
                      </a:r>
                    </a:p>
                  </a:txBody>
                  <a:tcPr anchor="ctr"/>
                </a:tc>
                <a:extLst>
                  <a:ext uri="{0D108BD9-81ED-4DB2-BD59-A6C34878D82A}">
                    <a16:rowId xmlns:a16="http://schemas.microsoft.com/office/drawing/2014/main" xmlns="" val="1573996491"/>
                  </a:ext>
                </a:extLst>
              </a:tr>
              <a:tr h="370840">
                <a:tc>
                  <a:txBody>
                    <a:bodyPr/>
                    <a:lstStyle/>
                    <a:p>
                      <a:r>
                        <a:rPr lang="en-US" altLang="zh-CN" dirty="0"/>
                        <a:t>Receiver</a:t>
                      </a:r>
                      <a:endParaRPr lang="zh-CN" altLang="en-US" dirty="0"/>
                    </a:p>
                  </a:txBody>
                  <a:tcPr/>
                </a:tc>
                <a:tc>
                  <a:txBody>
                    <a:bodyPr/>
                    <a:lstStyle/>
                    <a:p>
                      <a:pPr algn="ctr"/>
                      <a:r>
                        <a:rPr lang="en-US" altLang="zh-CN" b="1" dirty="0"/>
                        <a:t>×</a:t>
                      </a:r>
                      <a:endParaRPr lang="zh-CN" altLang="en-US" b="1" dirty="0"/>
                    </a:p>
                  </a:txBody>
                  <a:tcPr anchor="ctr"/>
                </a:tc>
                <a:tc>
                  <a:txBody>
                    <a:bodyPr/>
                    <a:lstStyle/>
                    <a:p>
                      <a:pPr algn="ctr"/>
                      <a:r>
                        <a:rPr lang="en-US" altLang="zh-CN" b="1" dirty="0"/>
                        <a:t>×</a:t>
                      </a:r>
                      <a:endParaRPr lang="zh-CN" altLang="en-US" b="1" dirty="0"/>
                    </a:p>
                  </a:txBody>
                  <a:tcPr anchor="ctr"/>
                </a:tc>
                <a:extLst>
                  <a:ext uri="{0D108BD9-81ED-4DB2-BD59-A6C34878D82A}">
                    <a16:rowId xmlns:a16="http://schemas.microsoft.com/office/drawing/2014/main" xmlns="" val="2517637806"/>
                  </a:ext>
                </a:extLst>
              </a:tr>
              <a:tr h="370840">
                <a:tc>
                  <a:txBody>
                    <a:bodyPr/>
                    <a:lstStyle/>
                    <a:p>
                      <a:r>
                        <a:rPr lang="en-US" altLang="zh-CN" dirty="0"/>
                        <a:t>Both</a:t>
                      </a:r>
                      <a:endParaRPr lang="zh-CN" altLang="en-US" dirty="0"/>
                    </a:p>
                  </a:txBody>
                  <a:tcPr/>
                </a:tc>
                <a:tc>
                  <a:txBody>
                    <a:bodyPr/>
                    <a:lstStyle/>
                    <a:p>
                      <a:pPr algn="ctr"/>
                      <a:r>
                        <a:rPr lang="zh-CN" altLang="en-US" dirty="0">
                          <a:solidFill>
                            <a:srgbClr val="FF0000"/>
                          </a:solidFill>
                        </a:rPr>
                        <a:t>√</a:t>
                      </a:r>
                    </a:p>
                  </a:txBody>
                  <a:tcPr anchor="ctr"/>
                </a:tc>
                <a:tc>
                  <a:txBody>
                    <a:bodyPr/>
                    <a:lstStyle/>
                    <a:p>
                      <a:pPr algn="ctr"/>
                      <a:r>
                        <a:rPr lang="zh-CN" altLang="en-US" dirty="0">
                          <a:solidFill>
                            <a:srgbClr val="FF0000"/>
                          </a:solidFill>
                        </a:rPr>
                        <a:t>√</a:t>
                      </a:r>
                    </a:p>
                  </a:txBody>
                  <a:tcPr anchor="ctr"/>
                </a:tc>
                <a:extLst>
                  <a:ext uri="{0D108BD9-81ED-4DB2-BD59-A6C34878D82A}">
                    <a16:rowId xmlns:a16="http://schemas.microsoft.com/office/drawing/2014/main" xmlns="" val="3220436079"/>
                  </a:ext>
                </a:extLst>
              </a:tr>
              <a:tr h="370840">
                <a:tc>
                  <a:txBody>
                    <a:bodyPr/>
                    <a:lstStyle/>
                    <a:p>
                      <a:r>
                        <a:rPr lang="en-US" altLang="zh-CN" dirty="0"/>
                        <a:t>Neither</a:t>
                      </a:r>
                      <a:endParaRPr lang="zh-CN" altLang="en-US" dirty="0"/>
                    </a:p>
                  </a:txBody>
                  <a:tcPr/>
                </a:tc>
                <a:tc>
                  <a:txBody>
                    <a:bodyPr/>
                    <a:lstStyle/>
                    <a:p>
                      <a:pPr algn="ctr"/>
                      <a:r>
                        <a:rPr lang="zh-CN" altLang="en-US" dirty="0">
                          <a:solidFill>
                            <a:srgbClr val="FF0000"/>
                          </a:solidFill>
                        </a:rPr>
                        <a:t>√</a:t>
                      </a:r>
                    </a:p>
                  </a:txBody>
                  <a:tcPr anchor="ctr"/>
                </a:tc>
                <a:tc>
                  <a:txBody>
                    <a:bodyPr/>
                    <a:lstStyle/>
                    <a:p>
                      <a:pPr algn="ctr"/>
                      <a:r>
                        <a:rPr lang="zh-CN" altLang="en-US" dirty="0">
                          <a:solidFill>
                            <a:srgbClr val="FF0000"/>
                          </a:solidFill>
                        </a:rPr>
                        <a:t>√</a:t>
                      </a:r>
                    </a:p>
                  </a:txBody>
                  <a:tcPr anchor="ctr"/>
                </a:tc>
                <a:extLst>
                  <a:ext uri="{0D108BD9-81ED-4DB2-BD59-A6C34878D82A}">
                    <a16:rowId xmlns:a16="http://schemas.microsoft.com/office/drawing/2014/main" xmlns="" val="217023632"/>
                  </a:ext>
                </a:extLst>
              </a:tr>
            </a:tbl>
          </a:graphicData>
        </a:graphic>
      </p:graphicFrame>
    </p:spTree>
    <p:extLst>
      <p:ext uri="{BB962C8B-B14F-4D97-AF65-F5344CB8AC3E}">
        <p14:creationId xmlns:p14="http://schemas.microsoft.com/office/powerpoint/2010/main" val="25141655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B9C0E188-B661-422B-804D-EAB6E9A6F716}" type="slidenum">
              <a:rPr lang="en-US" altLang="zh-CN"/>
              <a:pPr/>
              <a:t>9</a:t>
            </a:fld>
            <a:endParaRPr lang="en-US" altLang="zh-CN"/>
          </a:p>
        </p:txBody>
      </p:sp>
      <p:sp>
        <p:nvSpPr>
          <p:cNvPr id="7" name="Rectangle 2"/>
          <p:cNvSpPr>
            <a:spLocks noGrp="1" noChangeArrowheads="1"/>
          </p:cNvSpPr>
          <p:nvPr>
            <p:ph type="title"/>
          </p:nvPr>
        </p:nvSpPr>
        <p:spPr>
          <a:xfrm>
            <a:off x="634525" y="641185"/>
            <a:ext cx="7772400" cy="609600"/>
          </a:xfrm>
          <a:noFill/>
        </p:spPr>
        <p:txBody>
          <a:bodyPr/>
          <a:lstStyle/>
          <a:p>
            <a:r>
              <a:rPr lang="en-GB" altLang="zh-CN" dirty="0"/>
              <a:t>Conclusion</a:t>
            </a:r>
          </a:p>
        </p:txBody>
      </p:sp>
      <p:sp>
        <p:nvSpPr>
          <p:cNvPr id="3" name="矩形 2"/>
          <p:cNvSpPr/>
          <p:nvPr/>
        </p:nvSpPr>
        <p:spPr>
          <a:xfrm>
            <a:off x="1143001" y="1600200"/>
            <a:ext cx="7162799" cy="3496342"/>
          </a:xfrm>
          <a:prstGeom prst="rect">
            <a:avLst/>
          </a:prstGeom>
        </p:spPr>
        <p:txBody>
          <a:bodyPr wrap="square">
            <a:spAutoFit/>
          </a:bodyPr>
          <a:lstStyle/>
          <a:p>
            <a:pPr marL="342900" indent="-342900" algn="just">
              <a:spcBef>
                <a:spcPct val="20000"/>
              </a:spcBef>
              <a:buFont typeface="Arial" panose="020B0604020202020204" pitchFamily="34" charset="0"/>
              <a:buChar char="•"/>
            </a:pPr>
            <a:r>
              <a:rPr lang="en-US" altLang="zh-CN" sz="1800" b="1" dirty="0">
                <a:latin typeface="Times New Roman"/>
                <a:cs typeface="Times New Roman"/>
                <a:sym typeface="Times New Roman"/>
              </a:rPr>
              <a:t>Signaling</a:t>
            </a:r>
            <a:endParaRPr lang="en-US" altLang="zh-CN" sz="600" b="1" dirty="0">
              <a:latin typeface="Times New Roman"/>
              <a:ea typeface="Times New Roman"/>
              <a:cs typeface="Times New Roman"/>
              <a:sym typeface="Times New Roman"/>
            </a:endParaRPr>
          </a:p>
          <a:p>
            <a:pPr marL="628650" indent="-285750" algn="just">
              <a:spcBef>
                <a:spcPct val="20000"/>
              </a:spcBef>
              <a:buFont typeface="Times New Roman" panose="02020603050405020304" pitchFamily="18" charset="0"/>
              <a:buChar char="–"/>
            </a:pPr>
            <a:r>
              <a:rPr lang="en-US" altLang="zh-CN" sz="1600" dirty="0">
                <a:sym typeface="Times New Roman"/>
              </a:rPr>
              <a:t>The initiator sends the threshold to its corresponding responder.</a:t>
            </a:r>
          </a:p>
          <a:p>
            <a:pPr marL="628650" indent="-285750" algn="just">
              <a:spcBef>
                <a:spcPct val="20000"/>
              </a:spcBef>
              <a:buFont typeface="Times New Roman" panose="02020603050405020304" pitchFamily="18" charset="0"/>
              <a:buChar char="–"/>
            </a:pPr>
            <a:r>
              <a:rPr lang="en-US" altLang="zh-CN" sz="1600" dirty="0">
                <a:sym typeface="Times New Roman"/>
              </a:rPr>
              <a:t>The responder feeds back the CSI variation to the initiator.</a:t>
            </a:r>
          </a:p>
          <a:p>
            <a:pPr marL="342900" indent="-342900" algn="just">
              <a:spcBef>
                <a:spcPct val="20000"/>
              </a:spcBef>
              <a:buFont typeface="Arial" panose="020B0604020202020204" pitchFamily="34" charset="0"/>
              <a:buChar char="•"/>
            </a:pPr>
            <a:r>
              <a:rPr lang="en-US" altLang="zh-CN" sz="1800" b="1" dirty="0">
                <a:latin typeface="Times New Roman"/>
                <a:ea typeface="Times New Roman"/>
                <a:cs typeface="Times New Roman"/>
                <a:sym typeface="Times New Roman"/>
              </a:rPr>
              <a:t>Behavior</a:t>
            </a:r>
          </a:p>
          <a:p>
            <a:pPr marL="628650" indent="-285750" algn="just">
              <a:buFont typeface="Times New Roman" panose="02020603050405020304" pitchFamily="18" charset="0"/>
              <a:buChar char="–"/>
            </a:pPr>
            <a:r>
              <a:rPr lang="en-US" altLang="zh-CN" sz="1600" dirty="0">
                <a:sym typeface="Times New Roman"/>
              </a:rPr>
              <a:t>The initiator shall not send a feedback trigger frame to a responder that reports a CSI variation that is less than the threshold.</a:t>
            </a:r>
          </a:p>
          <a:p>
            <a:pPr marL="628650" indent="-285750" algn="just">
              <a:buFont typeface="Times New Roman" panose="02020603050405020304" pitchFamily="18" charset="0"/>
              <a:buChar char="–"/>
            </a:pPr>
            <a:r>
              <a:rPr lang="en-US" altLang="zh-CN" sz="1600" dirty="0">
                <a:sym typeface="Times New Roman"/>
              </a:rPr>
              <a:t>The initiator should send a feedback trigger frame to a responder that reports a CSI variation that is greater than or equal to the threshold.</a:t>
            </a:r>
          </a:p>
          <a:p>
            <a:pPr marL="342900" indent="-342900" algn="just">
              <a:spcBef>
                <a:spcPct val="20000"/>
              </a:spcBef>
              <a:buFont typeface="Arial" panose="020B0604020202020204" pitchFamily="34" charset="0"/>
              <a:buChar char="•"/>
            </a:pPr>
            <a:r>
              <a:rPr lang="en-US" altLang="zh-CN" sz="1800" b="1" dirty="0">
                <a:latin typeface="Times New Roman"/>
                <a:cs typeface="Times New Roman"/>
                <a:sym typeface="Times New Roman"/>
              </a:rPr>
              <a:t>Applicative scenarios</a:t>
            </a:r>
          </a:p>
          <a:p>
            <a:pPr marL="628650" indent="-285750" algn="just">
              <a:spcBef>
                <a:spcPct val="20000"/>
              </a:spcBef>
              <a:buFont typeface="Times New Roman" panose="02020603050405020304" pitchFamily="18" charset="0"/>
              <a:buChar char="–"/>
            </a:pPr>
            <a:r>
              <a:rPr lang="en-US" altLang="zh-CN" sz="1600" dirty="0">
                <a:cs typeface="ＭＳ Ｐゴシック" charset="0"/>
                <a:sym typeface="Times New Roman"/>
              </a:rPr>
              <a:t>The initiator is the transmitter</a:t>
            </a:r>
          </a:p>
          <a:p>
            <a:pPr marL="628650" indent="-285750" algn="just">
              <a:spcBef>
                <a:spcPct val="20000"/>
              </a:spcBef>
              <a:buFont typeface="Times New Roman" panose="02020603050405020304" pitchFamily="18" charset="0"/>
              <a:buChar char="–"/>
            </a:pPr>
            <a:r>
              <a:rPr lang="en-US" altLang="zh-CN" sz="1600" dirty="0">
                <a:cs typeface="ＭＳ Ｐゴシック" charset="0"/>
                <a:sym typeface="Times New Roman"/>
              </a:rPr>
              <a:t>The initiator is not the transmitter or the receiver.</a:t>
            </a:r>
          </a:p>
          <a:p>
            <a:pPr marL="628650" indent="-285750" algn="just">
              <a:spcBef>
                <a:spcPct val="20000"/>
              </a:spcBef>
              <a:buFont typeface="Times New Roman" panose="02020603050405020304" pitchFamily="18" charset="0"/>
              <a:buChar char="–"/>
            </a:pPr>
            <a:endParaRPr lang="en-US" altLang="zh-CN" sz="1600" dirty="0">
              <a:cs typeface="ＭＳ Ｐゴシック" charset="0"/>
              <a:sym typeface="Times New Roman"/>
            </a:endParaRPr>
          </a:p>
        </p:txBody>
      </p:sp>
    </p:spTree>
    <p:extLst>
      <p:ext uri="{BB962C8B-B14F-4D97-AF65-F5344CB8AC3E}">
        <p14:creationId xmlns:p14="http://schemas.microsoft.com/office/powerpoint/2010/main" val="2736745305"/>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139040</TotalTime>
  <Words>1408</Words>
  <Application>Microsoft Office PowerPoint</Application>
  <PresentationFormat>全屏显示(4:3)</PresentationFormat>
  <Paragraphs>239</Paragraphs>
  <Slides>13</Slides>
  <Notes>10</Notes>
  <HiddenSlides>0</HiddenSlides>
  <MMClips>0</MMClips>
  <ScaleCrop>false</ScaleCrop>
  <HeadingPairs>
    <vt:vector size="8" baseType="variant">
      <vt:variant>
        <vt:lpstr>已用的字体</vt:lpstr>
      </vt:variant>
      <vt:variant>
        <vt:i4>6</vt:i4>
      </vt:variant>
      <vt:variant>
        <vt:lpstr>主题</vt:lpstr>
      </vt:variant>
      <vt:variant>
        <vt:i4>1</vt:i4>
      </vt:variant>
      <vt:variant>
        <vt:lpstr>嵌入 OLE 服务器</vt:lpstr>
      </vt:variant>
      <vt:variant>
        <vt:i4>1</vt:i4>
      </vt:variant>
      <vt:variant>
        <vt:lpstr>幻灯片标题</vt:lpstr>
      </vt:variant>
      <vt:variant>
        <vt:i4>13</vt:i4>
      </vt:variant>
    </vt:vector>
  </HeadingPairs>
  <TitlesOfParts>
    <vt:vector size="21" baseType="lpstr">
      <vt:lpstr>ＭＳ Ｐゴシック</vt:lpstr>
      <vt:lpstr>ＭＳ Ｐゴシック</vt:lpstr>
      <vt:lpstr>Arial</vt:lpstr>
      <vt:lpstr>Microsoft Sans Serif</vt:lpstr>
      <vt:lpstr>Times New Roman</vt:lpstr>
      <vt:lpstr>Wingdings</vt:lpstr>
      <vt:lpstr>802-11-Submission</vt:lpstr>
      <vt:lpstr>Visio</vt:lpstr>
      <vt:lpstr>Threshold Based Sensing Procedure</vt:lpstr>
      <vt:lpstr>Introduction (1/2)</vt:lpstr>
      <vt:lpstr>Introduction (2/2)</vt:lpstr>
      <vt:lpstr>Calculation of CSI Variation</vt:lpstr>
      <vt:lpstr>Signaling</vt:lpstr>
      <vt:lpstr>Behavior</vt:lpstr>
      <vt:lpstr>Examples of Behavior</vt:lpstr>
      <vt:lpstr>Role of Initiator</vt:lpstr>
      <vt:lpstr>Conclusion</vt:lpstr>
      <vt:lpstr>References</vt:lpstr>
      <vt:lpstr>Straw Poll 1</vt:lpstr>
      <vt:lpstr>Straw Poll 2</vt:lpstr>
      <vt:lpstr>Straw Poll 3</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Usage models for Wi-Fi sensing</dc:title>
  <dc:creator>Alecsander Eitan</dc:creator>
  <cp:lastModifiedBy>humengshi</cp:lastModifiedBy>
  <cp:revision>2278</cp:revision>
  <cp:lastPrinted>1998-02-10T13:28:06Z</cp:lastPrinted>
  <dcterms:created xsi:type="dcterms:W3CDTF">2007-04-17T18:10:23Z</dcterms:created>
  <dcterms:modified xsi:type="dcterms:W3CDTF">2021-09-28T16:12:39Z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(3)mf05p9M1cgBCyoDDdQutgm5ACNUOtqOwvyoRDbvh+vL8l6DgVXdwHzxx70WIUcfyruJ1hx4U_x000d_
cWtnsxiYXMDWnuPxqtP6HHtkd/9aIADIwxH0JYvKg2tqiq3AjXdEsH7rlvvFWqk66oq3jLzZ_x000d_
EWleKUPUO2SRZRiLPwnLXUjTjr8r9tlJ6kYhon8D8x5On5XjIKCCvchx+uCI5vONR50YA/5M_x000d_
awmpDXvt1Oza//BwEa</vt:lpwstr>
  </property>
  <property fmtid="{D5CDD505-2E9C-101B-9397-08002B2CF9AE}" pid="3" name="_ms_pID_7253431">
    <vt:lpwstr>7/O/8v5SfzY9j9zOcy+ruAkz0oULDlcxnsgmocifuMxT7CJvRMgr08_x000d_
VwkRvoMIGPaMbW4VHarLtdbne1wu8dy8Py2tk5wlAvl9LnhEw58fVdFaprkNSORdXFXcVXf3_x000d_
Xvaq2oX6s6AT4E49kLdkkC/b7pvnKWl5IN7daZlkrNF6gaIvHWBt9o+s0ETZWvRCar/7VZ1x_x000d_
tnBblw258MRbK9A4WywoBnh2bsqjd7Z+Y6RJ</vt:lpwstr>
  </property>
  <property fmtid="{D5CDD505-2E9C-101B-9397-08002B2CF9AE}" pid="4" name="_ms_pID_7253432">
    <vt:lpwstr>jbg+e7tvtPGHbg5o5bISnqEcZZ5VLP5WQnL9_x000d_
6lYBmhc1g9fCZDQYRMtp7BP/1IJ73Z0AwBOP5d7R/8ojK5khJ+2o+tLwxcjGe/HVjPBipCDh_x000d_
CZ8/5v6P0RIa1IkQ84swcFPvboExr+koJvsDJ+LLBSc=</vt:lpwstr>
  </property>
  <property fmtid="{D5CDD505-2E9C-101B-9397-08002B2CF9AE}" pid="5" name="_ms_pID_7253433">
    <vt:lpwstr>xj04hYgg/
+SvDSQ==</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2015_ms_pID_725343">
    <vt:lpwstr>(3)LiZ88qmZ/XL+c0p5HJ56AP2YxpNEaPSKiZLsee/JQorHHSUPCYvtLvVmxVhahyEpX26KoxlW
KQyH6spdLHeXZ9H6PiyZHM03sPO+K/RTXMgz6YwkLCa1j4yG/kvWRSU/OsHLhegNapGVxONR
Ig3zw3ntoWZqtWjkc3P2JaJVpIIb4L22jG2pxNezNi9dxTEgDHWf4sDdiBL8yqtCQZZ27DQ1
iVqCIFmwKSmQd3XDbU</vt:lpwstr>
  </property>
  <property fmtid="{D5CDD505-2E9C-101B-9397-08002B2CF9AE}" pid="10" name="_2015_ms_pID_7253431">
    <vt:lpwstr>9Jv6vqwwR4eCyAYJbGd/owbaKXhZts4utoFhLqRFPeEXS8YlqLjd2W
5EGQnjy9Yrg9QemE/+bhV7A02EYRfawxYbdIlbXmd/oHhPZgwhqL6bMJy7royRN0s/xkuoYy
2De7S8kXZvi7LsSb66x804NzoeytoBpJyV7Si/TuS2xrzUjaLGCW1WLdx1W1YBH1oW5dpTT5
y/cg06ZRCK8I1cvUBrFtt9CahdiCScZPWCQi</vt:lpwstr>
  </property>
  <property fmtid="{D5CDD505-2E9C-101B-9397-08002B2CF9AE}" pid="11" name="_2015_ms_pID_7253432">
    <vt:lpwstr>jw==</vt:lpwstr>
  </property>
  <property fmtid="{D5CDD505-2E9C-101B-9397-08002B2CF9AE}" pid="12" name="TitusGUID">
    <vt:lpwstr>1db17ed3-f4e5-400c-a0d1-374d2dc85d39</vt:lpwstr>
  </property>
  <property fmtid="{D5CDD505-2E9C-101B-9397-08002B2CF9AE}" pid="13" name="CTP_TimeStamp">
    <vt:lpwstr>2019-04-02 22:00:45Z</vt:lpwstr>
  </property>
  <property fmtid="{D5CDD505-2E9C-101B-9397-08002B2CF9AE}" pid="14" name="CTP_BU">
    <vt:lpwstr>NA</vt:lpwstr>
  </property>
  <property fmtid="{D5CDD505-2E9C-101B-9397-08002B2CF9AE}" pid="15" name="CTP_IDSID">
    <vt:lpwstr>NA</vt:lpwstr>
  </property>
  <property fmtid="{D5CDD505-2E9C-101B-9397-08002B2CF9AE}" pid="16" name="CTP_WWID">
    <vt:lpwstr>NA</vt:lpwstr>
  </property>
  <property fmtid="{D5CDD505-2E9C-101B-9397-08002B2CF9AE}" pid="17" name="CTPClassification">
    <vt:lpwstr>CTP_NT</vt:lpwstr>
  </property>
  <property fmtid="{D5CDD505-2E9C-101B-9397-08002B2CF9AE}" pid="18" name="_NewReviewCycle">
    <vt:lpwstr/>
  </property>
  <property fmtid="{D5CDD505-2E9C-101B-9397-08002B2CF9AE}" pid="19" name="_readonly">
    <vt:lpwstr/>
  </property>
  <property fmtid="{D5CDD505-2E9C-101B-9397-08002B2CF9AE}" pid="20" name="_change">
    <vt:lpwstr/>
  </property>
  <property fmtid="{D5CDD505-2E9C-101B-9397-08002B2CF9AE}" pid="21" name="_full-control">
    <vt:lpwstr/>
  </property>
  <property fmtid="{D5CDD505-2E9C-101B-9397-08002B2CF9AE}" pid="22" name="sflag">
    <vt:lpwstr>1626761929</vt:lpwstr>
  </property>
</Properties>
</file>