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585" r:id="rId3"/>
    <p:sldId id="596" r:id="rId4"/>
    <p:sldId id="607" r:id="rId5"/>
    <p:sldId id="601" r:id="rId6"/>
    <p:sldId id="608" r:id="rId7"/>
    <p:sldId id="609" r:id="rId8"/>
    <p:sldId id="610" r:id="rId9"/>
    <p:sldId id="551" r:id="rId10"/>
    <p:sldId id="57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46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ANNY TAN KAI PIN" initials="DTKP" lastIdx="5" clrIdx="3">
    <p:extLst>
      <p:ext uri="{19B8F6BF-5375-455C-9EA6-DF929625EA0E}">
        <p15:presenceInfo xmlns:p15="http://schemas.microsoft.com/office/powerpoint/2012/main" userId="S-1-5-21-147214757-305610072-1517763936-6828972" providerId="AD"/>
      </p:ext>
    </p:extLst>
  </p:cmAuthor>
  <p:cmAuthor id="5" name="sunyingxiang" initials="s" lastIdx="25" clrIdx="4">
    <p:extLst>
      <p:ext uri="{19B8F6BF-5375-455C-9EA6-DF929625EA0E}">
        <p15:presenceInfo xmlns:p15="http://schemas.microsoft.com/office/powerpoint/2012/main" userId="S-1-5-21-147214757-305610072-1517763936-69604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6198" autoAdjust="0"/>
  </p:normalViewPr>
  <p:slideViewPr>
    <p:cSldViewPr>
      <p:cViewPr varScale="1">
        <p:scale>
          <a:sx n="112" d="100"/>
          <a:sy n="112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3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67930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2682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4415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660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072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70315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6038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67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11674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5E4CC4-038C-442F-9C34-331093C33F6D}" type="slidenum">
              <a:rPr lang="en-US" altLang="zh-CN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673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</a:t>
            </a:r>
            <a:r>
              <a:rPr lang="en-US" sz="1800" b="1" baseline="0" dirty="0" smtClean="0"/>
              <a:t>802.11-21/1364r0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72168" y="294501"/>
            <a:ext cx="14042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 smtClean="0"/>
              <a:t>J</a:t>
            </a:r>
            <a:r>
              <a:rPr lang="en-US" altLang="zh-CN" sz="1800" b="1" dirty="0" smtClean="0"/>
              <a:t>uly</a:t>
            </a:r>
            <a:r>
              <a:rPr lang="en-US" altLang="zh-CN" sz="1800" b="1" baseline="0" dirty="0" smtClean="0"/>
              <a:t> 2021</a:t>
            </a:r>
            <a:endParaRPr lang="en-US" sz="1800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687741" y="6477000"/>
            <a:ext cx="18466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200" b="0" dirty="0" smtClean="0"/>
              <a:t>Mengshi Hu (Huawei)</a:t>
            </a:r>
            <a:endParaRPr 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9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Visio___1.vsd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8486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Threshold Based Sensing Procedure</a:t>
            </a:r>
            <a:endParaRPr lang="en-US" altLang="zh-CN" sz="2800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74705" y="179944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2021-08-05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38200" y="235385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/>
              <a:t>Authors:</a:t>
            </a:r>
            <a:endParaRPr lang="en-US" altLang="zh-CN" sz="2000" dirty="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050278"/>
              </p:ext>
            </p:extLst>
          </p:nvPr>
        </p:nvGraphicFramePr>
        <p:xfrm>
          <a:off x="952500" y="2878915"/>
          <a:ext cx="7239000" cy="17380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00"/>
                <a:gridCol w="1219200"/>
                <a:gridCol w="1447800"/>
                <a:gridCol w="762000"/>
                <a:gridCol w="2095500"/>
              </a:tblGrid>
              <a:tr h="2127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Arial"/>
                        </a:rPr>
                        <a:t>Mengshi 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4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humengshi@huawei.com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+mn-lt"/>
                          <a:ea typeface="Times New Roman"/>
                          <a:cs typeface="Arial"/>
                        </a:rPr>
                        <a:t>Rui Du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altLang="zh-CN" sz="1400" baseline="0" dirty="0" smtClean="0"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Yi Lv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 smtClean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Danny</a:t>
                      </a:r>
                      <a:r>
                        <a:rPr lang="en-US" altLang="zh-CN" sz="1400" baseline="0" dirty="0" smtClean="0"/>
                        <a:t> Kai Pin Tan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 smtClean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05000"/>
            <a:ext cx="7353300" cy="41148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kern="1200" dirty="0">
                <a:latin typeface="Times New Roman"/>
                <a:ea typeface="Times New Roman"/>
                <a:cs typeface="Times New Roman"/>
                <a:sym typeface="Times New Roman"/>
              </a:rPr>
              <a:t>Do you agree that in the threshold based sensing measurement and reporting procedure, the threshold compared with the CSI </a:t>
            </a:r>
            <a:r>
              <a:rPr lang="en-US" altLang="zh-CN" sz="2000" kern="1200" dirty="0" smtClean="0">
                <a:latin typeface="Times New Roman"/>
                <a:ea typeface="Times New Roman"/>
                <a:cs typeface="Times New Roman"/>
                <a:sym typeface="Times New Roman"/>
              </a:rPr>
              <a:t>variation value </a:t>
            </a:r>
            <a:r>
              <a:rPr lang="en-US" altLang="zh-CN" sz="2000" kern="1200" dirty="0">
                <a:latin typeface="Times New Roman"/>
                <a:ea typeface="Times New Roman"/>
                <a:cs typeface="Times New Roman"/>
                <a:sym typeface="Times New Roman"/>
              </a:rPr>
              <a:t>is determined by the </a:t>
            </a:r>
            <a:r>
              <a:rPr lang="en-US" altLang="zh-CN" sz="2000" kern="1200" dirty="0" smtClean="0">
                <a:latin typeface="Times New Roman"/>
                <a:ea typeface="Times New Roman"/>
                <a:cs typeface="Times New Roman"/>
                <a:sym typeface="Times New Roman"/>
              </a:rPr>
              <a:t>initiator</a:t>
            </a:r>
            <a:r>
              <a:rPr lang="en-US" altLang="zh-CN" sz="2000" kern="1200" dirty="0"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628650" lvl="0" indent="-285750" algn="just">
              <a:buFont typeface="Times New Roman" panose="02020603050405020304" pitchFamily="18" charset="0"/>
              <a:buChar char="–"/>
            </a:pPr>
            <a:endParaRPr lang="en-US" altLang="zh-CN" sz="1800" b="0" kern="1200" dirty="0">
              <a:latin typeface="Times New Roman" panose="02020603050405020304" pitchFamily="18" charset="0"/>
            </a:endParaRPr>
          </a:p>
          <a:p>
            <a:pPr marL="628650" lvl="0" indent="-285750" algn="just">
              <a:buFont typeface="Times New Roman" panose="02020603050405020304" pitchFamily="18" charset="0"/>
              <a:buChar char="–"/>
            </a:pPr>
            <a:endParaRPr lang="en-US" altLang="zh-CN" sz="1800" b="0" kern="1200" dirty="0" smtClean="0">
              <a:latin typeface="Times New Roman" panose="02020603050405020304" pitchFamily="18" charset="0"/>
            </a:endParaRPr>
          </a:p>
          <a:p>
            <a:pPr marL="628650" lvl="0" indent="-285750" algn="just">
              <a:buFont typeface="Times New Roman" panose="02020603050405020304" pitchFamily="18" charset="0"/>
              <a:buChar char="–"/>
            </a:pPr>
            <a:endParaRPr lang="en-US" altLang="zh-CN" sz="1800" b="0" kern="1200" dirty="0">
              <a:latin typeface="Times New Roman" panose="02020603050405020304" pitchFamily="18" charset="0"/>
            </a:endParaRPr>
          </a:p>
          <a:p>
            <a:pPr lvl="0" indent="0" algn="just">
              <a:buNone/>
            </a:pPr>
            <a:endParaRPr lang="en-US" altLang="zh-CN" sz="1800" b="0" kern="1200" dirty="0" smtClean="0">
              <a:latin typeface="Times New Roman" panose="02020603050405020304" pitchFamily="18" charset="0"/>
            </a:endParaRPr>
          </a:p>
          <a:p>
            <a:pPr marL="628650" lvl="0" indent="-285750" algn="just">
              <a:buFont typeface="Times New Roman" panose="02020603050405020304" pitchFamily="18" charset="0"/>
              <a:buChar char="–"/>
            </a:pPr>
            <a:r>
              <a:rPr lang="en-US" altLang="zh-CN" sz="1400" b="0" kern="1200" dirty="0" smtClean="0">
                <a:latin typeface="Times New Roman" panose="02020603050405020304" pitchFamily="18" charset="0"/>
              </a:rPr>
              <a:t>Y</a:t>
            </a:r>
          </a:p>
          <a:p>
            <a:pPr marL="628650" lvl="0" indent="-285750" algn="just">
              <a:buFont typeface="Times New Roman" panose="02020603050405020304" pitchFamily="18" charset="0"/>
              <a:buChar char="–"/>
            </a:pPr>
            <a:r>
              <a:rPr lang="en-US" altLang="zh-CN" sz="1400" b="0" kern="1200" dirty="0" smtClean="0">
                <a:latin typeface="Times New Roman" panose="02020603050405020304" pitchFamily="18" charset="0"/>
              </a:rPr>
              <a:t>N</a:t>
            </a:r>
          </a:p>
          <a:p>
            <a:pPr marL="628650" lvl="0" indent="-285750" algn="just">
              <a:buFont typeface="Times New Roman" panose="02020603050405020304" pitchFamily="18" charset="0"/>
              <a:buChar char="–"/>
            </a:pPr>
            <a:r>
              <a:rPr lang="en-US" altLang="zh-CN" sz="1400" b="0" kern="1200" dirty="0">
                <a:latin typeface="Times New Roman" panose="02020603050405020304" pitchFamily="18" charset="0"/>
              </a:rPr>
              <a:t>A</a:t>
            </a:r>
            <a:endParaRPr lang="zh-CN" altLang="zh-CN" sz="1400" b="0" kern="1200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9389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dirty="0" smtClean="0"/>
              <a:t>Introduction (1/3)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527925" y="1447800"/>
            <a:ext cx="787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In </a:t>
            </a:r>
            <a:r>
              <a:rPr lang="en-US" altLang="zh-CN" sz="1800" b="1" dirty="0">
                <a:latin typeface="Times New Roman"/>
                <a:ea typeface="Times New Roman"/>
                <a:cs typeface="Times New Roman"/>
                <a:sym typeface="Times New Roman"/>
              </a:rPr>
              <a:t>[1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][2], a threshold based sensing procedure was proposed to help find the receivers with large CSI variations.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cs typeface="ＭＳ Ｐゴシック" charset="0"/>
                <a:sym typeface="Times New Roman"/>
              </a:rPr>
              <a:t>The </a:t>
            </a:r>
            <a:r>
              <a:rPr lang="en-US" altLang="zh-CN" sz="1600" dirty="0" smtClean="0">
                <a:solidFill>
                  <a:srgbClr val="FF0000"/>
                </a:solidFill>
                <a:cs typeface="ＭＳ Ｐゴシック" charset="0"/>
                <a:sym typeface="Times New Roman"/>
              </a:rPr>
              <a:t>CSI variation </a:t>
            </a:r>
            <a:r>
              <a:rPr lang="en-US" altLang="zh-CN" sz="1600" dirty="0" smtClean="0">
                <a:cs typeface="ＭＳ Ｐゴシック" charset="0"/>
                <a:sym typeface="Times New Roman"/>
              </a:rPr>
              <a:t>measured at the receiver is </a:t>
            </a:r>
            <a:r>
              <a:rPr lang="en-US" altLang="zh-CN" sz="1600" dirty="0">
                <a:cs typeface="ＭＳ Ｐゴシック" charset="0"/>
                <a:sym typeface="Times New Roman"/>
              </a:rPr>
              <a:t>used to </a:t>
            </a:r>
            <a:r>
              <a:rPr lang="en-US" altLang="zh-CN" sz="1600" dirty="0" smtClean="0">
                <a:cs typeface="ＭＳ Ｐゴシック" charset="0"/>
                <a:sym typeface="Times New Roman"/>
              </a:rPr>
              <a:t>indicate </a:t>
            </a:r>
            <a:r>
              <a:rPr lang="en-US" altLang="zh-CN" sz="1600" dirty="0">
                <a:cs typeface="ＭＳ Ｐゴシック" charset="0"/>
                <a:sym typeface="Times New Roman"/>
              </a:rPr>
              <a:t>the motions of objects.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cs typeface="ＭＳ Ｐゴシック" charset="0"/>
                <a:sym typeface="Times New Roman"/>
              </a:rPr>
              <a:t>Only the receiver detecting a large CSI variation compared with a </a:t>
            </a:r>
            <a:r>
              <a:rPr lang="en-US" altLang="zh-CN" sz="1600" dirty="0" smtClean="0">
                <a:solidFill>
                  <a:srgbClr val="FF0000"/>
                </a:solidFill>
                <a:cs typeface="ＭＳ Ｐゴシック" charset="0"/>
                <a:sym typeface="Times New Roman"/>
              </a:rPr>
              <a:t>threshold</a:t>
            </a:r>
            <a:r>
              <a:rPr lang="en-US" altLang="zh-CN" sz="1600" dirty="0" smtClean="0">
                <a:cs typeface="ＭＳ Ｐゴシック" charset="0"/>
                <a:sym typeface="Times New Roman"/>
              </a:rPr>
              <a:t> will be triggered to have a further </a:t>
            </a:r>
            <a:r>
              <a:rPr lang="en-US" altLang="zh-CN" sz="1600" dirty="0">
                <a:cs typeface="ＭＳ Ｐゴシック" charset="0"/>
                <a:sym typeface="Times New Roman"/>
              </a:rPr>
              <a:t>feedback in Procedure </a:t>
            </a:r>
            <a:r>
              <a:rPr lang="en-US" altLang="zh-CN" sz="1600" dirty="0" smtClean="0">
                <a:cs typeface="ＭＳ Ｐゴシック" charset="0"/>
                <a:sym typeface="Times New Roman"/>
              </a:rPr>
              <a:t>B.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cs typeface="ＭＳ Ｐゴシック" charset="0"/>
                <a:sym typeface="Times New Roman"/>
              </a:rPr>
              <a:t>The </a:t>
            </a:r>
            <a:r>
              <a:rPr lang="en-US" altLang="zh-CN" sz="1600" dirty="0" smtClean="0">
                <a:solidFill>
                  <a:srgbClr val="FF0000"/>
                </a:solidFill>
                <a:cs typeface="ＭＳ Ｐゴシック" charset="0"/>
                <a:sym typeface="Times New Roman"/>
              </a:rPr>
              <a:t>overhead reduction </a:t>
            </a:r>
            <a:r>
              <a:rPr lang="en-US" altLang="zh-CN" sz="1600" dirty="0" smtClean="0">
                <a:cs typeface="ＭＳ Ｐゴシック" charset="0"/>
                <a:sym typeface="Times New Roman"/>
              </a:rPr>
              <a:t>results from the reduced number of receivers triggered in Procedure B.</a:t>
            </a:r>
            <a:r>
              <a:rPr lang="en-US" altLang="zh-CN" sz="1600" dirty="0">
                <a:cs typeface="ＭＳ Ｐゴシック" charset="0"/>
                <a:sym typeface="Times New Roman"/>
              </a:rPr>
              <a:t> </a:t>
            </a:r>
            <a:r>
              <a:rPr lang="en-US" altLang="zh-CN" sz="1600" dirty="0" smtClean="0">
                <a:cs typeface="ＭＳ Ｐゴシック" charset="0"/>
                <a:sym typeface="Times New Roman"/>
              </a:rPr>
              <a:t>If the CSI variations of all devices are relatively small, only Procedure A is needed in the threshold based sensing procedure.</a:t>
            </a:r>
          </a:p>
        </p:txBody>
      </p:sp>
      <p:sp>
        <p:nvSpPr>
          <p:cNvPr id="5" name="右大括号 4"/>
          <p:cNvSpPr/>
          <p:nvPr/>
        </p:nvSpPr>
        <p:spPr bwMode="auto">
          <a:xfrm rot="16200000">
            <a:off x="5038727" y="3505200"/>
            <a:ext cx="228599" cy="2057402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441826" y="3984963"/>
            <a:ext cx="164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n-lt"/>
                <a:cs typeface="ＭＳ Ｐゴシック" charset="0"/>
              </a:rPr>
              <a:t>Procedure A</a:t>
            </a:r>
          </a:p>
          <a:p>
            <a:r>
              <a:rPr lang="en-US" altLang="zh-CN" b="1" dirty="0" smtClean="0">
                <a:latin typeface="+mn-lt"/>
                <a:cs typeface="ＭＳ Ｐゴシック" charset="0"/>
              </a:rPr>
              <a:t>Overhead A (small)</a:t>
            </a:r>
            <a:endParaRPr lang="zh-CN" altLang="en-US" b="1" dirty="0">
              <a:latin typeface="+mn-lt"/>
              <a:cs typeface="ＭＳ Ｐゴシック" charset="0"/>
            </a:endParaRPr>
          </a:p>
        </p:txBody>
      </p:sp>
      <p:sp>
        <p:nvSpPr>
          <p:cNvPr id="7" name="右大括号 6"/>
          <p:cNvSpPr/>
          <p:nvPr/>
        </p:nvSpPr>
        <p:spPr bwMode="auto">
          <a:xfrm rot="16200000">
            <a:off x="7134226" y="3543301"/>
            <a:ext cx="228600" cy="1981200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569076" y="3983485"/>
            <a:ext cx="164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cs typeface="ＭＳ Ｐゴシック" charset="0"/>
              </a:rPr>
              <a:t>Procedure </a:t>
            </a:r>
            <a:r>
              <a:rPr lang="en-US" altLang="zh-CN" b="1" dirty="0" smtClean="0">
                <a:cs typeface="ＭＳ Ｐゴシック" charset="0"/>
              </a:rPr>
              <a:t>B</a:t>
            </a:r>
            <a:endParaRPr lang="en-US" altLang="zh-CN" b="1" dirty="0">
              <a:cs typeface="ＭＳ Ｐゴシック" charset="0"/>
            </a:endParaRPr>
          </a:p>
          <a:p>
            <a:r>
              <a:rPr lang="en-US" altLang="zh-CN" b="1" dirty="0">
                <a:cs typeface="ＭＳ Ｐゴシック" charset="0"/>
              </a:rPr>
              <a:t>Overhead </a:t>
            </a:r>
            <a:r>
              <a:rPr lang="en-US" altLang="zh-CN" b="1" dirty="0" smtClean="0">
                <a:cs typeface="ＭＳ Ｐゴシック" charset="0"/>
              </a:rPr>
              <a:t>B (large)</a:t>
            </a:r>
            <a:endParaRPr lang="zh-CN" altLang="en-US" b="1" dirty="0">
              <a:cs typeface="ＭＳ Ｐゴシック" charset="0"/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788599"/>
              </p:ext>
            </p:extLst>
          </p:nvPr>
        </p:nvGraphicFramePr>
        <p:xfrm>
          <a:off x="691675" y="4722814"/>
          <a:ext cx="771525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" name="Visio" r:id="rId5" imgW="8077258" imgH="1895449" progId="Visio.Drawing.15">
                  <p:embed/>
                </p:oleObj>
              </mc:Choice>
              <mc:Fallback>
                <p:oleObj name="Visio" r:id="rId5" imgW="8077258" imgH="189544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1675" y="4722814"/>
                        <a:ext cx="7715250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直接连接符 2"/>
          <p:cNvCxnSpPr/>
          <p:nvPr/>
        </p:nvCxnSpPr>
        <p:spPr bwMode="auto">
          <a:xfrm>
            <a:off x="755591" y="3886200"/>
            <a:ext cx="789257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94079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2" name="矩形 1"/>
          <p:cNvSpPr/>
          <p:nvPr/>
        </p:nvSpPr>
        <p:spPr>
          <a:xfrm>
            <a:off x="773038" y="1250785"/>
            <a:ext cx="7633887" cy="505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6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 motion related to the above threshold based procedure has passed [3]:</a:t>
            </a:r>
            <a:endParaRPr lang="en-US" altLang="zh-CN" sz="18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 threshold is used for the comparison with the CSI variation, but it is not clear how to signal this threshold in the threshold based sensing. 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In this contribution we give an example on the whole procedure related to the threshold used for the threshold based sensing. </a:t>
            </a:r>
          </a:p>
          <a:p>
            <a:pPr marL="1080000" lvl="0" algn="just">
              <a:buFont typeface="Microsoft Sans Serif" panose="020B0604020202020204" pitchFamily="34" charset="0"/>
              <a:buChar char="•"/>
            </a:pPr>
            <a:endParaRPr lang="en-US" altLang="zh-CN" sz="14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dirty="0" smtClean="0"/>
              <a:t>Introduction (2/3)</a:t>
            </a:r>
            <a:endParaRPr lang="en-GB" altLang="zh-CN" dirty="0"/>
          </a:p>
        </p:txBody>
      </p:sp>
      <p:sp>
        <p:nvSpPr>
          <p:cNvPr id="4" name="矩形 3"/>
          <p:cNvSpPr/>
          <p:nvPr/>
        </p:nvSpPr>
        <p:spPr>
          <a:xfrm>
            <a:off x="1066800" y="2286000"/>
            <a:ext cx="7200902" cy="2185214"/>
          </a:xfrm>
          <a:prstGeom prst="rect">
            <a:avLst/>
          </a:prstGeom>
          <a:noFill/>
          <a:ln w="22225" cmpd="sng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L="358775" indent="-27305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400" b="1" dirty="0">
                <a:cs typeface="ＭＳ Ｐゴシック" charset="0"/>
              </a:rPr>
              <a:t>The 11bf amendment defines an optional threshold based measurement and reporting procedure in which</a:t>
            </a:r>
            <a:endParaRPr lang="en-US" altLang="zh-CN" sz="1400" b="1" dirty="0">
              <a:cs typeface="ＭＳ Ｐゴシック" charset="0"/>
              <a:sym typeface="Times New Roman"/>
            </a:endParaRPr>
          </a:p>
          <a:p>
            <a:pPr marL="623888" lvl="0" indent="-265113" algn="just">
              <a:buFont typeface="Microsoft Sans Serif" panose="020B0604020202020204" pitchFamily="34" charset="0"/>
              <a:buChar char="•"/>
            </a:pPr>
            <a:r>
              <a:rPr lang="en-US" altLang="zh-CN" dirty="0"/>
              <a:t>The difference between the current measured CSI and the previous measured CSI is quantified. The difference is referred to as CSI variation.</a:t>
            </a:r>
            <a:endParaRPr lang="zh-CN" altLang="zh-CN" dirty="0"/>
          </a:p>
          <a:p>
            <a:pPr marL="623888" lvl="0" indent="-265113" algn="just">
              <a:buFont typeface="Microsoft Sans Serif" panose="020B0604020202020204" pitchFamily="34" charset="0"/>
              <a:buChar char="•"/>
            </a:pPr>
            <a:r>
              <a:rPr lang="en-US" altLang="zh-CN" dirty="0"/>
              <a:t>A threshold value to be used by the sensing receiver in the threshold based procedure is defined. </a:t>
            </a:r>
          </a:p>
          <a:p>
            <a:pPr marL="623888" lvl="0" indent="-265113" algn="just">
              <a:buFont typeface="Microsoft Sans Serif" panose="020B0604020202020204" pitchFamily="34" charset="0"/>
              <a:buChar char="•"/>
            </a:pPr>
            <a:r>
              <a:rPr lang="en-US" altLang="zh-CN" dirty="0"/>
              <a:t>By comparing the CSI variation with the threshold, the sensing receiver can send a feedback resulting from the large CSI variation to the sensing transmitter.</a:t>
            </a:r>
          </a:p>
          <a:p>
            <a:pPr marL="623888" lvl="0" indent="-265113" algn="just">
              <a:buFont typeface="Microsoft Sans Serif" panose="020B0604020202020204" pitchFamily="34" charset="0"/>
              <a:buChar char="•"/>
            </a:pPr>
            <a:r>
              <a:rPr lang="en-US" altLang="zh-CN" dirty="0"/>
              <a:t>Whether the threshold is predefined, or defined by the sensing receiver, transmitter, initiator or responder is TBD.</a:t>
            </a:r>
          </a:p>
          <a:p>
            <a:pPr marL="623888" lvl="0" indent="-265113" algn="just">
              <a:buFont typeface="Microsoft Sans Serif" panose="020B0604020202020204" pitchFamily="34" charset="0"/>
              <a:buChar char="•"/>
            </a:pPr>
            <a:r>
              <a:rPr lang="en-US" altLang="zh-CN" dirty="0"/>
              <a:t>The threshold based procedure is not always required (Procedure A in 21/0351r5 is not always required).</a:t>
            </a:r>
          </a:p>
        </p:txBody>
      </p:sp>
    </p:spTree>
    <p:extLst>
      <p:ext uri="{BB962C8B-B14F-4D97-AF65-F5344CB8AC3E}">
        <p14:creationId xmlns:p14="http://schemas.microsoft.com/office/powerpoint/2010/main" val="8702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2" name="矩形 1"/>
          <p:cNvSpPr/>
          <p:nvPr/>
        </p:nvSpPr>
        <p:spPr>
          <a:xfrm>
            <a:off x="687135" y="1371600"/>
            <a:ext cx="7845930" cy="5029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6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To make the discussion clear, we first introduce the procedure of the Sensing.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cs typeface="ＭＳ Ｐゴシック" charset="0"/>
                <a:sym typeface="Times New Roman"/>
              </a:rPr>
              <a:t>Before the sensing session, there </a:t>
            </a:r>
            <a:r>
              <a:rPr lang="en-US" altLang="zh-CN" sz="1600" dirty="0" smtClean="0">
                <a:cs typeface="ＭＳ Ｐゴシック" charset="0"/>
                <a:sym typeface="Times New Roman"/>
              </a:rPr>
              <a:t>exists </a:t>
            </a:r>
            <a:r>
              <a:rPr lang="en-US" altLang="zh-CN" sz="1600" dirty="0">
                <a:cs typeface="ＭＳ Ｐゴシック" charset="0"/>
                <a:sym typeface="Times New Roman"/>
              </a:rPr>
              <a:t>a phase for discovery.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cs typeface="ＭＳ Ｐゴシック" charset="0"/>
                <a:sym typeface="Times New Roman"/>
              </a:rPr>
              <a:t>Four </a:t>
            </a:r>
            <a:r>
              <a:rPr lang="en-US" altLang="zh-CN" sz="1600" dirty="0">
                <a:cs typeface="ＭＳ Ｐゴシック" charset="0"/>
                <a:sym typeface="Times New Roman"/>
              </a:rPr>
              <a:t>phases exist in the sensing </a:t>
            </a:r>
            <a:r>
              <a:rPr lang="en-US" altLang="zh-CN" sz="1600" dirty="0" smtClean="0">
                <a:cs typeface="ＭＳ Ｐゴシック" charset="0"/>
                <a:sym typeface="Times New Roman"/>
              </a:rPr>
              <a:t>session (Setup/Measurement/Reporting/Termination).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ea typeface="Times New Roman"/>
                <a:cs typeface="Times New Roman"/>
                <a:sym typeface="Times New Roman"/>
              </a:rPr>
              <a:t>In the following slides, the procedure related to the threshold for the threshold based sensing 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-US" altLang="zh-CN" sz="1800" b="1" dirty="0">
                <a:latin typeface="Times New Roman"/>
                <a:ea typeface="Times New Roman"/>
                <a:cs typeface="Times New Roman"/>
                <a:sym typeface="Times New Roman"/>
              </a:rPr>
              <a:t>discussed on the basis of the 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following </a:t>
            </a:r>
            <a:r>
              <a:rPr lang="en-US" altLang="zh-CN" sz="1800" b="1" dirty="0">
                <a:latin typeface="Times New Roman"/>
                <a:ea typeface="Times New Roman"/>
                <a:cs typeface="Times New Roman"/>
                <a:sym typeface="Times New Roman"/>
              </a:rPr>
              <a:t>procedure.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</a:pPr>
            <a:endParaRPr lang="en-US" altLang="zh-CN" sz="24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80000" lvl="0" algn="just">
              <a:buFont typeface="Microsoft Sans Serif" panose="020B0604020202020204" pitchFamily="34" charset="0"/>
              <a:buChar char="•"/>
            </a:pPr>
            <a:endParaRPr lang="en-US" altLang="zh-CN" sz="14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dirty="0" smtClean="0"/>
              <a:t>Introduction (3/3)</a:t>
            </a:r>
            <a:endParaRPr lang="en-GB" altLang="zh-CN" dirty="0"/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719953" y="5163949"/>
            <a:ext cx="8064896" cy="0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 bwMode="auto">
          <a:xfrm>
            <a:off x="936051" y="5019933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6687" y="5300249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Discovery</a:t>
            </a:r>
          </a:p>
          <a:p>
            <a:r>
              <a:rPr lang="en-US" altLang="zh-CN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Capabilities exchange</a:t>
            </a:r>
          </a:p>
          <a:p>
            <a:r>
              <a:rPr lang="en-US" altLang="zh-CN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In association</a:t>
            </a:r>
          </a:p>
        </p:txBody>
      </p:sp>
      <p:sp>
        <p:nvSpPr>
          <p:cNvPr id="10" name="椭圆 9"/>
          <p:cNvSpPr/>
          <p:nvPr/>
        </p:nvSpPr>
        <p:spPr bwMode="auto">
          <a:xfrm>
            <a:off x="2375386" y="5012217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3887554" y="5012217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5757762" y="5019933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7523654" y="5019933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4" name="右大括号 13"/>
          <p:cNvSpPr/>
          <p:nvPr/>
        </p:nvSpPr>
        <p:spPr bwMode="auto">
          <a:xfrm rot="16200000">
            <a:off x="4927634" y="2076299"/>
            <a:ext cx="294528" cy="5544617"/>
          </a:xfrm>
          <a:prstGeom prst="rightBrac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3810000" y="4214452"/>
            <a:ext cx="33843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Sensing Session</a:t>
            </a:r>
          </a:p>
          <a:p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one or more of the following phases</a:t>
            </a:r>
          </a:p>
        </p:txBody>
      </p:sp>
      <p:sp>
        <p:nvSpPr>
          <p:cNvPr id="16" name="矩形 15"/>
          <p:cNvSpPr/>
          <p:nvPr/>
        </p:nvSpPr>
        <p:spPr>
          <a:xfrm>
            <a:off x="1942621" y="5307964"/>
            <a:ext cx="187220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phase</a:t>
            </a:r>
          </a:p>
          <a:p>
            <a:r>
              <a:rPr lang="en-US" altLang="zh-CN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of the sensing session</a:t>
            </a:r>
          </a:p>
        </p:txBody>
      </p:sp>
      <p:sp>
        <p:nvSpPr>
          <p:cNvPr id="17" name="矩形 16"/>
          <p:cNvSpPr/>
          <p:nvPr/>
        </p:nvSpPr>
        <p:spPr>
          <a:xfrm>
            <a:off x="3597336" y="5307964"/>
            <a:ext cx="25202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phase</a:t>
            </a:r>
          </a:p>
          <a:p>
            <a:r>
              <a:rPr lang="en-US" altLang="zh-CN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phase doing measurement</a:t>
            </a:r>
          </a:p>
        </p:txBody>
      </p:sp>
      <p:sp>
        <p:nvSpPr>
          <p:cNvPr id="18" name="矩形 17"/>
          <p:cNvSpPr/>
          <p:nvPr/>
        </p:nvSpPr>
        <p:spPr>
          <a:xfrm>
            <a:off x="5365220" y="5304110"/>
            <a:ext cx="25202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phase</a:t>
            </a:r>
          </a:p>
          <a:p>
            <a:r>
              <a:rPr lang="en-US" altLang="zh-CN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 back measurement results</a:t>
            </a:r>
          </a:p>
        </p:txBody>
      </p:sp>
      <p:sp>
        <p:nvSpPr>
          <p:cNvPr id="19" name="矩形 18"/>
          <p:cNvSpPr/>
          <p:nvPr/>
        </p:nvSpPr>
        <p:spPr>
          <a:xfrm>
            <a:off x="7194339" y="5290649"/>
            <a:ext cx="20559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Termination phase</a:t>
            </a:r>
          </a:p>
          <a:p>
            <a:r>
              <a:rPr lang="en-US" altLang="zh-CN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Termination (Explicit or Implicit)</a:t>
            </a:r>
          </a:p>
        </p:txBody>
      </p:sp>
      <p:cxnSp>
        <p:nvCxnSpPr>
          <p:cNvPr id="21" name="直接连接符 20"/>
          <p:cNvCxnSpPr/>
          <p:nvPr/>
        </p:nvCxnSpPr>
        <p:spPr bwMode="auto">
          <a:xfrm>
            <a:off x="737690" y="4038600"/>
            <a:ext cx="789257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3729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sz="2800" dirty="0" smtClean="0"/>
              <a:t>Info Exchange in Discovery Phase</a:t>
            </a:r>
            <a:endParaRPr lang="en-GB" altLang="zh-CN" sz="2800" dirty="0"/>
          </a:p>
        </p:txBody>
      </p:sp>
      <p:sp>
        <p:nvSpPr>
          <p:cNvPr id="3" name="矩形 2"/>
          <p:cNvSpPr/>
          <p:nvPr/>
        </p:nvSpPr>
        <p:spPr>
          <a:xfrm>
            <a:off x="720442" y="3024433"/>
            <a:ext cx="7574455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The following information (an example) can be exchanged in the Discovery phase:</a:t>
            </a:r>
          </a:p>
          <a:p>
            <a:pPr marL="342900" algn="just">
              <a:spcBef>
                <a:spcPct val="20000"/>
              </a:spcBef>
            </a:pPr>
            <a:endParaRPr lang="en-US" altLang="zh-CN" sz="1600" dirty="0" smtClean="0">
              <a:cs typeface="ＭＳ Ｐゴシック" charset="0"/>
              <a:sym typeface="Times New Roman"/>
            </a:endParaRP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endParaRPr lang="en-US" altLang="zh-CN" sz="1600" dirty="0" smtClean="0">
              <a:cs typeface="ＭＳ Ｐゴシック" charset="0"/>
              <a:sym typeface="Times New Roman"/>
            </a:endParaRP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endParaRPr lang="en-US" altLang="zh-CN" sz="1600" dirty="0">
              <a:cs typeface="ＭＳ Ｐゴシック" charset="0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 smtClean="0">
              <a:latin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 smtClean="0">
              <a:latin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 smtClean="0">
              <a:latin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</a:pPr>
            <a:endParaRPr lang="en-US" altLang="zh-CN" sz="1800" b="1" dirty="0" smtClean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971980"/>
              </p:ext>
            </p:extLst>
          </p:nvPr>
        </p:nvGraphicFramePr>
        <p:xfrm>
          <a:off x="1301321" y="3856410"/>
          <a:ext cx="6323013" cy="1690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813"/>
                <a:gridCol w="2362200"/>
              </a:tblGrid>
              <a:tr h="28670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Information</a:t>
                      </a:r>
                      <a:endParaRPr lang="zh-CN" altLang="en-US" sz="1400" b="1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Note</a:t>
                      </a:r>
                      <a:endParaRPr lang="zh-CN" altLang="en-US" sz="1400" b="1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790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cs typeface="ＭＳ Ｐゴシック" charset="0"/>
                          <a:sym typeface="Times New Roman"/>
                        </a:rPr>
                        <a:t>Initiator/Responder/Transmitter/Receiver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cs typeface="ＭＳ Ｐゴシック" charset="0"/>
                          <a:sym typeface="Times New Roman"/>
                        </a:rPr>
                        <a:t>Indicating supported roles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2389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cs typeface="ＭＳ Ｐゴシック" charset="0"/>
                          <a:sym typeface="Times New Roman"/>
                        </a:rPr>
                        <a:t>Threshold Based Sensing Support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/>
                        <a:t>0:</a:t>
                      </a:r>
                      <a:r>
                        <a:rPr lang="en-US" altLang="zh-CN" sz="1200" baseline="0" smtClean="0"/>
                        <a:t> Not support &amp; 1: Support 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7909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Changeable Threshold </a:t>
                      </a:r>
                      <a:r>
                        <a:rPr lang="en-US" altLang="zh-CN" sz="1200" baseline="0" dirty="0" smtClean="0"/>
                        <a:t>Support (in a sensing session)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0:</a:t>
                      </a:r>
                      <a:r>
                        <a:rPr lang="en-US" altLang="zh-CN" sz="1200" baseline="0" dirty="0" smtClean="0"/>
                        <a:t> Not support &amp; 1: Support 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7909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Delay</a:t>
                      </a:r>
                      <a:r>
                        <a:rPr lang="en-US" altLang="zh-CN" sz="1200" baseline="0" dirty="0" smtClean="0"/>
                        <a:t> Support (in threshold based sensing)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0:</a:t>
                      </a:r>
                      <a:r>
                        <a:rPr lang="en-US" altLang="zh-CN" sz="1200" baseline="0" dirty="0" smtClean="0"/>
                        <a:t> Not support &amp; 1: Support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167568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…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3" name="直接箭头连接符 12"/>
          <p:cNvCxnSpPr/>
          <p:nvPr/>
        </p:nvCxnSpPr>
        <p:spPr bwMode="auto">
          <a:xfrm>
            <a:off x="475222" y="2065601"/>
            <a:ext cx="8064896" cy="0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椭圆 16"/>
          <p:cNvSpPr/>
          <p:nvPr/>
        </p:nvSpPr>
        <p:spPr bwMode="auto">
          <a:xfrm>
            <a:off x="691320" y="1921585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21956" y="2201901"/>
            <a:ext cx="17281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Discovery</a:t>
            </a:r>
          </a:p>
        </p:txBody>
      </p:sp>
      <p:sp>
        <p:nvSpPr>
          <p:cNvPr id="19" name="椭圆 18"/>
          <p:cNvSpPr/>
          <p:nvPr/>
        </p:nvSpPr>
        <p:spPr bwMode="auto">
          <a:xfrm>
            <a:off x="2130655" y="1913869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椭圆 19"/>
          <p:cNvSpPr/>
          <p:nvPr/>
        </p:nvSpPr>
        <p:spPr bwMode="auto">
          <a:xfrm>
            <a:off x="3642823" y="1913869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5513031" y="1921585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7278923" y="1921585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3" name="右大括号 22"/>
          <p:cNvSpPr/>
          <p:nvPr/>
        </p:nvSpPr>
        <p:spPr bwMode="auto">
          <a:xfrm rot="16200000">
            <a:off x="4676987" y="-987696"/>
            <a:ext cx="294528" cy="5544617"/>
          </a:xfrm>
          <a:prstGeom prst="rightBrac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4038600" y="1348067"/>
            <a:ext cx="33843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Sensing Session</a:t>
            </a:r>
          </a:p>
        </p:txBody>
      </p:sp>
      <p:sp>
        <p:nvSpPr>
          <p:cNvPr id="25" name="矩形 24"/>
          <p:cNvSpPr/>
          <p:nvPr/>
        </p:nvSpPr>
        <p:spPr>
          <a:xfrm>
            <a:off x="1697890" y="2209616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phase</a:t>
            </a:r>
          </a:p>
        </p:txBody>
      </p:sp>
      <p:sp>
        <p:nvSpPr>
          <p:cNvPr id="26" name="矩形 25"/>
          <p:cNvSpPr/>
          <p:nvPr/>
        </p:nvSpPr>
        <p:spPr>
          <a:xfrm>
            <a:off x="3352605" y="2209616"/>
            <a:ext cx="2520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phase</a:t>
            </a:r>
          </a:p>
        </p:txBody>
      </p:sp>
      <p:sp>
        <p:nvSpPr>
          <p:cNvPr id="27" name="矩形 26"/>
          <p:cNvSpPr/>
          <p:nvPr/>
        </p:nvSpPr>
        <p:spPr>
          <a:xfrm>
            <a:off x="5120489" y="2205762"/>
            <a:ext cx="2520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phase</a:t>
            </a:r>
          </a:p>
        </p:txBody>
      </p:sp>
      <p:sp>
        <p:nvSpPr>
          <p:cNvPr id="28" name="矩形 27"/>
          <p:cNvSpPr/>
          <p:nvPr/>
        </p:nvSpPr>
        <p:spPr>
          <a:xfrm>
            <a:off x="6949608" y="2192301"/>
            <a:ext cx="20559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Termination phase</a:t>
            </a:r>
          </a:p>
        </p:txBody>
      </p:sp>
      <p:cxnSp>
        <p:nvCxnSpPr>
          <p:cNvPr id="29" name="直接连接符 28"/>
          <p:cNvCxnSpPr/>
          <p:nvPr/>
        </p:nvCxnSpPr>
        <p:spPr bwMode="auto">
          <a:xfrm>
            <a:off x="649870" y="2590800"/>
            <a:ext cx="789257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946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sz="2800" dirty="0" smtClean="0"/>
              <a:t>Tell Threshold in Setup Phase</a:t>
            </a:r>
            <a:endParaRPr lang="en-GB" altLang="zh-CN" sz="2800" dirty="0"/>
          </a:p>
        </p:txBody>
      </p:sp>
      <p:sp>
        <p:nvSpPr>
          <p:cNvPr id="3" name="矩形 2"/>
          <p:cNvSpPr/>
          <p:nvPr/>
        </p:nvSpPr>
        <p:spPr>
          <a:xfrm>
            <a:off x="609002" y="2802763"/>
            <a:ext cx="828929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ea typeface="黑体" pitchFamily="49" charset="-122"/>
                <a:cs typeface="Times New Roman" panose="02020603050405020304" pitchFamily="18" charset="0"/>
              </a:rPr>
              <a:t>An example: The </a:t>
            </a:r>
            <a:r>
              <a:rPr lang="en-US" altLang="zh-CN" sz="18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initiator</a:t>
            </a:r>
            <a:r>
              <a:rPr lang="en-US" altLang="zh-CN" sz="1800" b="1" dirty="0" smtClean="0">
                <a:ea typeface="黑体" pitchFamily="49" charset="-122"/>
                <a:cs typeface="Times New Roman" panose="02020603050405020304" pitchFamily="18" charset="0"/>
              </a:rPr>
              <a:t> can send a Sensing </a:t>
            </a:r>
            <a:r>
              <a:rPr lang="en-US" altLang="zh-CN" sz="1800" b="1" dirty="0">
                <a:ea typeface="黑体" pitchFamily="49" charset="-122"/>
                <a:cs typeface="Times New Roman" panose="02020603050405020304" pitchFamily="18" charset="0"/>
              </a:rPr>
              <a:t>Request </a:t>
            </a:r>
            <a:r>
              <a:rPr lang="en-US" altLang="zh-CN" sz="1800" b="1" dirty="0" smtClean="0">
                <a:ea typeface="黑体" pitchFamily="49" charset="-122"/>
                <a:cs typeface="Times New Roman" panose="02020603050405020304" pitchFamily="18" charset="0"/>
              </a:rPr>
              <a:t>frame in the Setup phase to establish one or more sensing sessions.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cs typeface="ＭＳ Ｐゴシック" charset="0"/>
                <a:sym typeface="Times New Roman"/>
              </a:rPr>
              <a:t>The threshold can be either in Common field or in Per User field.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cs typeface="ＭＳ Ｐゴシック" charset="0"/>
                <a:sym typeface="Times New Roman"/>
              </a:rPr>
              <a:t>Note: This is only an example showing that the threshold can be determined by the initiator. People can have different designs for the setup establishment.  </a:t>
            </a:r>
            <a:endParaRPr lang="en-US" altLang="zh-CN" sz="1600" dirty="0">
              <a:cs typeface="ＭＳ Ｐゴシック" charset="0"/>
              <a:sym typeface="Times New Roman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zh-CN" sz="1800" b="1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b="1" dirty="0" smtClean="0">
                <a:ea typeface="黑体" pitchFamily="49" charset="-122"/>
                <a:cs typeface="Times New Roman" panose="02020603050405020304" pitchFamily="18" charset="0"/>
              </a:rPr>
              <a:t> </a:t>
            </a:r>
            <a:endParaRPr lang="en-US" altLang="zh-CN" sz="1600" dirty="0" smtClean="0">
              <a:cs typeface="ＭＳ Ｐゴシック" charset="0"/>
              <a:sym typeface="Times New Roman"/>
            </a:endParaRP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endParaRPr lang="en-US" altLang="zh-CN" sz="1600" dirty="0" smtClean="0">
              <a:cs typeface="ＭＳ Ｐゴシック" charset="0"/>
              <a:sym typeface="Times New Roman"/>
            </a:endParaRP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endParaRPr lang="en-US" altLang="zh-CN" sz="1600" dirty="0">
              <a:cs typeface="ＭＳ Ｐゴシック" charset="0"/>
              <a:sym typeface="Times New Roman"/>
            </a:endParaRPr>
          </a:p>
          <a:p>
            <a:pPr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</a:pPr>
            <a:endParaRPr lang="en-US" altLang="zh-CN" sz="1800" b="1" dirty="0" smtClean="0">
              <a:latin typeface="Times New Roman"/>
              <a:cs typeface="Times New Roman"/>
              <a:sym typeface="Times New Roman"/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475222" y="2065601"/>
            <a:ext cx="8064896" cy="0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 bwMode="auto">
          <a:xfrm>
            <a:off x="691320" y="1921585"/>
            <a:ext cx="288032" cy="288032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21956" y="2201901"/>
            <a:ext cx="17281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Discovery</a:t>
            </a:r>
          </a:p>
        </p:txBody>
      </p:sp>
      <p:sp>
        <p:nvSpPr>
          <p:cNvPr id="11" name="椭圆 10"/>
          <p:cNvSpPr/>
          <p:nvPr/>
        </p:nvSpPr>
        <p:spPr bwMode="auto">
          <a:xfrm>
            <a:off x="2130655" y="1913869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642823" y="1913869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5513031" y="1921585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7278923" y="1921585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5" name="右大括号 14"/>
          <p:cNvSpPr/>
          <p:nvPr/>
        </p:nvSpPr>
        <p:spPr bwMode="auto">
          <a:xfrm rot="16200000">
            <a:off x="4676987" y="-987696"/>
            <a:ext cx="294528" cy="5544617"/>
          </a:xfrm>
          <a:prstGeom prst="rightBrac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038600" y="1348067"/>
            <a:ext cx="33843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Sensing Session</a:t>
            </a:r>
          </a:p>
        </p:txBody>
      </p:sp>
      <p:sp>
        <p:nvSpPr>
          <p:cNvPr id="17" name="矩形 16"/>
          <p:cNvSpPr/>
          <p:nvPr/>
        </p:nvSpPr>
        <p:spPr>
          <a:xfrm>
            <a:off x="1697890" y="2209616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phase</a:t>
            </a:r>
          </a:p>
        </p:txBody>
      </p:sp>
      <p:sp>
        <p:nvSpPr>
          <p:cNvPr id="18" name="矩形 17"/>
          <p:cNvSpPr/>
          <p:nvPr/>
        </p:nvSpPr>
        <p:spPr>
          <a:xfrm>
            <a:off x="3352605" y="2209616"/>
            <a:ext cx="2520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phase</a:t>
            </a:r>
          </a:p>
        </p:txBody>
      </p:sp>
      <p:sp>
        <p:nvSpPr>
          <p:cNvPr id="19" name="矩形 18"/>
          <p:cNvSpPr/>
          <p:nvPr/>
        </p:nvSpPr>
        <p:spPr>
          <a:xfrm>
            <a:off x="5120489" y="2205762"/>
            <a:ext cx="2520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phase</a:t>
            </a:r>
          </a:p>
        </p:txBody>
      </p:sp>
      <p:sp>
        <p:nvSpPr>
          <p:cNvPr id="20" name="矩形 19"/>
          <p:cNvSpPr/>
          <p:nvPr/>
        </p:nvSpPr>
        <p:spPr>
          <a:xfrm>
            <a:off x="6949608" y="2192301"/>
            <a:ext cx="20559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Termination phase</a:t>
            </a:r>
          </a:p>
        </p:txBody>
      </p:sp>
      <p:cxnSp>
        <p:nvCxnSpPr>
          <p:cNvPr id="21" name="直接连接符 20"/>
          <p:cNvCxnSpPr/>
          <p:nvPr/>
        </p:nvCxnSpPr>
        <p:spPr bwMode="auto">
          <a:xfrm>
            <a:off x="649870" y="2590800"/>
            <a:ext cx="789257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990762"/>
              </p:ext>
            </p:extLst>
          </p:nvPr>
        </p:nvGraphicFramePr>
        <p:xfrm>
          <a:off x="1855324" y="4572000"/>
          <a:ext cx="5481665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6333"/>
                <a:gridCol w="1096333"/>
                <a:gridCol w="1096333"/>
                <a:gridCol w="1096333"/>
                <a:gridCol w="1096333"/>
              </a:tblGrid>
              <a:tr h="23315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Common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Per User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Per</a:t>
                      </a:r>
                      <a:r>
                        <a:rPr lang="en-US" altLang="zh-CN" sz="1200" baseline="0" dirty="0" smtClean="0"/>
                        <a:t> User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Per User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70182"/>
              </p:ext>
            </p:extLst>
          </p:nvPr>
        </p:nvGraphicFramePr>
        <p:xfrm>
          <a:off x="307290" y="4994530"/>
          <a:ext cx="4176463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943"/>
                <a:gridCol w="1447800"/>
                <a:gridCol w="1382720"/>
              </a:tblGrid>
              <a:tr h="33591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Measurement</a:t>
                      </a:r>
                      <a:r>
                        <a:rPr lang="en-US" altLang="zh-CN" sz="1050" baseline="0" dirty="0" smtClean="0">
                          <a:solidFill>
                            <a:sysClr val="windowText" lastClr="000000"/>
                          </a:solidFill>
                        </a:rPr>
                        <a:t> Setup ID</a:t>
                      </a:r>
                      <a:endParaRPr lang="zh-CN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Receiver Feedback Type</a:t>
                      </a:r>
                      <a:endParaRPr lang="zh-CN" altLang="en-US" sz="105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Transmitter Feedback Type</a:t>
                      </a:r>
                      <a:endParaRPr lang="zh-CN" altLang="en-US" sz="105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384702"/>
              </p:ext>
            </p:extLst>
          </p:nvPr>
        </p:nvGraphicFramePr>
        <p:xfrm>
          <a:off x="307288" y="5572907"/>
          <a:ext cx="4176464" cy="4377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545"/>
                <a:gridCol w="685800"/>
                <a:gridCol w="1295400"/>
                <a:gridCol w="1382719"/>
              </a:tblGrid>
              <a:tr h="437703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0" dirty="0" smtClean="0"/>
                        <a:t>Changeable</a:t>
                      </a:r>
                      <a:endParaRPr lang="zh-CN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0" dirty="0" smtClean="0"/>
                        <a:t>Delay</a:t>
                      </a:r>
                      <a:endParaRPr lang="zh-CN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Common</a:t>
                      </a:r>
                    </a:p>
                    <a:p>
                      <a:pPr algn="l"/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Threshold value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  <a:endParaRPr lang="zh-CN" altLang="en-US" sz="105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5" name="矩形 24"/>
          <p:cNvSpPr/>
          <p:nvPr/>
        </p:nvSpPr>
        <p:spPr>
          <a:xfrm>
            <a:off x="1545769" y="6138657"/>
            <a:ext cx="19542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 in Common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表格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796202"/>
              </p:ext>
            </p:extLst>
          </p:nvPr>
        </p:nvGraphicFramePr>
        <p:xfrm>
          <a:off x="4721156" y="5588635"/>
          <a:ext cx="4176464" cy="421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8570"/>
                <a:gridCol w="1887894"/>
              </a:tblGrid>
              <a:tr h="42197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Role Dependent User Info</a:t>
                      </a:r>
                      <a:r>
                        <a:rPr lang="en-US" altLang="zh-CN" sz="105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zh-CN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  <a:endParaRPr lang="zh-CN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7" name="矩形 26"/>
          <p:cNvSpPr/>
          <p:nvPr/>
        </p:nvSpPr>
        <p:spPr>
          <a:xfrm>
            <a:off x="6169990" y="6138657"/>
            <a:ext cx="15592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 per user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表格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919471"/>
              </p:ext>
            </p:extLst>
          </p:nvPr>
        </p:nvGraphicFramePr>
        <p:xfrm>
          <a:off x="4721156" y="4988835"/>
          <a:ext cx="4176464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3723"/>
                <a:gridCol w="1656184"/>
                <a:gridCol w="1256557"/>
              </a:tblGrid>
              <a:tr h="33591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AID</a:t>
                      </a:r>
                      <a:endParaRPr lang="zh-CN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Responder</a:t>
                      </a:r>
                      <a:r>
                        <a:rPr lang="en-US" altLang="zh-CN" sz="1050" baseline="0" dirty="0" smtClean="0">
                          <a:solidFill>
                            <a:sysClr val="windowText" lastClr="000000"/>
                          </a:solidFill>
                        </a:rPr>
                        <a:t> Role</a:t>
                      </a:r>
                    </a:p>
                    <a:p>
                      <a:pPr algn="l"/>
                      <a:r>
                        <a:rPr lang="en-US" altLang="zh-CN" sz="1050" baseline="0" dirty="0" smtClean="0">
                          <a:solidFill>
                            <a:sysClr val="windowText" lastClr="000000"/>
                          </a:solidFill>
                        </a:rPr>
                        <a:t>(Transmitter/Receiver)</a:t>
                      </a:r>
                      <a:endParaRPr lang="zh-CN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0" dirty="0" smtClean="0">
                          <a:solidFill>
                            <a:sysClr val="windowText" lastClr="000000"/>
                          </a:solidFill>
                        </a:rPr>
                        <a:t>Threshold value </a:t>
                      </a:r>
                      <a:endParaRPr lang="zh-CN" altLang="en-US" sz="105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30" name="直接连接符 29"/>
          <p:cNvCxnSpPr>
            <a:endCxn id="14339" idx="0"/>
          </p:cNvCxnSpPr>
          <p:nvPr/>
        </p:nvCxnSpPr>
        <p:spPr bwMode="auto">
          <a:xfrm>
            <a:off x="4595143" y="4988835"/>
            <a:ext cx="14958" cy="148657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9477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sz="2400" dirty="0" smtClean="0"/>
              <a:t>Change Threshold in Measurement/Reporting Phase</a:t>
            </a:r>
            <a:endParaRPr lang="en-GB" altLang="zh-CN" sz="2400" dirty="0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475222" y="2065601"/>
            <a:ext cx="8064896" cy="0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 bwMode="auto">
          <a:xfrm>
            <a:off x="691320" y="1921585"/>
            <a:ext cx="288032" cy="288032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21956" y="2201901"/>
            <a:ext cx="17281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Discovery</a:t>
            </a:r>
          </a:p>
        </p:txBody>
      </p:sp>
      <p:sp>
        <p:nvSpPr>
          <p:cNvPr id="11" name="椭圆 10"/>
          <p:cNvSpPr/>
          <p:nvPr/>
        </p:nvSpPr>
        <p:spPr bwMode="auto">
          <a:xfrm>
            <a:off x="2130655" y="1913869"/>
            <a:ext cx="288032" cy="288032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642823" y="1913869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5513031" y="1921585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7278923" y="1921585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5" name="右大括号 14"/>
          <p:cNvSpPr/>
          <p:nvPr/>
        </p:nvSpPr>
        <p:spPr bwMode="auto">
          <a:xfrm rot="16200000">
            <a:off x="4676987" y="-987696"/>
            <a:ext cx="294528" cy="5544617"/>
          </a:xfrm>
          <a:prstGeom prst="rightBrac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038600" y="1348067"/>
            <a:ext cx="33843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Sensing Session</a:t>
            </a:r>
          </a:p>
        </p:txBody>
      </p:sp>
      <p:sp>
        <p:nvSpPr>
          <p:cNvPr id="17" name="矩形 16"/>
          <p:cNvSpPr/>
          <p:nvPr/>
        </p:nvSpPr>
        <p:spPr>
          <a:xfrm>
            <a:off x="1697890" y="2209616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phase</a:t>
            </a:r>
          </a:p>
        </p:txBody>
      </p:sp>
      <p:sp>
        <p:nvSpPr>
          <p:cNvPr id="18" name="矩形 17"/>
          <p:cNvSpPr/>
          <p:nvPr/>
        </p:nvSpPr>
        <p:spPr>
          <a:xfrm>
            <a:off x="3352605" y="2209616"/>
            <a:ext cx="2520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phase</a:t>
            </a:r>
          </a:p>
        </p:txBody>
      </p:sp>
      <p:sp>
        <p:nvSpPr>
          <p:cNvPr id="19" name="矩形 18"/>
          <p:cNvSpPr/>
          <p:nvPr/>
        </p:nvSpPr>
        <p:spPr>
          <a:xfrm>
            <a:off x="5120489" y="2205762"/>
            <a:ext cx="2520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phase</a:t>
            </a:r>
          </a:p>
        </p:txBody>
      </p:sp>
      <p:sp>
        <p:nvSpPr>
          <p:cNvPr id="20" name="矩形 19"/>
          <p:cNvSpPr/>
          <p:nvPr/>
        </p:nvSpPr>
        <p:spPr>
          <a:xfrm>
            <a:off x="6949608" y="2192301"/>
            <a:ext cx="20559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Termination phase</a:t>
            </a:r>
          </a:p>
        </p:txBody>
      </p:sp>
      <p:cxnSp>
        <p:nvCxnSpPr>
          <p:cNvPr id="21" name="直接连接符 20"/>
          <p:cNvCxnSpPr/>
          <p:nvPr/>
        </p:nvCxnSpPr>
        <p:spPr bwMode="auto">
          <a:xfrm>
            <a:off x="649870" y="2590800"/>
            <a:ext cx="789257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9" name="矩形 28"/>
          <p:cNvSpPr/>
          <p:nvPr/>
        </p:nvSpPr>
        <p:spPr>
          <a:xfrm>
            <a:off x="606818" y="2834981"/>
            <a:ext cx="779583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ea typeface="黑体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sz="1800" b="1" dirty="0" smtClean="0">
                <a:solidFill>
                  <a:srgbClr val="FF0000"/>
                </a:solidFill>
                <a:ea typeface="黑体" pitchFamily="49" charset="-122"/>
                <a:cs typeface="Times New Roman" panose="02020603050405020304" pitchFamily="18" charset="0"/>
              </a:rPr>
              <a:t>initiator</a:t>
            </a:r>
            <a:r>
              <a:rPr lang="en-US" altLang="zh-CN" sz="1800" b="1" dirty="0" smtClean="0">
                <a:ea typeface="黑体" pitchFamily="49" charset="-122"/>
                <a:cs typeface="Times New Roman" panose="02020603050405020304" pitchFamily="18" charset="0"/>
              </a:rPr>
              <a:t> can change the threshold in the Measurement/Reporting phase, if the threshold is allowed to change in a sensing session: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ea typeface="黑体" pitchFamily="49" charset="-122"/>
                <a:cs typeface="Times New Roman" panose="02020603050405020304" pitchFamily="18" charset="0"/>
              </a:rPr>
              <a:t>Example 1: </a:t>
            </a:r>
            <a:r>
              <a:rPr lang="en-US" altLang="zh-CN" sz="1600" dirty="0" smtClean="0">
                <a:cs typeface="ＭＳ Ｐゴシック" charset="0"/>
              </a:rPr>
              <a:t>If the initiator is </a:t>
            </a:r>
            <a:r>
              <a:rPr lang="en-US" altLang="zh-CN" sz="1600" dirty="0" smtClean="0">
                <a:solidFill>
                  <a:srgbClr val="FF0000"/>
                </a:solidFill>
                <a:cs typeface="ＭＳ Ｐゴシック" charset="0"/>
              </a:rPr>
              <a:t>a transmitter</a:t>
            </a:r>
            <a:r>
              <a:rPr lang="en-US" altLang="zh-CN" sz="1600" dirty="0" smtClean="0">
                <a:cs typeface="ＭＳ Ｐゴシック" charset="0"/>
              </a:rPr>
              <a:t>, </a:t>
            </a:r>
            <a:r>
              <a:rPr lang="en-US" altLang="zh-CN" sz="1600" dirty="0">
                <a:ea typeface="黑体" pitchFamily="49" charset="-122"/>
                <a:cs typeface="Times New Roman" panose="02020603050405020304" pitchFamily="18" charset="0"/>
              </a:rPr>
              <a:t>the threshold can be changed by </a:t>
            </a:r>
            <a:r>
              <a:rPr lang="en-US" altLang="zh-CN" sz="1600" dirty="0" smtClean="0">
                <a:ea typeface="黑体" pitchFamily="49" charset="-122"/>
                <a:cs typeface="Times New Roman" panose="02020603050405020304" pitchFamily="18" charset="0"/>
              </a:rPr>
              <a:t>NDPA in Measurement phase and Feedback Request in Reporting phase.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ea typeface="黑体" pitchFamily="49" charset="-122"/>
                <a:cs typeface="Times New Roman" panose="02020603050405020304" pitchFamily="18" charset="0"/>
              </a:rPr>
              <a:t>Example 2: </a:t>
            </a:r>
            <a:r>
              <a:rPr lang="en-US" altLang="zh-CN" sz="1600" dirty="0">
                <a:cs typeface="ＭＳ Ｐゴシック" charset="0"/>
              </a:rPr>
              <a:t>If the initiator is </a:t>
            </a:r>
            <a:r>
              <a:rPr lang="en-US" altLang="zh-CN" sz="1600" dirty="0" smtClean="0">
                <a:solidFill>
                  <a:srgbClr val="FF0000"/>
                </a:solidFill>
                <a:cs typeface="ＭＳ Ｐゴシック" charset="0"/>
              </a:rPr>
              <a:t>a receiver</a:t>
            </a:r>
            <a:r>
              <a:rPr lang="en-US" altLang="zh-CN" sz="1600" dirty="0" smtClean="0">
                <a:cs typeface="ＭＳ Ｐゴシック" charset="0"/>
              </a:rPr>
              <a:t>, it can </a:t>
            </a:r>
            <a:r>
              <a:rPr lang="en-US" altLang="zh-CN" sz="1600" dirty="0" smtClean="0">
                <a:ea typeface="黑体" pitchFamily="49" charset="-122"/>
                <a:cs typeface="Times New Roman" panose="02020603050405020304" pitchFamily="18" charset="0"/>
              </a:rPr>
              <a:t>tell </a:t>
            </a:r>
            <a:r>
              <a:rPr lang="en-US" altLang="zh-CN" sz="1600" dirty="0">
                <a:ea typeface="黑体" pitchFamily="49" charset="-122"/>
                <a:cs typeface="Times New Roman" panose="02020603050405020304" pitchFamily="18" charset="0"/>
              </a:rPr>
              <a:t>the transmitter the threshold in Feedback </a:t>
            </a:r>
            <a:r>
              <a:rPr lang="en-US" altLang="zh-CN" sz="1600" dirty="0" smtClean="0">
                <a:ea typeface="黑体" pitchFamily="49" charset="-122"/>
                <a:cs typeface="Times New Roman" panose="02020603050405020304" pitchFamily="18" charset="0"/>
              </a:rPr>
              <a:t>Response</a:t>
            </a:r>
            <a:r>
              <a:rPr lang="en-US" altLang="zh-CN" sz="1600" dirty="0">
                <a:ea typeface="黑体" pitchFamily="49" charset="-122"/>
                <a:cs typeface="Times New Roman" panose="02020603050405020304" pitchFamily="18" charset="0"/>
              </a:rPr>
              <a:t>, and the transmitter can sent it to the </a:t>
            </a:r>
            <a:r>
              <a:rPr lang="en-US" altLang="zh-CN" sz="1600" dirty="0" smtClean="0">
                <a:ea typeface="黑体" pitchFamily="49" charset="-122"/>
                <a:cs typeface="Times New Roman" panose="02020603050405020304" pitchFamily="18" charset="0"/>
              </a:rPr>
              <a:t>responders </a:t>
            </a:r>
            <a:r>
              <a:rPr lang="en-US" altLang="zh-CN" sz="1600" dirty="0">
                <a:ea typeface="黑体" pitchFamily="49" charset="-122"/>
                <a:cs typeface="Times New Roman" panose="02020603050405020304" pitchFamily="18" charset="0"/>
              </a:rPr>
              <a:t>next time through NDPA. </a:t>
            </a:r>
            <a:endParaRPr lang="en-US" altLang="zh-CN" sz="1600" dirty="0" smtClean="0">
              <a:ea typeface="黑体" pitchFamily="49" charset="-122"/>
              <a:cs typeface="Times New Roman" panose="02020603050405020304" pitchFamily="18" charset="0"/>
            </a:endParaRP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ea typeface="黑体" pitchFamily="49" charset="-122"/>
                <a:cs typeface="Times New Roman" panose="02020603050405020304" pitchFamily="18" charset="0"/>
              </a:rPr>
              <a:t>Example 3: </a:t>
            </a:r>
            <a:r>
              <a:rPr lang="en-US" altLang="zh-CN" sz="1600" dirty="0">
                <a:cs typeface="ＭＳ Ｐゴシック" charset="0"/>
              </a:rPr>
              <a:t>If the initiator is </a:t>
            </a:r>
            <a:r>
              <a:rPr lang="en-US" altLang="zh-CN" sz="1600" dirty="0" smtClean="0">
                <a:solidFill>
                  <a:srgbClr val="FF0000"/>
                </a:solidFill>
                <a:cs typeface="ＭＳ Ｐゴシック" charset="0"/>
              </a:rPr>
              <a:t>neither a transmitter nor a receiver</a:t>
            </a:r>
            <a:r>
              <a:rPr lang="en-US" altLang="zh-CN" sz="1600" dirty="0" smtClean="0">
                <a:cs typeface="ＭＳ Ｐゴシック" charset="0"/>
              </a:rPr>
              <a:t>, </a:t>
            </a:r>
            <a:r>
              <a:rPr lang="en-US" altLang="zh-CN" sz="1600" dirty="0" smtClean="0">
                <a:ea typeface="黑体" pitchFamily="49" charset="-122"/>
                <a:cs typeface="Times New Roman" panose="02020603050405020304" pitchFamily="18" charset="0"/>
              </a:rPr>
              <a:t>we assume there exists a response sent by the initiator for the feedback in this case, and the threshold can be changed in the Response frame.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b="1" i="1" dirty="0" smtClean="0">
                <a:ea typeface="黑体" pitchFamily="49" charset="-122"/>
                <a:cs typeface="Times New Roman" panose="02020603050405020304" pitchFamily="18" charset="0"/>
              </a:rPr>
              <a:t>Note</a:t>
            </a:r>
            <a:r>
              <a:rPr lang="en-US" altLang="zh-CN" sz="1600" dirty="0" smtClean="0">
                <a:ea typeface="黑体" pitchFamily="49" charset="-122"/>
                <a:cs typeface="Times New Roman" panose="02020603050405020304" pitchFamily="18" charset="0"/>
              </a:rPr>
              <a:t>: For simplicity, changing threshold can be supported only in the case that the initiator is a transmitter. Another choice is that the threshold is unchangeable in a Sensing Session.</a:t>
            </a:r>
            <a:endParaRPr lang="en-US" altLang="zh-CN" sz="1600" dirty="0">
              <a:ea typeface="黑体" pitchFamily="49" charset="-122"/>
              <a:cs typeface="Times New Roman" panose="02020603050405020304" pitchFamily="18" charset="0"/>
            </a:endParaRPr>
          </a:p>
          <a:p>
            <a:pPr marL="342900" algn="just">
              <a:spcBef>
                <a:spcPct val="20000"/>
              </a:spcBef>
            </a:pPr>
            <a:endParaRPr lang="en-US" altLang="zh-CN" sz="1600" dirty="0">
              <a:ea typeface="黑体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30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dirty="0" smtClean="0"/>
              <a:t>Conclusion</a:t>
            </a:r>
            <a:endParaRPr lang="en-GB" altLang="zh-CN" dirty="0"/>
          </a:p>
        </p:txBody>
      </p:sp>
      <p:sp>
        <p:nvSpPr>
          <p:cNvPr id="3" name="矩形 2"/>
          <p:cNvSpPr/>
          <p:nvPr/>
        </p:nvSpPr>
        <p:spPr>
          <a:xfrm>
            <a:off x="1143001" y="1600200"/>
            <a:ext cx="7162799" cy="314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cs typeface="ＭＳ Ｐゴシック" charset="0"/>
              <a:sym typeface="Times New Roman"/>
            </a:endParaRP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endParaRPr lang="en-US" altLang="zh-CN" sz="6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Provided examples for the threshold signaling on the basis of the current sensing procedure.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cs typeface="ＭＳ Ｐゴシック" charset="0"/>
                <a:sym typeface="Times New Roman"/>
              </a:rPr>
              <a:t>Info exchange in Discovery phase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cs typeface="ＭＳ Ｐゴシック" charset="0"/>
                <a:sym typeface="Times New Roman"/>
              </a:rPr>
              <a:t>Tell the threshold in Setup phase</a:t>
            </a: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 smtClean="0">
                <a:cs typeface="ＭＳ Ｐゴシック" charset="0"/>
                <a:sym typeface="Times New Roman"/>
              </a:rPr>
              <a:t>Change the threshold in Measurement/Report phase (This can be disallowed)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shown in the given examples, </a:t>
            </a:r>
            <a:r>
              <a:rPr lang="en-US" altLang="zh-CN" sz="1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altLang="zh-CN" sz="1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 is natural for the initiator to determine the threshold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lang="en-US" altLang="zh-CN" sz="18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endParaRPr lang="en-US" altLang="zh-CN" sz="1600" dirty="0">
              <a:cs typeface="ＭＳ Ｐゴシック" charset="0"/>
              <a:sym typeface="Times New Roman"/>
            </a:endParaRPr>
          </a:p>
          <a:p>
            <a:pPr marL="628650" indent="-285750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endParaRPr lang="en-US" altLang="zh-CN" sz="1600" dirty="0" smtClean="0">
              <a:cs typeface="ＭＳ Ｐゴシック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674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 dirty="0" smtClean="0"/>
              <a:t>Reference</a:t>
            </a:r>
            <a:r>
              <a:rPr lang="en-US" altLang="zh-CN" dirty="0" smtClean="0"/>
              <a:t>s</a:t>
            </a:r>
            <a:endParaRPr lang="fr-FR" altLang="zh-CN" sz="2000" dirty="0">
              <a:solidFill>
                <a:srgbClr val="00B050"/>
              </a:solidFill>
            </a:endParaRPr>
          </a:p>
        </p:txBody>
      </p:sp>
      <p:sp>
        <p:nvSpPr>
          <p:cNvPr id="63491" name="Espace réservé du contenu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114800"/>
          </a:xfrm>
        </p:spPr>
        <p:txBody>
          <a:bodyPr/>
          <a:lstStyle/>
          <a:p>
            <a:pPr marL="0" indent="0" latinLnBrk="1">
              <a:buNone/>
            </a:pPr>
            <a:r>
              <a:rPr lang="en-US" altLang="zh-CN" sz="1600" b="0" dirty="0" smtClean="0"/>
              <a:t>[1] 11-21-0351-05-00bf-threshold-based-sensing-measurement</a:t>
            </a:r>
          </a:p>
          <a:p>
            <a:pPr marL="0" indent="0" latinLnBrk="1">
              <a:buNone/>
            </a:pPr>
            <a:r>
              <a:rPr lang="en-US" altLang="zh-CN" sz="1600" b="0" dirty="0" smtClean="0"/>
              <a:t>[2] 11-21-1069-05-00bf-threshold-based-sensing-measurement-follow-up</a:t>
            </a:r>
          </a:p>
          <a:p>
            <a:pPr marL="0" indent="0" latinLnBrk="1">
              <a:buNone/>
            </a:pPr>
            <a:r>
              <a:rPr lang="en-US" altLang="zh-CN" sz="1600" b="0" dirty="0" smtClean="0"/>
              <a:t>[3] 11-20-1874-13-00bf-tgbf-motions-list</a:t>
            </a:r>
          </a:p>
        </p:txBody>
      </p:sp>
      <p:sp>
        <p:nvSpPr>
          <p:cNvPr id="6349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C8316C94-C001-4232-BDF6-FB9E7FF48375}" type="slidenum">
              <a:rPr lang="en-US" altLang="zh-CN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649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137199</TotalTime>
  <Words>1042</Words>
  <Application>Microsoft Office PowerPoint</Application>
  <PresentationFormat>全屏显示(4:3)</PresentationFormat>
  <Paragraphs>201</Paragraphs>
  <Slides>10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MS PGothic</vt:lpstr>
      <vt:lpstr>MS PGothic</vt:lpstr>
      <vt:lpstr>黑体</vt:lpstr>
      <vt:lpstr>宋体</vt:lpstr>
      <vt:lpstr>Arial</vt:lpstr>
      <vt:lpstr>Microsoft Sans Serif</vt:lpstr>
      <vt:lpstr>Times New Roman</vt:lpstr>
      <vt:lpstr>Wingdings</vt:lpstr>
      <vt:lpstr>802-11-Submission</vt:lpstr>
      <vt:lpstr>Visio</vt:lpstr>
      <vt:lpstr>Threshold Based Sensing Procedure</vt:lpstr>
      <vt:lpstr>Introduction (1/3)</vt:lpstr>
      <vt:lpstr>Introduction (2/3)</vt:lpstr>
      <vt:lpstr>Introduction (3/3)</vt:lpstr>
      <vt:lpstr>Info Exchange in Discovery Phase</vt:lpstr>
      <vt:lpstr>Tell Threshold in Setup Phase</vt:lpstr>
      <vt:lpstr>Change Threshold in Measurement/Reporting Phase</vt:lpstr>
      <vt:lpstr>Conclusion</vt:lpstr>
      <vt:lpstr>References</vt:lpstr>
      <vt:lpstr>Straw Poll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humengshi</cp:lastModifiedBy>
  <cp:revision>2105</cp:revision>
  <cp:lastPrinted>1998-02-10T13:28:06Z</cp:lastPrinted>
  <dcterms:created xsi:type="dcterms:W3CDTF">2007-04-17T18:10:23Z</dcterms:created>
  <dcterms:modified xsi:type="dcterms:W3CDTF">2021-08-16T09:50:32Z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(3)8VAIkstf8cQ19nXx48HIXzO+UBHugK710HB0M2U2VjXio6IgHbe6BjdYJFqOEK4wVGMCvENF
j9TT8uzBTXYSXPbFxZ3iEF0ODTa3n+nSys6PEJKPMW3JMREtxWoevW7DwLqWz6K2IZshxnr7
XUKUxafQqxsCL4KgGsoMIMi38nB3x6SaqL7HPnL+I/0MRbrn5jUBM8sMfdHVOkcFAHzYmvUC
qvptm1vtNSW5pzSD/k</vt:lpwstr>
  </property>
  <property fmtid="{D5CDD505-2E9C-101B-9397-08002B2CF9AE}" pid="10" name="_2015_ms_pID_7253431">
    <vt:lpwstr>E2RGY49qG/s9wryg5EGpvkUnIoqr5TL6rLBYpAW/Wj0CPRpzje4tva
4DJHFcHBi0ZDhBIizhBOAD5o31N6ffrZwhiC9o6AicoMtGnAtC39Vixbzm+F+w7xIlXK+Mzi
RTRt/5ceBbEJGMRXndJpnj2z84IfP32510Aak8pp4E609pImvYGEmefi9WyZBb3Vq2UoIBlY
hMC92dUXJyov+V4LXhKrIpmrs99b6T76Gk6q</vt:lpwstr>
  </property>
  <property fmtid="{D5CDD505-2E9C-101B-9397-08002B2CF9AE}" pid="11" name="_2015_ms_pID_7253432">
    <vt:lpwstr>/g==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1626761929</vt:lpwstr>
  </property>
</Properties>
</file>