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56" r:id="rId2"/>
    <p:sldId id="257" r:id="rId3"/>
    <p:sldId id="262" r:id="rId4"/>
    <p:sldId id="311" r:id="rId5"/>
    <p:sldId id="265" r:id="rId6"/>
    <p:sldId id="269" r:id="rId7"/>
    <p:sldId id="2367" r:id="rId8"/>
    <p:sldId id="275"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337" r:id="rId22"/>
    <p:sldId id="338" r:id="rId23"/>
    <p:sldId id="308" r:id="rId24"/>
    <p:sldId id="316" r:id="rId25"/>
    <p:sldId id="287" r:id="rId26"/>
    <p:sldId id="266" r:id="rId27"/>
    <p:sldId id="289" r:id="rId28"/>
    <p:sldId id="290" r:id="rId29"/>
    <p:sldId id="288" r:id="rId30"/>
    <p:sldId id="292" r:id="rId31"/>
    <p:sldId id="299" r:id="rId32"/>
    <p:sldId id="293" r:id="rId33"/>
    <p:sldId id="2368" r:id="rId34"/>
    <p:sldId id="2369" r:id="rId35"/>
    <p:sldId id="294" r:id="rId36"/>
    <p:sldId id="263" r:id="rId37"/>
    <p:sldId id="296" r:id="rId38"/>
    <p:sldId id="297" r:id="rId39"/>
    <p:sldId id="295" r:id="rId40"/>
    <p:sldId id="264" r:id="rId4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43"/>
  </p:normalViewPr>
  <p:slideViewPr>
    <p:cSldViewPr>
      <p:cViewPr varScale="1">
        <p:scale>
          <a:sx n="128" d="100"/>
          <a:sy n="128" d="100"/>
        </p:scale>
        <p:origin x="1424"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802.11-21/1353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September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802.11-21/1353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September 2021</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802.11-21/1353</a:t>
            </a:r>
            <a:endParaRPr lang="en-US"/>
          </a:p>
        </p:txBody>
      </p:sp>
      <p:sp>
        <p:nvSpPr>
          <p:cNvPr id="5" name="Rectangle 3"/>
          <p:cNvSpPr>
            <a:spLocks noGrp="1" noChangeArrowheads="1"/>
          </p:cNvSpPr>
          <p:nvPr>
            <p:ph type="dt"/>
          </p:nvPr>
        </p:nvSpPr>
        <p:spPr>
          <a:ln/>
        </p:spPr>
        <p:txBody>
          <a:bodyPr/>
          <a:lstStyle/>
          <a:p>
            <a:r>
              <a:rPr lang="en-GB"/>
              <a:t>September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802.11-21/1353</a:t>
            </a:r>
            <a:endParaRPr lang="en-US"/>
          </a:p>
        </p:txBody>
      </p:sp>
      <p:sp>
        <p:nvSpPr>
          <p:cNvPr id="5" name="Rectangle 3"/>
          <p:cNvSpPr>
            <a:spLocks noGrp="1" noChangeArrowheads="1"/>
          </p:cNvSpPr>
          <p:nvPr>
            <p:ph type="dt"/>
          </p:nvPr>
        </p:nvSpPr>
        <p:spPr>
          <a:ln/>
        </p:spPr>
        <p:txBody>
          <a:bodyPr/>
          <a:lstStyle/>
          <a:p>
            <a:r>
              <a:rPr lang="en-GB"/>
              <a:t>September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802.11-21/1353</a:t>
            </a:r>
            <a:endParaRPr lang="en-US"/>
          </a:p>
        </p:txBody>
      </p:sp>
      <p:sp>
        <p:nvSpPr>
          <p:cNvPr id="5" name="Rectangle 3"/>
          <p:cNvSpPr>
            <a:spLocks noGrp="1" noChangeArrowheads="1"/>
          </p:cNvSpPr>
          <p:nvPr>
            <p:ph type="dt"/>
          </p:nvPr>
        </p:nvSpPr>
        <p:spPr>
          <a:ln/>
        </p:spPr>
        <p:txBody>
          <a:bodyPr/>
          <a:lstStyle/>
          <a:p>
            <a:r>
              <a:rPr lang="en-GB"/>
              <a:t>September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802.11-21/1353</a:t>
            </a:r>
            <a:endParaRPr lang="en-US"/>
          </a:p>
        </p:txBody>
      </p:sp>
      <p:sp>
        <p:nvSpPr>
          <p:cNvPr id="5" name="Rectangle 3"/>
          <p:cNvSpPr>
            <a:spLocks noGrp="1" noChangeArrowheads="1"/>
          </p:cNvSpPr>
          <p:nvPr>
            <p:ph type="dt"/>
          </p:nvPr>
        </p:nvSpPr>
        <p:spPr>
          <a:ln/>
        </p:spPr>
        <p:txBody>
          <a:bodyPr/>
          <a:lstStyle/>
          <a:p>
            <a:r>
              <a:rPr lang="en-GB"/>
              <a:t>September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802.11-21/1353</a:t>
            </a:r>
            <a:endParaRPr lang="en-US"/>
          </a:p>
        </p:txBody>
      </p:sp>
      <p:sp>
        <p:nvSpPr>
          <p:cNvPr id="5" name="Rectangle 3"/>
          <p:cNvSpPr>
            <a:spLocks noGrp="1" noChangeArrowheads="1"/>
          </p:cNvSpPr>
          <p:nvPr>
            <p:ph type="dt"/>
          </p:nvPr>
        </p:nvSpPr>
        <p:spPr>
          <a:ln/>
        </p:spPr>
        <p:txBody>
          <a:bodyPr/>
          <a:lstStyle/>
          <a:p>
            <a:r>
              <a:rPr lang="en-GB"/>
              <a:t>September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September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September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September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September 2021</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September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September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September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802.11-21/1353r0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6" Type="http://schemas.openxmlformats.org/officeDocument/2006/relationships/hyperlink" Target="https://mentor.ieee.org/myproject/Public/mytools/mob/slideset.ppt" TargetMode="External"/><Relationship Id="rId5" Type="http://schemas.openxmlformats.org/officeDocument/2006/relationships/hyperlink" Target="https://standards.ieee.org/about/sasb/patcom/materials.html"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September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2021-09-13</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168"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marL="115200" indent="-115200">
              <a:lnSpc>
                <a:spcPct val="80000"/>
              </a:lnSpc>
              <a:spcAft>
                <a:spcPts val="600"/>
              </a:spcAft>
              <a:buClr>
                <a:srgbClr val="4AC9E3"/>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marL="576000" lvl="2" indent="-115200">
              <a:lnSpc>
                <a:spcPct val="80000"/>
              </a:lnSpc>
              <a:spcAft>
                <a:spcPts val="600"/>
              </a:spcAft>
              <a:buClr>
                <a:srgbClr val="4AC9E3"/>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806400" lvl="3" indent="-115200">
              <a:lnSpc>
                <a:spcPct val="80000"/>
              </a:lnSpc>
              <a:spcAft>
                <a:spcPts val="600"/>
              </a:spcAft>
              <a:buClr>
                <a:srgbClr val="4AC9E3"/>
              </a:buClr>
              <a:buSzPct val="150000"/>
              <a:buFont typeface="Arial" panose="020B0604020202020204" pitchFamily="34" charset="0"/>
              <a:buChar char="•"/>
              <a:defRPr/>
            </a:pPr>
            <a:r>
              <a:rPr lang="en-GB" altLang="en-US" sz="1400" b="1" dirty="0">
                <a:latin typeface="Calibri" panose="020F0502020204030204" pitchFamily="34" charset="0"/>
                <a:cs typeface="Calibri" panose="020F0502020204030204" pitchFamily="34" charset="0"/>
              </a:rPr>
              <a:t>Technical considerations remain the primary focus.</a:t>
            </a:r>
            <a:endParaRPr lang="en-US" altLang="en-US" sz="1400" b="1" dirty="0">
              <a:latin typeface="Calibri" panose="020F0502020204030204" pitchFamily="34" charset="0"/>
              <a:cs typeface="Calibri" panose="020F0502020204030204" pitchFamily="34" charset="0"/>
            </a:endParaRP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marL="345600" lvl="1" indent="-114300">
              <a:lnSpc>
                <a:spcPct val="80000"/>
              </a:lnSpc>
              <a:spcAft>
                <a:spcPts val="4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defRPr/>
            </a:pPr>
            <a:r>
              <a:rPr lang="en-US" altLang="en-US" sz="1100" dirty="0">
                <a:latin typeface="Calibri" panose="020F0502020204030204" pitchFamily="34" charset="0"/>
                <a:cs typeface="Calibri" panose="020F0502020204030204" pitchFamily="34" charset="0"/>
              </a:rPr>
              <a:t>---------------------------------------------------------------   </a:t>
            </a:r>
          </a:p>
          <a:p>
            <a:pPr algn="ctr">
              <a:lnSpc>
                <a:spcPct val="80000"/>
              </a:lnSpc>
              <a:spcBef>
                <a:spcPts val="400"/>
              </a:spcBef>
              <a:defRPr/>
            </a:pPr>
            <a:r>
              <a:rPr lang="en-US" altLang="en-US" sz="1100" dirty="0">
                <a:latin typeface="Calibri" panose="020F0502020204030204" pitchFamily="34" charset="0"/>
                <a:cs typeface="Calibri" panose="020F0502020204030204" pitchFamily="34" charset="0"/>
              </a:rPr>
              <a:t>For more details, see </a:t>
            </a:r>
            <a:r>
              <a:rPr lang="en-US" altLang="en-US" sz="1100" i="1" dirty="0">
                <a:latin typeface="Calibri" panose="020F0502020204030204" pitchFamily="34" charset="0"/>
                <a:cs typeface="Calibri" panose="020F0502020204030204" pitchFamily="34" charset="0"/>
              </a:rPr>
              <a:t>IEEE SA Standards Board Operations Manual</a:t>
            </a:r>
            <a:r>
              <a:rPr lang="en-US" altLang="en-US" sz="1100" dirty="0">
                <a:latin typeface="Calibri" panose="020F0502020204030204" pitchFamily="34" charset="0"/>
                <a:cs typeface="Calibri" panose="020F0502020204030204" pitchFamily="34" charset="0"/>
              </a:rPr>
              <a:t>, clause 5.3.10 and </a:t>
            </a:r>
            <a:br>
              <a:rPr lang="en-US" altLang="en-US" sz="1100" dirty="0">
                <a:latin typeface="Calibri" panose="020F0502020204030204" pitchFamily="34" charset="0"/>
                <a:cs typeface="Calibri" panose="020F0502020204030204" pitchFamily="34" charset="0"/>
              </a:rPr>
            </a:br>
            <a:r>
              <a:rPr lang="en-US" altLang="en-US" sz="1100" i="1" dirty="0">
                <a:latin typeface="Calibri" panose="020F0502020204030204" pitchFamily="34" charset="0"/>
                <a:cs typeface="Calibri" panose="020F0502020204030204" pitchFamily="34" charset="0"/>
              </a:rPr>
              <a:t>Antitrust and Competition Policy: What You Need to Know </a:t>
            </a:r>
            <a:r>
              <a:rPr lang="en-US" altLang="en-US" sz="1100" dirty="0">
                <a:latin typeface="Calibri" panose="020F0502020204030204" pitchFamily="34" charset="0"/>
                <a:cs typeface="Calibri" panose="020F0502020204030204" pitchFamily="34" charset="0"/>
              </a:rPr>
              <a:t>at http://</a:t>
            </a:r>
            <a:r>
              <a:rPr lang="en-US" altLang="en-US" sz="1100" dirty="0" err="1">
                <a:latin typeface="Calibri" panose="020F0502020204030204" pitchFamily="34" charset="0"/>
                <a:cs typeface="Calibri" panose="020F0502020204030204" pitchFamily="34" charset="0"/>
              </a:rPr>
              <a:t>standards.ieee.org</a:t>
            </a:r>
            <a:r>
              <a:rPr lang="en-US" altLang="en-US" sz="1100" dirty="0">
                <a:latin typeface="Calibri" panose="020F0502020204030204" pitchFamily="34" charset="0"/>
                <a:cs typeface="Calibri" panose="020F0502020204030204" pitchFamily="34" charset="0"/>
              </a:rPr>
              <a:t>/develop/policies/</a:t>
            </a:r>
            <a:r>
              <a:rPr lang="en-US" altLang="en-US" sz="1100" dirty="0" err="1">
                <a:latin typeface="Calibri" panose="020F0502020204030204" pitchFamily="34" charset="0"/>
                <a:cs typeface="Calibri" panose="020F0502020204030204" pitchFamily="34" charset="0"/>
              </a:rPr>
              <a:t>antitrust.pdf</a:t>
            </a:r>
            <a:br>
              <a:rPr lang="en-US" altLang="en-US" sz="1100" dirty="0">
                <a:latin typeface="Calibri" panose="020F0502020204030204" pitchFamily="34" charset="0"/>
                <a:cs typeface="Calibri" panose="020F0502020204030204" pitchFamily="34" charset="0"/>
              </a:rPr>
            </a:br>
            <a:endParaRPr lang="en-US" altLang="en-US" sz="1100" dirty="0">
              <a:latin typeface="Calibri" panose="020F0502020204030204" pitchFamily="34" charset="0"/>
              <a:cs typeface="Calibri" panose="020F0502020204030204" pitchFamily="34" charset="0"/>
            </a:endParaRPr>
          </a:p>
          <a:p>
            <a:pPr marL="0" indent="0">
              <a:lnSpc>
                <a:spcPct val="80000"/>
              </a:lnSpc>
              <a:spcBef>
                <a:spcPct val="20000"/>
              </a:spcBef>
              <a:spcAft>
                <a:spcPct val="40000"/>
              </a:spcAft>
              <a:buSzPct val="150000"/>
            </a:pPr>
            <a:endParaRPr lang="en-US" sz="1200" dirty="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360000">
              <a:lnSpc>
                <a:spcPct val="90000"/>
              </a:lnSpc>
              <a:defRPr/>
            </a:pPr>
            <a:r>
              <a:rPr lang="en-US" b="1" dirty="0">
                <a:latin typeface="Calibri" pitchFamily="-111" charset="0"/>
                <a:ea typeface="Calibri" pitchFamily="-111" charset="0"/>
                <a:cs typeface="Calibri" pitchFamily="-111" charset="0"/>
              </a:rPr>
              <a:t>	</a:t>
            </a:r>
            <a:r>
              <a:rPr lang="en-US" altLang="en-US" sz="1600" dirty="0">
                <a:cs typeface="Calibri" panose="020F0502020204030204" pitchFamily="34" charset="0"/>
              </a:rPr>
              <a:t>The patent policy and the procedures used to execute that policy are documented in the:</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Bylaws</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/develop/policies/bylaws/sect6-7.html#6) </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Operations Manual</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a:t>
            </a:r>
            <a:r>
              <a:rPr lang="en-US" altLang="en-US" sz="1200" b="1" dirty="0" err="1">
                <a:cs typeface="Calibri" panose="020F0502020204030204" pitchFamily="34" charset="0"/>
              </a:rPr>
              <a:t>opman</a:t>
            </a:r>
            <a:r>
              <a:rPr lang="en-US" altLang="en-US" sz="1200" b="1" dirty="0">
                <a:cs typeface="Calibri" panose="020F0502020204030204" pitchFamily="34" charset="0"/>
              </a:rPr>
              <a:t>/sect6.html#6.3)</a:t>
            </a:r>
          </a:p>
          <a:p>
            <a:pPr lvl="1">
              <a:lnSpc>
                <a:spcPct val="90000"/>
              </a:lnSpc>
              <a:defRPr/>
            </a:pPr>
            <a:endParaRPr lang="en-US" altLang="en-US" sz="1600" dirty="0"/>
          </a:p>
          <a:p>
            <a:pPr marL="360000" lvl="1" indent="0">
              <a:lnSpc>
                <a:spcPct val="90000"/>
              </a:lnSpc>
              <a:defRPr/>
            </a:pPr>
            <a:r>
              <a:rPr lang="en-US" altLang="en-US" sz="1600" b="1" dirty="0">
                <a:cs typeface="Calibri" panose="020F0502020204030204" pitchFamily="34" charset="0"/>
              </a:rPr>
              <a:t>Material about the patent policy is available at </a:t>
            </a:r>
            <a:r>
              <a:rPr lang="en-US" altLang="en-US" sz="1600" b="1" i="1" dirty="0">
                <a:cs typeface="Calibri" panose="020F0502020204030204" pitchFamily="34" charset="0"/>
              </a:rPr>
              <a:t>http://</a:t>
            </a:r>
            <a:r>
              <a:rPr lang="en-US" altLang="en-US" sz="1600" b="1" i="1" dirty="0" err="1">
                <a:cs typeface="Calibri" panose="020F0502020204030204" pitchFamily="34" charset="0"/>
              </a:rPr>
              <a:t>standards.ieee.org</a:t>
            </a:r>
            <a:r>
              <a:rPr lang="en-US" altLang="en-US" sz="1600" b="1" i="1" dirty="0">
                <a:cs typeface="Calibri" panose="020F0502020204030204" pitchFamily="34" charset="0"/>
              </a:rPr>
              <a:t>/about/</a:t>
            </a:r>
            <a:r>
              <a:rPr lang="en-US" altLang="en-US" sz="1600" b="1" i="1" dirty="0" err="1">
                <a:cs typeface="Calibri" panose="020F0502020204030204" pitchFamily="34" charset="0"/>
              </a:rPr>
              <a:t>sasb</a:t>
            </a:r>
            <a:r>
              <a:rPr lang="en-US" altLang="en-US" sz="1600" b="1" i="1" dirty="0">
                <a:cs typeface="Calibri" panose="020F0502020204030204" pitchFamily="34" charset="0"/>
              </a:rPr>
              <a:t>/</a:t>
            </a:r>
            <a:r>
              <a:rPr lang="en-US" altLang="en-US" sz="1600" b="1" i="1" dirty="0" err="1">
                <a:cs typeface="Calibri" panose="020F0502020204030204" pitchFamily="34" charset="0"/>
              </a:rPr>
              <a:t>patcom</a:t>
            </a:r>
            <a:r>
              <a:rPr lang="en-US" altLang="en-US" sz="1600" b="1" i="1" dirty="0">
                <a:cs typeface="Calibri" panose="020F0502020204030204" pitchFamily="34" charset="0"/>
              </a:rPr>
              <a:t>/</a:t>
            </a:r>
            <a:r>
              <a:rPr lang="en-US" altLang="en-US" sz="1600" b="1" i="1" dirty="0" err="1">
                <a:cs typeface="Calibri" panose="020F0502020204030204" pitchFamily="34" charset="0"/>
              </a:rPr>
              <a:t>materials.html</a:t>
            </a:r>
            <a:endParaRPr lang="en-US" altLang="en-US" sz="1600" b="1" i="1" dirty="0">
              <a:cs typeface="Calibri" panose="020F0502020204030204" pitchFamily="34" charset="0"/>
            </a:endParaRPr>
          </a:p>
          <a:p>
            <a:pPr lvl="1">
              <a:lnSpc>
                <a:spcPct val="90000"/>
              </a:lnSpc>
              <a:defRPr/>
            </a:pPr>
            <a:endParaRPr lang="en-US" altLang="en-US" sz="1600" b="1" i="1" dirty="0">
              <a:cs typeface="Calibri" panose="020F0502020204030204" pitchFamily="34" charset="0"/>
            </a:endParaRPr>
          </a:p>
          <a:p>
            <a:pPr lvl="1">
              <a:lnSpc>
                <a:spcPct val="90000"/>
              </a:lnSpc>
              <a:defRPr/>
            </a:pPr>
            <a:endParaRPr lang="en-US" altLang="en-US" sz="1600" b="1" dirty="0">
              <a:cs typeface="Calibri" panose="020F0502020204030204" pitchFamily="34" charset="0"/>
            </a:endParaRPr>
          </a:p>
          <a:p>
            <a:pPr marL="360000" algn="ctr">
              <a:lnSpc>
                <a:spcPct val="90000"/>
              </a:lnSpc>
              <a:defRPr/>
            </a:pPr>
            <a:r>
              <a:rPr lang="en-US" altLang="en-US" dirty="0">
                <a:cs typeface="Calibri" panose="020F0502020204030204" pitchFamily="34" charset="0"/>
              </a:rPr>
              <a:t>If you have questions, contact the IEEE SA Standards Board Patent Committee Administrator at </a:t>
            </a:r>
            <a:r>
              <a:rPr lang="en-US" altLang="en-US" dirty="0" err="1">
                <a:cs typeface="Calibri" panose="020F0502020204030204" pitchFamily="34" charset="0"/>
              </a:rPr>
              <a:t>patcom@ieee.org</a:t>
            </a:r>
            <a:endParaRPr lang="en-US" altLang="en-US" dirty="0">
              <a:cs typeface="Calibri" panose="020F0502020204030204" pitchFamily="34"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dirty="0"/>
              <a:t>Link to IEEE Disclosure of Affiliation </a:t>
            </a:r>
          </a:p>
          <a:p>
            <a:pPr lvl="1">
              <a:lnSpc>
                <a:spcPct val="90000"/>
              </a:lnSpc>
            </a:pPr>
            <a:r>
              <a:rPr lang="en-US" dirty="0">
                <a:hlinkClick r:id="rId2"/>
              </a:rPr>
              <a:t>http://standards.ieee.org/faqs/affiliationFAQ.html</a:t>
            </a:r>
            <a:endParaRPr lang="en-US" dirty="0"/>
          </a:p>
          <a:p>
            <a:pPr>
              <a:lnSpc>
                <a:spcPct val="90000"/>
              </a:lnSpc>
            </a:pPr>
            <a:r>
              <a:rPr lang="en-US" dirty="0"/>
              <a:t>Links to IEEE Antitrust Guidelines</a:t>
            </a:r>
          </a:p>
          <a:p>
            <a:pPr lvl="1">
              <a:lnSpc>
                <a:spcPct val="90000"/>
              </a:lnSpc>
            </a:pPr>
            <a:r>
              <a:rPr lang="en-US" dirty="0">
                <a:hlinkClick r:id="rId3"/>
              </a:rPr>
              <a:t>http://standards.ieee.org/resources/antitrust-guidelines.pdf</a:t>
            </a:r>
            <a:endParaRPr lang="en-US" dirty="0"/>
          </a:p>
          <a:p>
            <a:pPr>
              <a:lnSpc>
                <a:spcPct val="90000"/>
              </a:lnSpc>
            </a:pPr>
            <a:r>
              <a:rPr lang="en-US" dirty="0"/>
              <a:t>Link to IEEE Code of Ethics</a:t>
            </a:r>
          </a:p>
          <a:p>
            <a:pPr lvl="1">
              <a:lnSpc>
                <a:spcPct val="90000"/>
              </a:lnSpc>
            </a:pPr>
            <a:r>
              <a:rPr lang="en-US" dirty="0">
                <a:hlinkClick r:id="rId4"/>
              </a:rPr>
              <a:t>http://www.ieee.org/web/membership/ethics/code_ethics.html</a:t>
            </a:r>
            <a:r>
              <a:rPr lang="en-US" dirty="0"/>
              <a:t> </a:t>
            </a:r>
          </a:p>
          <a:p>
            <a:pPr>
              <a:lnSpc>
                <a:spcPct val="90000"/>
              </a:lnSpc>
            </a:pPr>
            <a:r>
              <a:rPr lang="en-US" dirty="0"/>
              <a:t>Link to IEEE Patent Policy</a:t>
            </a:r>
          </a:p>
          <a:p>
            <a:r>
              <a:rPr lang="en-GB" sz="2000" b="0" u="sng" dirty="0">
                <a:hlinkClick r:id="rId5"/>
              </a:rPr>
              <a:t>https://standards.ieee.org/about/sasb/patcom/materials.html</a:t>
            </a:r>
            <a:endParaRPr lang="en-GB" sz="2000" b="0" dirty="0"/>
          </a:p>
          <a:p>
            <a:r>
              <a:rPr lang="en-GB" sz="2000" b="0" u="sng" dirty="0">
                <a:hlinkClick r:id="rId6"/>
              </a:rPr>
              <a:t>https://mentor.ieee.org/myproject/Public/mytools/mob/slideset.ppt</a:t>
            </a:r>
            <a:endParaRPr lang="en-GB" sz="2000" b="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September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a:t>
            </a:r>
            <a:r>
              <a:rPr lang="en-GB" dirty="0" err="1"/>
              <a:t>TGbc</a:t>
            </a:r>
            <a:r>
              <a:rPr lang="en-GB" dirty="0"/>
              <a:t>) TG for the September 2021 (online interim) meeting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9673494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3218064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8069207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 / upcoming </a:t>
            </a:r>
            <a:r>
              <a:rPr lang="en-US" dirty="0" err="1"/>
              <a:t>telcos</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Close on discussions related to </a:t>
            </a:r>
            <a:r>
              <a:rPr lang="en-US" dirty="0" err="1">
                <a:solidFill>
                  <a:schemeClr val="tx1"/>
                </a:solidFill>
              </a:rPr>
              <a:t>TGbc</a:t>
            </a:r>
            <a:r>
              <a:rPr lang="en-US" dirty="0">
                <a:solidFill>
                  <a:schemeClr val="tx1"/>
                </a:solidFill>
              </a:rPr>
              <a:t> ARC</a:t>
            </a:r>
          </a:p>
          <a:p>
            <a:pPr>
              <a:buFont typeface="Arial" panose="020B0604020202020204" pitchFamily="34" charset="0"/>
              <a:buChar char="•"/>
            </a:pPr>
            <a:r>
              <a:rPr lang="en-US" dirty="0">
                <a:solidFill>
                  <a:schemeClr val="tx1"/>
                </a:solidFill>
              </a:rPr>
              <a:t>Resolve remaining comments</a:t>
            </a:r>
          </a:p>
          <a:p>
            <a:pPr>
              <a:buFont typeface="Arial" panose="020B0604020202020204" pitchFamily="34" charset="0"/>
              <a:buChar char="•"/>
            </a:pPr>
            <a:r>
              <a:rPr lang="en-US" dirty="0">
                <a:solidFill>
                  <a:schemeClr val="tx1"/>
                </a:solidFill>
              </a:rPr>
              <a:t>Create D2.0 and go to WG recirculation ballot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
        <p:nvSpPr>
          <p:cNvPr id="7" name="TextBox 6">
            <a:extLst>
              <a:ext uri="{FF2B5EF4-FFF2-40B4-BE49-F238E27FC236}">
                <a16:creationId xmlns:a16="http://schemas.microsoft.com/office/drawing/2014/main" id="{18C96817-982F-864A-A132-9A61E30D9D4F}"/>
              </a:ext>
            </a:extLst>
          </p:cNvPr>
          <p:cNvSpPr txBox="1"/>
          <p:nvPr/>
        </p:nvSpPr>
        <p:spPr>
          <a:xfrm rot="20182806">
            <a:off x="2579273" y="3755272"/>
            <a:ext cx="2803492" cy="461665"/>
          </a:xfrm>
          <a:prstGeom prst="rect">
            <a:avLst/>
          </a:prstGeom>
          <a:noFill/>
        </p:spPr>
        <p:txBody>
          <a:bodyPr wrap="square" rtlCol="0">
            <a:spAutoFit/>
          </a:bodyPr>
          <a:lstStyle/>
          <a:p>
            <a:r>
              <a:rPr lang="en-US" b="1" dirty="0">
                <a:solidFill>
                  <a:srgbClr val="FF0000"/>
                </a:solidFill>
              </a:rPr>
              <a:t>To Be Updated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September 2021</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3200" dirty="0">
                <a:latin typeface="Arial" panose="020B0604020202020204" pitchFamily="34" charset="0"/>
              </a:rPr>
              <a:t>Online</a:t>
            </a:r>
            <a:endParaRPr lang="en-US" altLang="en-US" sz="3200" dirty="0">
              <a:latin typeface="Arial" panose="020B0604020202020204" pitchFamily="34" charset="0"/>
            </a:endParaRPr>
          </a:p>
          <a:p>
            <a:pPr algn="ctr">
              <a:lnSpc>
                <a:spcPct val="90000"/>
              </a:lnSpc>
              <a:buFontTx/>
              <a:buNone/>
            </a:pPr>
            <a:r>
              <a:rPr lang="en-US" altLang="en-US" sz="3200" dirty="0">
                <a:latin typeface="Arial" panose="020B0604020202020204" pitchFamily="34" charset="0"/>
              </a:rPr>
              <a:t>September 13-21,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(Huawei)</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Xioafei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(Cox)</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pPr>
              <a:buFont typeface="Arial" panose="020B0604020202020204" pitchFamily="34" charset="0"/>
              <a:buChar char="•"/>
            </a:pPr>
            <a:r>
              <a:rPr lang="de-DE" dirty="0" err="1">
                <a:sym typeface="Wingdings" pitchFamily="2" charset="2"/>
              </a:rPr>
              <a:t>No</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required</a:t>
            </a:r>
            <a:endParaRPr lang="de-DE" dirty="0">
              <a:sym typeface="Wingdings" pitchFamily="2" charset="2"/>
            </a:endParaRPr>
          </a:p>
          <a:p>
            <a:pPr>
              <a:buFont typeface="Arial" panose="020B0604020202020204" pitchFamily="34" charset="0"/>
              <a:buChar char="•"/>
            </a:pPr>
            <a:r>
              <a:rPr lang="en-US" dirty="0"/>
              <a:t>Weekly, Tuesdays, 09:30h – 11.30h ET (2 hours)</a:t>
            </a:r>
            <a:endParaRPr lang="de-DE" dirty="0">
              <a:sym typeface="Wingdings" pitchFamily="2" charset="2"/>
            </a:endParaRPr>
          </a:p>
          <a:p>
            <a:pPr>
              <a:buFont typeface="Arial" panose="020B0604020202020204" pitchFamily="34" charset="0"/>
              <a:buChar char="•"/>
            </a:pPr>
            <a:r>
              <a:rPr lang="de-DE" dirty="0" err="1">
                <a:sym typeface="Wingdings" pitchFamily="2" charset="2"/>
              </a:rPr>
              <a:t>Telco</a:t>
            </a:r>
            <a:r>
              <a:rPr lang="de-DE" dirty="0">
                <a:sym typeface="Wingdings" pitchFamily="2" charset="2"/>
              </a:rPr>
              <a:t> </a:t>
            </a:r>
            <a:r>
              <a:rPr lang="de-DE" dirty="0" err="1">
                <a:sym typeface="Wingdings" pitchFamily="2" charset="2"/>
              </a:rPr>
              <a:t>have</a:t>
            </a:r>
            <a:r>
              <a:rPr lang="de-DE" dirty="0">
                <a:sym typeface="Wingdings" pitchFamily="2" charset="2"/>
              </a:rPr>
              <a:t> </a:t>
            </a:r>
            <a:r>
              <a:rPr lang="de-DE" dirty="0" err="1">
                <a:sym typeface="Wingdings" pitchFamily="2" charset="2"/>
              </a:rPr>
              <a:t>been</a:t>
            </a:r>
            <a:r>
              <a:rPr lang="de-DE" dirty="0">
                <a:sym typeface="Wingdings" pitchFamily="2" charset="2"/>
              </a:rPr>
              <a:t> </a:t>
            </a:r>
            <a:r>
              <a:rPr lang="de-DE" dirty="0" err="1">
                <a:sym typeface="Wingdings" pitchFamily="2" charset="2"/>
              </a:rPr>
              <a:t>announced</a:t>
            </a:r>
            <a:r>
              <a:rPr lang="de-DE" dirty="0">
                <a:sym typeface="Wingdings" pitchFamily="2" charset="2"/>
              </a:rPr>
              <a:t> </a:t>
            </a:r>
            <a:r>
              <a:rPr lang="de-DE" dirty="0" err="1">
                <a:sym typeface="Wingdings" pitchFamily="2" charset="2"/>
              </a:rPr>
              <a:t>with</a:t>
            </a:r>
            <a:r>
              <a:rPr lang="de-DE" dirty="0">
                <a:sym typeface="Wingdings" pitchFamily="2" charset="2"/>
              </a:rPr>
              <a:t> 10-day </a:t>
            </a:r>
            <a:r>
              <a:rPr lang="de-DE" dirty="0" err="1">
                <a:sym typeface="Wingdings" pitchFamily="2" charset="2"/>
              </a:rPr>
              <a:t>notice</a:t>
            </a:r>
            <a:r>
              <a:rPr lang="de-DE" dirty="0">
                <a:sym typeface="Wingdings" pitchFamily="2" charset="2"/>
              </a:rPr>
              <a:t> on </a:t>
            </a:r>
            <a:r>
              <a:rPr lang="de-DE" dirty="0" err="1">
                <a:sym typeface="Wingdings" pitchFamily="2" charset="2"/>
              </a:rPr>
              <a:t>the</a:t>
            </a:r>
            <a:r>
              <a:rPr lang="de-DE" dirty="0">
                <a:sym typeface="Wingdings" pitchFamily="2" charset="2"/>
              </a:rPr>
              <a:t> WG </a:t>
            </a:r>
            <a:r>
              <a:rPr lang="de-DE" dirty="0" err="1">
                <a:sym typeface="Wingdings" pitchFamily="2" charset="2"/>
              </a:rPr>
              <a:t>reflector</a:t>
            </a:r>
            <a:endParaRPr lang="de-DE" dirty="0">
              <a:sym typeface="Wingdings" pitchFamily="2" charset="2"/>
            </a:endParaRPr>
          </a:p>
          <a:p>
            <a:pPr>
              <a:buFont typeface="Arial" panose="020B0604020202020204" pitchFamily="34" charset="0"/>
              <a:buChar char="•"/>
            </a:pPr>
            <a:endParaRPr lang="de-DE" dirty="0">
              <a:sym typeface="Wingdings" pitchFamily="2" charset="2"/>
            </a:endParaRPr>
          </a:p>
          <a:p>
            <a:pPr>
              <a:buFont typeface="Arial" panose="020B0604020202020204" pitchFamily="34" charset="0"/>
              <a:buChar char="•"/>
            </a:pPr>
            <a:r>
              <a:rPr lang="de-DE" dirty="0">
                <a:sym typeface="Wingdings" pitchFamily="2" charset="2"/>
              </a:rPr>
              <a:t>Next </a:t>
            </a:r>
            <a:r>
              <a:rPr lang="de-DE" dirty="0" err="1">
                <a:sym typeface="Wingdings" pitchFamily="2" charset="2"/>
              </a:rPr>
              <a:t>Telco</a:t>
            </a:r>
            <a:r>
              <a:rPr lang="de-DE" dirty="0">
                <a:sym typeface="Wingdings" pitchFamily="2" charset="2"/>
              </a:rPr>
              <a:t> on </a:t>
            </a:r>
            <a:r>
              <a:rPr lang="de-DE" dirty="0" err="1">
                <a:sym typeface="Wingdings" pitchFamily="2" charset="2"/>
              </a:rPr>
              <a:t>July</a:t>
            </a:r>
            <a:r>
              <a:rPr lang="de-DE" dirty="0">
                <a:sym typeface="Wingdings" pitchFamily="2" charset="2"/>
              </a:rPr>
              <a:t> 27.  </a:t>
            </a:r>
            <a:r>
              <a:rPr lang="de-DE" dirty="0" err="1">
                <a:sym typeface="Wingdings" pitchFamily="2" charset="2"/>
              </a:rPr>
              <a:t>We</a:t>
            </a:r>
            <a:r>
              <a:rPr lang="de-DE" dirty="0">
                <a:sym typeface="Wingdings" pitchFamily="2" charset="2"/>
              </a:rPr>
              <a:t> will </a:t>
            </a:r>
            <a:r>
              <a:rPr lang="de-DE" dirty="0" err="1">
                <a:sym typeface="Wingdings" pitchFamily="2" charset="2"/>
              </a:rPr>
              <a:t>continue</a:t>
            </a:r>
            <a:r>
              <a:rPr lang="de-DE" dirty="0">
                <a:sym typeface="Wingdings" pitchFamily="2" charset="2"/>
              </a:rPr>
              <a:t> ARC </a:t>
            </a:r>
            <a:r>
              <a:rPr lang="de-DE" dirty="0" err="1">
                <a:sym typeface="Wingdings" pitchFamily="2" charset="2"/>
              </a:rPr>
              <a:t>discussion</a:t>
            </a:r>
            <a:endParaRPr lang="de-DE" dirty="0">
              <a:sym typeface="Wingdings" pitchFamily="2" charset="2"/>
            </a:endParaRPr>
          </a:p>
          <a:p>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
        <p:nvSpPr>
          <p:cNvPr id="7" name="TextBox 6">
            <a:extLst>
              <a:ext uri="{FF2B5EF4-FFF2-40B4-BE49-F238E27FC236}">
                <a16:creationId xmlns:a16="http://schemas.microsoft.com/office/drawing/2014/main" id="{90E20150-40A3-9047-BB13-3F4ECD419199}"/>
              </a:ext>
            </a:extLst>
          </p:cNvPr>
          <p:cNvSpPr txBox="1"/>
          <p:nvPr/>
        </p:nvSpPr>
        <p:spPr>
          <a:xfrm rot="20182806">
            <a:off x="2579273" y="3755272"/>
            <a:ext cx="2803492" cy="461665"/>
          </a:xfrm>
          <a:prstGeom prst="rect">
            <a:avLst/>
          </a:prstGeom>
          <a:noFill/>
        </p:spPr>
        <p:txBody>
          <a:bodyPr wrap="square" rtlCol="0">
            <a:spAutoFit/>
          </a:bodyPr>
          <a:lstStyle/>
          <a:p>
            <a:r>
              <a:rPr lang="en-US" b="1" dirty="0">
                <a:solidFill>
                  <a:srgbClr val="FF0000"/>
                </a:solidFill>
              </a:rPr>
              <a:t>To Be Updated</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Timeline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
        <p:nvSpPr>
          <p:cNvPr id="9" name="Content Placeholder 8">
            <a:extLst>
              <a:ext uri="{FF2B5EF4-FFF2-40B4-BE49-F238E27FC236}">
                <a16:creationId xmlns:a16="http://schemas.microsoft.com/office/drawing/2014/main" id="{32AA2693-82EE-2942-960F-7A8973BF459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WGLB Recirculation LB</a:t>
            </a:r>
          </a:p>
          <a:p>
            <a:pPr marL="0" indent="0">
              <a:lnSpc>
                <a:spcPct val="80000"/>
              </a:lnSpc>
            </a:pPr>
            <a:r>
              <a:rPr lang="en-US" altLang="en-US" dirty="0">
                <a:solidFill>
                  <a:schemeClr val="tx1"/>
                </a:solidFill>
              </a:rPr>
              <a:t>March 2022		Form SAB Pool</a:t>
            </a:r>
          </a:p>
          <a:p>
            <a:pPr marL="0" indent="0">
              <a:lnSpc>
                <a:spcPct val="80000"/>
              </a:lnSpc>
            </a:pPr>
            <a:r>
              <a:rPr lang="en-US" altLang="en-US" dirty="0">
                <a:solidFill>
                  <a:schemeClr val="tx1"/>
                </a:solidFill>
              </a:rPr>
              <a:t>March 2022		MEC/MDR done</a:t>
            </a:r>
          </a:p>
          <a:p>
            <a:pPr marL="0" indent="0">
              <a:lnSpc>
                <a:spcPct val="80000"/>
              </a:lnSpc>
            </a:pPr>
            <a:r>
              <a:rPr lang="en-US" altLang="en-US" dirty="0">
                <a:solidFill>
                  <a:schemeClr val="tx1"/>
                </a:solidFill>
              </a:rPr>
              <a:t>May 2022			Initial SAB (4.0)</a:t>
            </a:r>
          </a:p>
          <a:p>
            <a:pPr marL="0" indent="0">
              <a:lnSpc>
                <a:spcPct val="80000"/>
              </a:lnSpc>
            </a:pPr>
            <a:r>
              <a:rPr lang="en-US" altLang="en-US" dirty="0">
                <a:solidFill>
                  <a:schemeClr val="tx1"/>
                </a:solidFill>
              </a:rPr>
              <a:t>September 2022	Recirculation SAB</a:t>
            </a:r>
          </a:p>
          <a:p>
            <a:pPr marL="0" indent="0">
              <a:lnSpc>
                <a:spcPct val="80000"/>
              </a:lnSpc>
            </a:pPr>
            <a:r>
              <a:rPr lang="en-US" altLang="en-US" dirty="0">
                <a:solidFill>
                  <a:schemeClr val="tx1"/>
                </a:solidFill>
              </a:rPr>
              <a:t>Jan 2023			Final WG/EC approval</a:t>
            </a:r>
          </a:p>
          <a:p>
            <a:pPr marL="0" indent="0">
              <a:lnSpc>
                <a:spcPct val="80000"/>
              </a:lnSpc>
            </a:pPr>
            <a:r>
              <a:rPr lang="en-US" altLang="en-US" dirty="0">
                <a:solidFill>
                  <a:schemeClr val="tx1"/>
                </a:solidFill>
              </a:rPr>
              <a:t>March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DF39B-57CC-1B40-941F-3D819A807F36}"/>
              </a:ext>
            </a:extLst>
          </p:cNvPr>
          <p:cNvSpPr>
            <a:spLocks noGrp="1"/>
          </p:cNvSpPr>
          <p:nvPr>
            <p:ph type="title"/>
          </p:nvPr>
        </p:nvSpPr>
        <p:spPr/>
        <p:txBody>
          <a:bodyPr/>
          <a:lstStyle/>
          <a:p>
            <a:r>
              <a:rPr lang="en-US" dirty="0"/>
              <a:t>Steps towards D2.0</a:t>
            </a:r>
          </a:p>
        </p:txBody>
      </p:sp>
      <p:sp>
        <p:nvSpPr>
          <p:cNvPr id="4" name="Slide Number Placeholder 3">
            <a:extLst>
              <a:ext uri="{FF2B5EF4-FFF2-40B4-BE49-F238E27FC236}">
                <a16:creationId xmlns:a16="http://schemas.microsoft.com/office/drawing/2014/main" id="{1103E0A9-7068-6B40-80DC-47A94A944D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EAF17A71-3668-544D-8BDC-CFE5D2A8768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2BF5949-5AB2-9D4C-A4A8-FCAD151A162F}"/>
              </a:ext>
            </a:extLst>
          </p:cNvPr>
          <p:cNvSpPr>
            <a:spLocks noGrp="1"/>
          </p:cNvSpPr>
          <p:nvPr>
            <p:ph type="dt" idx="15"/>
          </p:nvPr>
        </p:nvSpPr>
        <p:spPr/>
        <p:txBody>
          <a:bodyPr/>
          <a:lstStyle/>
          <a:p>
            <a:r>
              <a:rPr lang="en-GB"/>
              <a:t>September 2021</a:t>
            </a:r>
            <a:endParaRPr lang="en-GB" dirty="0"/>
          </a:p>
        </p:txBody>
      </p:sp>
      <p:sp>
        <p:nvSpPr>
          <p:cNvPr id="7" name="TextBox 6">
            <a:extLst>
              <a:ext uri="{FF2B5EF4-FFF2-40B4-BE49-F238E27FC236}">
                <a16:creationId xmlns:a16="http://schemas.microsoft.com/office/drawing/2014/main" id="{D98B8A52-0FEF-4247-8F0C-FF7A84B4E8BF}"/>
              </a:ext>
            </a:extLst>
          </p:cNvPr>
          <p:cNvSpPr txBox="1"/>
          <p:nvPr/>
        </p:nvSpPr>
        <p:spPr>
          <a:xfrm>
            <a:off x="1064300" y="2722942"/>
            <a:ext cx="1317990" cy="276999"/>
          </a:xfrm>
          <a:prstGeom prst="rect">
            <a:avLst/>
          </a:prstGeom>
          <a:noFill/>
          <a:ln w="25400">
            <a:solidFill>
              <a:schemeClr val="accent1"/>
            </a:solidFill>
          </a:ln>
        </p:spPr>
        <p:txBody>
          <a:bodyPr wrap="none" rtlCol="0">
            <a:spAutoFit/>
          </a:bodyPr>
          <a:lstStyle/>
          <a:p>
            <a:r>
              <a:rPr lang="en-US" sz="1200" dirty="0" err="1">
                <a:solidFill>
                  <a:schemeClr val="tx1"/>
                </a:solidFill>
              </a:rPr>
              <a:t>TGbc</a:t>
            </a:r>
            <a:r>
              <a:rPr lang="en-US" sz="1200" dirty="0">
                <a:solidFill>
                  <a:schemeClr val="tx1"/>
                </a:solidFill>
              </a:rPr>
              <a:t> Draft D1.04</a:t>
            </a:r>
          </a:p>
        </p:txBody>
      </p:sp>
      <p:sp>
        <p:nvSpPr>
          <p:cNvPr id="8" name="TextBox 7">
            <a:extLst>
              <a:ext uri="{FF2B5EF4-FFF2-40B4-BE49-F238E27FC236}">
                <a16:creationId xmlns:a16="http://schemas.microsoft.com/office/drawing/2014/main" id="{77FCB965-D81A-A44C-AA4C-103A164D32B4}"/>
              </a:ext>
            </a:extLst>
          </p:cNvPr>
          <p:cNvSpPr txBox="1"/>
          <p:nvPr/>
        </p:nvSpPr>
        <p:spPr>
          <a:xfrm>
            <a:off x="2915816" y="3198167"/>
            <a:ext cx="3159212" cy="461665"/>
          </a:xfrm>
          <a:prstGeom prst="rect">
            <a:avLst/>
          </a:prstGeom>
          <a:noFill/>
          <a:ln w="25400">
            <a:solidFill>
              <a:schemeClr val="accent1"/>
            </a:solidFill>
          </a:ln>
        </p:spPr>
        <p:txBody>
          <a:bodyPr wrap="square" rtlCol="0">
            <a:spAutoFit/>
          </a:bodyPr>
          <a:lstStyle/>
          <a:p>
            <a:r>
              <a:rPr lang="en-US" sz="1200" dirty="0">
                <a:solidFill>
                  <a:schemeClr val="tx1"/>
                </a:solidFill>
              </a:rPr>
              <a:t>Approved comment resolutions for remaining CIDs</a:t>
            </a:r>
          </a:p>
        </p:txBody>
      </p:sp>
      <p:sp>
        <p:nvSpPr>
          <p:cNvPr id="9" name="TextBox 8">
            <a:extLst>
              <a:ext uri="{FF2B5EF4-FFF2-40B4-BE49-F238E27FC236}">
                <a16:creationId xmlns:a16="http://schemas.microsoft.com/office/drawing/2014/main" id="{2C767B8D-8308-A542-AD02-74E01EE44E3F}"/>
              </a:ext>
            </a:extLst>
          </p:cNvPr>
          <p:cNvSpPr txBox="1"/>
          <p:nvPr/>
        </p:nvSpPr>
        <p:spPr>
          <a:xfrm>
            <a:off x="1000517" y="4128733"/>
            <a:ext cx="1915298" cy="276999"/>
          </a:xfrm>
          <a:prstGeom prst="rect">
            <a:avLst/>
          </a:prstGeom>
          <a:noFill/>
          <a:ln w="25400">
            <a:solidFill>
              <a:schemeClr val="accent1"/>
            </a:solidFill>
          </a:ln>
        </p:spPr>
        <p:txBody>
          <a:bodyPr wrap="square" rtlCol="0">
            <a:spAutoFit/>
          </a:bodyPr>
          <a:lstStyle/>
          <a:p>
            <a:r>
              <a:rPr lang="en-US" sz="1200" dirty="0" err="1">
                <a:solidFill>
                  <a:schemeClr val="tx1"/>
                </a:solidFill>
              </a:rPr>
              <a:t>TGbc</a:t>
            </a:r>
            <a:r>
              <a:rPr lang="en-US" sz="1200" dirty="0">
                <a:solidFill>
                  <a:schemeClr val="tx1"/>
                </a:solidFill>
              </a:rPr>
              <a:t> Draft D1.05</a:t>
            </a:r>
          </a:p>
        </p:txBody>
      </p:sp>
      <p:cxnSp>
        <p:nvCxnSpPr>
          <p:cNvPr id="10" name="Straight Arrow Connector 9">
            <a:extLst>
              <a:ext uri="{FF2B5EF4-FFF2-40B4-BE49-F238E27FC236}">
                <a16:creationId xmlns:a16="http://schemas.microsoft.com/office/drawing/2014/main" id="{001A3F1E-0296-A94A-AB64-032784A0149E}"/>
              </a:ext>
            </a:extLst>
          </p:cNvPr>
          <p:cNvCxnSpPr>
            <a:stCxn id="7" idx="2"/>
            <a:endCxn id="9" idx="0"/>
          </p:cNvCxnSpPr>
          <p:nvPr/>
        </p:nvCxnSpPr>
        <p:spPr>
          <a:xfrm>
            <a:off x="1723295" y="2999941"/>
            <a:ext cx="234871" cy="1128792"/>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1FACFC95-F393-A949-93D6-2DB1FC1333AB}"/>
              </a:ext>
            </a:extLst>
          </p:cNvPr>
          <p:cNvCxnSpPr>
            <a:cxnSpLocks/>
            <a:stCxn id="8" idx="1"/>
            <a:endCxn id="9" idx="0"/>
          </p:cNvCxnSpPr>
          <p:nvPr/>
        </p:nvCxnSpPr>
        <p:spPr>
          <a:xfrm flipH="1">
            <a:off x="1958166" y="3429000"/>
            <a:ext cx="957650" cy="699733"/>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FEB41F2-9EB0-AD48-BC73-2E4842BD9025}"/>
              </a:ext>
            </a:extLst>
          </p:cNvPr>
          <p:cNvCxnSpPr>
            <a:cxnSpLocks/>
          </p:cNvCxnSpPr>
          <p:nvPr/>
        </p:nvCxnSpPr>
        <p:spPr>
          <a:xfrm>
            <a:off x="728669" y="3096892"/>
            <a:ext cx="772297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6EE672D2-C1AB-F743-A52E-33EC5111656B}"/>
              </a:ext>
            </a:extLst>
          </p:cNvPr>
          <p:cNvCxnSpPr>
            <a:cxnSpLocks/>
          </p:cNvCxnSpPr>
          <p:nvPr/>
        </p:nvCxnSpPr>
        <p:spPr>
          <a:xfrm>
            <a:off x="753383" y="3846239"/>
            <a:ext cx="7698259"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161EEB9A-A96A-F446-BC62-F57508423FBC}"/>
              </a:ext>
            </a:extLst>
          </p:cNvPr>
          <p:cNvSpPr txBox="1"/>
          <p:nvPr/>
        </p:nvSpPr>
        <p:spPr>
          <a:xfrm>
            <a:off x="2776923" y="4566319"/>
            <a:ext cx="3783227" cy="646331"/>
          </a:xfrm>
          <a:prstGeom prst="rect">
            <a:avLst/>
          </a:prstGeom>
          <a:noFill/>
          <a:ln w="25400">
            <a:solidFill>
              <a:schemeClr val="accent1"/>
            </a:solidFill>
          </a:ln>
        </p:spPr>
        <p:txBody>
          <a:bodyPr wrap="square" rtlCol="0">
            <a:spAutoFit/>
          </a:bodyPr>
          <a:lstStyle/>
          <a:p>
            <a:r>
              <a:rPr lang="en-US" sz="1200" dirty="0" err="1">
                <a:solidFill>
                  <a:schemeClr val="tx1"/>
                </a:solidFill>
              </a:rPr>
              <a:t>TGbc</a:t>
            </a:r>
            <a:r>
              <a:rPr lang="en-US" sz="1200" dirty="0">
                <a:solidFill>
                  <a:schemeClr val="tx1"/>
                </a:solidFill>
              </a:rPr>
              <a:t> internal review</a:t>
            </a:r>
          </a:p>
          <a:p>
            <a:r>
              <a:rPr lang="en-US" sz="1200" dirty="0">
                <a:solidFill>
                  <a:schemeClr val="tx1"/>
                </a:solidFill>
              </a:rPr>
              <a:t>(verify correct implementation of resolutions &amp; editorial cross-check)</a:t>
            </a:r>
          </a:p>
        </p:txBody>
      </p:sp>
      <p:cxnSp>
        <p:nvCxnSpPr>
          <p:cNvPr id="15" name="Straight Arrow Connector 14">
            <a:extLst>
              <a:ext uri="{FF2B5EF4-FFF2-40B4-BE49-F238E27FC236}">
                <a16:creationId xmlns:a16="http://schemas.microsoft.com/office/drawing/2014/main" id="{BF192FDF-9B85-4643-B265-F77D026CEBED}"/>
              </a:ext>
            </a:extLst>
          </p:cNvPr>
          <p:cNvCxnSpPr>
            <a:cxnSpLocks/>
            <a:stCxn id="9" idx="2"/>
            <a:endCxn id="14" idx="1"/>
          </p:cNvCxnSpPr>
          <p:nvPr/>
        </p:nvCxnSpPr>
        <p:spPr>
          <a:xfrm>
            <a:off x="1958166" y="4405732"/>
            <a:ext cx="818757" cy="483753"/>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DA702339-9A6B-F64B-BA87-6CB7A0DBE2F7}"/>
              </a:ext>
            </a:extLst>
          </p:cNvPr>
          <p:cNvSpPr txBox="1"/>
          <p:nvPr/>
        </p:nvSpPr>
        <p:spPr>
          <a:xfrm>
            <a:off x="6635260" y="2694111"/>
            <a:ext cx="1608261" cy="276999"/>
          </a:xfrm>
          <a:prstGeom prst="rect">
            <a:avLst/>
          </a:prstGeom>
          <a:noFill/>
          <a:ln w="25400">
            <a:noFill/>
          </a:ln>
        </p:spPr>
        <p:txBody>
          <a:bodyPr wrap="none" rtlCol="0">
            <a:spAutoFit/>
          </a:bodyPr>
          <a:lstStyle/>
          <a:p>
            <a:r>
              <a:rPr lang="en-US" sz="1200" dirty="0">
                <a:solidFill>
                  <a:schemeClr val="tx1"/>
                </a:solidFill>
              </a:rPr>
              <a:t>Pre September-Plenary</a:t>
            </a:r>
          </a:p>
        </p:txBody>
      </p:sp>
      <p:sp>
        <p:nvSpPr>
          <p:cNvPr id="17" name="TextBox 16">
            <a:extLst>
              <a:ext uri="{FF2B5EF4-FFF2-40B4-BE49-F238E27FC236}">
                <a16:creationId xmlns:a16="http://schemas.microsoft.com/office/drawing/2014/main" id="{E839093B-FB3E-B94D-93C0-3425AE8FAF0D}"/>
              </a:ext>
            </a:extLst>
          </p:cNvPr>
          <p:cNvSpPr txBox="1"/>
          <p:nvPr/>
        </p:nvSpPr>
        <p:spPr>
          <a:xfrm>
            <a:off x="6635260" y="3198167"/>
            <a:ext cx="1364604" cy="276999"/>
          </a:xfrm>
          <a:prstGeom prst="rect">
            <a:avLst/>
          </a:prstGeom>
          <a:noFill/>
          <a:ln w="25400">
            <a:noFill/>
          </a:ln>
        </p:spPr>
        <p:txBody>
          <a:bodyPr wrap="none" rtlCol="0">
            <a:spAutoFit/>
          </a:bodyPr>
          <a:lstStyle/>
          <a:p>
            <a:r>
              <a:rPr lang="en-US" sz="1200" dirty="0">
                <a:solidFill>
                  <a:schemeClr val="tx1"/>
                </a:solidFill>
              </a:rPr>
              <a:t>September-Plenary</a:t>
            </a:r>
          </a:p>
        </p:txBody>
      </p:sp>
      <p:sp>
        <p:nvSpPr>
          <p:cNvPr id="18" name="TextBox 17">
            <a:extLst>
              <a:ext uri="{FF2B5EF4-FFF2-40B4-BE49-F238E27FC236}">
                <a16:creationId xmlns:a16="http://schemas.microsoft.com/office/drawing/2014/main" id="{B5040892-8585-754C-83F4-E0F836BBC490}"/>
              </a:ext>
            </a:extLst>
          </p:cNvPr>
          <p:cNvSpPr txBox="1"/>
          <p:nvPr/>
        </p:nvSpPr>
        <p:spPr>
          <a:xfrm>
            <a:off x="1002515" y="5350305"/>
            <a:ext cx="1915298" cy="276999"/>
          </a:xfrm>
          <a:prstGeom prst="rect">
            <a:avLst/>
          </a:prstGeom>
          <a:noFill/>
          <a:ln w="25400">
            <a:solidFill>
              <a:schemeClr val="accent1"/>
            </a:solidFill>
          </a:ln>
        </p:spPr>
        <p:txBody>
          <a:bodyPr wrap="square" rtlCol="0">
            <a:spAutoFit/>
          </a:bodyPr>
          <a:lstStyle/>
          <a:p>
            <a:r>
              <a:rPr lang="en-US" sz="1200" dirty="0" err="1">
                <a:solidFill>
                  <a:schemeClr val="tx1"/>
                </a:solidFill>
              </a:rPr>
              <a:t>TGbc</a:t>
            </a:r>
            <a:r>
              <a:rPr lang="en-US" sz="1200" dirty="0">
                <a:solidFill>
                  <a:schemeClr val="tx1"/>
                </a:solidFill>
              </a:rPr>
              <a:t> Draft D2.0</a:t>
            </a:r>
          </a:p>
        </p:txBody>
      </p:sp>
      <p:cxnSp>
        <p:nvCxnSpPr>
          <p:cNvPr id="19" name="Straight Arrow Connector 18">
            <a:extLst>
              <a:ext uri="{FF2B5EF4-FFF2-40B4-BE49-F238E27FC236}">
                <a16:creationId xmlns:a16="http://schemas.microsoft.com/office/drawing/2014/main" id="{8A1F3F39-EEFF-EE42-A2EA-B315A7D45A6F}"/>
              </a:ext>
            </a:extLst>
          </p:cNvPr>
          <p:cNvCxnSpPr>
            <a:cxnSpLocks/>
            <a:stCxn id="9" idx="2"/>
            <a:endCxn id="18" idx="0"/>
          </p:cNvCxnSpPr>
          <p:nvPr/>
        </p:nvCxnSpPr>
        <p:spPr>
          <a:xfrm>
            <a:off x="1958166" y="4405732"/>
            <a:ext cx="1998" cy="944573"/>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CBC321C9-BCBE-5742-A1F8-16EA9DF1286E}"/>
              </a:ext>
            </a:extLst>
          </p:cNvPr>
          <p:cNvCxnSpPr>
            <a:cxnSpLocks/>
            <a:stCxn id="14" idx="1"/>
            <a:endCxn id="18" idx="0"/>
          </p:cNvCxnSpPr>
          <p:nvPr/>
        </p:nvCxnSpPr>
        <p:spPr>
          <a:xfrm flipH="1">
            <a:off x="1960164" y="4889485"/>
            <a:ext cx="816759" cy="460820"/>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46B4584D-607F-7143-8A10-BD13BDB0517B}"/>
              </a:ext>
            </a:extLst>
          </p:cNvPr>
          <p:cNvSpPr txBox="1"/>
          <p:nvPr/>
        </p:nvSpPr>
        <p:spPr>
          <a:xfrm>
            <a:off x="6639052" y="4062263"/>
            <a:ext cx="1667572" cy="276999"/>
          </a:xfrm>
          <a:prstGeom prst="rect">
            <a:avLst/>
          </a:prstGeom>
          <a:noFill/>
          <a:ln w="25400">
            <a:noFill/>
          </a:ln>
        </p:spPr>
        <p:txBody>
          <a:bodyPr wrap="none" rtlCol="0">
            <a:spAutoFit/>
          </a:bodyPr>
          <a:lstStyle/>
          <a:p>
            <a:r>
              <a:rPr lang="en-US" sz="1200" dirty="0">
                <a:solidFill>
                  <a:schemeClr val="tx1"/>
                </a:solidFill>
              </a:rPr>
              <a:t>Post September-Plenary</a:t>
            </a:r>
          </a:p>
        </p:txBody>
      </p:sp>
      <p:sp>
        <p:nvSpPr>
          <p:cNvPr id="22" name="TextBox 21">
            <a:extLst>
              <a:ext uri="{FF2B5EF4-FFF2-40B4-BE49-F238E27FC236}">
                <a16:creationId xmlns:a16="http://schemas.microsoft.com/office/drawing/2014/main" id="{036C243C-C05D-7145-8862-EEF157999AFE}"/>
              </a:ext>
            </a:extLst>
          </p:cNvPr>
          <p:cNvSpPr txBox="1"/>
          <p:nvPr/>
        </p:nvSpPr>
        <p:spPr>
          <a:xfrm>
            <a:off x="1000517" y="5862463"/>
            <a:ext cx="2439835" cy="276999"/>
          </a:xfrm>
          <a:prstGeom prst="rect">
            <a:avLst/>
          </a:prstGeom>
          <a:noFill/>
          <a:ln w="25400">
            <a:solidFill>
              <a:srgbClr val="00B050"/>
            </a:solidFill>
          </a:ln>
        </p:spPr>
        <p:txBody>
          <a:bodyPr wrap="square" rtlCol="0">
            <a:spAutoFit/>
          </a:bodyPr>
          <a:lstStyle/>
          <a:p>
            <a:r>
              <a:rPr lang="en-US" sz="1200" dirty="0">
                <a:solidFill>
                  <a:schemeClr val="tx1"/>
                </a:solidFill>
              </a:rPr>
              <a:t>WG Recirculation Ballot</a:t>
            </a:r>
          </a:p>
        </p:txBody>
      </p:sp>
      <p:cxnSp>
        <p:nvCxnSpPr>
          <p:cNvPr id="23" name="Straight Arrow Connector 22">
            <a:extLst>
              <a:ext uri="{FF2B5EF4-FFF2-40B4-BE49-F238E27FC236}">
                <a16:creationId xmlns:a16="http://schemas.microsoft.com/office/drawing/2014/main" id="{8B5F3C59-764C-C846-8033-C25F7088093D}"/>
              </a:ext>
            </a:extLst>
          </p:cNvPr>
          <p:cNvCxnSpPr>
            <a:cxnSpLocks/>
            <a:stCxn id="18" idx="2"/>
            <a:endCxn id="22" idx="0"/>
          </p:cNvCxnSpPr>
          <p:nvPr/>
        </p:nvCxnSpPr>
        <p:spPr>
          <a:xfrm>
            <a:off x="1960164" y="5627304"/>
            <a:ext cx="260271" cy="235159"/>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5309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0AB37-5C8C-B24A-A682-19FCE1707514}"/>
              </a:ext>
            </a:extLst>
          </p:cNvPr>
          <p:cNvSpPr>
            <a:spLocks noGrp="1"/>
          </p:cNvSpPr>
          <p:nvPr>
            <p:ph type="title"/>
          </p:nvPr>
        </p:nvSpPr>
        <p:spPr/>
        <p:txBody>
          <a:bodyPr/>
          <a:lstStyle/>
          <a:p>
            <a:r>
              <a:rPr lang="en-US" dirty="0"/>
              <a:t>D2.0 recirc LB Timing</a:t>
            </a:r>
          </a:p>
        </p:txBody>
      </p:sp>
      <p:sp>
        <p:nvSpPr>
          <p:cNvPr id="3" name="Content Placeholder 2">
            <a:extLst>
              <a:ext uri="{FF2B5EF4-FFF2-40B4-BE49-F238E27FC236}">
                <a16:creationId xmlns:a16="http://schemas.microsoft.com/office/drawing/2014/main" id="{74496ED6-CA73-7E4E-86A4-FC4208D4DE5F}"/>
              </a:ext>
            </a:extLst>
          </p:cNvPr>
          <p:cNvSpPr>
            <a:spLocks noGrp="1"/>
          </p:cNvSpPr>
          <p:nvPr>
            <p:ph idx="1"/>
          </p:nvPr>
        </p:nvSpPr>
        <p:spPr/>
        <p:txBody>
          <a:bodyPr/>
          <a:lstStyle/>
          <a:p>
            <a:pPr>
              <a:buFont typeface="Arial" panose="020B0604020202020204" pitchFamily="34" charset="0"/>
              <a:buChar char="•"/>
            </a:pPr>
            <a:r>
              <a:rPr lang="en-US" sz="2000" dirty="0"/>
              <a:t>Sep 17 (Fri): All comments resolved; TG motion for recirc</a:t>
            </a:r>
          </a:p>
          <a:p>
            <a:pPr>
              <a:buFont typeface="Arial" panose="020B0604020202020204" pitchFamily="34" charset="0"/>
              <a:buChar char="•"/>
            </a:pPr>
            <a:r>
              <a:rPr lang="en-US" sz="2000" dirty="0"/>
              <a:t>Sep 23 (Thu): D1.05 ready for editorial review (all comment resolutions included here)</a:t>
            </a:r>
          </a:p>
          <a:p>
            <a:pPr>
              <a:buFont typeface="Arial" panose="020B0604020202020204" pitchFamily="34" charset="0"/>
              <a:buChar char="•"/>
            </a:pPr>
            <a:r>
              <a:rPr lang="en-US" sz="2000" dirty="0"/>
              <a:t>Sep 24 (Fri) – Sep 28 (Tue): </a:t>
            </a:r>
            <a:r>
              <a:rPr lang="en-US" sz="2000" dirty="0" err="1"/>
              <a:t>TGbc</a:t>
            </a:r>
            <a:r>
              <a:rPr lang="en-US" sz="2000" dirty="0"/>
              <a:t> internal editorial review</a:t>
            </a:r>
          </a:p>
          <a:p>
            <a:pPr>
              <a:buFont typeface="Arial" panose="020B0604020202020204" pitchFamily="34" charset="0"/>
              <a:buChar char="•"/>
            </a:pPr>
            <a:r>
              <a:rPr lang="en-US" sz="2000" dirty="0"/>
              <a:t>Editor to include feedback from editorial review.</a:t>
            </a:r>
          </a:p>
          <a:p>
            <a:pPr>
              <a:buFont typeface="Arial" panose="020B0604020202020204" pitchFamily="34" charset="0"/>
              <a:buChar char="•"/>
            </a:pPr>
            <a:r>
              <a:rPr lang="en-US" sz="2000" dirty="0"/>
              <a:t>Oct 1 (Fri): D2.0 sent to WG Chair</a:t>
            </a:r>
          </a:p>
          <a:p>
            <a:pPr>
              <a:buFont typeface="Arial" panose="020B0604020202020204" pitchFamily="34" charset="0"/>
              <a:buChar char="•"/>
            </a:pPr>
            <a:r>
              <a:rPr lang="en-US" sz="2000" dirty="0"/>
              <a:t>Oct 4 (Mon) – 19 (Tue): 15-day recirc</a:t>
            </a:r>
          </a:p>
          <a:p>
            <a:pPr>
              <a:buFont typeface="Arial" panose="020B0604020202020204" pitchFamily="34" charset="0"/>
              <a:buChar char="•"/>
            </a:pPr>
            <a:r>
              <a:rPr lang="en-US" sz="2000" dirty="0"/>
              <a:t>Oct 25 (Mon): receive comments and prepare XL with comments</a:t>
            </a:r>
          </a:p>
          <a:p>
            <a:pPr>
              <a:buFont typeface="Arial" panose="020B0604020202020204" pitchFamily="34" charset="0"/>
              <a:buChar char="•"/>
            </a:pPr>
            <a:r>
              <a:rPr lang="en-US" sz="2000" dirty="0"/>
              <a:t>Nov 2 &amp; 9: at least two </a:t>
            </a:r>
            <a:r>
              <a:rPr lang="en-US" sz="2000" dirty="0" err="1"/>
              <a:t>telcos</a:t>
            </a:r>
            <a:r>
              <a:rPr lang="en-US" sz="2000" dirty="0"/>
              <a:t> to review comments and assign comments</a:t>
            </a:r>
          </a:p>
          <a:p>
            <a:pPr>
              <a:buFont typeface="Arial" panose="020B0604020202020204" pitchFamily="34" charset="0"/>
              <a:buChar char="•"/>
            </a:pPr>
            <a:r>
              <a:rPr lang="en-US" sz="2000" dirty="0"/>
              <a:t>Nov-14-19: November Plenary</a:t>
            </a:r>
          </a:p>
        </p:txBody>
      </p:sp>
      <p:sp>
        <p:nvSpPr>
          <p:cNvPr id="4" name="Slide Number Placeholder 3">
            <a:extLst>
              <a:ext uri="{FF2B5EF4-FFF2-40B4-BE49-F238E27FC236}">
                <a16:creationId xmlns:a16="http://schemas.microsoft.com/office/drawing/2014/main" id="{EF25C63F-916D-A84C-9A87-61236165F566}"/>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A3FA281-11D0-C948-BFFD-38CD027796F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E4E680-BD1D-504E-82FC-903D37A05956}"/>
              </a:ext>
            </a:extLst>
          </p:cNvPr>
          <p:cNvSpPr>
            <a:spLocks noGrp="1"/>
          </p:cNvSpPr>
          <p:nvPr>
            <p:ph type="dt" idx="15"/>
          </p:nvPr>
        </p:nvSpPr>
        <p:spPr/>
        <p:txBody>
          <a:bodyPr/>
          <a:lstStyle/>
          <a:p>
            <a:r>
              <a:rPr lang="en-GB"/>
              <a:t>September 2021</a:t>
            </a:r>
            <a:endParaRPr lang="en-GB" dirty="0"/>
          </a:p>
        </p:txBody>
      </p:sp>
    </p:spTree>
    <p:extLst>
      <p:ext uri="{BB962C8B-B14F-4D97-AF65-F5344CB8AC3E}">
        <p14:creationId xmlns:p14="http://schemas.microsoft.com/office/powerpoint/2010/main" val="23789440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September 2021</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07703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September 2021</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(Huawei)</a:t>
            </a:r>
          </a:p>
          <a:p>
            <a:endParaRPr lang="en-US" dirty="0"/>
          </a:p>
          <a:p>
            <a:r>
              <a:rPr lang="en-US" dirty="0"/>
              <a:t>Secretary:			</a:t>
            </a:r>
            <a:r>
              <a:rPr lang="en-US" dirty="0" err="1"/>
              <a:t>Xiaofei</a:t>
            </a:r>
            <a:r>
              <a:rPr lang="en-US" dirty="0"/>
              <a:t> Wang (Interdigital)</a:t>
            </a:r>
          </a:p>
          <a:p>
            <a:r>
              <a:rPr lang="en-US" dirty="0"/>
              <a:t>Technical Editor:	Carol Ansley (Cox)</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802.11 electronic interim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September 802.11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Spetember 2021</a:t>
            </a:r>
            <a:endParaRPr lang="en-GB" dirty="0"/>
          </a:p>
        </p:txBody>
      </p:sp>
    </p:spTree>
    <p:extLst>
      <p:ext uri="{BB962C8B-B14F-4D97-AF65-F5344CB8AC3E}">
        <p14:creationId xmlns:p14="http://schemas.microsoft.com/office/powerpoint/2010/main" val="915842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a:t>https://</a:t>
            </a:r>
            <a:r>
              <a:rPr lang="de-DE" dirty="0" err="1"/>
              <a:t>imat.ieee.org</a:t>
            </a:r>
            <a:endParaRPr lang="de-DE" dirty="0"/>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2021</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1868</TotalTime>
  <Words>2657</Words>
  <Application>Microsoft Macintosh PowerPoint</Application>
  <PresentationFormat>On-screen Show (4:3)</PresentationFormat>
  <Paragraphs>366</Paragraphs>
  <Slides>40</Slides>
  <Notes>5</Notes>
  <HiddenSlides>1</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7" baseType="lpstr">
      <vt:lpstr>Arial</vt:lpstr>
      <vt:lpstr>Arial Black</vt:lpstr>
      <vt:lpstr>Calibri</vt:lpstr>
      <vt:lpstr>Monotype Sorts</vt:lpstr>
      <vt:lpstr>Times New Roman</vt:lpstr>
      <vt:lpstr>802-11-BCS-Chair-Slides-Template</vt:lpstr>
      <vt:lpstr>Dokument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Registration for the September 802.11 electronic interim session</vt:lpstr>
      <vt:lpstr>Reminder to register attendance</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IEEE Copyright Policy</vt:lpstr>
      <vt:lpstr>IEEE Copyright Policy (additional recourses)</vt:lpstr>
      <vt:lpstr>TGbc Documents</vt:lpstr>
      <vt:lpstr>Motions</vt:lpstr>
      <vt:lpstr>Submissions</vt:lpstr>
      <vt:lpstr>Call for Submission</vt:lpstr>
      <vt:lpstr>Presentation and discussion of submissions</vt:lpstr>
      <vt:lpstr>Administrative Items</vt:lpstr>
      <vt:lpstr>Goals for the next meeting / upcoming telcos</vt:lpstr>
      <vt:lpstr>Telco Schedule: Discussion</vt:lpstr>
      <vt:lpstr>Motion to authorize Telcons</vt:lpstr>
      <vt:lpstr>TGbc Timeline</vt:lpstr>
      <vt:lpstr>Steps towards D2.0</vt:lpstr>
      <vt:lpstr>D2.0 recirc LB Timing</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Emmelmann, Marc</cp:lastModifiedBy>
  <cp:revision>47</cp:revision>
  <cp:lastPrinted>1601-01-01T00:00:00Z</cp:lastPrinted>
  <dcterms:created xsi:type="dcterms:W3CDTF">2019-05-17T00:07:25Z</dcterms:created>
  <dcterms:modified xsi:type="dcterms:W3CDTF">2021-09-13T15:28:34Z</dcterms:modified>
  <cp:category/>
</cp:coreProperties>
</file>