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8"/>
  </p:notesMasterIdLst>
  <p:handoutMasterIdLst>
    <p:handoutMasterId r:id="rId129"/>
  </p:handoutMasterIdLst>
  <p:sldIdLst>
    <p:sldId id="256" r:id="rId2"/>
    <p:sldId id="257" r:id="rId3"/>
    <p:sldId id="395" r:id="rId4"/>
    <p:sldId id="443" r:id="rId5"/>
    <p:sldId id="448" r:id="rId6"/>
    <p:sldId id="449" r:id="rId7"/>
    <p:sldId id="447" r:id="rId8"/>
    <p:sldId id="1603" r:id="rId9"/>
    <p:sldId id="1604" r:id="rId10"/>
    <p:sldId id="258" r:id="rId11"/>
    <p:sldId id="259" r:id="rId12"/>
    <p:sldId id="283" r:id="rId13"/>
    <p:sldId id="262" r:id="rId14"/>
    <p:sldId id="265" r:id="rId15"/>
    <p:sldId id="278" r:id="rId16"/>
    <p:sldId id="273" r:id="rId17"/>
    <p:sldId id="282" r:id="rId18"/>
    <p:sldId id="1605" r:id="rId19"/>
    <p:sldId id="1606" r:id="rId20"/>
    <p:sldId id="1607" r:id="rId21"/>
    <p:sldId id="1608" r:id="rId22"/>
    <p:sldId id="1609" r:id="rId23"/>
    <p:sldId id="1610" r:id="rId24"/>
    <p:sldId id="1611" r:id="rId25"/>
    <p:sldId id="272" r:id="rId26"/>
    <p:sldId id="293" r:id="rId27"/>
    <p:sldId id="307" r:id="rId28"/>
    <p:sldId id="306" r:id="rId29"/>
    <p:sldId id="296" r:id="rId30"/>
    <p:sldId id="1634" r:id="rId31"/>
    <p:sldId id="271" r:id="rId32"/>
    <p:sldId id="276" r:id="rId33"/>
    <p:sldId id="331" r:id="rId34"/>
    <p:sldId id="332" r:id="rId35"/>
    <p:sldId id="386" r:id="rId36"/>
    <p:sldId id="1626" r:id="rId37"/>
    <p:sldId id="1627" r:id="rId38"/>
    <p:sldId id="1628" r:id="rId39"/>
    <p:sldId id="1629" r:id="rId40"/>
    <p:sldId id="1630" r:id="rId41"/>
    <p:sldId id="1631" r:id="rId42"/>
    <p:sldId id="1632" r:id="rId43"/>
    <p:sldId id="1633" r:id="rId44"/>
    <p:sldId id="1621" r:id="rId45"/>
    <p:sldId id="523" r:id="rId46"/>
    <p:sldId id="288" r:id="rId47"/>
    <p:sldId id="1624" r:id="rId48"/>
    <p:sldId id="1625" r:id="rId49"/>
    <p:sldId id="868" r:id="rId50"/>
    <p:sldId id="723" r:id="rId51"/>
    <p:sldId id="884" r:id="rId52"/>
    <p:sldId id="1586" r:id="rId53"/>
    <p:sldId id="1587" r:id="rId54"/>
    <p:sldId id="263" r:id="rId55"/>
    <p:sldId id="264" r:id="rId56"/>
    <p:sldId id="1588" r:id="rId57"/>
    <p:sldId id="1589" r:id="rId58"/>
    <p:sldId id="266" r:id="rId59"/>
    <p:sldId id="1590" r:id="rId60"/>
    <p:sldId id="268" r:id="rId61"/>
    <p:sldId id="1591" r:id="rId62"/>
    <p:sldId id="1592" r:id="rId63"/>
    <p:sldId id="1573" r:id="rId64"/>
    <p:sldId id="1576" r:id="rId65"/>
    <p:sldId id="1575" r:id="rId66"/>
    <p:sldId id="1577" r:id="rId67"/>
    <p:sldId id="261" r:id="rId68"/>
    <p:sldId id="1593" r:id="rId69"/>
    <p:sldId id="1594" r:id="rId70"/>
    <p:sldId id="1595" r:id="rId71"/>
    <p:sldId id="1619" r:id="rId72"/>
    <p:sldId id="286" r:id="rId73"/>
    <p:sldId id="299" r:id="rId74"/>
    <p:sldId id="302" r:id="rId75"/>
    <p:sldId id="300" r:id="rId76"/>
    <p:sldId id="1612" r:id="rId77"/>
    <p:sldId id="1613" r:id="rId78"/>
    <p:sldId id="1614" r:id="rId79"/>
    <p:sldId id="298" r:id="rId80"/>
    <p:sldId id="297" r:id="rId81"/>
    <p:sldId id="290" r:id="rId82"/>
    <p:sldId id="1615" r:id="rId83"/>
    <p:sldId id="1616" r:id="rId84"/>
    <p:sldId id="1617" r:id="rId85"/>
    <p:sldId id="1618" r:id="rId86"/>
    <p:sldId id="1620" r:id="rId87"/>
    <p:sldId id="387" r:id="rId88"/>
    <p:sldId id="1639" r:id="rId89"/>
    <p:sldId id="1640" r:id="rId90"/>
    <p:sldId id="514" r:id="rId91"/>
    <p:sldId id="515" r:id="rId92"/>
    <p:sldId id="516" r:id="rId93"/>
    <p:sldId id="517" r:id="rId94"/>
    <p:sldId id="774" r:id="rId95"/>
    <p:sldId id="775" r:id="rId96"/>
    <p:sldId id="776" r:id="rId97"/>
    <p:sldId id="1641" r:id="rId98"/>
    <p:sldId id="305" r:id="rId99"/>
    <p:sldId id="303" r:id="rId100"/>
    <p:sldId id="1642" r:id="rId101"/>
    <p:sldId id="304" r:id="rId102"/>
    <p:sldId id="1623" r:id="rId103"/>
    <p:sldId id="1635" r:id="rId104"/>
    <p:sldId id="440" r:id="rId105"/>
    <p:sldId id="441" r:id="rId106"/>
    <p:sldId id="442" r:id="rId107"/>
    <p:sldId id="269" r:id="rId108"/>
    <p:sldId id="1636" r:id="rId109"/>
    <p:sldId id="326" r:id="rId110"/>
    <p:sldId id="339" r:id="rId111"/>
    <p:sldId id="373" r:id="rId112"/>
    <p:sldId id="371" r:id="rId113"/>
    <p:sldId id="372" r:id="rId114"/>
    <p:sldId id="353" r:id="rId115"/>
    <p:sldId id="364" r:id="rId116"/>
    <p:sldId id="376" r:id="rId117"/>
    <p:sldId id="374" r:id="rId118"/>
    <p:sldId id="343" r:id="rId119"/>
    <p:sldId id="348" r:id="rId120"/>
    <p:sldId id="357" r:id="rId121"/>
    <p:sldId id="377" r:id="rId122"/>
    <p:sldId id="368" r:id="rId123"/>
    <p:sldId id="375" r:id="rId124"/>
    <p:sldId id="366" r:id="rId125"/>
    <p:sldId id="1637" r:id="rId126"/>
    <p:sldId id="1638" r:id="rId12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p:cViewPr varScale="1">
        <p:scale>
          <a:sx n="137" d="100"/>
          <a:sy n="137" d="100"/>
        </p:scale>
        <p:origin x="88" y="34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9/21/2021</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24</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25</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26</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27</a:t>
            </a:fld>
            <a:endParaRPr lang="en-US"/>
          </a:p>
        </p:txBody>
      </p:sp>
    </p:spTree>
    <p:extLst>
      <p:ext uri="{BB962C8B-B14F-4D97-AF65-F5344CB8AC3E}">
        <p14:creationId xmlns:p14="http://schemas.microsoft.com/office/powerpoint/2010/main" val="1312379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28</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29</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33</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34</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362846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35</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89856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44</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45</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46</a:t>
            </a:fld>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802.11-yy/xxxxr0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50</a:t>
            </a:fld>
            <a:endParaRPr lang="en-US"/>
          </a:p>
        </p:txBody>
      </p:sp>
    </p:spTree>
    <p:extLst>
      <p:ext uri="{BB962C8B-B14F-4D97-AF65-F5344CB8AC3E}">
        <p14:creationId xmlns:p14="http://schemas.microsoft.com/office/powerpoint/2010/main" val="683093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23728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93582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54</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45100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802.11-18/1390</a:t>
            </a:r>
          </a:p>
        </p:txBody>
      </p:sp>
      <p:sp>
        <p:nvSpPr>
          <p:cNvPr id="5" name="Date Placeholder 4"/>
          <p:cNvSpPr>
            <a:spLocks noGrp="1"/>
          </p:cNvSpPr>
          <p:nvPr>
            <p:ph type="dt" idx="11"/>
          </p:nvPr>
        </p:nvSpPr>
        <p:spPr/>
        <p:txBody>
          <a:bodyPr/>
          <a:lstStyle/>
          <a:p>
            <a:pPr>
              <a:defRPr/>
            </a:pPr>
            <a:r>
              <a:rPr lang="en-US"/>
              <a:t>September 2018</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3</a:t>
            </a:fld>
            <a:endParaRPr lang="en-US"/>
          </a:p>
        </p:txBody>
      </p:sp>
    </p:spTree>
    <p:extLst>
      <p:ext uri="{BB962C8B-B14F-4D97-AF65-F5344CB8AC3E}">
        <p14:creationId xmlns:p14="http://schemas.microsoft.com/office/powerpoint/2010/main" val="1021528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55</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93064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802.11-21/1356</a:t>
            </a:r>
            <a:endParaRPr lang="en-US"/>
          </a:p>
        </p:txBody>
      </p:sp>
      <p:sp>
        <p:nvSpPr>
          <p:cNvPr id="5" name="Rectangle 3"/>
          <p:cNvSpPr>
            <a:spLocks noGrp="1" noChangeArrowheads="1"/>
          </p:cNvSpPr>
          <p:nvPr>
            <p:ph type="dt"/>
          </p:nvPr>
        </p:nvSpPr>
        <p:spPr>
          <a:ln/>
        </p:spPr>
        <p:txBody>
          <a:bodyPr/>
          <a:lstStyle/>
          <a:p>
            <a:r>
              <a:rPr lang="en-GB"/>
              <a:t>September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82966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802.11-21/1356</a:t>
            </a:r>
            <a:endParaRPr lang="en-US"/>
          </a:p>
        </p:txBody>
      </p:sp>
      <p:sp>
        <p:nvSpPr>
          <p:cNvPr id="5" name="Rectangle 3"/>
          <p:cNvSpPr>
            <a:spLocks noGrp="1" noChangeArrowheads="1"/>
          </p:cNvSpPr>
          <p:nvPr>
            <p:ph type="dt"/>
          </p:nvPr>
        </p:nvSpPr>
        <p:spPr>
          <a:ln/>
        </p:spPr>
        <p:txBody>
          <a:bodyPr/>
          <a:lstStyle/>
          <a:p>
            <a:r>
              <a:rPr lang="en-GB"/>
              <a:t>September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52648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802.11-21/1356</a:t>
            </a:r>
            <a:endParaRPr lang="en-US"/>
          </a:p>
        </p:txBody>
      </p:sp>
      <p:sp>
        <p:nvSpPr>
          <p:cNvPr id="5" name="Rectangle 3"/>
          <p:cNvSpPr>
            <a:spLocks noGrp="1" noChangeArrowheads="1"/>
          </p:cNvSpPr>
          <p:nvPr>
            <p:ph type="dt"/>
          </p:nvPr>
        </p:nvSpPr>
        <p:spPr>
          <a:ln/>
        </p:spPr>
        <p:txBody>
          <a:bodyPr/>
          <a:lstStyle/>
          <a:p>
            <a:r>
              <a:rPr lang="en-GB"/>
              <a:t>September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920720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802.11-21/1356</a:t>
            </a:r>
            <a:endParaRPr lang="en-US"/>
          </a:p>
        </p:txBody>
      </p:sp>
      <p:sp>
        <p:nvSpPr>
          <p:cNvPr id="5" name="Rectangle 3"/>
          <p:cNvSpPr>
            <a:spLocks noGrp="1" noChangeArrowheads="1"/>
          </p:cNvSpPr>
          <p:nvPr>
            <p:ph type="dt"/>
          </p:nvPr>
        </p:nvSpPr>
        <p:spPr>
          <a:ln/>
        </p:spPr>
        <p:txBody>
          <a:bodyPr/>
          <a:lstStyle/>
          <a:p>
            <a:r>
              <a:rPr lang="en-GB"/>
              <a:t>September 2021</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61</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9477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71</a:t>
            </a:fld>
            <a:endParaRPr lang="en-US" dirty="0"/>
          </a:p>
        </p:txBody>
      </p:sp>
      <p:sp>
        <p:nvSpPr>
          <p:cNvPr id="10246" name="Rectangle 2"/>
          <p:cNvSpPr>
            <a:spLocks noGrp="1" noRot="1" noChangeAspect="1" noChangeArrowheads="1" noTextEdit="1"/>
          </p:cNvSpPr>
          <p:nvPr>
            <p:ph type="sldImg"/>
          </p:nvPr>
        </p:nvSpPr>
        <p:spPr>
          <a:xfrm>
            <a:off x="384175" y="701675"/>
            <a:ext cx="6165850"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01961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72</a:t>
            </a:fld>
            <a:endParaRPr lang="en-US" dirty="0"/>
          </a:p>
        </p:txBody>
      </p:sp>
    </p:spTree>
    <p:extLst>
      <p:ext uri="{BB962C8B-B14F-4D97-AF65-F5344CB8AC3E}">
        <p14:creationId xmlns:p14="http://schemas.microsoft.com/office/powerpoint/2010/main" val="3043625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73</a:t>
            </a:fld>
            <a:endParaRPr lang="en-US" dirty="0"/>
          </a:p>
        </p:txBody>
      </p:sp>
    </p:spTree>
    <p:extLst>
      <p:ext uri="{BB962C8B-B14F-4D97-AF65-F5344CB8AC3E}">
        <p14:creationId xmlns:p14="http://schemas.microsoft.com/office/powerpoint/2010/main" val="2595678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74</a:t>
            </a:fld>
            <a:endParaRPr lang="en-US" dirty="0"/>
          </a:p>
        </p:txBody>
      </p:sp>
    </p:spTree>
    <p:extLst>
      <p:ext uri="{BB962C8B-B14F-4D97-AF65-F5344CB8AC3E}">
        <p14:creationId xmlns:p14="http://schemas.microsoft.com/office/powerpoint/2010/main" val="24335730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75</a:t>
            </a:fld>
            <a:endParaRPr lang="en-US" dirty="0"/>
          </a:p>
        </p:txBody>
      </p:sp>
    </p:spTree>
    <p:extLst>
      <p:ext uri="{BB962C8B-B14F-4D97-AF65-F5344CB8AC3E}">
        <p14:creationId xmlns:p14="http://schemas.microsoft.com/office/powerpoint/2010/main" val="16422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142847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76</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77</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78</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79</a:t>
            </a:fld>
            <a:endParaRPr lang="en-US"/>
          </a:p>
        </p:txBody>
      </p:sp>
    </p:spTree>
    <p:extLst>
      <p:ext uri="{BB962C8B-B14F-4D97-AF65-F5344CB8AC3E}">
        <p14:creationId xmlns:p14="http://schemas.microsoft.com/office/powerpoint/2010/main" val="3318431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80</a:t>
            </a:fld>
            <a:endParaRPr lang="en-US"/>
          </a:p>
        </p:txBody>
      </p:sp>
    </p:spTree>
    <p:extLst>
      <p:ext uri="{BB962C8B-B14F-4D97-AF65-F5344CB8AC3E}">
        <p14:creationId xmlns:p14="http://schemas.microsoft.com/office/powerpoint/2010/main" val="19341311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81</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82</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564572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86</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89</a:t>
            </a:fld>
            <a:endParaRPr lang="en-US"/>
          </a:p>
        </p:txBody>
      </p:sp>
      <p:sp>
        <p:nvSpPr>
          <p:cNvPr id="12289" name="Text Box 1"/>
          <p:cNvSpPr txBox="1">
            <a:spLocks noChangeArrowheads="1"/>
          </p:cNvSpPr>
          <p:nvPr/>
        </p:nvSpPr>
        <p:spPr bwMode="auto">
          <a:xfrm>
            <a:off x="1182121" y="709837"/>
            <a:ext cx="4738235" cy="3509035"/>
          </a:xfrm>
          <a:prstGeom prst="rect">
            <a:avLst/>
          </a:prstGeom>
          <a:solidFill>
            <a:srgbClr val="FFFFFF"/>
          </a:solidFill>
          <a:ln w="9525">
            <a:solidFill>
              <a:srgbClr val="000000"/>
            </a:solidFill>
            <a:miter lim="800000"/>
            <a:headEnd/>
            <a:tailEnd/>
          </a:ln>
          <a:effectLst/>
        </p:spPr>
        <p:txBody>
          <a:bodyPr wrap="none" lIns="92994" tIns="46497" rIns="92994" bIns="46497" anchor="ctr"/>
          <a:lstStyle/>
          <a:p>
            <a:endParaRPr lang="en-GB"/>
          </a:p>
        </p:txBody>
      </p:sp>
      <p:sp>
        <p:nvSpPr>
          <p:cNvPr id="12290" name="Rectangle 2"/>
          <p:cNvSpPr txBox="1">
            <a:spLocks noGrp="1" noChangeArrowheads="1"/>
          </p:cNvSpPr>
          <p:nvPr>
            <p:ph type="body"/>
          </p:nvPr>
        </p:nvSpPr>
        <p:spPr bwMode="auto">
          <a:xfrm>
            <a:off x="946347" y="4459767"/>
            <a:ext cx="5209782" cy="4320048"/>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11</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8853738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400050" lvl="1">
              <a:spcBef>
                <a:spcPts val="0"/>
              </a:spcBef>
              <a:spcAft>
                <a:spcPts val="0"/>
              </a:spcAft>
              <a:buFont typeface="Arial" panose="020B0604020202020204" pitchFamily="34" charset="0"/>
              <a:buChar char="•"/>
            </a:pPr>
            <a:r>
              <a:rPr lang="en-US" sz="1200" b="0" dirty="0">
                <a:solidFill>
                  <a:srgbClr val="000000"/>
                </a:solidFill>
                <a:effectLst/>
                <a:ea typeface="Calibri" panose="020F0502020204030204" pitchFamily="34" charset="0"/>
              </a:rPr>
              <a:t> </a:t>
            </a:r>
            <a:r>
              <a:rPr lang="en-US" sz="1200" b="0" u="sng" dirty="0">
                <a:solidFill>
                  <a:srgbClr val="000000"/>
                </a:solidFill>
                <a:effectLst/>
                <a:ea typeface="Calibri" panose="020F0502020204030204" pitchFamily="34" charset="0"/>
              </a:rPr>
              <a:t>Background</a:t>
            </a:r>
            <a:r>
              <a:rPr lang="en-US" sz="1200" b="0" dirty="0">
                <a:solidFill>
                  <a:srgbClr val="000000"/>
                </a:solidFill>
                <a:effectLst/>
                <a:ea typeface="Calibri" panose="020F0502020204030204" pitchFamily="34" charset="0"/>
              </a:rPr>
              <a:t>: Section 15.255 of the Commission’s rules sets forth the operational policies and technical parameters for unlicensed device operation in </a:t>
            </a:r>
            <a:r>
              <a:rPr lang="en-US" sz="1200" dirty="0">
                <a:solidFill>
                  <a:srgbClr val="000000"/>
                </a:solidFill>
                <a:effectLst/>
                <a:ea typeface="Calibri" panose="020F0502020204030204" pitchFamily="34" charset="0"/>
              </a:rPr>
              <a:t>the 57-71 GHz band. </a:t>
            </a:r>
            <a:r>
              <a:rPr lang="en-US" sz="1200" b="0" dirty="0">
                <a:solidFill>
                  <a:srgbClr val="000000"/>
                </a:solidFill>
                <a:effectLst/>
                <a:ea typeface="Calibri" panose="020F0502020204030204" pitchFamily="34" charset="0"/>
              </a:rPr>
              <a:t>Unlicensed devices that operate here generally include indoor/outdoor communication devices such as </a:t>
            </a:r>
            <a:r>
              <a:rPr lang="en-US" sz="1200" b="0" dirty="0" err="1">
                <a:solidFill>
                  <a:srgbClr val="000000"/>
                </a:solidFill>
                <a:effectLst/>
                <a:ea typeface="Calibri" panose="020F0502020204030204" pitchFamily="34" charset="0"/>
              </a:rPr>
              <a:t>WiGig</a:t>
            </a:r>
            <a:r>
              <a:rPr lang="en-US" sz="1200" b="0" dirty="0">
                <a:solidFill>
                  <a:srgbClr val="000000"/>
                </a:solidFill>
                <a:effectLst/>
                <a:ea typeface="Calibri" panose="020F0502020204030204" pitchFamily="34" charset="0"/>
              </a:rPr>
              <a:t> wireless local area networking (WLAN) devices and outdoor fixed point-to-point communication links, as well as field disturbance sensors (FDS) (e.g., radar devices) that are used in fixed applications or operate on a mobile basis but are restricted to short-range interactive motion sensor (SRIMS) use. </a:t>
            </a:r>
            <a:endParaRPr lang="en-US" sz="1200" b="0" dirty="0">
              <a:effectLst/>
              <a:ea typeface="Calibri" panose="020F0502020204030204" pitchFamily="34" charset="0"/>
            </a:endParaRPr>
          </a:p>
          <a:p>
            <a:pPr marL="400050" lvl="1">
              <a:spcBef>
                <a:spcPts val="0"/>
              </a:spcBef>
              <a:spcAft>
                <a:spcPts val="0"/>
              </a:spcAft>
              <a:buFont typeface="Arial" panose="020B0604020202020204" pitchFamily="34" charset="0"/>
              <a:buChar char="•"/>
            </a:pPr>
            <a:r>
              <a:rPr lang="en-US" sz="1200" b="0" dirty="0">
                <a:effectLst/>
                <a:ea typeface="Calibri" panose="020F0502020204030204" pitchFamily="34" charset="0"/>
              </a:rPr>
              <a:t>Recent technological advancements for FDS/radar devices has led to increased demand for unlicensed mobile radar operations in the 57-64 GHz portion of the band. However, FDS/radar deployment to date is limited because the current rules limit the power limit to 30 dB below that of unlicensed communication devices in the band and restrict mobile operation to SRIMS applications. The Office of Engineering and Technology previously granted waivers to Google in 2018 and to a number of parties in early 2021 to operate mobile radars at higher power than permitted in the rules, but only in specific, narrowly defined situations. Moreover, in its January 14, 2021 meeting, the FCC’s Technology Advisory Committee recommended that the Commission initiate a rulemaking proceeding to take a comprehensive review of unlicensed use under Section 15.255; other interested parties have also encouraged this approach.</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kern="1200" dirty="0">
              <a:solidFill>
                <a:srgbClr val="000000"/>
              </a:solidFill>
              <a:effectLst/>
              <a:latin typeface="Times New Roman" pitchFamily="16" charset="0"/>
              <a:ea typeface="+mn-ea"/>
              <a:cs typeface="+mn-cs"/>
            </a:endParaRPr>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94</a:t>
            </a:fld>
            <a:endParaRPr lang="en-US" dirty="0"/>
          </a:p>
        </p:txBody>
      </p:sp>
    </p:spTree>
    <p:extLst>
      <p:ext uri="{BB962C8B-B14F-4D97-AF65-F5344CB8AC3E}">
        <p14:creationId xmlns:p14="http://schemas.microsoft.com/office/powerpoint/2010/main" val="18548143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97</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103</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104</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105</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106</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2021</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107</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616461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2021</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108</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380810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615556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31256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2021</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799719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791187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2021</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117</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683233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583113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626695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1227837" cy="215444"/>
          </a:xfrm>
        </p:spPr>
        <p:txBody>
          <a:bodyPr/>
          <a:lstStyle/>
          <a:p>
            <a:pPr>
              <a:defRPr/>
            </a:pPr>
            <a:r>
              <a:rPr lang="en-US" dirty="0"/>
              <a:t>September 2021</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121</a:t>
            </a:fld>
            <a:endParaRPr lang="en-US"/>
          </a:p>
        </p:txBody>
      </p:sp>
    </p:spTree>
    <p:extLst>
      <p:ext uri="{BB962C8B-B14F-4D97-AF65-F5344CB8AC3E}">
        <p14:creationId xmlns:p14="http://schemas.microsoft.com/office/powerpoint/2010/main" val="13753002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September 2021</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F711518-8A9C-49D7-8BC3-2A761B35C2E9}" type="slidenum">
              <a:rPr lang="en-US" altLang="en-US"/>
              <a:pPr>
                <a:spcBef>
                  <a:spcPct val="0"/>
                </a:spcBef>
              </a:pPr>
              <a:t>125</a:t>
            </a:fld>
            <a:endParaRPr lang="en-US" altLang="en-US" dirty="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11992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9E01ADE7-4C11-4939-A951-A30C1E62FF68}" type="slidenum">
              <a:rPr lang="en-US" altLang="en-US"/>
              <a:pPr>
                <a:spcBef>
                  <a:spcPct val="0"/>
                </a:spcBef>
              </a:pPr>
              <a:t>126</a:t>
            </a:fld>
            <a:endParaRPr lang="en-US" altLang="en-US" dirty="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081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14149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1116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September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p:txBody>
          <a:bodyPr/>
          <a:lstStyle/>
          <a:p>
            <a:pPr>
              <a:defRPr/>
            </a:pPr>
            <a:r>
              <a:rPr lang="en-US"/>
              <a:t>September 2021</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21568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2021</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September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September 2021</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September 2021</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September 2021</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September 2021</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September 2021</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September 2021</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802.11-21/1338r2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8/dcn/21/18-21-0036-07-0000-frequency-table-template.xlsx"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datatracker.ietf.org/wg/madinas/about/" TargetMode="External"/></Relationships>
</file>

<file path=ppt/slides/_rels/slide113.xml.rels><?xml version="1.0" encoding="UTF-8" standalone="yes"?>
<Relationships xmlns="http://schemas.openxmlformats.org/package/2006/relationships"><Relationship Id="rId8" Type="http://schemas.openxmlformats.org/officeDocument/2006/relationships/hyperlink" Target="https://datatracker.ietf.org/wg/dance/about/" TargetMode="External"/><Relationship Id="rId13" Type="http://schemas.openxmlformats.org/officeDocument/2006/relationships/hyperlink" Target="https://datatracker.ietf.org/doc/charter-ietf-grow/"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grow/about/" TargetMode="External"/><Relationship Id="rId17" Type="http://schemas.openxmlformats.org/officeDocument/2006/relationships/hyperlink" Target="https://datatracker.ietf.org/doc/charter-ietf-ohttp/" TargetMode="External"/><Relationship Id="rId2" Type="http://schemas.openxmlformats.org/officeDocument/2006/relationships/notesSlide" Target="../notesSlides/notesSlide62.xml"/><Relationship Id="rId16" Type="http://schemas.openxmlformats.org/officeDocument/2006/relationships/hyperlink" Target="https://datatracker.ietf.org/wg/ohttp/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dtn/" TargetMode="External"/><Relationship Id="rId5" Type="http://schemas.openxmlformats.org/officeDocument/2006/relationships/hyperlink" Target="https://datatracker.ietf.org/doc/charter-ietf-alto/" TargetMode="External"/><Relationship Id="rId15" Type="http://schemas.openxmlformats.org/officeDocument/2006/relationships/hyperlink" Target="https://datatracker.ietf.org/doc/charter-ietf-oarh/" TargetMode="External"/><Relationship Id="rId10" Type="http://schemas.openxmlformats.org/officeDocument/2006/relationships/hyperlink" Target="https://datatracker.ietf.org/wg/dtn/about/" TargetMode="External"/><Relationship Id="rId4" Type="http://schemas.openxmlformats.org/officeDocument/2006/relationships/hyperlink" Target="https://datatracker.ietf.org/wg/alto/about/" TargetMode="External"/><Relationship Id="rId9" Type="http://schemas.openxmlformats.org/officeDocument/2006/relationships/hyperlink" Target="https://datatracker.ietf.org/doc/charter-ietf-dance/" TargetMode="External"/><Relationship Id="rId14" Type="http://schemas.openxmlformats.org/officeDocument/2006/relationships/hyperlink" Target="https://datatracker.ietf.org/wg/oarh/about/"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datatracker.ietf.org/doc/draft-ietf-6lo-use-cases/"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hyperlink" Target="https://datatracker.ietf.org/doc/draft-lear-eap-teap-brski/" TargetMode="External"/><Relationship Id="rId5" Type="http://schemas.openxmlformats.org/officeDocument/2006/relationships/hyperlink" Target="https://datatracker.ietf.org/doc/draft-ietf-emu-eap-tls13/" TargetMode="External"/><Relationship Id="rId4" Type="http://schemas.openxmlformats.org/officeDocument/2006/relationships/hyperlink" Target="https://datatracker.ietf.org/doc/draft-ietf-emu-eap-noob/"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vpn-common/" TargetMode="External"/><Relationship Id="rId4" Type="http://schemas.openxmlformats.org/officeDocument/2006/relationships/hyperlink" Target="https://datatracker.ietf.org/doc/draft-ietf-opsawg-l2nm/"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s://datatracker.ietf.org/doc/draft-ietf-tls-ctls/" TargetMode="External"/><Relationship Id="rId5" Type="http://schemas.openxmlformats.org/officeDocument/2006/relationships/hyperlink" Target="https://datatracker.ietf.org/doc/draft-ietf-tls-dtls13/" TargetMode="External"/><Relationship Id="rId4" Type="http://schemas.openxmlformats.org/officeDocument/2006/relationships/hyperlink" Target="https://datatracker.ietf.org/doc/draft-ietf-tls-rfc8446bi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s://datatracker.ietf.org/doc/draft-ietf-detnet-bounded-latency/"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datatracker.ietf.org/doc/draft-ietf-raw-technologies/" TargetMode="External"/><Relationship Id="rId4" Type="http://schemas.openxmlformats.org/officeDocument/2006/relationships/hyperlink" Target="https://datatracker.ietf.org/doc/draft-ietf-raw-use-cases/"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volker.jungnickel@hhi.fraunhofer.de" TargetMode="External"/><Relationship Id="rId13" Type="http://schemas.openxmlformats.org/officeDocument/2006/relationships/hyperlink" Target="mailto:claudiodasilva@fb.com" TargetMode="External"/><Relationship Id="rId3" Type="http://schemas.openxmlformats.org/officeDocument/2006/relationships/hyperlink" Target="mailto:robert.stacey@intel.com" TargetMode="External"/><Relationship Id="rId7" Type="http://schemas.openxmlformats.org/officeDocument/2006/relationships/hyperlink" Target="mailto:po-kai.huang@intel.com" TargetMode="External"/><Relationship Id="rId12" Type="http://schemas.openxmlformats.org/officeDocument/2006/relationships/hyperlink" Target="mailto:edward.ks.au@huawei.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Yujin.Noh@senscomm.com" TargetMode="External"/><Relationship Id="rId5" Type="http://schemas.openxmlformats.org/officeDocument/2006/relationships/hyperlink" Target="mailto:RoyWant@google.com" TargetMode="External"/><Relationship Id="rId10" Type="http://schemas.openxmlformats.org/officeDocument/2006/relationships/hyperlink" Target="mailto:carol@ansley.com" TargetMode="External"/><Relationship Id="rId4" Type="http://schemas.openxmlformats.org/officeDocument/2006/relationships/hyperlink" Target="mailto:pecclesi@cisco.com" TargetMode="External"/><Relationship Id="rId9" Type="http://schemas.openxmlformats.org/officeDocument/2006/relationships/hyperlink" Target="mailto:harrybims@me.com" TargetMode="External"/><Relationship Id="rId14" Type="http://schemas.openxmlformats.org/officeDocument/2006/relationships/hyperlink" Target="mailto:emily.h.qi@intel.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0/11-20-0013-AANI-draft-technical-report-on-interworking-between-3gpp-5g-network-wlan.docx" TargetMode="External"/><Relationship Id="rId2" Type="http://schemas.openxmlformats.org/officeDocument/2006/relationships/hyperlink" Target="https://mentor.ieee.org/802.11/dcn/21/11-21-1311-03-AANI-aani-sc-agenda-september-2021-interim.pptx" TargetMode="External"/><Relationship Id="rId1" Type="http://schemas.openxmlformats.org/officeDocument/2006/relationships/slideLayout" Target="../slideLayouts/slideLayout7.xml"/><Relationship Id="rId4" Type="http://schemas.openxmlformats.org/officeDocument/2006/relationships/hyperlink" Target="https://mentor.ieee.org/802.11/dcn/21/11-21-0170-00-0000-2021-jan-liaison-from-wba-re-convergence.doc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0/11-20-0013-15-AANI-draft-technical-report-on-interworking-between-3gpp-5g-network-wlan.docx" TargetMode="External"/><Relationship Id="rId2" Type="http://schemas.openxmlformats.org/officeDocument/2006/relationships/hyperlink" Target="https://mentor.ieee.org/802.11/dcn/21/11-21-1514-00-AANI-press-release-for-aani-interworking-between-3gpp-5g-network-w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0/11-20-0013-16-AANI-draft-technical-report-on-interworking-between-3gpp-5g-network-wlan.doc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1/11-21-1198-03-AANI-draft-ls-response-to-wba-qos-material.docx" TargetMode="External"/><Relationship Id="rId2" Type="http://schemas.openxmlformats.org/officeDocument/2006/relationships/hyperlink" Target="https://mentor.ieee.org/802.11/dcn/21/11-21-1198-02-AANI-draft-ls-response-to-wba-qos-material.doc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mentor.ieee.org/802.11/dcn/21/11-21-0414-02-0arc-draft-examples-of-a-proposed-notation-for-frame-exchange-sequence-sequences-in-annex-g-of-802-11-2020.docx" TargetMode="External"/><Relationship Id="rId3" Type="http://schemas.openxmlformats.org/officeDocument/2006/relationships/hyperlink" Target="https://mentor.ieee.org/802.11/dcn/21/11-21-1293-08-0arc-arc-sc-agenda-sep-2021.pptx" TargetMode="External"/><Relationship Id="rId7" Type="http://schemas.openxmlformats.org/officeDocument/2006/relationships/hyperlink" Target="https://mentor.ieee.org/802.11/dcn/21/11-21-1516-00-0arc-proposal-annex-g-frame-exchange-sequence.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mentor.ieee.org/802.11/dcn/21/11-21-1111-09-00be-mld-architecture-part-2.docx" TargetMode="External"/><Relationship Id="rId5" Type="http://schemas.openxmlformats.org/officeDocument/2006/relationships/hyperlink" Target="https://mentor.ieee.org/802.11/dcn/21/11-21-0396-05-00be-11be-ap-mld-architecture-discussion-2.pptx" TargetMode="External"/><Relationship Id="rId4" Type="http://schemas.openxmlformats.org/officeDocument/2006/relationships/hyperlink" Target="https://mentor.ieee.org/802.11/dcn/21/11-21-0577-05-00be-cr-mld-architecture.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ec/dcn/21/ec-21-0131-00-00EC-views-on-revision-of-ieee-std-802.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11/dcn/20/11-20-0174-00-0arc-epd-and-lpd-terminology-misalignment-in-ieee-std-802-1-and-802-11.ppt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mentor.ieee.org/802.11/dcn/19/11-19-0106-00-000m-sta-and-ap.doc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0/11-21-128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1/11-21-0945-01-0wng-agenda-for-wng-sc-2021-september.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mentor.ieee.org/802.11/dcn/21/11-21-1505-00-0wng-wng-meeting-minutes-2021-september-electronic-meeting.docx" TargetMode="External"/><Relationship Id="rId5" Type="http://schemas.openxmlformats.org/officeDocument/2006/relationships/hyperlink" Target="https://mentor.ieee.org/802.11/dcn/21/11-21-1494-00-0wng-invitation-to-synthetic-aperture-standards-committee.pptx" TargetMode="External"/><Relationship Id="rId4" Type="http://schemas.openxmlformats.org/officeDocument/2006/relationships/hyperlink" Target="https://mentor.ieee.org/802.11/dcn/21/11-21-1423-00-0wng-802-802-11-and-research-engagement.pptx" TargetMode="Externa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20/11-21-1287"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1/11-21-1400-03-0jtc-response-to-comments-on-802-11ax-in-60-day-ballot.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1/11-21-1400-03-0jtc-response-to-comments-on-802-11ax-in-60-day-ballot.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ec/dcn/21/ec-21-0165-00-00EC-ieee-802-status-report-for-sc6.ppt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entor.ieee.org/802.11/dcn/21/11-21-1450-01-0jtc-response-to-n289.docx" TargetMode="External"/><Relationship Id="rId2" Type="http://schemas.openxmlformats.org/officeDocument/2006/relationships/hyperlink" Target="https://mentor.ieee.org/802.11/dcn/20/11-21-1287"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1/11-21-1450-01-0jtc-response-to-n289.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hyperlink" Target="https://mentor.ieee.org/802.11/dcn/21/11-21-1544-00-00bd-tgbd-september-interim-2021-teleconference-minutes.docx" TargetMode="External"/><Relationship Id="rId2" Type="http://schemas.openxmlformats.org/officeDocument/2006/relationships/hyperlink" Target="https://mentor.ieee.org/802.11/dcn/21/11-21-1326-07-00bd-tgbd-teleconference-agenda-for-sep-2021.ppt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mentor.ieee.org/802.11/dcn/21/11-21-1478-03-00be-sept-nov-tgbe-teleconference-agenda.docx" TargetMode="External"/><Relationship Id="rId2" Type="http://schemas.openxmlformats.org/officeDocument/2006/relationships/hyperlink" Target="https://mentor.ieee.org/802.11/dcn/21/11-21-1319-08-00be-tgbe-sept-2021-meeting-agenda.pptx" TargetMode="Externa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hyperlink" Target="https://mentor.ieee.org/802.11/dcn/20/11-20-1982-44-00be-tgbe-motions-list-for-teleconferences-part-2.pptx"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ntor.ieee.org/802.11/dcn/21/11-21-1294-09-00bh-agenda-tgbh-2021-sep-interim.pptx" TargetMode="External"/><Relationship Id="rId7" Type="http://schemas.openxmlformats.org/officeDocument/2006/relationships/hyperlink" Target="https://mentor.ieee.org/802.11/dcn/21/11-21-1141-00-00bh-excerpts-of-wba-document-wi-fi-id-scope.pptx"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mentor.ieee.org/802.11/dcn/21/11-21-0703-00-0000-2021-april-liaison-from-wba.docx" TargetMode="External"/><Relationship Id="rId5" Type="http://schemas.openxmlformats.org/officeDocument/2006/relationships/hyperlink" Target="https://mentor.ieee.org/802.11/dcn/21/11-21-0332-15-00bh-issues-tracking.docx" TargetMode="External"/><Relationship Id="rId4" Type="http://schemas.openxmlformats.org/officeDocument/2006/relationships/hyperlink" Target="https://mentor.ieee.org/802.11/dcn/21/11-21-1140-01-00bh-issues-matrix.pptx"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mentor.ieee.org/802.11/dcn/21/11-21-1379-02-00bh-proposed-text-for-id-query-action-frame.doc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mentor.ieee.org/802.11/dcn/21/11-21-1535-00-00bh-resolvable-random-address.pptx"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mentor.ieee.org/802.18/dcn/21/18-21-0058-00-0000-request-for-input-itu-r-m-1801-2.docx" TargetMode="External"/><Relationship Id="rId2" Type="http://schemas.openxmlformats.org/officeDocument/2006/relationships/hyperlink" Target="https://mentor.ieee.org/802.18/dcn/21/18-21-0059-00-0000-request-for-input-itu-r-m-2121-its.docx" TargetMode="External"/><Relationship Id="rId1" Type="http://schemas.openxmlformats.org/officeDocument/2006/relationships/slideLayout" Target="../slideLayouts/slideLayout2.xml"/><Relationship Id="rId5" Type="http://schemas.openxmlformats.org/officeDocument/2006/relationships/hyperlink" Target="https://mentor.ieee.org/802.18/dcn/21/18-21-0080-00-0000-request-for-information-itu-r-wp-1a.docx" TargetMode="External"/><Relationship Id="rId4" Type="http://schemas.openxmlformats.org/officeDocument/2006/relationships/hyperlink" Target="https://mentor.ieee.org/802.18/dcn/21/18-21-0057-00-0000-request-for-input-itu-r-m-1450-5.docx"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www.fcc.gov/ecfs/search/filings?q=((proceedings.name:((21%5C-264*))%20OR%20proceedings.description:((21%5C-264*))))&amp;sort=date_disseminated,DESC"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s://mentor.ieee.org/802.11/dcn/21/11-21-1089-00-coex-coexistence-between-radars-and-communication-systems-in-the-60ghz-band-u-s-update.pptx" TargetMode="External"/><Relationship Id="rId4" Type="http://schemas.openxmlformats.org/officeDocument/2006/relationships/hyperlink" Target="https://mentor.ieee.org/802.18/dcn/21/18-21-0079-02-0000-fcc-nprm-allowing-expanded-flexibility-for-radar-operation-in-57-64-ghz-band.docx" TargetMode="External"/></Relationships>
</file>

<file path=ppt/slides/_rels/slide95.xml.rels><?xml version="1.0" encoding="UTF-8" standalone="yes"?>
<Relationships xmlns="http://schemas.openxmlformats.org/package/2006/relationships"><Relationship Id="rId2" Type="http://schemas.openxmlformats.org/officeDocument/2006/relationships/hyperlink" Target="https://mentor.ieee.org/802.18/dcn/21/18-21-0036-07-0000-frequency-table-template.xlsx"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ieeesa.webex.com/ieeesa/j.php?MTID=mb227025e23b552d59ce66c69fe99c16c"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September 2021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2021-09-21</a:t>
            </a:r>
            <a:endParaRPr lang="en-GB" sz="2000" b="0" dirty="0"/>
          </a:p>
        </p:txBody>
      </p:sp>
      <p:sp>
        <p:nvSpPr>
          <p:cNvPr id="6" name="Date Placeholder 3"/>
          <p:cNvSpPr>
            <a:spLocks noGrp="1"/>
          </p:cNvSpPr>
          <p:nvPr>
            <p:ph type="dt" idx="10"/>
          </p:nvPr>
        </p:nvSpPr>
        <p:spPr/>
        <p:txBody>
          <a:bodyPr/>
          <a:lstStyle/>
          <a:p>
            <a:r>
              <a:rPr lang="en-US"/>
              <a:t>September 2021</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name="Document" r:id="rId3" imgW="10512000" imgH="2539535" progId="Word.Document.8">
                  <p:embed/>
                </p:oleObj>
              </mc:Choice>
              <mc:Fallback>
                <p:oleObj name="Document" r:id="rId3" imgW="10512000" imgH="2539535" progId="Word.Document.8">
                  <p:embed/>
                  <p:pic>
                    <p:nvPicPr>
                      <p:cNvPr id="0" name="Picture 3"/>
                      <p:cNvPicPr>
                        <a:picLocks noChangeAspect="1" noChangeArrowheads="1"/>
                      </p:cNvPicPr>
                      <p:nvPr/>
                    </p:nvPicPr>
                    <p:blipFill>
                      <a:blip r:embed="rId4"/>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(September 2021)</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2021-09-13</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name="Document" r:id="rId3" imgW="10439485" imgH="2546686" progId="Word.Document.8">
                  <p:embed/>
                </p:oleObj>
              </mc:Choice>
              <mc:Fallback>
                <p:oleObj name="Document" r:id="rId3" imgW="10439485" imgH="2546686" progId="Word.Document.8">
                  <p:embed/>
                  <p:pic>
                    <p:nvPicPr>
                      <p:cNvPr id="3075" name="Object 3"/>
                      <p:cNvPicPr>
                        <a:picLocks noChangeAspect="1" noChangeArrowheads="1"/>
                      </p:cNvPicPr>
                      <p:nvPr/>
                    </p:nvPicPr>
                    <p:blipFill>
                      <a:blip r:embed="rId4"/>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0BA5C762-28EA-4FE4-9B30-58A6DE8233B9}"/>
              </a:ext>
            </a:extLst>
          </p:cNvPr>
          <p:cNvSpPr>
            <a:spLocks noGrp="1"/>
          </p:cNvSpPr>
          <p:nvPr>
            <p:ph type="ftr" idx="11"/>
          </p:nvPr>
        </p:nvSpPr>
        <p:spPr/>
        <p:txBody>
          <a:bodyPr/>
          <a:lstStyle/>
          <a:p>
            <a:r>
              <a:rPr lang="en-GB"/>
              <a:t>Robert Stacey (Intel)</a:t>
            </a:r>
          </a:p>
        </p:txBody>
      </p:sp>
      <p:sp>
        <p:nvSpPr>
          <p:cNvPr id="3" name="Slide Number Placeholder 2">
            <a:extLst>
              <a:ext uri="{FF2B5EF4-FFF2-40B4-BE49-F238E27FC236}">
                <a16:creationId xmlns:a16="http://schemas.microsoft.com/office/drawing/2014/main" id="{0A999381-8139-470C-B1FF-DC8B420CE28C}"/>
              </a:ext>
            </a:extLst>
          </p:cNvPr>
          <p:cNvSpPr>
            <a:spLocks noGrp="1"/>
          </p:cNvSpPr>
          <p:nvPr>
            <p:ph type="sldNum" idx="12"/>
          </p:nvPr>
        </p:nvSpPr>
        <p:spPr/>
        <p:txBody>
          <a:bodyPr/>
          <a:lstStyle/>
          <a:p>
            <a:r>
              <a:rPr lang="en-GB"/>
              <a:t>Slide </a:t>
            </a:r>
            <a:fld id="{DE40C9FC-4879-4F20-9ECA-A574A90476B7}" type="slidenum">
              <a:rPr lang="en-GB" smtClean="0"/>
              <a:pPr/>
              <a:t>10</a:t>
            </a:fld>
            <a:endParaRPr lang="en-GB"/>
          </a:p>
        </p:txBody>
      </p:sp>
      <p:sp>
        <p:nvSpPr>
          <p:cNvPr id="4" name="Date Placeholder 3">
            <a:extLst>
              <a:ext uri="{FF2B5EF4-FFF2-40B4-BE49-F238E27FC236}">
                <a16:creationId xmlns:a16="http://schemas.microsoft.com/office/drawing/2014/main" id="{071C5E34-310A-4978-B67C-396F2031757B}"/>
              </a:ext>
            </a:extLst>
          </p:cNvPr>
          <p:cNvSpPr>
            <a:spLocks noGrp="1"/>
          </p:cNvSpPr>
          <p:nvPr>
            <p:ph type="dt" idx="10"/>
          </p:nvPr>
        </p:nvSpPr>
        <p:spPr/>
        <p:txBody>
          <a:bodyPr/>
          <a:lstStyle/>
          <a:p>
            <a:r>
              <a:rPr lang="en-US"/>
              <a:t>September 2021</a:t>
            </a:r>
            <a:endParaRPr lang="en-GB"/>
          </a:p>
        </p:txBody>
      </p:sp>
    </p:spTree>
    <p:extLst>
      <p:ext uri="{BB962C8B-B14F-4D97-AF65-F5344CB8AC3E}">
        <p14:creationId xmlns:p14="http://schemas.microsoft.com/office/powerpoint/2010/main" val="3007316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5E84-55F9-4669-95B1-3F9646890394}"/>
              </a:ext>
            </a:extLst>
          </p:cNvPr>
          <p:cNvSpPr>
            <a:spLocks noGrp="1"/>
          </p:cNvSpPr>
          <p:nvPr>
            <p:ph type="title"/>
          </p:nvPr>
        </p:nvSpPr>
        <p:spPr>
          <a:xfrm>
            <a:off x="2209800" y="685803"/>
            <a:ext cx="7770814" cy="528636"/>
          </a:xfrm>
        </p:spPr>
        <p:txBody>
          <a:bodyPr/>
          <a:lstStyle/>
          <a:p>
            <a:r>
              <a:rPr lang="en-US" sz="3375" dirty="0"/>
              <a:t>IEEE 802 Frequency Tables – Activity</a:t>
            </a:r>
          </a:p>
        </p:txBody>
      </p:sp>
      <p:sp>
        <p:nvSpPr>
          <p:cNvPr id="3" name="Content Placeholder 2">
            <a:extLst>
              <a:ext uri="{FF2B5EF4-FFF2-40B4-BE49-F238E27FC236}">
                <a16:creationId xmlns:a16="http://schemas.microsoft.com/office/drawing/2014/main" id="{0879F695-B16A-4FC9-BD55-E2608AFB30AD}"/>
              </a:ext>
            </a:extLst>
          </p:cNvPr>
          <p:cNvSpPr>
            <a:spLocks noGrp="1"/>
          </p:cNvSpPr>
          <p:nvPr>
            <p:ph idx="1"/>
          </p:nvPr>
        </p:nvSpPr>
        <p:spPr>
          <a:xfrm>
            <a:off x="1770063" y="1336677"/>
            <a:ext cx="8572500" cy="5016500"/>
          </a:xfrm>
        </p:spPr>
        <p:txBody>
          <a:bodyPr/>
          <a:lstStyle/>
          <a:p>
            <a:r>
              <a:rPr lang="en-US" sz="2063" dirty="0"/>
              <a:t>IEEE 802.18 and 802.19 continue to jointly develop a Spreadsheet for IEEE 802 Frequency Table providing information about the Frequency Bands used by various 802 Standards/Amendments</a:t>
            </a:r>
          </a:p>
          <a:p>
            <a:r>
              <a:rPr lang="en-US" sz="2063" dirty="0"/>
              <a:t>Steve Shellhammer has been the 802.19 representative</a:t>
            </a:r>
          </a:p>
          <a:p>
            <a:r>
              <a:rPr lang="en-US" sz="2063" dirty="0"/>
              <a:t>The group has agreed on the format of the Frequency Table</a:t>
            </a:r>
          </a:p>
          <a:p>
            <a:r>
              <a:rPr lang="en-US" sz="2063" dirty="0"/>
              <a:t>Refinements have been made over the last few meetings</a:t>
            </a:r>
          </a:p>
          <a:p>
            <a:r>
              <a:rPr lang="en-US" sz="2063" dirty="0"/>
              <a:t>Recently Steve S. and Eduard Au providing input on the various 802.11 PHY Amendments</a:t>
            </a:r>
          </a:p>
          <a:p>
            <a:pPr lvl="1"/>
            <a:r>
              <a:rPr lang="en-US" sz="1875" b="1" dirty="0"/>
              <a:t>Detailed Frequency Bands for each PHY is under development</a:t>
            </a:r>
          </a:p>
          <a:p>
            <a:r>
              <a:rPr lang="en-US" sz="2063" dirty="0"/>
              <a:t>The latest working version of the Frequency Table document is available on Mentor,</a:t>
            </a:r>
          </a:p>
          <a:p>
            <a:pPr lvl="1"/>
            <a:r>
              <a:rPr lang="en-US" sz="1875" b="1" dirty="0">
                <a:hlinkClick r:id="rId2"/>
              </a:rPr>
              <a:t>https://mentor.ieee.org/802.18/dcn/21/18-21-0036-07-0000-frequency-table-template.xlsx</a:t>
            </a:r>
            <a:r>
              <a:rPr lang="en-US" sz="1875" b="1" dirty="0"/>
              <a:t> </a:t>
            </a:r>
          </a:p>
          <a:p>
            <a:r>
              <a:rPr lang="en-US" sz="2063" dirty="0"/>
              <a:t>Anyone who wants to participate please reach out to Jay or Steve</a:t>
            </a:r>
          </a:p>
        </p:txBody>
      </p:sp>
      <p:sp>
        <p:nvSpPr>
          <p:cNvPr id="4" name="Slide Number Placeholder 3">
            <a:extLst>
              <a:ext uri="{FF2B5EF4-FFF2-40B4-BE49-F238E27FC236}">
                <a16:creationId xmlns:a16="http://schemas.microsoft.com/office/drawing/2014/main" id="{537C6C3B-1432-43F4-84AB-6BDCFD00174A}"/>
              </a:ext>
            </a:extLst>
          </p:cNvPr>
          <p:cNvSpPr>
            <a:spLocks noGrp="1"/>
          </p:cNvSpPr>
          <p:nvPr>
            <p:ph type="sldNum" idx="12"/>
          </p:nvPr>
        </p:nvSpPr>
        <p:spPr/>
        <p:txBody>
          <a:bodyPr/>
          <a:lstStyle/>
          <a:p>
            <a:r>
              <a:rPr lang="en-GB" dirty="0"/>
              <a:t>Slide </a:t>
            </a:r>
            <a:fld id="{440F5867-744E-4AA6-B0ED-4C44D2DFBB7B}" type="slidenum">
              <a:rPr lang="en-GB" smtClean="0"/>
              <a:pPr/>
              <a:t>100</a:t>
            </a:fld>
            <a:endParaRPr lang="en-GB" dirty="0"/>
          </a:p>
        </p:txBody>
      </p:sp>
      <p:sp>
        <p:nvSpPr>
          <p:cNvPr id="5" name="Footer Placeholder 4">
            <a:extLst>
              <a:ext uri="{FF2B5EF4-FFF2-40B4-BE49-F238E27FC236}">
                <a16:creationId xmlns:a16="http://schemas.microsoft.com/office/drawing/2014/main" id="{57123233-EE7F-439E-911F-468F3DB6B4DF}"/>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DC0D2580-C389-4198-9344-7256F1301ACB}"/>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20731734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5B67-333F-4136-B413-8BB853474209}"/>
              </a:ext>
            </a:extLst>
          </p:cNvPr>
          <p:cNvSpPr>
            <a:spLocks noGrp="1"/>
          </p:cNvSpPr>
          <p:nvPr>
            <p:ph type="title"/>
          </p:nvPr>
        </p:nvSpPr>
        <p:spPr>
          <a:xfrm>
            <a:off x="2209800" y="685803"/>
            <a:ext cx="7770814" cy="869950"/>
          </a:xfrm>
        </p:spPr>
        <p:txBody>
          <a:bodyPr/>
          <a:lstStyle/>
          <a:p>
            <a:r>
              <a:rPr lang="en-US" dirty="0"/>
              <a:t>Schedule</a:t>
            </a:r>
          </a:p>
        </p:txBody>
      </p:sp>
      <p:sp>
        <p:nvSpPr>
          <p:cNvPr id="4" name="Slide Number Placeholder 3">
            <a:extLst>
              <a:ext uri="{FF2B5EF4-FFF2-40B4-BE49-F238E27FC236}">
                <a16:creationId xmlns:a16="http://schemas.microsoft.com/office/drawing/2014/main" id="{8516BF85-703F-4D99-BFAC-8C17C72B17FE}"/>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5" name="Footer Placeholder 4">
            <a:extLst>
              <a:ext uri="{FF2B5EF4-FFF2-40B4-BE49-F238E27FC236}">
                <a16:creationId xmlns:a16="http://schemas.microsoft.com/office/drawing/2014/main" id="{A75A814C-D46D-4A36-981C-071708DE9501}"/>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EFFDB710-5A2A-49E4-A93C-63257E73EF25}"/>
              </a:ext>
            </a:extLst>
          </p:cNvPr>
          <p:cNvSpPr>
            <a:spLocks noGrp="1"/>
          </p:cNvSpPr>
          <p:nvPr>
            <p:ph type="dt" idx="15"/>
          </p:nvPr>
        </p:nvSpPr>
        <p:spPr/>
        <p:txBody>
          <a:bodyPr/>
          <a:lstStyle/>
          <a:p>
            <a:r>
              <a:rPr lang="en-US"/>
              <a:t>September 2021</a:t>
            </a:r>
            <a:endParaRPr lang="en-GB" dirty="0"/>
          </a:p>
        </p:txBody>
      </p:sp>
      <p:pic>
        <p:nvPicPr>
          <p:cNvPr id="3" name="Picture 2">
            <a:extLst>
              <a:ext uri="{FF2B5EF4-FFF2-40B4-BE49-F238E27FC236}">
                <a16:creationId xmlns:a16="http://schemas.microsoft.com/office/drawing/2014/main" id="{2CC8FFDA-EACE-409C-9B29-5B8E9EE0D757}"/>
              </a:ext>
            </a:extLst>
          </p:cNvPr>
          <p:cNvPicPr>
            <a:picLocks noChangeAspect="1"/>
          </p:cNvPicPr>
          <p:nvPr/>
        </p:nvPicPr>
        <p:blipFill>
          <a:blip r:embed="rId2"/>
          <a:stretch>
            <a:fillRect/>
          </a:stretch>
        </p:blipFill>
        <p:spPr>
          <a:xfrm>
            <a:off x="4238625" y="1714498"/>
            <a:ext cx="3450431" cy="4457700"/>
          </a:xfrm>
          <a:prstGeom prst="rect">
            <a:avLst/>
          </a:prstGeom>
        </p:spPr>
      </p:pic>
    </p:spTree>
    <p:extLst>
      <p:ext uri="{BB962C8B-B14F-4D97-AF65-F5344CB8AC3E}">
        <p14:creationId xmlns:p14="http://schemas.microsoft.com/office/powerpoint/2010/main" val="6930986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E92A2D-5901-490B-83A2-86565B11E68A}"/>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5930EA35-6DE9-4C3D-87DB-DAA48D34C27B}"/>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76BA374C-9A07-4CEE-A7CD-22D460C63137}"/>
              </a:ext>
            </a:extLst>
          </p:cNvPr>
          <p:cNvSpPr>
            <a:spLocks noGrp="1"/>
          </p:cNvSpPr>
          <p:nvPr>
            <p:ph type="dt" idx="10"/>
          </p:nvPr>
        </p:nvSpPr>
        <p:spPr/>
        <p:txBody>
          <a:bodyPr/>
          <a:lstStyle/>
          <a:p>
            <a:r>
              <a:rPr lang="en-US"/>
              <a:t>September 2021</a:t>
            </a:r>
            <a:endParaRPr lang="en-GB" dirty="0"/>
          </a:p>
        </p:txBody>
      </p:sp>
      <p:sp>
        <p:nvSpPr>
          <p:cNvPr id="5" name="Footer Placeholder 4">
            <a:extLst>
              <a:ext uri="{FF2B5EF4-FFF2-40B4-BE49-F238E27FC236}">
                <a16:creationId xmlns:a16="http://schemas.microsoft.com/office/drawing/2014/main" id="{A167BB15-26C5-4FBB-A3FA-47C9CF1A78FE}"/>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08DBE2FB-ECD9-41CC-B4A3-EE2BDA2368B9}"/>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Tree>
    <p:extLst>
      <p:ext uri="{BB962C8B-B14F-4D97-AF65-F5344CB8AC3E}">
        <p14:creationId xmlns:p14="http://schemas.microsoft.com/office/powerpoint/2010/main" val="14151401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September 2021</a:t>
            </a:r>
            <a:endParaRPr lang="en-GB" altLang="en-US" sz="1800" dirty="0"/>
          </a:p>
        </p:txBody>
      </p:sp>
      <p:sp>
        <p:nvSpPr>
          <p:cNvPr id="4099" name="Footer Placeholder 4"/>
          <p:cNvSpPr>
            <a:spLocks noGrp="1"/>
          </p:cNvSpPr>
          <p:nvPr>
            <p:ph type="ftr" sz="quarter" idx="11"/>
          </p:nvPr>
        </p:nvSpPr>
        <p:spPr bwMode="auto">
          <a:xfrm>
            <a:off x="6561138" y="6475413"/>
            <a:ext cx="1982787"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a:t>Ian Sherlock, Texas Instruments</a:t>
            </a:r>
            <a:endParaRPr lang="en-GB" altLang="en-US" sz="1200" b="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103</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2021-09-21</a:t>
            </a:r>
          </a:p>
        </p:txBody>
      </p:sp>
      <p:graphicFrame>
        <p:nvGraphicFramePr>
          <p:cNvPr id="4103" name="Object 5"/>
          <p:cNvGraphicFramePr>
            <a:graphicFrameLocks noChangeAspect="1"/>
          </p:cNvGraphicFramePr>
          <p:nvPr/>
        </p:nvGraphicFramePr>
        <p:xfrm>
          <a:off x="2058989" y="2421112"/>
          <a:ext cx="7813675" cy="2232025"/>
        </p:xfrm>
        <a:graphic>
          <a:graphicData uri="http://schemas.openxmlformats.org/presentationml/2006/ole">
            <mc:AlternateContent xmlns:mc="http://schemas.openxmlformats.org/markup-compatibility/2006">
              <mc:Choice xmlns:v="urn:schemas-microsoft-com:vml" Requires="v">
                <p:oleObj name="Document" r:id="rId3" imgW="8152815" imgH="2321730" progId="Word.Document.8">
                  <p:embed/>
                </p:oleObj>
              </mc:Choice>
              <mc:Fallback>
                <p:oleObj name="Document" r:id="rId3" imgW="8152815" imgH="2321730" progId="Word.Document.8">
                  <p:embed/>
                  <p:pic>
                    <p:nvPicPr>
                      <p:cNvPr id="4103" name="Object 5"/>
                      <p:cNvPicPr>
                        <a:picLocks noChangeAspect="1" noChangeArrowheads="1"/>
                      </p:cNvPicPr>
                      <p:nvPr/>
                    </p:nvPicPr>
                    <p:blipFill>
                      <a:blip r:embed="rId4"/>
                      <a:srcRect/>
                      <a:stretch>
                        <a:fillRect/>
                      </a:stretch>
                    </p:blipFill>
                    <p:spPr bwMode="auto">
                      <a:xfrm>
                        <a:off x="2058989" y="2421112"/>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652427" y="692696"/>
            <a:ext cx="9091773" cy="5616624"/>
          </a:xfrm>
        </p:spPr>
        <p:txBody>
          <a:bodyPr>
            <a:normAutofit/>
          </a:bodyPr>
          <a:lstStyle/>
          <a:p>
            <a:pPr>
              <a:buFont typeface="Arial" panose="020B0604020202020204" pitchFamily="34" charset="0"/>
              <a:buChar char="•"/>
              <a:defRPr/>
            </a:pPr>
            <a:r>
              <a:rPr lang="en-US" altLang="en-US" b="0" dirty="0"/>
              <a:t>Wi-Fi Alliance work is continuing with regular task group teleconferences and remotely managed interoperability testing. Virtual member events are being held from time to time</a:t>
            </a:r>
          </a:p>
          <a:p>
            <a:pPr>
              <a:buFont typeface="Arial" panose="020B0604020202020204" pitchFamily="34" charset="0"/>
              <a:buChar char="•"/>
              <a:defRPr/>
            </a:pPr>
            <a:endParaRPr lang="en-US" altLang="en-US" b="0" dirty="0"/>
          </a:p>
          <a:p>
            <a:pPr>
              <a:buFont typeface="Arial" panose="020B0604020202020204" pitchFamily="34" charset="0"/>
              <a:buChar char="•"/>
              <a:defRPr/>
            </a:pPr>
            <a:r>
              <a:rPr lang="en-US" altLang="en-US" b="0" dirty="0"/>
              <a:t>Recent Items of note</a:t>
            </a:r>
          </a:p>
          <a:p>
            <a:pPr marL="800100" lvl="1" indent="-342900">
              <a:buFont typeface="Arial" panose="020B0604020202020204" pitchFamily="34" charset="0"/>
              <a:buChar char="•"/>
              <a:defRPr/>
            </a:pPr>
            <a:endParaRPr lang="en-US" altLang="en-US" sz="2400" dirty="0"/>
          </a:p>
          <a:p>
            <a:pPr>
              <a:buFont typeface="Arial" panose="020B0604020202020204" pitchFamily="34" charset="0"/>
              <a:buChar char="•"/>
              <a:defRPr/>
            </a:pPr>
            <a:r>
              <a:rPr lang="en-US" altLang="en-US" b="0" dirty="0"/>
              <a:t>Ongoing technical activity at Wi-Fi Alliance leading to certification, based on IEEE programs</a:t>
            </a:r>
          </a:p>
          <a:p>
            <a:pPr marL="457200" lvl="1" indent="0">
              <a:defRPr/>
            </a:pPr>
            <a:r>
              <a:rPr lang="en-US" altLang="en-US" dirty="0"/>
              <a:t>  </a:t>
            </a:r>
          </a:p>
          <a:p>
            <a:pPr marL="800100" lvl="1" indent="-342900">
              <a:buFont typeface="Wingdings" panose="05000000000000000000" pitchFamily="2" charset="2"/>
              <a:buChar char="§"/>
              <a:defRPr/>
            </a:pPr>
            <a:r>
              <a:rPr lang="en-US" altLang="en-US" dirty="0"/>
              <a:t>Wi-Fi 7</a:t>
            </a:r>
          </a:p>
          <a:p>
            <a:pPr marL="800100" lvl="1" indent="-342900">
              <a:buFont typeface="Wingdings" panose="05000000000000000000" pitchFamily="2" charset="2"/>
              <a:buChar char="§"/>
              <a:defRPr/>
            </a:pPr>
            <a:r>
              <a:rPr lang="en-US" altLang="en-US" dirty="0"/>
              <a:t>Wi-Fi 6</a:t>
            </a:r>
          </a:p>
          <a:p>
            <a:pPr marL="800100" lvl="1" indent="-342900">
              <a:buFont typeface="Wingdings" panose="05000000000000000000" pitchFamily="2" charset="2"/>
              <a:buChar char="§"/>
              <a:defRPr/>
            </a:pPr>
            <a:r>
              <a:rPr lang="en-US" altLang="en-US" dirty="0"/>
              <a:t>Location – Liaison communication sent to 802.11WG (Sept) </a:t>
            </a:r>
          </a:p>
          <a:p>
            <a:pPr marL="800100" lvl="1" indent="-342900">
              <a:buFont typeface="Wingdings" panose="05000000000000000000" pitchFamily="2" charset="2"/>
              <a:buChar char="§"/>
              <a:defRPr/>
            </a:pPr>
            <a:r>
              <a:rPr lang="en-US" altLang="en-US" dirty="0"/>
              <a:t>60GHz</a:t>
            </a:r>
          </a:p>
          <a:p>
            <a:pPr marL="800100" lvl="1" indent="-342900">
              <a:buFont typeface="Wingdings" panose="05000000000000000000" pitchFamily="2" charset="2"/>
              <a:buChar char="§"/>
              <a:defRPr/>
            </a:pPr>
            <a:r>
              <a:rPr lang="en-US" altLang="en-US" dirty="0" err="1"/>
              <a:t>HaLow</a:t>
            </a:r>
            <a:endParaRPr lang="en-US" altLang="en-US" dirty="0"/>
          </a:p>
          <a:p>
            <a:pPr lvl="1">
              <a:defRPr/>
            </a:pPr>
            <a:endParaRPr lang="en-US" altLang="en-US" sz="2500" dirty="0"/>
          </a:p>
          <a:p>
            <a:pPr lvl="1">
              <a:defRPr/>
            </a:pP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September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104</a:t>
            </a:fld>
            <a:endParaRPr lang="en-GB" altLang="en-US" sz="1200" b="0" dirty="0"/>
          </a:p>
        </p:txBody>
      </p:sp>
      <p:sp>
        <p:nvSpPr>
          <p:cNvPr id="2" name="Footer Placeholder 1">
            <a:extLst>
              <a:ext uri="{FF2B5EF4-FFF2-40B4-BE49-F238E27FC236}">
                <a16:creationId xmlns:a16="http://schemas.microsoft.com/office/drawing/2014/main" id="{F54866C6-8574-4F66-8024-840A5A39E1A6}"/>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a:buFont typeface="Arial" panose="020B0604020202020204" pitchFamily="34" charset="0"/>
              <a:buChar char="•"/>
              <a:defRPr/>
            </a:pPr>
            <a:r>
              <a:rPr lang="en-US" altLang="en-US" sz="2000" b="0" dirty="0"/>
              <a:t>Examples of other technical work ongoing in Wi-Fi Alliance</a:t>
            </a:r>
          </a:p>
          <a:p>
            <a:pPr lvl="1">
              <a:buFont typeface="Wingdings" panose="05000000000000000000" pitchFamily="2" charset="2"/>
              <a:buChar char="§"/>
              <a:defRPr/>
            </a:pPr>
            <a:r>
              <a:rPr lang="en-US" altLang="en-US" sz="1600" dirty="0"/>
              <a:t>Aware</a:t>
            </a:r>
          </a:p>
          <a:p>
            <a:pPr lvl="1">
              <a:buFont typeface="Wingdings" panose="05000000000000000000" pitchFamily="2" charset="2"/>
              <a:buChar char="§"/>
              <a:defRPr/>
            </a:pPr>
            <a:r>
              <a:rPr lang="en-US" altLang="en-US" sz="1600" dirty="0"/>
              <a:t>Easy Connect</a:t>
            </a:r>
          </a:p>
          <a:p>
            <a:pPr lvl="1">
              <a:buFont typeface="Wingdings" panose="05000000000000000000" pitchFamily="2" charset="2"/>
              <a:buChar char="§"/>
              <a:defRPr/>
            </a:pPr>
            <a:r>
              <a:rPr lang="en-US" altLang="en-US" sz="1600" dirty="0" err="1"/>
              <a:t>Passpoint</a:t>
            </a:r>
            <a:endParaRPr lang="en-US" altLang="en-US" sz="1600" dirty="0"/>
          </a:p>
          <a:p>
            <a:pPr lvl="1">
              <a:buFont typeface="Wingdings" panose="05000000000000000000" pitchFamily="2" charset="2"/>
              <a:buChar char="§"/>
              <a:defRPr/>
            </a:pPr>
            <a:r>
              <a:rPr lang="en-US" altLang="en-US" sz="1600" dirty="0" err="1"/>
              <a:t>EasyMesh</a:t>
            </a:r>
            <a:endParaRPr lang="en-US" altLang="en-US" sz="1600" dirty="0"/>
          </a:p>
          <a:p>
            <a:pPr lvl="1">
              <a:buFont typeface="Wingdings" panose="05000000000000000000" pitchFamily="2" charset="2"/>
              <a:buChar char="§"/>
              <a:defRPr/>
            </a:pPr>
            <a:r>
              <a:rPr lang="en-US" altLang="en-US" sz="1600" dirty="0"/>
              <a:t>Data Elements</a:t>
            </a:r>
          </a:p>
          <a:p>
            <a:pPr lvl="1">
              <a:buFont typeface="Wingdings" panose="05000000000000000000" pitchFamily="2" charset="2"/>
              <a:buChar char="§"/>
              <a:defRPr/>
            </a:pPr>
            <a:r>
              <a:rPr lang="en-US" altLang="en-US" sz="1600" dirty="0"/>
              <a:t>Security </a:t>
            </a:r>
          </a:p>
          <a:p>
            <a:pPr>
              <a:buFont typeface="Arial" panose="020B0604020202020204" pitchFamily="34" charset="0"/>
              <a:buChar char="•"/>
              <a:defRPr/>
            </a:pPr>
            <a:endParaRPr lang="en-US" altLang="en-US" sz="2000" b="0" dirty="0"/>
          </a:p>
          <a:p>
            <a:pPr>
              <a:buFont typeface="Arial" panose="020B0604020202020204" pitchFamily="34" charset="0"/>
              <a:buChar char="•"/>
              <a:defRPr/>
            </a:pPr>
            <a:r>
              <a:rPr lang="en-US" altLang="en-US" sz="2000" b="0" dirty="0"/>
              <a:t>Examples of Wi-Fi Alliance Activity in other areas, potentially leading to technical work </a:t>
            </a:r>
          </a:p>
          <a:p>
            <a:pPr lvl="1">
              <a:buFont typeface="Wingdings" panose="05000000000000000000" pitchFamily="2" charset="2"/>
              <a:buChar char="§"/>
              <a:defRPr/>
            </a:pPr>
            <a:r>
              <a:rPr lang="en-US" altLang="en-US" sz="1600" dirty="0"/>
              <a:t>XR (Augmented / Virtual Reality)</a:t>
            </a:r>
          </a:p>
          <a:p>
            <a:pPr lvl="1">
              <a:buFont typeface="Wingdings" panose="05000000000000000000" pitchFamily="2" charset="2"/>
              <a:buChar char="§"/>
              <a:defRPr/>
            </a:pPr>
            <a:r>
              <a:rPr lang="en-US" altLang="en-US" sz="1600" dirty="0"/>
              <a:t>Automotive</a:t>
            </a:r>
          </a:p>
          <a:p>
            <a:pPr lvl="1">
              <a:buFont typeface="Wingdings" panose="05000000000000000000" pitchFamily="2" charset="2"/>
              <a:buChar char="§"/>
              <a:defRPr/>
            </a:pPr>
            <a:r>
              <a:rPr lang="en-US" altLang="en-US" sz="1600" dirty="0"/>
              <a:t>Healthcare</a:t>
            </a:r>
          </a:p>
          <a:p>
            <a:pPr lvl="1">
              <a:buFont typeface="Wingdings" panose="05000000000000000000" pitchFamily="2" charset="2"/>
              <a:buChar char="§"/>
              <a:defRPr/>
            </a:pPr>
            <a:r>
              <a:rPr lang="en-US" altLang="en-US" sz="1600" dirty="0"/>
              <a:t>Customer experience</a:t>
            </a:r>
          </a:p>
          <a:p>
            <a:pPr lvl="1">
              <a:buFont typeface="Wingdings" panose="05000000000000000000" pitchFamily="2" charset="2"/>
              <a:buChar char="§"/>
              <a:defRPr/>
            </a:pPr>
            <a:r>
              <a:rPr lang="en-US" altLang="en-US" sz="1600" dirty="0"/>
              <a:t>Internet of things</a:t>
            </a:r>
          </a:p>
          <a:p>
            <a:pPr>
              <a:buFont typeface="Arial" panose="020B0604020202020204" pitchFamily="34" charset="0"/>
              <a:buChar char="•"/>
              <a:defRPr/>
            </a:pPr>
            <a:endParaRPr lang="en-GB" altLang="en-US" sz="2000" b="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September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105</a:t>
            </a:fld>
            <a:endParaRPr lang="en-GB" altLang="en-US" sz="1200" b="0" dirty="0"/>
          </a:p>
        </p:txBody>
      </p:sp>
      <p:sp>
        <p:nvSpPr>
          <p:cNvPr id="3" name="Footer Placeholder 2">
            <a:extLst>
              <a:ext uri="{FF2B5EF4-FFF2-40B4-BE49-F238E27FC236}">
                <a16:creationId xmlns:a16="http://schemas.microsoft.com/office/drawing/2014/main" id="{26F3A6A6-337B-47EE-AA56-0BEC8DA003D1}"/>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buFont typeface="Arial" panose="020B0604020202020204" pitchFamily="34" charset="0"/>
              <a:buChar char="•"/>
              <a:defRPr/>
            </a:pPr>
            <a:r>
              <a:rPr lang="en-US" altLang="en-US" sz="2000" b="0" dirty="0"/>
              <a:t>For more information on current areas of work see</a:t>
            </a:r>
          </a:p>
          <a:p>
            <a:pPr lvl="1">
              <a:defRPr/>
            </a:pPr>
            <a:r>
              <a:rPr lang="en-US" altLang="en-US" sz="1600" dirty="0">
                <a:hlinkClick r:id="rId3"/>
              </a:rPr>
              <a:t>http://www.wi-fi.org/who-we-are/current-work-areas</a:t>
            </a:r>
            <a:endParaRPr lang="en-US" altLang="en-US" sz="1600" dirty="0"/>
          </a:p>
          <a:p>
            <a:pPr>
              <a:defRPr/>
            </a:pPr>
            <a:endParaRPr lang="en-US" altLang="en-US" sz="2000" b="0" dirty="0"/>
          </a:p>
          <a:p>
            <a:pPr>
              <a:buFont typeface="Arial" panose="020B0604020202020204" pitchFamily="34" charset="0"/>
              <a:buChar char="•"/>
              <a:defRPr/>
            </a:pPr>
            <a:r>
              <a:rPr lang="en-US" altLang="en-US" sz="2000" b="0" dirty="0"/>
              <a:t>If these sound like interesting topics please plan to sign up and participate.</a:t>
            </a:r>
          </a:p>
          <a:p>
            <a:pPr>
              <a:buFont typeface="Arial" panose="020B0604020202020204" pitchFamily="34" charset="0"/>
              <a:buChar char="•"/>
              <a:defRPr/>
            </a:pPr>
            <a:endParaRPr lang="en-GB" altLang="en-US" sz="2000" b="0" dirty="0"/>
          </a:p>
          <a:p>
            <a:pPr>
              <a:buFont typeface="Arial" panose="020B0604020202020204" pitchFamily="34" charset="0"/>
              <a:buChar char="•"/>
              <a:defRPr/>
            </a:pPr>
            <a:r>
              <a:rPr lang="en-GB" altLang="en-US" sz="2000" b="0" dirty="0"/>
              <a:t>Further general information at </a:t>
            </a:r>
            <a:r>
              <a:rPr lang="en-GB" altLang="en-US" sz="2000" b="0" dirty="0">
                <a:hlinkClick r:id="rId4"/>
              </a:rPr>
              <a:t>http://www.wi-fi.org/</a:t>
            </a:r>
            <a:r>
              <a:rPr lang="en-GB" altLang="en-US" sz="2000" b="0" dirty="0"/>
              <a:t> </a:t>
            </a:r>
          </a:p>
        </p:txBody>
      </p:sp>
      <p:sp>
        <p:nvSpPr>
          <p:cNvPr id="7171"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September 2021</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106</a:t>
            </a:fld>
            <a:endParaRPr lang="en-GB" altLang="en-US" sz="1200" b="0" dirty="0"/>
          </a:p>
        </p:txBody>
      </p:sp>
      <p:sp>
        <p:nvSpPr>
          <p:cNvPr id="2" name="Footer Placeholder 1">
            <a:extLst>
              <a:ext uri="{FF2B5EF4-FFF2-40B4-BE49-F238E27FC236}">
                <a16:creationId xmlns:a16="http://schemas.microsoft.com/office/drawing/2014/main" id="{B9719C8D-DA9E-4460-8B07-4EDBCAABCAB0}"/>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2021</a:t>
            </a:r>
            <a:endParaRPr lang="en-US" sz="1800" dirty="0"/>
          </a:p>
        </p:txBody>
      </p:sp>
      <p:sp>
        <p:nvSpPr>
          <p:cNvPr id="2051"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endParaRPr lang="en-US" dirty="0"/>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107</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2021-09-21</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2200" y="2435226"/>
          <a:ext cx="7239000" cy="1146175"/>
        </p:xfrm>
        <a:graphic>
          <a:graphicData uri="http://schemas.openxmlformats.org/presentationml/2006/ole">
            <mc:AlternateContent xmlns:mc="http://schemas.openxmlformats.org/markup-compatibility/2006">
              <mc:Choice xmlns:v="urn:schemas-microsoft-com:vml" Requires="v">
                <p:oleObj name="Document" r:id="rId3" imgW="8255000" imgH="1231900" progId="Word.Document.8">
                  <p:embed/>
                </p:oleObj>
              </mc:Choice>
              <mc:Fallback>
                <p:oleObj name="Document" r:id="rId3" imgW="8255000" imgH="1231900" progId="Word.Document.8">
                  <p:embed/>
                  <p:pic>
                    <p:nvPicPr>
                      <p:cNvPr id="2055" name="Object 11"/>
                      <p:cNvPicPr>
                        <a:picLocks noChangeAspect="1" noChangeArrowheads="1"/>
                      </p:cNvPicPr>
                      <p:nvPr/>
                    </p:nvPicPr>
                    <p:blipFill>
                      <a:blip r:embed="rId4"/>
                      <a:srcRect/>
                      <a:stretch>
                        <a:fillRect/>
                      </a:stretch>
                    </p:blipFill>
                    <p:spPr bwMode="auto">
                      <a:xfrm>
                        <a:off x="2362200" y="2435226"/>
                        <a:ext cx="7239000" cy="1146175"/>
                      </a:xfrm>
                      <a:prstGeom prst="rect">
                        <a:avLst/>
                      </a:prstGeom>
                      <a:noFill/>
                      <a:ln>
                        <a:noFill/>
                      </a:ln>
                      <a:effectLst/>
                    </p:spPr>
                  </p:pic>
                </p:oleObj>
              </mc:Fallback>
            </mc:AlternateContent>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September 2021.</a:t>
            </a:r>
          </a:p>
        </p:txBody>
      </p:sp>
      <p:sp>
        <p:nvSpPr>
          <p:cNvPr id="307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2021</a:t>
            </a:r>
            <a:endParaRPr lang="en-US" sz="1800" dirty="0"/>
          </a:p>
        </p:txBody>
      </p:sp>
      <p:sp>
        <p:nvSpPr>
          <p:cNvPr id="307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November 6-12, 2021 – Madrid, ES (virtual only)</a:t>
            </a:r>
          </a:p>
          <a:p>
            <a:pPr lvl="1"/>
            <a:r>
              <a:rPr lang="en-US" dirty="0"/>
              <a:t>March 19-25, 2022 – Bangkok, TH</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ctr">
              <a:buFontTx/>
              <a:buNone/>
            </a:pPr>
            <a:r>
              <a:rPr lang="en-US" b="0" dirty="0"/>
              <a:t>This document contains agenda/minutes/actions/status as prepared/recorded at the IEEE 802.11 Editors’ Meeting</a:t>
            </a:r>
          </a:p>
        </p:txBody>
      </p:sp>
      <p:sp>
        <p:nvSpPr>
          <p:cNvPr id="2" name="Footer Placeholder 1">
            <a:extLst>
              <a:ext uri="{FF2B5EF4-FFF2-40B4-BE49-F238E27FC236}">
                <a16:creationId xmlns:a16="http://schemas.microsoft.com/office/drawing/2014/main" id="{8E1A4D74-8AB1-4FAB-8611-33CC838F66C3}"/>
              </a:ext>
            </a:extLst>
          </p:cNvPr>
          <p:cNvSpPr>
            <a:spLocks noGrp="1"/>
          </p:cNvSpPr>
          <p:nvPr>
            <p:ph type="ftr" idx="14"/>
          </p:nvPr>
        </p:nvSpPr>
        <p:spPr/>
        <p:txBody>
          <a:bodyPr/>
          <a:lstStyle/>
          <a:p>
            <a:r>
              <a:rPr lang="en-GB"/>
              <a:t>Robert Stacey (Intel)</a:t>
            </a:r>
            <a:endParaRPr lang="en-GB" dirty="0"/>
          </a:p>
        </p:txBody>
      </p:sp>
      <p:sp>
        <p:nvSpPr>
          <p:cNvPr id="3" name="Slide Number Placeholder 2">
            <a:extLst>
              <a:ext uri="{FF2B5EF4-FFF2-40B4-BE49-F238E27FC236}">
                <a16:creationId xmlns:a16="http://schemas.microsoft.com/office/drawing/2014/main" id="{6A25B7C9-CF31-428E-8FF8-13425BB889BD}"/>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7" name="Date Placeholder 6">
            <a:extLst>
              <a:ext uri="{FF2B5EF4-FFF2-40B4-BE49-F238E27FC236}">
                <a16:creationId xmlns:a16="http://schemas.microsoft.com/office/drawing/2014/main" id="{48FA0119-C488-4F2E-8022-D18D28ADD1FB}"/>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23653254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June 24, 2021</a:t>
            </a:r>
          </a:p>
          <a:p>
            <a:pPr lvl="1">
              <a:lnSpc>
                <a:spcPct val="80000"/>
              </a:lnSpc>
              <a:defRPr/>
            </a:pPr>
            <a:endParaRPr lang="en-US" sz="1000" dirty="0"/>
          </a:p>
          <a:p>
            <a:pPr>
              <a:lnSpc>
                <a:spcPct val="80000"/>
              </a:lnSpc>
              <a:defRPr/>
            </a:pPr>
            <a:r>
              <a:rPr lang="en-US" sz="2000" dirty="0"/>
              <a:t>802.11-related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110</a:t>
            </a:fld>
            <a:endParaRPr lang="en-US"/>
          </a:p>
        </p:txBody>
      </p:sp>
    </p:spTree>
    <p:extLst>
      <p:ext uri="{BB962C8B-B14F-4D97-AF65-F5344CB8AC3E}">
        <p14:creationId xmlns:p14="http://schemas.microsoft.com/office/powerpoint/2010/main" val="22492657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No RFCs published in the last two months mention IEEE 802.11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111</a:t>
            </a:fld>
            <a:endParaRPr lang="en-US"/>
          </a:p>
        </p:txBody>
      </p:sp>
    </p:spTree>
    <p:extLst>
      <p:ext uri="{BB962C8B-B14F-4D97-AF65-F5344CB8AC3E}">
        <p14:creationId xmlns:p14="http://schemas.microsoft.com/office/powerpoint/2010/main" val="39826320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112 November 6-12, 2021</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https://datatracker.ietf.org/wg/bofs/</a:t>
            </a:r>
            <a:endParaRPr lang="en-US" sz="2000" dirty="0"/>
          </a:p>
          <a:p>
            <a:r>
              <a:rPr lang="en-US" sz="2000" dirty="0"/>
              <a:t>Too early for BOFs to have been selected, but…</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112</a:t>
            </a:fld>
            <a:endParaRPr lang="en-US"/>
          </a:p>
        </p:txBody>
      </p:sp>
      <p:graphicFrame>
        <p:nvGraphicFramePr>
          <p:cNvPr id="2" name="Table 1"/>
          <p:cNvGraphicFramePr>
            <a:graphicFrameLocks noGrp="1"/>
          </p:cNvGraphicFramePr>
          <p:nvPr/>
        </p:nvGraphicFramePr>
        <p:xfrm>
          <a:off x="2607222" y="3167292"/>
          <a:ext cx="6977557" cy="619584"/>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sz="1800" b="0" dirty="0" err="1">
                          <a:hlinkClick r:id="rId4"/>
                        </a:rPr>
                        <a:t>madinas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MAC Address Device Identification for Network and Application Services: From BOF to WG</a:t>
                      </a:r>
                      <a:endParaRPr lang="en-US" b="0" dirty="0"/>
                    </a:p>
                  </a:txBody>
                  <a:tcPr marL="70945" marR="70945" marT="35472" marB="35472"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2021</a:t>
            </a:r>
            <a:endParaRPr lang="en-US" sz="1800" dirty="0"/>
          </a:p>
        </p:txBody>
      </p:sp>
      <p:sp>
        <p:nvSpPr>
          <p:cNvPr id="2048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113</a:t>
            </a:fld>
            <a:endParaRPr lang="en-US"/>
          </a:p>
        </p:txBody>
      </p:sp>
      <p:graphicFrame>
        <p:nvGraphicFramePr>
          <p:cNvPr id="2" name="Table 1"/>
          <p:cNvGraphicFramePr>
            <a:graphicFrameLocks noGrp="1"/>
          </p:cNvGraphicFramePr>
          <p:nvPr/>
        </p:nvGraphicFramePr>
        <p:xfrm>
          <a:off x="2590801" y="2875632"/>
          <a:ext cx="6977557" cy="3476298"/>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496614">
                <a:tc>
                  <a:txBody>
                    <a:bodyPr/>
                    <a:lstStyle/>
                    <a:p>
                      <a:r>
                        <a:rPr lang="en-US" sz="1800" b="0" dirty="0">
                          <a:hlinkClick r:id="rId4"/>
                        </a:rPr>
                        <a:t>alto</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Application-Layer Traffic Optimization</a:t>
                      </a:r>
                      <a:endParaRPr lang="en-US" sz="1800" b="0" dirty="0"/>
                    </a:p>
                  </a:txBody>
                  <a:tcPr marL="70945" marR="70945" marT="35472" marB="35472" anchor="ctr"/>
                </a:tc>
                <a:extLst>
                  <a:ext uri="{0D108BD9-81ED-4DB2-BD59-A6C34878D82A}">
                    <a16:rowId xmlns:a16="http://schemas.microsoft.com/office/drawing/2014/main" val="10000"/>
                  </a:ext>
                </a:extLst>
              </a:tr>
              <a:tr h="496614">
                <a:tc>
                  <a:txBody>
                    <a:bodyPr/>
                    <a:lstStyle/>
                    <a:p>
                      <a:r>
                        <a:rPr lang="en-US" sz="1800" b="0" dirty="0" err="1">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10001"/>
                  </a:ext>
                </a:extLst>
              </a:tr>
              <a:tr h="496614">
                <a:tc>
                  <a:txBody>
                    <a:bodyPr/>
                    <a:lstStyle/>
                    <a:p>
                      <a:r>
                        <a:rPr lang="en-US" sz="1800" b="0" dirty="0">
                          <a:hlinkClick r:id="rId8"/>
                        </a:rPr>
                        <a:t>dance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DANE Authentication for Network Clients Everywhere</a:t>
                      </a:r>
                      <a:endParaRPr lang="en-US" sz="1800" b="0" dirty="0"/>
                    </a:p>
                  </a:txBody>
                  <a:tcPr marL="70945" marR="70945" marT="35472" marB="35472" anchor="ctr"/>
                </a:tc>
                <a:extLst>
                  <a:ext uri="{0D108BD9-81ED-4DB2-BD59-A6C34878D82A}">
                    <a16:rowId xmlns:a16="http://schemas.microsoft.com/office/drawing/2014/main" val="2320060670"/>
                  </a:ext>
                </a:extLst>
              </a:tr>
              <a:tr h="496614">
                <a:tc>
                  <a:txBody>
                    <a:bodyPr/>
                    <a:lstStyle/>
                    <a:p>
                      <a:r>
                        <a:rPr lang="en-US" dirty="0" err="1">
                          <a:hlinkClick r:id="rId10"/>
                        </a:rPr>
                        <a:t>dtn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Delay/Disruption Tolerant Networking</a:t>
                      </a:r>
                      <a:endParaRPr lang="en-US" sz="1800" b="0" dirty="0"/>
                    </a:p>
                  </a:txBody>
                  <a:tcPr marL="70945" marR="70945" marT="35472" marB="35472" anchor="ctr"/>
                </a:tc>
                <a:extLst>
                  <a:ext uri="{0D108BD9-81ED-4DB2-BD59-A6C34878D82A}">
                    <a16:rowId xmlns:a16="http://schemas.microsoft.com/office/drawing/2014/main" val="3136786900"/>
                  </a:ext>
                </a:extLst>
              </a:tr>
              <a:tr h="496614">
                <a:tc>
                  <a:txBody>
                    <a:bodyPr/>
                    <a:lstStyle/>
                    <a:p>
                      <a:r>
                        <a:rPr lang="en-US" sz="1800" b="0" dirty="0">
                          <a:hlinkClick r:id="rId12"/>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13"/>
                        </a:rPr>
                        <a:t>Global Routing Operations</a:t>
                      </a:r>
                      <a:endParaRPr lang="en-US" sz="1800" b="0" dirty="0"/>
                    </a:p>
                  </a:txBody>
                  <a:tcPr marL="70945" marR="70945" marT="35472" marB="35472" anchor="ctr"/>
                </a:tc>
                <a:extLst>
                  <a:ext uri="{0D108BD9-81ED-4DB2-BD59-A6C34878D82A}">
                    <a16:rowId xmlns:a16="http://schemas.microsoft.com/office/drawing/2014/main" val="10002"/>
                  </a:ext>
                </a:extLst>
              </a:tr>
              <a:tr h="496614">
                <a:tc>
                  <a:txBody>
                    <a:bodyPr/>
                    <a:lstStyle/>
                    <a:p>
                      <a:r>
                        <a:rPr lang="en-US" dirty="0" err="1">
                          <a:hlinkClick r:id="rId14"/>
                        </a:rPr>
                        <a:t>oarh</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Oblivious Applications using Relayed HTTP</a:t>
                      </a:r>
                      <a:endParaRPr lang="en-US" sz="1800" b="0" dirty="0"/>
                    </a:p>
                  </a:txBody>
                  <a:tcPr marL="70945" marR="70945" marT="35472" marB="35472" anchor="ctr"/>
                </a:tc>
                <a:extLst>
                  <a:ext uri="{0D108BD9-81ED-4DB2-BD59-A6C34878D82A}">
                    <a16:rowId xmlns:a16="http://schemas.microsoft.com/office/drawing/2014/main" val="10003"/>
                  </a:ext>
                </a:extLst>
              </a:tr>
              <a:tr h="496614">
                <a:tc>
                  <a:txBody>
                    <a:bodyPr/>
                    <a:lstStyle/>
                    <a:p>
                      <a:r>
                        <a:rPr lang="en-US" dirty="0" err="1">
                          <a:hlinkClick r:id="rId16"/>
                        </a:rPr>
                        <a:t>ohttp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Oblivious HTTP</a:t>
                      </a:r>
                      <a:endParaRPr lang="en-US" sz="1800" b="0" dirty="0"/>
                    </a:p>
                  </a:txBody>
                  <a:tcPr marL="70945" marR="70945" marT="35472" marB="35472"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114</a:t>
            </a:fld>
            <a:endParaRPr lang="en-US"/>
          </a:p>
        </p:txBody>
      </p:sp>
    </p:spTree>
    <p:extLst>
      <p:ext uri="{BB962C8B-B14F-4D97-AF65-F5344CB8AC3E}">
        <p14:creationId xmlns:p14="http://schemas.microsoft.com/office/powerpoint/2010/main" val="511215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In WG Last Call: IPv6 over Constrained Node Networks (6lo) Applicability &amp; Use cases: </a:t>
            </a:r>
            <a:r>
              <a:rPr lang="en-US" sz="1400" dirty="0">
                <a:hlinkClick r:id="rId4"/>
              </a:rPr>
              <a:t>https://datatracker.ietf.org/doc/draft-ietf-6lo-use-cases/</a:t>
            </a:r>
            <a:r>
              <a:rPr lang="en-US" sz="1400" dirty="0"/>
              <a:t> (July 2021)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115</a:t>
            </a:fld>
            <a:endParaRPr lang="en-US"/>
          </a:p>
        </p:txBody>
      </p:sp>
    </p:spTree>
    <p:extLst>
      <p:ext uri="{BB962C8B-B14F-4D97-AF65-F5344CB8AC3E}">
        <p14:creationId xmlns:p14="http://schemas.microsoft.com/office/powerpoint/2010/main" val="40919238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a:t>
            </a:r>
            <a:r>
              <a:rPr lang="en-US" sz="1400" dirty="0" err="1"/>
              <a:t>Lossy</a:t>
            </a:r>
            <a:r>
              <a:rPr lang="en-US" sz="1400" dirty="0"/>
              <a:t>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116</a:t>
            </a:fld>
            <a:endParaRPr lang="en-US"/>
          </a:p>
        </p:txBody>
      </p:sp>
    </p:spTree>
    <p:extLst>
      <p:ext uri="{BB962C8B-B14F-4D97-AF65-F5344CB8AC3E}">
        <p14:creationId xmlns:p14="http://schemas.microsoft.com/office/powerpoint/2010/main" val="21307688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pPr>
            <a:r>
              <a:rPr lang="en-US" sz="1400" dirty="0"/>
              <a:t>Updated: Nimble out-of-band authentication for EAP (EAP-NOOB), see </a:t>
            </a:r>
            <a:r>
              <a:rPr lang="en-US" sz="1400" dirty="0">
                <a:hlinkClick r:id="rId4"/>
              </a:rPr>
              <a:t>https://datatracker.ietf.org/doc/draft-ietf-emu-eap-noob/</a:t>
            </a:r>
            <a:r>
              <a:rPr lang="en-US" sz="1400" dirty="0"/>
              <a:t> (September 2021)</a:t>
            </a:r>
          </a:p>
          <a:p>
            <a:pPr lvl="1">
              <a:lnSpc>
                <a:spcPct val="80000"/>
              </a:lnSpc>
            </a:pPr>
            <a:r>
              <a:rPr lang="en-US" sz="1400" dirty="0"/>
              <a:t>In IETF Last Call: Using EAP-TLS with TLS 1.3, see </a:t>
            </a:r>
            <a:r>
              <a:rPr lang="en-US" sz="1400" dirty="0">
                <a:hlinkClick r:id="rId5"/>
              </a:rPr>
              <a:t>https://datatracker.ietf.org/doc/draft-ietf-emu-eap-tls13/</a:t>
            </a:r>
            <a:r>
              <a:rPr lang="en-US" sz="1400" dirty="0"/>
              <a:t> (September 2021)</a:t>
            </a:r>
          </a:p>
          <a:p>
            <a:pPr lvl="1">
              <a:lnSpc>
                <a:spcPct val="80000"/>
              </a:lnSpc>
            </a:pPr>
            <a:r>
              <a:rPr lang="en-US" sz="1400" dirty="0"/>
              <a:t>Related: TEAP Update and Extensions for Bootstrapping, see </a:t>
            </a:r>
            <a:r>
              <a:rPr lang="en-US" sz="1400" dirty="0">
                <a:hlinkClick r:id="rId6"/>
              </a:rPr>
              <a:t>https://datatracker.ietf.org/doc/draft-lear-eap-teap-brski/</a:t>
            </a:r>
            <a:r>
              <a:rPr lang="en-US" sz="1400" dirty="0"/>
              <a:t> (August 2021)</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2021</a:t>
            </a:r>
            <a:endParaRPr lang="en-US" sz="1800" dirty="0"/>
          </a:p>
        </p:txBody>
      </p:sp>
      <p:sp>
        <p:nvSpPr>
          <p:cNvPr id="19459"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117</a:t>
            </a:fld>
            <a:endParaRPr lang="en-US"/>
          </a:p>
        </p:txBody>
      </p:sp>
    </p:spTree>
    <p:extLst>
      <p:ext uri="{BB962C8B-B14F-4D97-AF65-F5344CB8AC3E}">
        <p14:creationId xmlns:p14="http://schemas.microsoft.com/office/powerpoint/2010/main" val="12407905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A Layer 2 VPN Network YANG Model, see </a:t>
            </a:r>
            <a:r>
              <a:rPr lang="en-US" sz="1400" dirty="0">
                <a:hlinkClick r:id="rId4"/>
              </a:rPr>
              <a:t>https://datatracker.ietf.org/doc/draft-ietf-opsawg-l2nm/</a:t>
            </a:r>
            <a:r>
              <a:rPr lang="en-US" sz="1400" dirty="0"/>
              <a:t> (September 2021)</a:t>
            </a:r>
          </a:p>
          <a:p>
            <a:pPr lvl="1">
              <a:lnSpc>
                <a:spcPct val="80000"/>
              </a:lnSpc>
              <a:defRPr/>
            </a:pPr>
            <a:r>
              <a:rPr lang="en-US" sz="1400" dirty="0"/>
              <a:t>A Layer 2/3 VPN Common YANG Model, see</a:t>
            </a:r>
            <a:r>
              <a:rPr lang="en-US" sz="1400" b="1" dirty="0"/>
              <a:t> </a:t>
            </a:r>
            <a:r>
              <a:rPr lang="en-US" sz="1400" dirty="0">
                <a:hlinkClick r:id="rId5"/>
              </a:rPr>
              <a:t>https://datatracker.ietf.org/doc/draft-ietf-opsawg-vpn-common/</a:t>
            </a:r>
            <a:r>
              <a:rPr lang="en-US" sz="1400" dirty="0"/>
              <a:t> (September 2021) [In IESG Evaluation]</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118</a:t>
            </a:fld>
            <a:endParaRPr lang="en-US"/>
          </a:p>
        </p:txBody>
      </p:sp>
    </p:spTree>
    <p:extLst>
      <p:ext uri="{BB962C8B-B14F-4D97-AF65-F5344CB8AC3E}">
        <p14:creationId xmlns:p14="http://schemas.microsoft.com/office/powerpoint/2010/main" val="275765622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defRPr/>
            </a:pPr>
            <a:r>
              <a:rPr lang="en-US" sz="1400" dirty="0"/>
              <a:t>The Transport Layer Security (TLS) Protocol Version 1.3, see </a:t>
            </a:r>
            <a:r>
              <a:rPr lang="en-US" sz="1400" dirty="0">
                <a:hlinkClick r:id="rId4"/>
              </a:rPr>
              <a:t>https://datatracker.ietf.org/doc/draft-ietf-tls-rfc8446bis/</a:t>
            </a:r>
            <a:r>
              <a:rPr lang="en-US" sz="1400" dirty="0"/>
              <a:t> (August 2021)</a:t>
            </a:r>
          </a:p>
          <a:p>
            <a:pPr lvl="1">
              <a:lnSpc>
                <a:spcPct val="80000"/>
              </a:lnSpc>
              <a:defRPr/>
            </a:pPr>
            <a:r>
              <a:rPr lang="en-US" sz="1400" dirty="0"/>
              <a:t>The Datagram Transport Layer Security (DTLS) Protocol Version 1.3, see </a:t>
            </a:r>
            <a:r>
              <a:rPr lang="en-US" sz="1400" dirty="0">
                <a:hlinkClick r:id="rId5"/>
              </a:rPr>
              <a:t>https://datatracker.ietf.org/doc/draft-ietf-tls-dtls13/</a:t>
            </a:r>
            <a:r>
              <a:rPr lang="en-US" sz="1400" dirty="0"/>
              <a:t> (April 2021) [In RFC Editor’s Queue]</a:t>
            </a:r>
          </a:p>
          <a:p>
            <a:pPr lvl="1">
              <a:lnSpc>
                <a:spcPct val="80000"/>
              </a:lnSpc>
              <a:defRPr/>
            </a:pPr>
            <a:r>
              <a:rPr lang="en-US" sz="1400" dirty="0"/>
              <a:t>Compact TLS 1.3, see </a:t>
            </a:r>
            <a:r>
              <a:rPr lang="en-US" sz="1400" dirty="0">
                <a:hlinkClick r:id="rId6"/>
              </a:rPr>
              <a:t>https://datatracker.ietf.org/doc/draft-ietf-tls-ctls/</a:t>
            </a:r>
            <a:r>
              <a:rPr lang="en-US" sz="1400" dirty="0"/>
              <a:t> (July 2021)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119</a:t>
            </a:fld>
            <a:endParaRPr lang="en-US"/>
          </a:p>
        </p:txBody>
      </p:sp>
    </p:spTree>
    <p:extLst>
      <p:ext uri="{BB962C8B-B14F-4D97-AF65-F5344CB8AC3E}">
        <p14:creationId xmlns:p14="http://schemas.microsoft.com/office/powerpoint/2010/main" val="3881829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2021-09-13 meeting</a:t>
            </a:r>
          </a:p>
        </p:txBody>
      </p:sp>
      <p:sp>
        <p:nvSpPr>
          <p:cNvPr id="3" name="Content Placeholder 2"/>
          <p:cNvSpPr>
            <a:spLocks noGrp="1"/>
          </p:cNvSpPr>
          <p:nvPr>
            <p:ph idx="1"/>
          </p:nvPr>
        </p:nvSpPr>
        <p:spPr/>
        <p:txBody>
          <a:bodyPr/>
          <a:lstStyle/>
          <a:p>
            <a:r>
              <a:rPr lang="en-US" dirty="0"/>
              <a:t>Roll Call / Contacts / Reflector</a:t>
            </a:r>
          </a:p>
          <a:p>
            <a:r>
              <a:rPr lang="en-US" dirty="0"/>
              <a:t>Brief status report</a:t>
            </a:r>
          </a:p>
          <a:p>
            <a:r>
              <a:rPr lang="en-US" dirty="0"/>
              <a:t>Draft Numbering</a:t>
            </a:r>
          </a:p>
          <a:p>
            <a:r>
              <a:rPr lang="en-US" dirty="0"/>
              <a:t>Learnings from 11ax, 11ay role-in</a:t>
            </a:r>
          </a:p>
          <a:p>
            <a:r>
              <a:rPr lang="en-US" dirty="0"/>
              <a:t>WG Style Guide for 802.11 draft </a:t>
            </a:r>
            <a:r>
              <a:rPr lang="en-US" dirty="0">
                <a:solidFill>
                  <a:schemeClr val="tx1"/>
                </a:solidFill>
              </a:rPr>
              <a:t>09/1034r19</a:t>
            </a:r>
          </a:p>
          <a:p>
            <a:r>
              <a:rPr lang="en-US" dirty="0"/>
              <a:t>Review WG Style Guide, 11be and </a:t>
            </a:r>
            <a:r>
              <a:rPr lang="en-US" dirty="0" err="1"/>
              <a:t>REVme</a:t>
            </a:r>
            <a:r>
              <a:rPr lang="en-US" dirty="0"/>
              <a:t> practice</a:t>
            </a:r>
          </a:p>
          <a:p>
            <a:r>
              <a:rPr lang="en-US" dirty="0"/>
              <a:t>Draft and Amendment alignments</a:t>
            </a:r>
          </a:p>
          <a:p>
            <a:endParaRPr lang="en-US" dirty="0"/>
          </a:p>
        </p:txBody>
      </p:sp>
      <p:sp>
        <p:nvSpPr>
          <p:cNvPr id="7" name="Footer Placeholder 6">
            <a:extLst>
              <a:ext uri="{FF2B5EF4-FFF2-40B4-BE49-F238E27FC236}">
                <a16:creationId xmlns:a16="http://schemas.microsoft.com/office/drawing/2014/main" id="{C2D4824A-244E-4E49-B9BC-5BA368E520C4}"/>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504B0FA4-20A5-4069-A930-20A80294EB53}"/>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130AE298-5C44-4DB2-B87B-056BD7925A6C}"/>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1510193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err="1"/>
              <a:t>DetNet</a:t>
            </a:r>
            <a:r>
              <a:rPr lang="en-US" sz="1400" dirty="0"/>
              <a:t> Bounded Latency</a:t>
            </a:r>
            <a:r>
              <a:rPr lang="en-US" sz="1400" dirty="0">
                <a:sym typeface="Wingdings" pitchFamily="2" charset="2"/>
              </a:rPr>
              <a:t>: </a:t>
            </a:r>
            <a:r>
              <a:rPr lang="en-US" sz="1400" dirty="0">
                <a:sym typeface="Wingdings" pitchFamily="2" charset="2"/>
                <a:hlinkClick r:id="rId4"/>
              </a:rPr>
              <a:t>https://datatracker.ietf.org/doc/draft-ietf-detnet-bounded-latency/</a:t>
            </a:r>
            <a:r>
              <a:rPr lang="en-US" sz="1400" dirty="0">
                <a:sym typeface="Wingdings" pitchFamily="2" charset="2"/>
              </a:rPr>
              <a:t> (September 2021)</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120</a:t>
            </a:fld>
            <a:endParaRPr lang="en-US"/>
          </a:p>
        </p:txBody>
      </p:sp>
    </p:spTree>
    <p:extLst>
      <p:ext uri="{BB962C8B-B14F-4D97-AF65-F5344CB8AC3E}">
        <p14:creationId xmlns:p14="http://schemas.microsoft.com/office/powerpoint/2010/main" val="16608652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Of interest:</a:t>
            </a:r>
          </a:p>
          <a:p>
            <a:pPr lvl="1"/>
            <a:r>
              <a:rPr lang="en-US" sz="1400" dirty="0">
                <a:sym typeface="Wingdings" pitchFamily="2" charset="2"/>
              </a:rPr>
              <a:t>Updated: RAW use cases: </a:t>
            </a:r>
            <a:r>
              <a:rPr lang="en-US" sz="1400" dirty="0">
                <a:sym typeface="Wingdings" pitchFamily="2" charset="2"/>
                <a:hlinkClick r:id="rId4"/>
              </a:rPr>
              <a:t>https://datatracker.ietf.org/doc/draft-ietf-raw-use-cases/</a:t>
            </a:r>
            <a:r>
              <a:rPr lang="en-US" sz="1400" dirty="0">
                <a:sym typeface="Wingdings" pitchFamily="2" charset="2"/>
              </a:rPr>
              <a:t> (July 2021)</a:t>
            </a:r>
          </a:p>
          <a:p>
            <a:pPr lvl="1"/>
            <a:r>
              <a:rPr lang="en-US" sz="1400" dirty="0">
                <a:sym typeface="Wingdings" pitchFamily="2" charset="2"/>
              </a:rPr>
              <a:t>Updated: Reliable and Available Wireless Technologies: </a:t>
            </a:r>
            <a:r>
              <a:rPr lang="en-US" sz="1400" dirty="0">
                <a:sym typeface="Wingdings" pitchFamily="2" charset="2"/>
                <a:hlinkClick r:id="rId5"/>
              </a:rPr>
              <a:t>https://datatracker.ietf.org/doc/draft-ietf-raw-technologies/</a:t>
            </a:r>
            <a:r>
              <a:rPr lang="en-US" sz="1400" dirty="0">
                <a:sym typeface="Wingdings" pitchFamily="2" charset="2"/>
              </a:rPr>
              <a:t> (August 2021) [mentions IEEE 802.11ax, be, ad, and ay]</a:t>
            </a:r>
          </a:p>
          <a:p>
            <a:pPr lvl="1"/>
            <a:r>
              <a:rPr lang="en-US" sz="1400" dirty="0">
                <a:sym typeface="Wingdings" pitchFamily="2" charset="2"/>
              </a:rPr>
              <a:t>New: Reliable and Available Wireless Architecture/Framework: </a:t>
            </a:r>
            <a:r>
              <a:rPr lang="en-US" sz="1400" dirty="0">
                <a:sym typeface="Wingdings" pitchFamily="2" charset="2"/>
                <a:hlinkClick r:id="rId6"/>
              </a:rPr>
              <a:t>https://datatracker.ietf.org/doc/draft-ietf-raw-architecture/</a:t>
            </a:r>
            <a:r>
              <a:rPr lang="en-US" sz="1400" dirty="0">
                <a:sym typeface="Wingdings" pitchFamily="2" charset="2"/>
              </a:rPr>
              <a:t> (July 2021)</a:t>
            </a: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September 2021</a:t>
            </a:r>
            <a:endParaRPr lang="en-US" dirty="0"/>
          </a:p>
        </p:txBody>
      </p:sp>
      <p:sp>
        <p:nvSpPr>
          <p:cNvPr id="5"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121</a:t>
            </a:fld>
            <a:endParaRPr lang="en-US"/>
          </a:p>
        </p:txBody>
      </p:sp>
    </p:spTree>
    <p:extLst>
      <p:ext uri="{BB962C8B-B14F-4D97-AF65-F5344CB8AC3E}">
        <p14:creationId xmlns:p14="http://schemas.microsoft.com/office/powerpoint/2010/main" val="6561410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IP Wireless Access in Vehicular Environments  (IPWAVE)</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a:lnSpc>
                <a:spcPct val="80000"/>
              </a:lnSpc>
            </a:pPr>
            <a:endParaRPr lang="en-US" sz="2000" dirty="0"/>
          </a:p>
          <a:p>
            <a:r>
              <a:rPr lang="en-US" sz="1800" dirty="0"/>
              <a:t>Updates</a:t>
            </a:r>
          </a:p>
          <a:p>
            <a:pPr lvl="1"/>
            <a:r>
              <a:rPr lang="en-US" sz="1400" dirty="0"/>
              <a:t>Use cases and problem statement document: </a:t>
            </a:r>
            <a:r>
              <a:rPr lang="en-US" sz="1400" dirty="0">
                <a:hlinkClick r:id="rId4"/>
              </a:rPr>
              <a:t>https://datatracker.ietf.org/doc/draft-ietf-ipwave-vehicular-networking/</a:t>
            </a:r>
            <a:r>
              <a:rPr lang="en-US" sz="1400" dirty="0"/>
              <a:t> (Updated: September 2021) [Submitted for publication]</a:t>
            </a:r>
          </a:p>
          <a:p>
            <a:pPr lvl="1"/>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122</a:t>
            </a:fld>
            <a:endParaRPr lang="en-US"/>
          </a:p>
        </p:txBody>
      </p:sp>
    </p:spTree>
    <p:extLst>
      <p:ext uri="{BB962C8B-B14F-4D97-AF65-F5344CB8AC3E}">
        <p14:creationId xmlns:p14="http://schemas.microsoft.com/office/powerpoint/2010/main" val="37054472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r>
              <a:rPr lang="en-US" sz="1400" dirty="0"/>
              <a:t>None of note. Perhaps the WG is basking in the feeling of finally publishing their cluster of standards.</a:t>
            </a:r>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123</a:t>
            </a:fld>
            <a:endParaRPr lang="en-US"/>
          </a:p>
        </p:txBody>
      </p:sp>
    </p:spTree>
    <p:extLst>
      <p:ext uri="{BB962C8B-B14F-4D97-AF65-F5344CB8AC3E}">
        <p14:creationId xmlns:p14="http://schemas.microsoft.com/office/powerpoint/2010/main" val="3150856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September 2021</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124</a:t>
            </a:fld>
            <a:endParaRPr lang="en-US"/>
          </a:p>
        </p:txBody>
      </p:sp>
    </p:spTree>
    <p:extLst>
      <p:ext uri="{BB962C8B-B14F-4D97-AF65-F5344CB8AC3E}">
        <p14:creationId xmlns:p14="http://schemas.microsoft.com/office/powerpoint/2010/main" val="98111182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recently expanded to operate over LTE-V2X as well as DSRC</a:t>
            </a: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September 2021</a:t>
            </a:r>
            <a:endParaRPr lang="en-GB" altLang="en-US" sz="1800" dirty="0"/>
          </a:p>
        </p:txBody>
      </p:sp>
      <p:sp>
        <p:nvSpPr>
          <p:cNvPr id="4" name="Slide Number Placeholder 5"/>
          <p:cNvSpPr>
            <a:spLocks noGrp="1"/>
          </p:cNvSpPr>
          <p:nvPr>
            <p:ph type="sldNum" sz="quarter" idx="12"/>
          </p:nvPr>
        </p:nvSpPr>
        <p:spPr>
          <a:xfrm>
            <a:off x="5868989" y="6475413"/>
            <a:ext cx="611187" cy="13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125</a:t>
            </a:fld>
            <a:endParaRPr lang="en-GB" altLang="en-US" sz="1200" b="0" dirty="0"/>
          </a:p>
        </p:txBody>
      </p:sp>
      <p:grpSp>
        <p:nvGrpSpPr>
          <p:cNvPr id="2" name="Group 1">
            <a:extLst>
              <a:ext uri="{FF2B5EF4-FFF2-40B4-BE49-F238E27FC236}">
                <a16:creationId xmlns:a16="http://schemas.microsoft.com/office/drawing/2014/main" id="{1FD13B46-D442-4C9A-A7B0-0A9740430BA6}"/>
              </a:ext>
            </a:extLst>
          </p:cNvPr>
          <p:cNvGrpSpPr/>
          <p:nvPr/>
        </p:nvGrpSpPr>
        <p:grpSpPr>
          <a:xfrm>
            <a:off x="2376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dirty="0">
                  <a:latin typeface="Garamond" pitchFamily="18" charset="0"/>
                  <a:cs typeface="Arial" charset="0"/>
                </a:rPr>
                <a:t>Message</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Dictionary (SAE J2735</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Application Reqs. (SAE J2945/x)</a:t>
              </a:r>
              <a:endParaRPr kumimoji="1" lang="en-US" altLang="en-US" sz="2200" dirty="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dirty="0">
                  <a:latin typeface="Garamond" pitchFamily="18" charset="0"/>
                  <a:cs typeface="Arial" charset="0"/>
                </a:rPr>
                <a:t>Other DSRC applications</a:t>
              </a:r>
              <a:endParaRPr kumimoji="1" lang="en-US" altLang="en-US" sz="2400" dirty="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377547" cy="3116264"/>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aseline="30000" dirty="0">
                  <a:latin typeface="Garamond" pitchFamily="18" charset="0"/>
                  <a:cs typeface="Arial" pitchFamily="34" charset="0"/>
                </a:rPr>
                <a:t>DSRC Security (IEEE 1609.2)</a:t>
              </a:r>
            </a:p>
          </p:txBody>
        </p:sp>
        <p:sp>
          <p:nvSpPr>
            <p:cNvPr id="20" name="Text Box 21">
              <a:extLst>
                <a:ext uri="{FF2B5EF4-FFF2-40B4-BE49-F238E27FC236}">
                  <a16:creationId xmlns:a16="http://schemas.microsoft.com/office/drawing/2014/main" id="{376EDE92-1F65-402E-A033-1DA3C4A07D7B}"/>
                </a:ext>
              </a:extLst>
            </p:cNvPr>
            <p:cNvSpPr txBox="1">
              <a:spLocks noChangeArrowheads="1"/>
            </p:cNvSpPr>
            <p:nvPr/>
          </p:nvSpPr>
          <p:spPr bwMode="auto">
            <a:xfrm>
              <a:off x="2258881" y="3185252"/>
              <a:ext cx="2471738" cy="1770129"/>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1600" dirty="0">
                  <a:latin typeface="Garamond" pitchFamily="18" charset="0"/>
                  <a:cs typeface="Arial" charset="0"/>
                </a:rPr>
                <a:t>DSRC WAVE Short Message Protocol (WSMP) and WAVE Service Advertisement (WSA)</a:t>
              </a:r>
            </a:p>
            <a:p>
              <a:pPr algn="ctr" eaLnBrk="1" hangingPunct="1">
                <a:spcBef>
                  <a:spcPct val="50000"/>
                </a:spcBef>
                <a:buFontTx/>
                <a:buNone/>
              </a:pPr>
              <a:r>
                <a:rPr kumimoji="1" lang="en-US" altLang="en-US" sz="1600" dirty="0">
                  <a:latin typeface="Garamond" pitchFamily="18" charset="0"/>
                  <a:cs typeface="Arial" charset="0"/>
                </a:rPr>
                <a:t>(IEEE 1609.3)</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7317438" y="5624530"/>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7684294" y="5677491"/>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5199150" y="6113082"/>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4688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7962259" y="5919304"/>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10054855"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2000" dirty="0"/>
              <a:t>IEEE 1609 WG is tracking IEEE 802.11bd progress</a:t>
            </a:r>
          </a:p>
          <a:p>
            <a:pPr>
              <a:defRPr/>
            </a:pPr>
            <a:r>
              <a:rPr lang="en-US" altLang="en-US" sz="2000" b="0" dirty="0"/>
              <a:t>Good alignment achieved between 802.11 and 1609 WGs</a:t>
            </a:r>
          </a:p>
          <a:p>
            <a:pPr>
              <a:defRPr/>
            </a:pPr>
            <a:r>
              <a:rPr lang="en-US" altLang="en-US" sz="2000" b="0" dirty="0"/>
              <a:t>Areas of highest interest for IEEE 1609 WG:</a:t>
            </a:r>
          </a:p>
          <a:p>
            <a:pPr lvl="1">
              <a:defRPr/>
            </a:pPr>
            <a:r>
              <a:rPr lang="en-US" altLang="en-US" sz="1800" dirty="0"/>
              <a:t>Interface and primitives between MAC/MLME and IEEE 1609 middle layers</a:t>
            </a:r>
          </a:p>
          <a:p>
            <a:pPr lvl="1">
              <a:defRPr/>
            </a:pPr>
            <a:r>
              <a:rPr lang="en-US" altLang="en-US" sz="1800" dirty="0"/>
              <a:t>IEEE 802.11bd-enabled positioning</a:t>
            </a:r>
          </a:p>
          <a:p>
            <a:pPr lvl="1">
              <a:defRPr/>
            </a:pPr>
            <a:r>
              <a:rPr lang="en-US" altLang="en-US" sz="1800" dirty="0"/>
              <a:t>IEEE-based V2X in unlicensed bands</a:t>
            </a:r>
          </a:p>
          <a:p>
            <a:pPr>
              <a:defRPr/>
            </a:pPr>
            <a:r>
              <a:rPr lang="en-US" altLang="en-US" sz="2000" b="0" dirty="0"/>
              <a:t>Comment resolution on LB254 touches on several issues of common interest</a:t>
            </a:r>
          </a:p>
          <a:p>
            <a:pPr>
              <a:defRPr/>
            </a:pPr>
            <a:r>
              <a:rPr lang="en-US" altLang="en-US" sz="2000" b="0" dirty="0"/>
              <a:t>IEEE 1609 WG is currently focused on improvements to V2X Security standards (IEEE 1609.2, IEEE 1609.2.1)</a:t>
            </a:r>
          </a:p>
          <a:p>
            <a:pPr>
              <a:defRPr/>
            </a:pPr>
            <a:r>
              <a:rPr lang="en-US" altLang="en-US" sz="2000" b="0" dirty="0"/>
              <a:t>IEEE 1609 meeting schedule (all will be by teleconference):</a:t>
            </a:r>
            <a:endParaRPr lang="en-US" altLang="en-US" sz="1800" b="0" dirty="0"/>
          </a:p>
          <a:p>
            <a:pPr lvl="1">
              <a:defRPr/>
            </a:pPr>
            <a:r>
              <a:rPr lang="en-US" altLang="en-US" sz="1800" dirty="0"/>
              <a:t>September 28, 2021 (noon-5 pm ET)</a:t>
            </a:r>
          </a:p>
          <a:p>
            <a:pPr lvl="1">
              <a:defRPr/>
            </a:pPr>
            <a:r>
              <a:rPr lang="en-US" altLang="en-US" sz="1800" dirty="0"/>
              <a:t>November 9, 2021 (noon-5 pm ET) - tentative</a:t>
            </a:r>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September 2021</a:t>
            </a:r>
            <a:endParaRPr lang="en-GB" altLang="en-US" sz="1800" dirty="0"/>
          </a:p>
        </p:txBody>
      </p:sp>
      <p:sp>
        <p:nvSpPr>
          <p:cNvPr id="4" name="Slide Number Placeholder 5"/>
          <p:cNvSpPr>
            <a:spLocks noGrp="1"/>
          </p:cNvSpPr>
          <p:nvPr>
            <p:ph type="sldNum" sz="quarter" idx="12"/>
          </p:nvPr>
        </p:nvSpPr>
        <p:spPr>
          <a:xfrm>
            <a:off x="5868989" y="6475413"/>
            <a:ext cx="6080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126</a:t>
            </a:fld>
            <a:endParaRPr lang="en-GB" altLang="en-US" sz="1200" b="0" dirty="0"/>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10054855" y="6475413"/>
            <a:ext cx="1298945"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it-IT" sz="1600" dirty="0">
                <a:hlinkClick r:id="rId4"/>
              </a:rPr>
              <a:t>pecclesi@cisco.com</a:t>
            </a:r>
            <a:r>
              <a:rPr lang="it-IT" sz="1600" b="1"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TGba</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TGbb</a:t>
            </a:r>
            <a:r>
              <a:rPr lang="en-US" sz="1600" b="1" dirty="0"/>
              <a:t> – Volker </a:t>
            </a:r>
            <a:r>
              <a:rPr lang="en-US" sz="1600" b="1" dirty="0" err="1"/>
              <a:t>Jungnickel</a:t>
            </a:r>
            <a:r>
              <a:rPr lang="en-US" sz="1600" b="1" dirty="0"/>
              <a:t> </a:t>
            </a:r>
            <a:r>
              <a:rPr lang="en-US" sz="1600" dirty="0"/>
              <a:t>– </a:t>
            </a:r>
            <a:r>
              <a:rPr lang="en-US" sz="1600" dirty="0">
                <a:hlinkClick r:id="rId8"/>
              </a:rPr>
              <a:t>volker.jungnickel@hhi.fraunhofer.de</a:t>
            </a:r>
            <a:r>
              <a:rPr lang="en-US" sz="1600" dirty="0"/>
              <a:t> , </a:t>
            </a:r>
            <a:r>
              <a:rPr lang="en-US" sz="1600" b="1" dirty="0"/>
              <a:t>Harry </a:t>
            </a:r>
            <a:r>
              <a:rPr lang="en-US" sz="1600" b="1" dirty="0" err="1"/>
              <a:t>Bims</a:t>
            </a:r>
            <a:r>
              <a:rPr lang="en-US" sz="1600" b="1" dirty="0"/>
              <a:t> </a:t>
            </a:r>
            <a:r>
              <a:rPr lang="en-US" sz="1600" dirty="0">
                <a:hlinkClick r:id="rId9"/>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10"/>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1"/>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2"/>
              </a:rPr>
              <a:t>edward.ks.au@huawei.com</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3"/>
              </a:rPr>
              <a:t>claudiodasilva@fb.com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10"/>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7"/>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2"/>
              </a:rPr>
              <a:t>edward.ks.au@huawei.com</a:t>
            </a:r>
            <a:r>
              <a:rPr lang="en-US" sz="1600" dirty="0"/>
              <a:t>, </a:t>
            </a:r>
          </a:p>
          <a:p>
            <a:pPr lvl="1"/>
            <a:endParaRPr lang="en-US" sz="1600" dirty="0"/>
          </a:p>
        </p:txBody>
      </p:sp>
      <p:sp>
        <p:nvSpPr>
          <p:cNvPr id="3" name="Footer Placeholder 2">
            <a:extLst>
              <a:ext uri="{FF2B5EF4-FFF2-40B4-BE49-F238E27FC236}">
                <a16:creationId xmlns:a16="http://schemas.microsoft.com/office/drawing/2014/main" id="{BF97B8EA-243A-4BC4-899C-BF9F6130D7DD}"/>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F6C47397-DC74-4DB3-A738-BBCD0A61F620}"/>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B7D043DD-A965-47A2-9121-99253061B667}"/>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37247591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September 13</a:t>
            </a:r>
            <a:r>
              <a:rPr lang="en-GB" baseline="30000" dirty="0"/>
              <a:t>th</a:t>
            </a:r>
            <a:r>
              <a:rPr lang="en-GB" dirty="0"/>
              <a:t>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400" dirty="0"/>
              <a:t>11az – </a:t>
            </a:r>
            <a:r>
              <a:rPr lang="en-US" sz="1400" dirty="0"/>
              <a:t> LB255 on D4.0 closed recently with 77 comments. Targeting SA ballot: recirc either unchanged D4.0 or D5.0 with minor changes coming out of September.</a:t>
            </a:r>
            <a:endParaRPr lang="en-GB" sz="1400" dirty="0"/>
          </a:p>
          <a:p>
            <a:r>
              <a:rPr lang="en-GB" sz="1400" dirty="0"/>
              <a:t>11ba – </a:t>
            </a:r>
            <a:r>
              <a:rPr lang="en-US" sz="1400" dirty="0"/>
              <a:t> Initial review with publication editor complete. Expecting publication this month. </a:t>
            </a:r>
          </a:p>
          <a:p>
            <a:r>
              <a:rPr lang="en-GB" sz="1400" dirty="0"/>
              <a:t>11bb –  D0.6 out for CC, down to 24 pages (removed optimized PHY). Next draft expected to go to WG LB.</a:t>
            </a:r>
          </a:p>
          <a:p>
            <a:r>
              <a:rPr lang="en-GB" sz="1400" dirty="0"/>
              <a:t>11bc –  Current draft 1.04, now in FrameMaker. Updated to latest baseline. Last 70 comment should be done this week. D2.0 coming out of November.</a:t>
            </a:r>
          </a:p>
          <a:p>
            <a:r>
              <a:rPr lang="en-GB" sz="1400" dirty="0"/>
              <a:t>11bd –  Comment assignment done. 68 (25%) ready for motion.  Continue comment resolution this session. Expect D3.0 coming out of November session.</a:t>
            </a:r>
          </a:p>
          <a:p>
            <a:r>
              <a:rPr lang="en-GB" sz="1400" dirty="0"/>
              <a:t>11be – </a:t>
            </a:r>
            <a:r>
              <a:rPr lang="en-US" sz="1400" dirty="0"/>
              <a:t> 466 with approved resolutions. 691 ready for motion. 3215 pending resolution. (27% complete) Continue CR this week. D1.3 about two weeks after session. Expect D2.0 in March 2022.</a:t>
            </a:r>
          </a:p>
          <a:p>
            <a:r>
              <a:rPr lang="en-US" sz="1400" dirty="0"/>
              <a:t>11bf </a:t>
            </a:r>
            <a:r>
              <a:rPr lang="en-GB" sz="1400" dirty="0"/>
              <a:t>–</a:t>
            </a:r>
            <a:r>
              <a:rPr lang="en-US" sz="1400" dirty="0"/>
              <a:t>  Still building SFD, will freeze soon. Target January – more like March - for D0.1.</a:t>
            </a:r>
          </a:p>
          <a:p>
            <a:r>
              <a:rPr lang="en-GB" sz="1400" dirty="0"/>
              <a:t>11bh – About to shift to text development. Expect D0.1 in March 2022.</a:t>
            </a:r>
          </a:p>
          <a:p>
            <a:r>
              <a:rPr lang="en-GB" sz="1400" dirty="0"/>
              <a:t>11bi –  Still reviewing use cases and technical presentations.</a:t>
            </a:r>
          </a:p>
          <a:p>
            <a:r>
              <a:rPr lang="en-GB" sz="1400" dirty="0" err="1"/>
              <a:t>REVme</a:t>
            </a:r>
            <a:r>
              <a:rPr lang="en-GB" sz="1400" dirty="0"/>
              <a:t> –  D0.3 includes 11ax and 11ay. Resolved 138 out of 604 comments. Hope to roll in 11ba end of September and before November. Expect D1.0 (with 11ba) coming out of November.</a:t>
            </a:r>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181C9D4A-D462-44F1-BC5B-143A5E5CA8F7}"/>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81533EF3-3CD9-4740-BFE2-AEF3377D3763}"/>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3B59009F-A416-44CA-A103-FD185A3DB8A1}"/>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32507829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1600" dirty="0"/>
              <a:t>11-15/355r13 MIB </a:t>
            </a:r>
            <a:r>
              <a:rPr lang="en-GB" sz="1600" dirty="0" err="1"/>
              <a:t>TruthValue</a:t>
            </a:r>
            <a:r>
              <a:rPr lang="en-GB" sz="1600" dirty="0"/>
              <a:t> usage patterns</a:t>
            </a:r>
          </a:p>
          <a:p>
            <a:r>
              <a:rPr lang="en-GB" sz="1600" dirty="0"/>
              <a:t>MIB Style: We use a single style with appropriately set tabs,  and use leading</a:t>
            </a:r>
            <a:r>
              <a:rPr lang="en-US" sz="1600" dirty="0"/>
              <a:t> </a:t>
            </a:r>
            <a:r>
              <a:rPr lang="en-GB" sz="1600" dirty="0"/>
              <a:t>Tabs to distinguish the syntax and description parts. (Adrian Stephens Feb 9, 2010)</a:t>
            </a:r>
            <a:endParaRPr lang="en-US" sz="1600" dirty="0"/>
          </a:p>
          <a:p>
            <a:r>
              <a:rPr lang="en-GB" sz="1600" dirty="0">
                <a:solidFill>
                  <a:schemeClr val="tx1"/>
                </a:solidFill>
              </a:rPr>
              <a:t>Two ways to format a figure &amp; its caption in frame:</a:t>
            </a:r>
            <a:endParaRPr lang="en-US" sz="1600" dirty="0">
              <a:solidFill>
                <a:schemeClr val="tx1"/>
              </a:solidFill>
            </a:endParaRPr>
          </a:p>
          <a:p>
            <a:pPr lvl="1"/>
            <a:r>
              <a:rPr lang="en-GB" sz="1100" dirty="0">
                <a:solidFill>
                  <a:schemeClr val="tx1"/>
                </a:solidFill>
              </a:rPr>
              <a:t>Insert a table.  Insert anchored frame inside table cell to hold graphics.  Use table caption as figure caption.</a:t>
            </a:r>
            <a:endParaRPr lang="en-US" sz="1100" dirty="0">
              <a:solidFill>
                <a:schemeClr val="tx1"/>
              </a:solidFill>
            </a:endParaRPr>
          </a:p>
          <a:p>
            <a:pPr lvl="1"/>
            <a:r>
              <a:rPr lang="en-GB" sz="1100" dirty="0">
                <a:solidFill>
                  <a:schemeClr val="tx1"/>
                </a:solidFill>
              </a:rPr>
              <a:t>Insert an anchored frame.  Insert caption inside a text frame inside the anchored frame.  Insert graphics inside the anchored frame.</a:t>
            </a:r>
            <a:endParaRPr lang="en-US" sz="1100" dirty="0">
              <a:solidFill>
                <a:schemeClr val="tx1"/>
              </a:solidFill>
            </a:endParaRPr>
          </a:p>
          <a:p>
            <a:r>
              <a:rPr lang="en-GB" sz="1400" dirty="0">
                <a:solidFill>
                  <a:srgbClr val="FF0000"/>
                </a:solidFill>
              </a:rPr>
              <a:t>Do not reference other clauses in Visio figures</a:t>
            </a:r>
            <a:r>
              <a:rPr lang="en-US" sz="1400" dirty="0"/>
              <a:t>, it is very hard to maintain the references</a:t>
            </a:r>
            <a:r>
              <a:rPr lang="en-GB" sz="1600" dirty="0"/>
              <a:t> in figures</a:t>
            </a:r>
          </a:p>
          <a:p>
            <a:r>
              <a:rPr lang="en-GB" sz="1600" dirty="0"/>
              <a:t>Keep embedded figures using Visio as long as possible (not in Word)</a:t>
            </a:r>
            <a:endParaRPr lang="en-US" sz="1600" dirty="0"/>
          </a:p>
          <a:p>
            <a:pPr lvl="1"/>
            <a:r>
              <a:rPr lang="en-GB" sz="1400" dirty="0"/>
              <a:t>Near the end of sponsor ballot, </a:t>
            </a:r>
            <a:r>
              <a:rPr lang="en-GB" sz="1400" dirty="0">
                <a:solidFill>
                  <a:schemeClr val="tx1"/>
                </a:solidFill>
              </a:rPr>
              <a:t>turn these all into .emf </a:t>
            </a:r>
            <a:r>
              <a:rPr lang="en-GB" sz="1400" dirty="0"/>
              <a:t>(windows meta file) format files (you can do this from </a:t>
            </a:r>
            <a:r>
              <a:rPr lang="en-GB" sz="1400" dirty="0" err="1"/>
              <a:t>visio</a:t>
            </a:r>
            <a:r>
              <a:rPr lang="en-GB" sz="1400" dirty="0"/>
              <a:t> using “save as”).  </a:t>
            </a:r>
          </a:p>
          <a:p>
            <a:pPr lvl="1"/>
            <a:r>
              <a:rPr lang="en-GB" sz="1400" dirty="0">
                <a:solidFill>
                  <a:srgbClr val="FF0000"/>
                </a:solidFill>
              </a:rPr>
              <a:t>Keep </a:t>
            </a:r>
            <a:r>
              <a:rPr lang="en-GB" sz="1400" dirty="0"/>
              <a:t>separate files for the .</a:t>
            </a:r>
            <a:r>
              <a:rPr lang="en-GB" sz="1400" dirty="0" err="1"/>
              <a:t>vsd</a:t>
            </a:r>
            <a:r>
              <a:rPr lang="en-GB" sz="1400" dirty="0"/>
              <a:t> source and the .emf file that is linked to from frame. There is high likelihood we should use .emf</a:t>
            </a:r>
          </a:p>
          <a:p>
            <a:pPr lvl="1"/>
            <a:r>
              <a:rPr lang="en-US" sz="1400" dirty="0"/>
              <a:t>Use the figure number or a short version of the figure title (shown in your final draft) for the name of  the Visio and emf file. </a:t>
            </a:r>
          </a:p>
          <a:p>
            <a:pPr lvl="1"/>
            <a:r>
              <a:rPr lang="en-US" sz="1400" dirty="0"/>
              <a:t>One figure, one Visio file. Don’t store multiple figures in one Visio file.</a:t>
            </a:r>
            <a:endParaRPr lang="en-GB" sz="1400" dirty="0"/>
          </a:p>
          <a:p>
            <a:r>
              <a:rPr lang="en-GB" sz="1400" dirty="0"/>
              <a:t>Frame format figures are tables</a:t>
            </a:r>
          </a:p>
          <a:p>
            <a:r>
              <a:rPr lang="en-GB" sz="1400" dirty="0"/>
              <a:t>The MathML editor for equations may be applicable</a:t>
            </a:r>
          </a:p>
        </p:txBody>
      </p:sp>
      <p:sp>
        <p:nvSpPr>
          <p:cNvPr id="3" name="Footer Placeholder 2">
            <a:extLst>
              <a:ext uri="{FF2B5EF4-FFF2-40B4-BE49-F238E27FC236}">
                <a16:creationId xmlns:a16="http://schemas.microsoft.com/office/drawing/2014/main" id="{F4FACD37-2BF5-4330-8311-4729051157D5}"/>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882F4F21-D9DB-439E-9092-315FDF16F635}"/>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8" name="Date Placeholder 7">
            <a:extLst>
              <a:ext uri="{FF2B5EF4-FFF2-40B4-BE49-F238E27FC236}">
                <a16:creationId xmlns:a16="http://schemas.microsoft.com/office/drawing/2014/main" id="{0E21A9A2-C864-4E8D-8410-89B5C0702219}"/>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8850687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Sept 2021</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November, changes are usually based on MDR suitability</a:t>
            </a:r>
            <a:r>
              <a:rPr lang="en-US" sz="1800" dirty="0"/>
              <a:t>.</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3255181097"/>
              </p:ext>
            </p:extLst>
          </p:nvPr>
        </p:nvGraphicFramePr>
        <p:xfrm>
          <a:off x="838200" y="2057400"/>
          <a:ext cx="10546268" cy="5018069"/>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282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80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Mar 2023</a:t>
                      </a:r>
                    </a:p>
                  </a:txBody>
                  <a:tcPr horzOverflow="overflow">
                    <a:noFill/>
                  </a:tcPr>
                </a:tc>
                <a:extLst>
                  <a:ext uri="{0D108BD9-81ED-4DB2-BD59-A6C34878D82A}">
                    <a16:rowId xmlns:a16="http://schemas.microsoft.com/office/drawing/2014/main" val="1982380037"/>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TGbd</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134</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Dec 2022</a:t>
                      </a:r>
                    </a:p>
                  </a:txBody>
                  <a:tcPr horzOverflow="overflow">
                    <a:noFill/>
                  </a:tcPr>
                </a:tc>
                <a:extLst>
                  <a:ext uri="{0D108BD9-81ED-4DB2-BD59-A6C34878D82A}">
                    <a16:rowId xmlns:a16="http://schemas.microsoft.com/office/drawing/2014/main" val="3514100842"/>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~700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txBody>
                  <a:tcPr horzOverflow="overflow">
                    <a:noFill/>
                  </a:tcPr>
                </a:tc>
                <a:extLst>
                  <a:ext uri="{0D108BD9-81ED-4DB2-BD59-A6C34878D82A}">
                    <a16:rowId xmlns:a16="http://schemas.microsoft.com/office/drawing/2014/main" val="1253177727"/>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5944</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txBody>
                  <a:tcPr horzOverflow="overflow">
                    <a:noFill/>
                  </a:tcPr>
                </a:tc>
                <a:extLst>
                  <a:ext uri="{0D108BD9-81ED-4DB2-BD59-A6C34878D82A}">
                    <a16:rowId xmlns:a16="http://schemas.microsoft.com/office/drawing/2014/main" val="517786844"/>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Times New Roman" pitchFamily="18" charset="0"/>
                        </a:rPr>
                        <a:t>*Published ** Reviewed in July</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7D8AB704-EC47-417A-B66E-F7E39F68F091}"/>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40A34BA4-C637-4C8A-9D5B-0FEE8868972E}"/>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21D595F8-7C54-462D-89FF-75AF22D9CED0}"/>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38101450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715684779"/>
              </p:ext>
            </p:extLst>
          </p:nvPr>
        </p:nvGraphicFramePr>
        <p:xfrm>
          <a:off x="737392" y="1374227"/>
          <a:ext cx="9395946" cy="4969303"/>
        </p:xfrm>
        <a:graphic>
          <a:graphicData uri="http://schemas.openxmlformats.org/drawingml/2006/table">
            <a:tbl>
              <a:tblPr firstRow="1">
                <a:tableStyleId>{073A0DAA-6AF3-43AB-8588-CEC1D06C72B9}</a:tableStyleId>
              </a:tblPr>
              <a:tblGrid>
                <a:gridCol w="618827">
                  <a:extLst>
                    <a:ext uri="{9D8B030D-6E8A-4147-A177-3AD203B41FA5}">
                      <a16:colId xmlns:a16="http://schemas.microsoft.com/office/drawing/2014/main" val="4261970102"/>
                    </a:ext>
                  </a:extLst>
                </a:gridCol>
                <a:gridCol w="403471">
                  <a:extLst>
                    <a:ext uri="{9D8B030D-6E8A-4147-A177-3AD203B41FA5}">
                      <a16:colId xmlns:a16="http://schemas.microsoft.com/office/drawing/2014/main" val="78877518"/>
                    </a:ext>
                  </a:extLst>
                </a:gridCol>
                <a:gridCol w="394224">
                  <a:extLst>
                    <a:ext uri="{9D8B030D-6E8A-4147-A177-3AD203B41FA5}">
                      <a16:colId xmlns:a16="http://schemas.microsoft.com/office/drawing/2014/main" val="3029749347"/>
                    </a:ext>
                  </a:extLst>
                </a:gridCol>
                <a:gridCol w="457200">
                  <a:extLst>
                    <a:ext uri="{9D8B030D-6E8A-4147-A177-3AD203B41FA5}">
                      <a16:colId xmlns:a16="http://schemas.microsoft.com/office/drawing/2014/main" val="948022760"/>
                    </a:ext>
                  </a:extLst>
                </a:gridCol>
                <a:gridCol w="381000">
                  <a:extLst>
                    <a:ext uri="{9D8B030D-6E8A-4147-A177-3AD203B41FA5}">
                      <a16:colId xmlns:a16="http://schemas.microsoft.com/office/drawing/2014/main" val="1543342895"/>
                    </a:ext>
                  </a:extLst>
                </a:gridCol>
                <a:gridCol w="533400">
                  <a:extLst>
                    <a:ext uri="{9D8B030D-6E8A-4147-A177-3AD203B41FA5}">
                      <a16:colId xmlns:a16="http://schemas.microsoft.com/office/drawing/2014/main" val="3821760127"/>
                    </a:ext>
                  </a:extLst>
                </a:gridCol>
                <a:gridCol w="436886">
                  <a:extLst>
                    <a:ext uri="{9D8B030D-6E8A-4147-A177-3AD203B41FA5}">
                      <a16:colId xmlns:a16="http://schemas.microsoft.com/office/drawing/2014/main" val="1625024730"/>
                    </a:ext>
                  </a:extLst>
                </a:gridCol>
                <a:gridCol w="477514">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609600">
                  <a:extLst>
                    <a:ext uri="{9D8B030D-6E8A-4147-A177-3AD203B41FA5}">
                      <a16:colId xmlns:a16="http://schemas.microsoft.com/office/drawing/2014/main" val="3327754882"/>
                    </a:ext>
                  </a:extLst>
                </a:gridCol>
                <a:gridCol w="1280551">
                  <a:extLst>
                    <a:ext uri="{9D8B030D-6E8A-4147-A177-3AD203B41FA5}">
                      <a16:colId xmlns:a16="http://schemas.microsoft.com/office/drawing/2014/main" val="309422106"/>
                    </a:ext>
                  </a:extLst>
                </a:gridCol>
                <a:gridCol w="436886">
                  <a:extLst>
                    <a:ext uri="{9D8B030D-6E8A-4147-A177-3AD203B41FA5}">
                      <a16:colId xmlns:a16="http://schemas.microsoft.com/office/drawing/2014/main" val="2746800865"/>
                    </a:ext>
                  </a:extLst>
                </a:gridCol>
                <a:gridCol w="1852449">
                  <a:extLst>
                    <a:ext uri="{9D8B030D-6E8A-4147-A177-3AD203B41FA5}">
                      <a16:colId xmlns:a16="http://schemas.microsoft.com/office/drawing/2014/main" val="664609411"/>
                    </a:ext>
                  </a:extLst>
                </a:gridCol>
                <a:gridCol w="113293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Source</a:t>
                      </a:r>
                      <a:endParaRPr kumimoji="0" lang="en-US" sz="9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MDR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Editor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Snapshot Date</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az</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err="1">
                          <a:ln>
                            <a:noFill/>
                          </a:ln>
                          <a:effectLst/>
                        </a:rPr>
                        <a:t>bc</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bd</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bb</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be</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me</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 </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accent4"/>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Roy Want, Chao Chun Wang, </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13-Sep</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00206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1.04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lumMod val="95000"/>
                              <a:lumOff val="5000"/>
                            </a:schemeClr>
                          </a:solidFill>
                          <a:effectLst/>
                          <a:latin typeface="+mn-lt"/>
                          <a:ea typeface="+mn-ea"/>
                          <a:cs typeface="+mn-cs"/>
                        </a:rPr>
                        <a:t>FrameMaker 2020 release</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533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1.02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lumMod val="95000"/>
                              <a:lumOff val="5000"/>
                            </a:schemeClr>
                          </a:solidFill>
                          <a:effectLst/>
                          <a:latin typeface="+mn-lt"/>
                          <a:ea typeface="+mn-ea"/>
                          <a:cs typeface="+mn-cs"/>
                        </a:rPr>
                        <a:t>FrameMaker</a:t>
                      </a:r>
                    </a:p>
                    <a:p>
                      <a:pPr algn="ctr"/>
                      <a:r>
                        <a:rPr lang="en-US" sz="1400" kern="1200" dirty="0">
                          <a:solidFill>
                            <a:schemeClr val="tx1">
                              <a:lumMod val="95000"/>
                              <a:lumOff val="5000"/>
                            </a:schemeClr>
                          </a:solidFill>
                          <a:effectLst/>
                          <a:latin typeface="+mn-lt"/>
                          <a:ea typeface="+mn-ea"/>
                          <a:cs typeface="+mn-cs"/>
                        </a:rPr>
                        <a:t>2020 release</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rgbClr val="FF0000"/>
                          </a:solidFill>
                        </a:rPr>
                        <a:t>Yujin</a:t>
                      </a:r>
                      <a:r>
                        <a:rPr lang="en-US" sz="1600" dirty="0">
                          <a:solidFill>
                            <a:srgbClr val="FF0000"/>
                          </a:solidFill>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2046837"/>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3.1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1.02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0.6</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tx1">
                              <a:lumMod val="95000"/>
                              <a:lumOff val="5000"/>
                            </a:schemeClr>
                          </a:solidFill>
                          <a:effectLst/>
                          <a:latin typeface="+mn-lt"/>
                          <a:ea typeface="+mn-ea"/>
                          <a:cs typeface="+mn-cs"/>
                        </a:rPr>
                        <a:t>Word</a:t>
                      </a: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Volker Jungnickel, Harry </a:t>
                      </a:r>
                      <a:r>
                        <a:rPr lang="en-US" sz="1600" dirty="0" err="1">
                          <a:solidFill>
                            <a:srgbClr val="002060"/>
                          </a:solidFill>
                        </a:rPr>
                        <a:t>Bims</a:t>
                      </a:r>
                      <a:endParaRPr lang="en-US" sz="16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3.1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1.03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mn-lt"/>
                        </a:rPr>
                        <a:t>1.2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0.5</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95000"/>
                              <a:lumOff val="5000"/>
                            </a:schemeClr>
                          </a:solidFill>
                        </a:rPr>
                        <a:t>FrameMaker</a:t>
                      </a:r>
                    </a:p>
                    <a:p>
                      <a:pPr algn="ctr"/>
                      <a:r>
                        <a:rPr lang="en-US" sz="1400" dirty="0">
                          <a:solidFill>
                            <a:schemeClr val="tx1">
                              <a:lumMod val="95000"/>
                              <a:lumOff val="5000"/>
                            </a:schemeClr>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2060"/>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chemeClr val="tx1"/>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chemeClr val="tx1"/>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0.3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lumMod val="95000"/>
                              <a:lumOff val="5000"/>
                            </a:schemeClr>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002060"/>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a:ln>
                            <a:noFill/>
                          </a:ln>
                          <a:solidFill>
                            <a:srgbClr val="FF0000"/>
                          </a:solidFill>
                          <a:effectLst/>
                          <a:latin typeface="Times New Roman" pitchFamily="18" charset="0"/>
                        </a:rPr>
                        <a:t>13-Sep</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Sept 2021</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A7B8D7C6-3558-432A-A3C1-485F6FE619F9}"/>
              </a:ext>
            </a:extLst>
          </p:cNvPr>
          <p:cNvSpPr>
            <a:spLocks noGrp="1"/>
          </p:cNvSpPr>
          <p:nvPr>
            <p:ph type="ftr" idx="14"/>
          </p:nvPr>
        </p:nvSpPr>
        <p:spPr/>
        <p:txBody>
          <a:bodyPr/>
          <a:lstStyle/>
          <a:p>
            <a:r>
              <a:rPr lang="en-GB"/>
              <a:t>Robert Stacey (Intel)</a:t>
            </a:r>
            <a:endParaRPr lang="en-GB" dirty="0"/>
          </a:p>
        </p:txBody>
      </p:sp>
      <p:sp>
        <p:nvSpPr>
          <p:cNvPr id="11" name="Slide Number Placeholder 10">
            <a:extLst>
              <a:ext uri="{FF2B5EF4-FFF2-40B4-BE49-F238E27FC236}">
                <a16:creationId xmlns:a16="http://schemas.microsoft.com/office/drawing/2014/main" id="{AF5BF15D-CF5D-4E4E-AD6D-1EFFBCC7BB14}"/>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12" name="Date Placeholder 11">
            <a:extLst>
              <a:ext uri="{FF2B5EF4-FFF2-40B4-BE49-F238E27FC236}">
                <a16:creationId xmlns:a16="http://schemas.microsoft.com/office/drawing/2014/main" id="{709E5B49-9FE7-49B6-B5E5-F75125C671AD}"/>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2378901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September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18</a:t>
            </a:fld>
            <a:endParaRPr lang="en-GB" dirty="0"/>
          </a:p>
        </p:txBody>
      </p:sp>
      <p:sp>
        <p:nvSpPr>
          <p:cNvPr id="5" name="Rectangle 2"/>
          <p:cNvSpPr txBox="1">
            <a:spLocks noChangeArrowheads="1"/>
          </p:cNvSpPr>
          <p:nvPr/>
        </p:nvSpPr>
        <p:spPr>
          <a:xfrm>
            <a:off x="1714500" y="838199"/>
            <a:ext cx="8724900" cy="685801"/>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September 2021</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2021-09-20</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nvGraphicFramePr>
        <p:xfrm>
          <a:off x="2043113" y="2357438"/>
          <a:ext cx="8029575" cy="2466975"/>
        </p:xfrm>
        <a:graphic>
          <a:graphicData uri="http://schemas.openxmlformats.org/presentationml/2006/ole">
            <mc:AlternateContent xmlns:mc="http://schemas.openxmlformats.org/markup-compatibility/2006">
              <mc:Choice xmlns:v="urn:schemas-microsoft-com:vml" Requires="v">
                <p:oleObj name="Document" r:id="rId2" imgW="8245386" imgH="2538729" progId="Word.Document.8">
                  <p:embed/>
                </p:oleObj>
              </mc:Choice>
              <mc:Fallback>
                <p:oleObj name="Document" r:id="rId2" imgW="8245386" imgH="2538729" progId="Word.Document.8">
                  <p:embed/>
                  <p:pic>
                    <p:nvPicPr>
                      <p:cNvPr id="8" name="Object 3"/>
                      <p:cNvPicPr>
                        <a:picLocks noChangeAspect="1" noChangeArrowheads="1"/>
                      </p:cNvPicPr>
                      <p:nvPr/>
                    </p:nvPicPr>
                    <p:blipFill>
                      <a:blip r:embed="rId3"/>
                      <a:srcRect/>
                      <a:stretch>
                        <a:fillRect/>
                      </a:stretch>
                    </p:blipFill>
                    <p:spPr bwMode="auto">
                      <a:xfrm>
                        <a:off x="2043113" y="2357438"/>
                        <a:ext cx="8029575" cy="246697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CF7900AA-4318-4428-ABD5-6A21E6E219DD}"/>
              </a:ext>
            </a:extLst>
          </p:cNvPr>
          <p:cNvSpPr txBox="1"/>
          <p:nvPr/>
        </p:nvSpPr>
        <p:spPr>
          <a:xfrm>
            <a:off x="1714499" y="5257800"/>
            <a:ext cx="4783667" cy="461665"/>
          </a:xfrm>
          <a:prstGeom prst="rect">
            <a:avLst/>
          </a:prstGeom>
          <a:noFill/>
        </p:spPr>
        <p:txBody>
          <a:bodyPr wrap="square" rtlCol="0">
            <a:spAutoFit/>
          </a:bodyPr>
          <a:lstStyle/>
          <a:p>
            <a:r>
              <a:rPr lang="en-US" dirty="0">
                <a:solidFill>
                  <a:schemeClr val="tx1"/>
                </a:solidFill>
              </a:rPr>
              <a:t>r1: editorial date corrections</a:t>
            </a:r>
          </a:p>
        </p:txBody>
      </p:sp>
    </p:spTree>
    <p:extLst>
      <p:ext uri="{BB962C8B-B14F-4D97-AF65-F5344CB8AC3E}">
        <p14:creationId xmlns:p14="http://schemas.microsoft.com/office/powerpoint/2010/main" val="4091266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September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19</a:t>
            </a:fld>
            <a:endParaRPr lang="en-GB" dirty="0"/>
          </a:p>
        </p:txBody>
      </p:sp>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533399"/>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1332707" y="1494405"/>
            <a:ext cx="9829800" cy="463850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US" kern="0" dirty="0"/>
              <a:t>This report contains the closing report of the for AANI SC for the September </a:t>
            </a:r>
            <a:r>
              <a:rPr lang="en-US" dirty="0"/>
              <a:t>2021 802.11 Interim Meeting</a:t>
            </a:r>
          </a:p>
        </p:txBody>
      </p:sp>
    </p:spTree>
    <p:extLst>
      <p:ext uri="{BB962C8B-B14F-4D97-AF65-F5344CB8AC3E}">
        <p14:creationId xmlns:p14="http://schemas.microsoft.com/office/powerpoint/2010/main" val="374879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September 2021 closing plenary meeting. Liaison reports (including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September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September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20</a:t>
            </a:fld>
            <a:endParaRPr lang="en-GB" dirty="0"/>
          </a:p>
        </p:txBody>
      </p:sp>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533399"/>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Meeting Overview</a:t>
            </a:r>
          </a:p>
        </p:txBody>
      </p:sp>
      <p:sp>
        <p:nvSpPr>
          <p:cNvPr id="8" name="Rectangle 3"/>
          <p:cNvSpPr txBox="1">
            <a:spLocks noChangeArrowheads="1"/>
          </p:cNvSpPr>
          <p:nvPr/>
        </p:nvSpPr>
        <p:spPr bwMode="auto">
          <a:xfrm>
            <a:off x="506942" y="1494405"/>
            <a:ext cx="11277599" cy="452539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buFontTx/>
              <a:buNone/>
            </a:pPr>
            <a:r>
              <a:rPr lang="en-GB" sz="2800" dirty="0"/>
              <a:t>3 Teleconferences were held (</a:t>
            </a:r>
            <a:r>
              <a:rPr lang="en-US" altLang="en-US" b="0" dirty="0"/>
              <a:t>Agenda: </a:t>
            </a:r>
            <a:r>
              <a:rPr lang="en-US" altLang="en-US" b="0" dirty="0">
                <a:hlinkClick r:id="rId2"/>
              </a:rPr>
              <a:t>11-21/1311r3</a:t>
            </a:r>
            <a:r>
              <a:rPr lang="en-US" altLang="en-US" sz="2800" b="0" dirty="0"/>
              <a:t>)</a:t>
            </a:r>
            <a:r>
              <a:rPr lang="en-GB" sz="2800" dirty="0"/>
              <a:t>:</a:t>
            </a:r>
          </a:p>
          <a:p>
            <a:pPr lvl="1">
              <a:buFont typeface="Arial" panose="020B0604020202020204" pitchFamily="34" charset="0"/>
              <a:buChar char="•"/>
            </a:pPr>
            <a:r>
              <a:rPr lang="en-GB" dirty="0"/>
              <a:t>Monday 13 September 2021 19:00-21:00 h ET</a:t>
            </a:r>
          </a:p>
          <a:p>
            <a:pPr lvl="1">
              <a:buFont typeface="Arial" panose="020B0604020202020204" pitchFamily="34" charset="0"/>
              <a:buChar char="•"/>
            </a:pPr>
            <a:r>
              <a:rPr lang="en-GB" dirty="0"/>
              <a:t>Tuesday 14 September 202111:15-13:15 h ET</a:t>
            </a:r>
          </a:p>
          <a:p>
            <a:pPr lvl="1">
              <a:buFont typeface="Arial" panose="020B0604020202020204" pitchFamily="34" charset="0"/>
              <a:buChar char="•"/>
            </a:pPr>
            <a:r>
              <a:rPr lang="en-GB" dirty="0"/>
              <a:t>Friday 17 September 2021 9:00-11:00 h ET</a:t>
            </a:r>
          </a:p>
          <a:p>
            <a:pPr marL="0" indent="0"/>
            <a:r>
              <a:rPr lang="en-GB" sz="2800" dirty="0"/>
              <a:t>The AANI SC has made progress on the two topics on the AANI Agenda:</a:t>
            </a:r>
          </a:p>
          <a:p>
            <a:pPr marL="857250" lvl="1" indent="-457200">
              <a:buFont typeface="+mj-lt"/>
              <a:buAutoNum type="arabicPeriod"/>
            </a:pPr>
            <a:r>
              <a:rPr lang="en-GB" sz="2400" dirty="0"/>
              <a:t>The completion of the technical report on: “</a:t>
            </a:r>
            <a:r>
              <a:rPr lang="en-US" sz="2400" dirty="0"/>
              <a:t>Interworking between 3GPP 5G network &amp; WLAN” (</a:t>
            </a:r>
            <a:r>
              <a:rPr lang="en-US" sz="2400" u="sng" dirty="0">
                <a:solidFill>
                  <a:srgbClr val="0000FF"/>
                </a:solidFill>
                <a:effectLst/>
                <a:latin typeface="+mj-lt"/>
                <a:ea typeface="Calibri" panose="020F0502020204030204" pitchFamily="34" charset="0"/>
                <a:hlinkClick r:id="rId3"/>
              </a:rPr>
              <a:t>11-20/0013</a:t>
            </a:r>
            <a:r>
              <a:rPr lang="en-US" sz="2400" dirty="0">
                <a:solidFill>
                  <a:schemeClr val="tx1"/>
                </a:solidFill>
                <a:effectLst/>
                <a:latin typeface="+mj-lt"/>
                <a:ea typeface="Calibri" panose="020F0502020204030204" pitchFamily="34" charset="0"/>
              </a:rPr>
              <a:t>)</a:t>
            </a:r>
            <a:endParaRPr lang="en-US" sz="2400" dirty="0">
              <a:solidFill>
                <a:schemeClr val="tx1"/>
              </a:solidFill>
            </a:endParaRPr>
          </a:p>
          <a:p>
            <a:pPr marL="857250" lvl="1" indent="-457200">
              <a:buFont typeface="+mj-lt"/>
              <a:buAutoNum type="arabicPeriod"/>
            </a:pPr>
            <a:r>
              <a:rPr lang="en-US" sz="2400" dirty="0"/>
              <a:t>The reply LS to the WBA LS </a:t>
            </a:r>
            <a:r>
              <a:rPr lang="en-US" sz="2400" b="0" dirty="0"/>
              <a:t>(LS </a:t>
            </a:r>
            <a:r>
              <a:rPr lang="en-US" sz="2400" b="0" dirty="0">
                <a:hlinkClick r:id="rId4"/>
              </a:rPr>
              <a:t>11-21-0170r0</a:t>
            </a:r>
            <a:r>
              <a:rPr lang="en-US" sz="2400" b="0" dirty="0"/>
              <a:t>, related presentation </a:t>
            </a:r>
            <a:r>
              <a:rPr lang="en-US" sz="2400" b="0" dirty="0">
                <a:solidFill>
                  <a:srgbClr val="CCCCFF"/>
                </a:solidFill>
              </a:rPr>
              <a:t>11-21/0408r0</a:t>
            </a:r>
            <a:r>
              <a:rPr lang="en-US" sz="2400" b="0" dirty="0"/>
              <a:t>) </a:t>
            </a:r>
            <a:endParaRPr lang="en-US" sz="2400" dirty="0"/>
          </a:p>
        </p:txBody>
      </p:sp>
    </p:spTree>
    <p:extLst>
      <p:ext uri="{BB962C8B-B14F-4D97-AF65-F5344CB8AC3E}">
        <p14:creationId xmlns:p14="http://schemas.microsoft.com/office/powerpoint/2010/main" val="2512254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522054"/>
          </a:xfrm>
        </p:spPr>
        <p:txBody>
          <a:bodyPr/>
          <a:lstStyle/>
          <a:p>
            <a:r>
              <a:rPr lang="en-US" dirty="0"/>
              <a:t>Technical Report Status – September 2021</a:t>
            </a:r>
          </a:p>
        </p:txBody>
      </p:sp>
      <p:sp>
        <p:nvSpPr>
          <p:cNvPr id="3" name="Content Placeholder 2"/>
          <p:cNvSpPr>
            <a:spLocks noGrp="1"/>
          </p:cNvSpPr>
          <p:nvPr>
            <p:ph idx="1"/>
          </p:nvPr>
        </p:nvSpPr>
        <p:spPr>
          <a:xfrm>
            <a:off x="472546" y="1157521"/>
            <a:ext cx="11346391" cy="5330195"/>
          </a:xfrm>
        </p:spPr>
        <p:txBody>
          <a:bodyPr/>
          <a:lstStyle/>
          <a:p>
            <a:pPr marL="57150" indent="0"/>
            <a:r>
              <a:rPr lang="en-US" altLang="en-US" dirty="0"/>
              <a:t>Contributions to the AANI SC Regarding the Technical report: </a:t>
            </a:r>
          </a:p>
          <a:p>
            <a:pPr marL="457200" indent="-457200">
              <a:spcBef>
                <a:spcPts val="200"/>
              </a:spcBef>
              <a:buFont typeface="+mj-lt"/>
              <a:buAutoNum type="arabicPeriod"/>
              <a:defRPr/>
            </a:pPr>
            <a:r>
              <a:rPr lang="en-US" altLang="en-US" sz="2000" dirty="0">
                <a:latin typeface="+mj-lt"/>
                <a:hlinkClick r:id="rId2"/>
              </a:rPr>
              <a:t>11-21/1514r0</a:t>
            </a:r>
            <a:r>
              <a:rPr lang="en-US" altLang="en-US" sz="1800" dirty="0">
                <a:latin typeface="+mj-lt"/>
              </a:rPr>
              <a:t> </a:t>
            </a:r>
            <a:r>
              <a:rPr lang="en-US" altLang="en-US" sz="1600" dirty="0"/>
              <a:t>“</a:t>
            </a:r>
            <a:r>
              <a:rPr lang="en-US" sz="1600" dirty="0"/>
              <a:t>Press Release for AANI: Interworking between 3GPP 5G Network &amp; WLAN”, Hyun Seo Oh (ETRI)</a:t>
            </a:r>
          </a:p>
          <a:p>
            <a:pPr marL="457200" indent="-457200">
              <a:spcBef>
                <a:spcPts val="200"/>
              </a:spcBef>
              <a:buFont typeface="+mj-lt"/>
              <a:buAutoNum type="arabicPeriod"/>
              <a:defRPr/>
            </a:pPr>
            <a:r>
              <a:rPr lang="en-US" sz="2000" u="sng" dirty="0">
                <a:solidFill>
                  <a:srgbClr val="0000FF"/>
                </a:solidFill>
                <a:latin typeface="+mj-lt"/>
                <a:ea typeface="Calibri" panose="020F0502020204030204" pitchFamily="34" charset="0"/>
                <a:hlinkClick r:id="rId3"/>
              </a:rPr>
              <a:t>11-20/0013r15</a:t>
            </a:r>
            <a:r>
              <a:rPr lang="en-US" sz="2000" dirty="0">
                <a:ea typeface="Calibri" panose="020F0502020204030204" pitchFamily="34" charset="0"/>
              </a:rPr>
              <a:t> </a:t>
            </a:r>
            <a:r>
              <a:rPr lang="en-US" sz="1600" dirty="0"/>
              <a:t>“Draft technical report on interworking between 3GPP 5G network and WLAN“, Hyun Seo Oh (ETRI) </a:t>
            </a:r>
          </a:p>
          <a:p>
            <a:pPr marL="457200" indent="-457200">
              <a:spcBef>
                <a:spcPts val="200"/>
              </a:spcBef>
              <a:buFont typeface="+mj-lt"/>
              <a:buAutoNum type="arabicPeriod"/>
              <a:defRPr/>
            </a:pPr>
            <a:r>
              <a:rPr lang="en-US" sz="2000" u="sng" dirty="0">
                <a:solidFill>
                  <a:srgbClr val="0000FF"/>
                </a:solidFill>
                <a:latin typeface="+mj-lt"/>
                <a:ea typeface="Calibri" panose="020F0502020204030204" pitchFamily="34" charset="0"/>
                <a:hlinkClick r:id="rId4"/>
              </a:rPr>
              <a:t>11-20/0013r16</a:t>
            </a:r>
            <a:r>
              <a:rPr lang="en-US" sz="2000" dirty="0">
                <a:ea typeface="Calibri" panose="020F0502020204030204" pitchFamily="34" charset="0"/>
              </a:rPr>
              <a:t> </a:t>
            </a:r>
            <a:r>
              <a:rPr lang="en-US" sz="1600" dirty="0"/>
              <a:t>“Draft technical report on interworking between 3GPP 5G network and WLAN“, Hyun Seo Oh (ETRI) </a:t>
            </a:r>
          </a:p>
          <a:p>
            <a:pPr marL="457200" indent="-457200">
              <a:spcBef>
                <a:spcPts val="200"/>
              </a:spcBef>
              <a:buFont typeface="+mj-lt"/>
              <a:buAutoNum type="arabicPeriod"/>
              <a:defRPr/>
            </a:pPr>
            <a:endParaRPr lang="en-US" sz="1600" dirty="0"/>
          </a:p>
          <a:p>
            <a:pPr marL="0" indent="0"/>
            <a:r>
              <a:rPr lang="en-US" dirty="0"/>
              <a:t>Progress on</a:t>
            </a:r>
            <a:r>
              <a:rPr lang="en-GB" dirty="0"/>
              <a:t>: “</a:t>
            </a:r>
            <a:r>
              <a:rPr lang="en-US" dirty="0"/>
              <a:t>Interworking between 3GPP 5G network &amp; WLAN”</a:t>
            </a:r>
            <a:endParaRPr lang="en-US" sz="2000" u="sng" dirty="0">
              <a:solidFill>
                <a:srgbClr val="0000FF"/>
              </a:solidFill>
              <a:latin typeface="+mj-lt"/>
            </a:endParaRPr>
          </a:p>
          <a:p>
            <a:pPr marL="0" indent="0"/>
            <a:r>
              <a:rPr lang="en-US" sz="2200" b="0" dirty="0"/>
              <a:t>The technical report was reviewed and updated.</a:t>
            </a:r>
          </a:p>
          <a:p>
            <a:r>
              <a:rPr lang="en-US" sz="2200" b="0" dirty="0"/>
              <a:t>A Motion was passed in the AANI SC:</a:t>
            </a:r>
            <a:br>
              <a:rPr lang="en-US" sz="2200" b="0" dirty="0"/>
            </a:br>
            <a:r>
              <a:rPr lang="en-US" sz="3200" dirty="0">
                <a:solidFill>
                  <a:schemeClr val="tx1"/>
                </a:solidFill>
              </a:rPr>
              <a:t>The AANI SC requests 802.11 WG to review and consider the completed report in </a:t>
            </a:r>
            <a:r>
              <a:rPr lang="en-US" sz="3200" dirty="0">
                <a:solidFill>
                  <a:schemeClr val="tx1"/>
                </a:solidFill>
                <a:hlinkClick r:id="rId4"/>
              </a:rPr>
              <a:t>11-20/0013r16</a:t>
            </a:r>
            <a:r>
              <a:rPr lang="en-US" sz="3200" dirty="0">
                <a:solidFill>
                  <a:schemeClr val="tx1"/>
                </a:solidFill>
              </a:rPr>
              <a:t> the “Draft technical report on interworking between 3GPP 5G network &amp; WLAN”.   </a:t>
            </a:r>
            <a:br>
              <a:rPr lang="en-US" sz="3200" dirty="0">
                <a:solidFill>
                  <a:schemeClr val="tx1"/>
                </a:solidFill>
              </a:rPr>
            </a:br>
            <a:r>
              <a:rPr lang="en-US" b="0" dirty="0">
                <a:solidFill>
                  <a:schemeClr val="tx1"/>
                </a:solidFill>
              </a:rPr>
              <a:t>Moved: Stuart Kerry; Second: Marco Hernandez </a:t>
            </a:r>
            <a:br>
              <a:rPr lang="en-US" sz="3200" b="0" dirty="0">
                <a:solidFill>
                  <a:schemeClr val="tx1"/>
                </a:solidFill>
              </a:rPr>
            </a:br>
            <a:r>
              <a:rPr lang="en-US" sz="3200" b="0" dirty="0">
                <a:solidFill>
                  <a:schemeClr val="tx1"/>
                </a:solidFill>
              </a:rPr>
              <a:t>Yes 14, No 0, Abs 0, DNV 1 – unanimous</a:t>
            </a:r>
            <a:endParaRPr lang="en-US" sz="2800" b="0" dirty="0"/>
          </a:p>
          <a:p>
            <a:pPr>
              <a:buFont typeface="+mj-lt"/>
              <a:buAutoNum type="alphaLcParenR"/>
            </a:pPr>
            <a:endParaRPr lang="en-US" sz="2200" b="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21</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1590738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WBA Reply LS Status – September 2021</a:t>
            </a:r>
          </a:p>
        </p:txBody>
      </p:sp>
      <p:sp>
        <p:nvSpPr>
          <p:cNvPr id="3" name="Content Placeholder 2"/>
          <p:cNvSpPr>
            <a:spLocks noGrp="1"/>
          </p:cNvSpPr>
          <p:nvPr>
            <p:ph idx="1"/>
          </p:nvPr>
        </p:nvSpPr>
        <p:spPr>
          <a:xfrm>
            <a:off x="581819" y="1245067"/>
            <a:ext cx="11026774" cy="5027613"/>
          </a:xfrm>
        </p:spPr>
        <p:txBody>
          <a:bodyPr/>
          <a:lstStyle/>
          <a:p>
            <a:pPr marL="57150" indent="0"/>
            <a:r>
              <a:rPr lang="en-US" altLang="en-US" dirty="0"/>
              <a:t>Contributions to the AANI SC Regarding the 802.11 Reply LS to WBA: </a:t>
            </a:r>
          </a:p>
          <a:p>
            <a:pPr marL="457200" indent="-457200">
              <a:spcBef>
                <a:spcPts val="200"/>
              </a:spcBef>
              <a:buFont typeface="+mj-lt"/>
              <a:buAutoNum type="arabicPeriod"/>
              <a:defRPr/>
            </a:pPr>
            <a:r>
              <a:rPr lang="en-US" sz="1600" dirty="0">
                <a:hlinkClick r:id="rId2"/>
              </a:rPr>
              <a:t>11-21/1198r2</a:t>
            </a:r>
            <a:r>
              <a:rPr lang="en-US" sz="1600" dirty="0"/>
              <a:t> </a:t>
            </a:r>
            <a:r>
              <a:rPr lang="en-US" sz="1600" b="0" dirty="0"/>
              <a:t>“Draft LS Response to WBA QoS material” Thomas Derham (Broadcom) </a:t>
            </a:r>
          </a:p>
          <a:p>
            <a:pPr marL="457200" indent="-457200">
              <a:spcBef>
                <a:spcPts val="200"/>
              </a:spcBef>
              <a:buFont typeface="+mj-lt"/>
              <a:buAutoNum type="arabicPeriod"/>
              <a:defRPr/>
            </a:pPr>
            <a:r>
              <a:rPr lang="en-US" sz="1600" dirty="0">
                <a:hlinkClick r:id="rId3"/>
              </a:rPr>
              <a:t>11-21/1198r3</a:t>
            </a:r>
            <a:r>
              <a:rPr lang="en-US" sz="1600" dirty="0"/>
              <a:t> </a:t>
            </a:r>
            <a:r>
              <a:rPr lang="en-US" sz="1600" b="0" dirty="0"/>
              <a:t>“Draft LS Response to WBA QoS material” Thomas Derham (Broadcom) </a:t>
            </a:r>
            <a:endParaRPr lang="en-US" sz="1800" b="0" dirty="0"/>
          </a:p>
          <a:p>
            <a:pPr marL="0" indent="0"/>
            <a:r>
              <a:rPr lang="en-US" dirty="0"/>
              <a:t>Progress was made on the 802.11 reply LS to WBA  </a:t>
            </a:r>
          </a:p>
          <a:p>
            <a:pPr marL="857250" lvl="1" indent="-457200">
              <a:buFont typeface="+mj-lt"/>
              <a:buAutoNum type="alphaLcParenR"/>
            </a:pPr>
            <a:r>
              <a:rPr lang="en-US" b="0" dirty="0"/>
              <a:t>The draft document (</a:t>
            </a:r>
            <a:r>
              <a:rPr lang="en-US" sz="2000" dirty="0">
                <a:hlinkClick r:id="rId2"/>
              </a:rPr>
              <a:t>11-21/1198r2)</a:t>
            </a:r>
            <a:r>
              <a:rPr lang="en-US" sz="2000" dirty="0"/>
              <a:t> </a:t>
            </a:r>
            <a:r>
              <a:rPr lang="en-US" b="0" dirty="0"/>
              <a:t>was discussed and updated</a:t>
            </a:r>
          </a:p>
          <a:p>
            <a:r>
              <a:rPr lang="en-US" dirty="0"/>
              <a:t>A motion was passed:</a:t>
            </a:r>
            <a:br>
              <a:rPr lang="en-US" dirty="0"/>
            </a:br>
            <a:r>
              <a:rPr lang="en-US" sz="3200" b="1" dirty="0">
                <a:solidFill>
                  <a:schemeClr val="tx1"/>
                </a:solidFill>
              </a:rPr>
              <a:t>The AANI SC requests the 802.11 WG to send the reply LS in </a:t>
            </a:r>
            <a:r>
              <a:rPr lang="en-US" sz="3200" b="1" u="sng" dirty="0">
                <a:solidFill>
                  <a:srgbClr val="0000FF"/>
                </a:solidFill>
                <a:effectLst/>
                <a:latin typeface="+mj-lt"/>
                <a:ea typeface="Calibri" panose="020F0502020204030204" pitchFamily="34" charset="0"/>
                <a:hlinkClick r:id="rId3"/>
              </a:rPr>
              <a:t>11-21/1198r3</a:t>
            </a:r>
            <a:r>
              <a:rPr lang="en-US" sz="3200" b="1" u="sng" dirty="0">
                <a:effectLst/>
                <a:latin typeface="+mj-lt"/>
                <a:ea typeface="Calibri" panose="020F0502020204030204" pitchFamily="34" charset="0"/>
              </a:rPr>
              <a:t> </a:t>
            </a:r>
            <a:r>
              <a:rPr lang="en-US" sz="3200" b="1" dirty="0">
                <a:solidFill>
                  <a:schemeClr val="tx1"/>
                </a:solidFill>
              </a:rPr>
              <a:t>“Draft LS Response to WBA QoS material” to WBA, with editorial privileges given to the WG Chair.</a:t>
            </a:r>
            <a:br>
              <a:rPr lang="en-US" sz="3200" b="1" dirty="0">
                <a:solidFill>
                  <a:schemeClr val="tx1"/>
                </a:solidFill>
              </a:rPr>
            </a:br>
            <a:r>
              <a:rPr lang="en-US" sz="2000" b="0" dirty="0">
                <a:solidFill>
                  <a:schemeClr val="tx1"/>
                </a:solidFill>
              </a:rPr>
              <a:t>Moved: Thomas Derham; Second: Marco Hernandez</a:t>
            </a:r>
          </a:p>
          <a:p>
            <a:r>
              <a:rPr lang="en-US" sz="2000" b="0" dirty="0">
                <a:solidFill>
                  <a:schemeClr val="tx1"/>
                </a:solidFill>
              </a:rPr>
              <a:t>	</a:t>
            </a:r>
            <a:r>
              <a:rPr lang="en-US" sz="3200" b="0" dirty="0">
                <a:solidFill>
                  <a:schemeClr val="tx1"/>
                </a:solidFill>
              </a:rPr>
              <a:t>Yes 4, No 1, Abs 2, DNV 2 – Passed</a:t>
            </a:r>
            <a:endParaRPr lang="en-US" b="0" dirty="0"/>
          </a:p>
          <a:p>
            <a:pPr marL="0" indent="0"/>
            <a:r>
              <a:rPr lang="en-US" b="0" dirty="0"/>
              <a:t>A motion will be made to send this reply LS later in this meeting.</a:t>
            </a:r>
          </a:p>
          <a:p>
            <a:pPr marL="857250" lvl="1" indent="-457200">
              <a:buFont typeface="+mj-lt"/>
              <a:buAutoNum type="alphaLcParenR"/>
            </a:pPr>
            <a:endParaRPr lang="en-GB" sz="1800" b="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22</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509424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September 2021</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23</a:t>
            </a:fld>
            <a:endParaRPr lang="en-GB" dirty="0"/>
          </a:p>
        </p:txBody>
      </p:sp>
      <p:sp>
        <p:nvSpPr>
          <p:cNvPr id="7" name="Title 1"/>
          <p:cNvSpPr txBox="1">
            <a:spLocks/>
          </p:cNvSpPr>
          <p:nvPr/>
        </p:nvSpPr>
        <p:spPr>
          <a:xfrm>
            <a:off x="2514600" y="725764"/>
            <a:ext cx="7772400" cy="602695"/>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9" name="Content Placeholder 2">
            <a:extLst>
              <a:ext uri="{FF2B5EF4-FFF2-40B4-BE49-F238E27FC236}">
                <a16:creationId xmlns:a16="http://schemas.microsoft.com/office/drawing/2014/main" id="{18AF95E2-06FF-462E-926F-8BD2B0029A66}"/>
              </a:ext>
            </a:extLst>
          </p:cNvPr>
          <p:cNvSpPr txBox="1">
            <a:spLocks/>
          </p:cNvSpPr>
          <p:nvPr/>
        </p:nvSpPr>
        <p:spPr>
          <a:xfrm>
            <a:off x="1586971" y="1466989"/>
            <a:ext cx="9822392" cy="4869895"/>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it-IT" altLang="en-US" dirty="0"/>
              <a:t>802.11 WG November Interim Teleconferences (TBC)</a:t>
            </a:r>
            <a:br>
              <a:rPr lang="it-IT" altLang="en-US" dirty="0"/>
            </a:br>
            <a:r>
              <a:rPr lang="it-IT" altLang="en-US" b="0" dirty="0"/>
              <a:t>the AANI SC - requested 2 meeting slots:</a:t>
            </a:r>
          </a:p>
          <a:p>
            <a:pPr lvl="2" indent="-342900">
              <a:spcBef>
                <a:spcPts val="0"/>
              </a:spcBef>
              <a:spcAft>
                <a:spcPts val="0"/>
              </a:spcAft>
              <a:buSzPts val="1000"/>
              <a:buFont typeface="Symbol" panose="05050102010706020507" pitchFamily="18" charset="2"/>
              <a:buChar char=""/>
              <a:tabLst>
                <a:tab pos="457200" algn="l"/>
              </a:tabLst>
            </a:pPr>
            <a:r>
              <a:rPr lang="en-US" sz="2000" dirty="0">
                <a:latin typeface="Times New Roman" panose="02020603050405020304" pitchFamily="18" charset="0"/>
                <a:ea typeface="Calibri" panose="020F0502020204030204" pitchFamily="34" charset="0"/>
              </a:rPr>
              <a:t>Tuesday 9 Nov 11:15-13:15 ET</a:t>
            </a:r>
          </a:p>
          <a:p>
            <a:pPr lvl="2" indent="-342900">
              <a:spcBef>
                <a:spcPts val="0"/>
              </a:spcBef>
              <a:spcAft>
                <a:spcPts val="0"/>
              </a:spcAft>
              <a:buSzPts val="1000"/>
              <a:buFont typeface="Symbol" panose="05050102010706020507" pitchFamily="18" charset="2"/>
              <a:buChar char=""/>
              <a:tabLst>
                <a:tab pos="457200" algn="l"/>
              </a:tabLst>
            </a:pPr>
            <a:r>
              <a:rPr lang="en-US" sz="2000" dirty="0">
                <a:latin typeface="Times New Roman" panose="02020603050405020304" pitchFamily="18" charset="0"/>
                <a:ea typeface="Calibri" panose="020F0502020204030204" pitchFamily="34" charset="0"/>
              </a:rPr>
              <a:t>Wednesday 10 Nov 19:00-21:00 ET</a:t>
            </a:r>
            <a:endParaRPr lang="it-IT" altLang="en-US" dirty="0"/>
          </a:p>
          <a:p>
            <a:r>
              <a:rPr lang="it-IT" altLang="en-US" dirty="0"/>
              <a:t>AANI SC Teleconference Plan – Agendas will be provided:</a:t>
            </a:r>
          </a:p>
          <a:p>
            <a:pPr lvl="1" indent="-342900">
              <a:spcBef>
                <a:spcPts val="0"/>
              </a:spcBef>
              <a:spcAft>
                <a:spcPts val="0"/>
              </a:spcAft>
              <a:buSzPts val="1000"/>
              <a:buFont typeface="Symbol" panose="05050102010706020507" pitchFamily="18" charset="2"/>
              <a:buChar char=""/>
              <a:tabLst>
                <a:tab pos="457200" algn="l"/>
              </a:tabLst>
            </a:pPr>
            <a:r>
              <a:rPr lang="en-US" dirty="0">
                <a:latin typeface="Times New Roman" panose="02020603050405020304" pitchFamily="18" charset="0"/>
              </a:rPr>
              <a:t>None scheduled, will be scheduled as required - with 10 days notification</a:t>
            </a:r>
          </a:p>
          <a:p>
            <a:endParaRPr lang="en-US" sz="2000" dirty="0"/>
          </a:p>
          <a:p>
            <a:r>
              <a:rPr lang="en-US" sz="2000" dirty="0"/>
              <a:t>The AANI SC is contribution driven, if you have a topic appropriate for the AANI SC please provide a contribution and notify the Chair. </a:t>
            </a:r>
          </a:p>
        </p:txBody>
      </p:sp>
    </p:spTree>
    <p:extLst>
      <p:ext uri="{BB962C8B-B14F-4D97-AF65-F5344CB8AC3E}">
        <p14:creationId xmlns:p14="http://schemas.microsoft.com/office/powerpoint/2010/main" val="3550479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2021-09-20</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a:extLst>
              <a:ext uri="{FF2B5EF4-FFF2-40B4-BE49-F238E27FC236}">
                <a16:creationId xmlns:a16="http://schemas.microsoft.com/office/drawing/2014/main" id="{195DD6C7-AA64-41D0-A2B0-9F8CA88D5742}"/>
              </a:ext>
            </a:extLst>
          </p:cNvPr>
          <p:cNvSpPr>
            <a:spLocks noGrp="1"/>
          </p:cNvSpPr>
          <p:nvPr>
            <p:ph type="dt" idx="15"/>
          </p:nvPr>
        </p:nvSpPr>
        <p:spPr/>
        <p:txBody>
          <a:bodyPr/>
          <a:lstStyle/>
          <a:p>
            <a:r>
              <a:rPr lang="en-US"/>
              <a:t>September 2021</a:t>
            </a:r>
            <a:endParaRPr lang="en-GB" dirty="0"/>
          </a:p>
        </p:txBody>
      </p:sp>
      <p:sp>
        <p:nvSpPr>
          <p:cNvPr id="3" name="Footer Placeholder 2">
            <a:extLst>
              <a:ext uri="{FF2B5EF4-FFF2-40B4-BE49-F238E27FC236}">
                <a16:creationId xmlns:a16="http://schemas.microsoft.com/office/drawing/2014/main" id="{FA57719A-4270-4EF0-B685-8A799C057A42}"/>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4BDF9D2A-38DD-471C-A8E9-93612E5E253B}"/>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September 2021 Interim Session (virtual)</a:t>
            </a:r>
          </a:p>
        </p:txBody>
      </p:sp>
      <p:sp>
        <p:nvSpPr>
          <p:cNvPr id="2" name="Date Placeholder 1">
            <a:extLst>
              <a:ext uri="{FF2B5EF4-FFF2-40B4-BE49-F238E27FC236}">
                <a16:creationId xmlns:a16="http://schemas.microsoft.com/office/drawing/2014/main" id="{A3E42C21-920F-4BED-896B-C7682BF1A933}"/>
              </a:ext>
            </a:extLst>
          </p:cNvPr>
          <p:cNvSpPr>
            <a:spLocks noGrp="1"/>
          </p:cNvSpPr>
          <p:nvPr>
            <p:ph type="dt" idx="15"/>
          </p:nvPr>
        </p:nvSpPr>
        <p:spPr/>
        <p:txBody>
          <a:bodyPr/>
          <a:lstStyle/>
          <a:p>
            <a:r>
              <a:rPr lang="en-US"/>
              <a:t>September 2021</a:t>
            </a:r>
            <a:endParaRPr lang="en-GB" dirty="0"/>
          </a:p>
        </p:txBody>
      </p:sp>
      <p:sp>
        <p:nvSpPr>
          <p:cNvPr id="3" name="Footer Placeholder 2">
            <a:extLst>
              <a:ext uri="{FF2B5EF4-FFF2-40B4-BE49-F238E27FC236}">
                <a16:creationId xmlns:a16="http://schemas.microsoft.com/office/drawing/2014/main" id="{30B79575-AF21-43A2-871F-8B7A9A67C9B3}"/>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3E3827CE-701C-46D1-9BF1-8956FF4D2BB9}"/>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11-21/1293r8</a:t>
            </a:r>
            <a:r>
              <a:rPr lang="en-US" dirty="0"/>
              <a:t> </a:t>
            </a:r>
          </a:p>
          <a:p>
            <a:pPr>
              <a:spcBef>
                <a:spcPts val="0"/>
              </a:spcBef>
            </a:pPr>
            <a:r>
              <a:rPr lang="en-US" dirty="0" err="1"/>
              <a:t>TGbe</a:t>
            </a:r>
            <a:r>
              <a:rPr lang="en-US" dirty="0"/>
              <a:t> architecture concepts:</a:t>
            </a:r>
          </a:p>
          <a:p>
            <a:pPr marL="685800" lvl="2" indent="-342900">
              <a:lnSpc>
                <a:spcPct val="90000"/>
              </a:lnSpc>
              <a:spcBef>
                <a:spcPts val="300"/>
              </a:spcBef>
              <a:buFont typeface="Arial" pitchFamily="34" charset="0"/>
              <a:buChar char="•"/>
              <a:defRPr/>
            </a:pPr>
            <a:r>
              <a:rPr lang="en-US" sz="2000" dirty="0"/>
              <a:t>Continuing from/beyond </a:t>
            </a:r>
            <a:r>
              <a:rPr lang="en-US" sz="2000" dirty="0">
                <a:hlinkClick r:id="rId4"/>
              </a:rPr>
              <a:t>11-21/0577r5</a:t>
            </a:r>
            <a:r>
              <a:rPr lang="en-US" sz="2000" dirty="0"/>
              <a:t> (completed, in </a:t>
            </a:r>
            <a:r>
              <a:rPr lang="en-US" sz="2000" dirty="0" err="1"/>
              <a:t>TGbe</a:t>
            </a:r>
            <a:r>
              <a:rPr lang="en-US" sz="2000" dirty="0"/>
              <a:t>)</a:t>
            </a:r>
          </a:p>
          <a:p>
            <a:pPr marL="685800" lvl="2" indent="-342900">
              <a:lnSpc>
                <a:spcPct val="90000"/>
              </a:lnSpc>
              <a:spcBef>
                <a:spcPts val="300"/>
              </a:spcBef>
              <a:buFont typeface="Arial" pitchFamily="34" charset="0"/>
              <a:buChar char="•"/>
              <a:defRPr/>
            </a:pPr>
            <a:r>
              <a:rPr lang="en-US" sz="2000" dirty="0">
                <a:hlinkClick r:id="rId5"/>
              </a:rPr>
              <a:t>11-21/0396r5</a:t>
            </a:r>
            <a:r>
              <a:rPr lang="en-US" sz="2000" dirty="0"/>
              <a:t> </a:t>
            </a:r>
          </a:p>
          <a:p>
            <a:pPr marL="685800" lvl="2" indent="-342900">
              <a:lnSpc>
                <a:spcPct val="90000"/>
              </a:lnSpc>
              <a:spcBef>
                <a:spcPts val="300"/>
              </a:spcBef>
              <a:buFont typeface="Arial" pitchFamily="34" charset="0"/>
              <a:buChar char="•"/>
              <a:defRPr/>
            </a:pPr>
            <a:r>
              <a:rPr lang="en-US" sz="2000" dirty="0">
                <a:hlinkClick r:id="rId6"/>
              </a:rPr>
              <a:t>11-21/1111r9</a:t>
            </a:r>
            <a:r>
              <a:rPr lang="en-US" sz="2000" dirty="0"/>
              <a:t> </a:t>
            </a:r>
          </a:p>
          <a:p>
            <a:pPr marL="685800" lvl="2" indent="-342900">
              <a:lnSpc>
                <a:spcPct val="90000"/>
              </a:lnSpc>
              <a:spcBef>
                <a:spcPts val="300"/>
              </a:spcBef>
              <a:buFont typeface="Arial" pitchFamily="34" charset="0"/>
              <a:buChar char="•"/>
              <a:defRPr/>
            </a:pPr>
            <a:r>
              <a:rPr lang="en-US" sz="2000" dirty="0"/>
              <a:t>Agreed 11-21/1111 ready to be contributed to </a:t>
            </a:r>
            <a:r>
              <a:rPr lang="en-US" sz="2000" dirty="0" err="1"/>
              <a:t>TGbe</a:t>
            </a:r>
            <a:r>
              <a:rPr lang="en-US" sz="2000" dirty="0"/>
              <a:t> (after some cleanup).</a:t>
            </a:r>
          </a:p>
          <a:p>
            <a:pPr marL="685800" lvl="2" indent="-342900">
              <a:lnSpc>
                <a:spcPct val="90000"/>
              </a:lnSpc>
              <a:spcBef>
                <a:spcPts val="300"/>
              </a:spcBef>
              <a:buFont typeface="Arial" pitchFamily="34" charset="0"/>
              <a:buChar char="•"/>
              <a:defRPr/>
            </a:pPr>
            <a:r>
              <a:rPr lang="en-US" sz="2000" dirty="0"/>
              <a:t>Informative Annex under consideration</a:t>
            </a:r>
          </a:p>
          <a:p>
            <a:pPr>
              <a:spcBef>
                <a:spcPts val="0"/>
              </a:spcBef>
            </a:pPr>
            <a:r>
              <a:rPr lang="en-US" dirty="0"/>
              <a:t>Annex G:</a:t>
            </a:r>
          </a:p>
          <a:p>
            <a:pPr lvl="1">
              <a:spcBef>
                <a:spcPts val="0"/>
              </a:spcBef>
            </a:pPr>
            <a:r>
              <a:rPr lang="en-US" dirty="0"/>
              <a:t>Plan is a two-part approach:</a:t>
            </a:r>
          </a:p>
          <a:p>
            <a:pPr lvl="2">
              <a:spcBef>
                <a:spcPts val="0"/>
              </a:spcBef>
            </a:pPr>
            <a:r>
              <a:rPr lang="en-US" dirty="0"/>
              <a:t>Replace any references in main body text (to Annex G or “frame exchange sequence” in various spellings) with normative text in-place, add definition(s), etc.: </a:t>
            </a:r>
            <a:r>
              <a:rPr lang="en-US" dirty="0">
                <a:hlinkClick r:id="rId7"/>
              </a:rPr>
              <a:t>11-21/1516r0</a:t>
            </a:r>
            <a:r>
              <a:rPr lang="en-US" dirty="0"/>
              <a:t> </a:t>
            </a:r>
          </a:p>
          <a:p>
            <a:pPr lvl="3">
              <a:spcBef>
                <a:spcPts val="0"/>
              </a:spcBef>
            </a:pPr>
            <a:r>
              <a:rPr lang="en-US" dirty="0"/>
              <a:t>Nearly complete</a:t>
            </a:r>
          </a:p>
          <a:p>
            <a:pPr lvl="2">
              <a:spcBef>
                <a:spcPts val="0"/>
              </a:spcBef>
            </a:pPr>
            <a:r>
              <a:rPr lang="en-US" dirty="0"/>
              <a:t>Create a new and more useable Annex G with a friendly notation/style and cross-references to main body text for technical details – make it more of an introduction/overview of 802.11 frame exchanges: </a:t>
            </a:r>
            <a:r>
              <a:rPr lang="en-US" dirty="0">
                <a:hlinkClick r:id="rId8"/>
              </a:rPr>
              <a:t>11-21/0414r2</a:t>
            </a:r>
            <a:r>
              <a:rPr lang="en-US" dirty="0"/>
              <a:t> </a:t>
            </a:r>
          </a:p>
          <a:p>
            <a:pPr lvl="3">
              <a:spcBef>
                <a:spcPts val="0"/>
              </a:spcBef>
            </a:pPr>
            <a:r>
              <a:rPr lang="en-US" dirty="0"/>
              <a:t>Will resume on teleconferences</a:t>
            </a: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0E8FD239-C23B-47A3-BF1F-B0CBB697966E}"/>
              </a:ext>
            </a:extLst>
          </p:cNvPr>
          <p:cNvSpPr>
            <a:spLocks noGrp="1"/>
          </p:cNvSpPr>
          <p:nvPr>
            <p:ph type="dt" idx="15"/>
          </p:nvPr>
        </p:nvSpPr>
        <p:spPr/>
        <p:txBody>
          <a:bodyPr/>
          <a:lstStyle/>
          <a:p>
            <a:r>
              <a:rPr lang="en-US"/>
              <a:t>September 2021</a:t>
            </a:r>
            <a:endParaRPr lang="en-GB" dirty="0"/>
          </a:p>
        </p:txBody>
      </p:sp>
      <p:sp>
        <p:nvSpPr>
          <p:cNvPr id="3" name="Footer Placeholder 2">
            <a:extLst>
              <a:ext uri="{FF2B5EF4-FFF2-40B4-BE49-F238E27FC236}">
                <a16:creationId xmlns:a16="http://schemas.microsoft.com/office/drawing/2014/main" id="{7135C443-3B03-43E2-9FA0-25B38C0D649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DFB2E498-A5BC-4D0F-B0CC-52213744C996}"/>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Tree>
    <p:extLst>
      <p:ext uri="{BB962C8B-B14F-4D97-AF65-F5344CB8AC3E}">
        <p14:creationId xmlns:p14="http://schemas.microsoft.com/office/powerpoint/2010/main" val="159427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981200"/>
            <a:ext cx="8382000" cy="4191000"/>
          </a:xfrm>
        </p:spPr>
        <p:txBody>
          <a:bodyPr/>
          <a:lstStyle/>
          <a:p>
            <a:pPr>
              <a:spcBef>
                <a:spcPts val="0"/>
              </a:spcBef>
            </a:pPr>
            <a:r>
              <a:rPr lang="en-US" dirty="0" err="1"/>
              <a:t>TGbc</a:t>
            </a:r>
            <a:r>
              <a:rPr lang="en-US" dirty="0"/>
              <a:t> architecture: concluded discussions in </a:t>
            </a:r>
            <a:r>
              <a:rPr lang="en-US" dirty="0" err="1"/>
              <a:t>TGbc</a:t>
            </a:r>
            <a:r>
              <a:rPr lang="en-US" dirty="0"/>
              <a:t> meetings</a:t>
            </a:r>
          </a:p>
          <a:p>
            <a:pPr>
              <a:spcBef>
                <a:spcPts val="0"/>
              </a:spcBef>
            </a:pPr>
            <a:endParaRPr lang="en-US" dirty="0"/>
          </a:p>
          <a:p>
            <a:pPr>
              <a:spcBef>
                <a:spcPts val="0"/>
              </a:spcBef>
            </a:pPr>
            <a:r>
              <a:rPr lang="en-US" dirty="0"/>
              <a:t>IEEE Std 802 revision:  Pending …</a:t>
            </a:r>
          </a:p>
          <a:p>
            <a:pPr lvl="1">
              <a:lnSpc>
                <a:spcPct val="90000"/>
              </a:lnSpc>
              <a:spcBef>
                <a:spcPts val="300"/>
              </a:spcBef>
              <a:defRPr/>
            </a:pPr>
            <a:r>
              <a:rPr lang="en-US" dirty="0">
                <a:solidFill>
                  <a:srgbClr val="000000"/>
                </a:solidFill>
                <a:hlinkClick r:id="rId3"/>
              </a:rPr>
              <a:t>ec-21-0131-00-00EC-views-on-revision-of-ieee-std-802.pptx</a:t>
            </a:r>
            <a:r>
              <a:rPr lang="en-US" dirty="0">
                <a:solidFill>
                  <a:srgbClr val="000000"/>
                </a:solidFill>
              </a:rPr>
              <a:t> </a:t>
            </a:r>
            <a:endParaRPr lang="en-US" sz="1600" dirty="0"/>
          </a:p>
          <a:p>
            <a:pPr lvl="1"/>
            <a:r>
              <a:rPr lang="en-US" dirty="0"/>
              <a:t>Proposal at EC:</a:t>
            </a:r>
          </a:p>
          <a:p>
            <a:pPr lvl="2"/>
            <a:r>
              <a:rPr lang="en-US" dirty="0"/>
              <a:t>A project to revise IEEE Std 802 should be initiated.</a:t>
            </a:r>
          </a:p>
          <a:p>
            <a:pPr lvl="2"/>
            <a:r>
              <a:rPr lang="en-US" dirty="0"/>
              <a:t>The project should be charged with ambitious but documented goals.</a:t>
            </a:r>
          </a:p>
          <a:p>
            <a:pPr lvl="2"/>
            <a:r>
              <a:rPr lang="en-US" dirty="0"/>
              <a:t>The goals should be specified in a consensus report to accompany the PAR.</a:t>
            </a:r>
          </a:p>
          <a:p>
            <a:pPr lvl="2"/>
            <a:r>
              <a:rPr lang="en-US" dirty="0"/>
              <a:t>The report and PAR could be generated by a focused pre-PAR activity, conducted in, for example, a Study Group or an Industry Connections Activity such as </a:t>
            </a:r>
            <a:r>
              <a:rPr lang="en-US" dirty="0" err="1"/>
              <a:t>Nendica</a:t>
            </a:r>
            <a:r>
              <a:rPr lang="en-US" dirty="0"/>
              <a:t>.</a:t>
            </a:r>
          </a:p>
          <a:p>
            <a:pPr lvl="1">
              <a:lnSpc>
                <a:spcPct val="90000"/>
              </a:lnSpc>
              <a:buFont typeface="Arial" pitchFamily="34" charset="0"/>
              <a:buChar char="–"/>
              <a:defRPr/>
            </a:pPr>
            <a:r>
              <a:rPr lang="en-US" dirty="0"/>
              <a:t>Related?: Review 802.1AC mapping from ISS to 802.11 MAC SAP interface</a:t>
            </a:r>
          </a:p>
          <a:p>
            <a:pPr lvl="1"/>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2F72B171-C2FB-4E20-8F25-ACDB933E5C24}"/>
              </a:ext>
            </a:extLst>
          </p:cNvPr>
          <p:cNvSpPr>
            <a:spLocks noGrp="1"/>
          </p:cNvSpPr>
          <p:nvPr>
            <p:ph type="dt" idx="15"/>
          </p:nvPr>
        </p:nvSpPr>
        <p:spPr/>
        <p:txBody>
          <a:bodyPr/>
          <a:lstStyle/>
          <a:p>
            <a:r>
              <a:rPr lang="en-US"/>
              <a:t>September 2021</a:t>
            </a:r>
            <a:endParaRPr lang="en-GB" dirty="0"/>
          </a:p>
        </p:txBody>
      </p:sp>
      <p:sp>
        <p:nvSpPr>
          <p:cNvPr id="3" name="Footer Placeholder 2">
            <a:extLst>
              <a:ext uri="{FF2B5EF4-FFF2-40B4-BE49-F238E27FC236}">
                <a16:creationId xmlns:a16="http://schemas.microsoft.com/office/drawing/2014/main" id="{20C43F8A-2635-4B9D-A760-2BA9C54A55EA}"/>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EFEFE71E-ECFB-4650-A236-63E619B6077E}"/>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Tree>
    <p:extLst>
      <p:ext uri="{BB962C8B-B14F-4D97-AF65-F5344CB8AC3E}">
        <p14:creationId xmlns:p14="http://schemas.microsoft.com/office/powerpoint/2010/main" val="557629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000" b="1" kern="0" dirty="0"/>
              <a:t>Related to IEEE Std 802 updates:</a:t>
            </a:r>
          </a:p>
          <a:p>
            <a:pPr marL="1143000" lvl="3" indent="-342900">
              <a:lnSpc>
                <a:spcPct val="90000"/>
              </a:lnSpc>
              <a:buFont typeface="Arial" pitchFamily="34" charset="0"/>
              <a:buChar char="•"/>
              <a:defRPr/>
            </a:pPr>
            <a:r>
              <a:rPr lang="en-US" sz="2000" b="1" kern="0" dirty="0"/>
              <a:t>802.1AC mapping from ISS to 802.11 MAC SAP interface</a:t>
            </a:r>
          </a:p>
          <a:p>
            <a:pPr marL="1143000" lvl="3" indent="-342900">
              <a:lnSpc>
                <a:spcPct val="90000"/>
              </a:lnSpc>
              <a:buFont typeface="Arial" pitchFamily="34" charset="0"/>
              <a:buChar char="•"/>
              <a:defRPr/>
            </a:pPr>
            <a:r>
              <a:rPr lang="en-US" sz="2000" b="1" kern="0" dirty="0"/>
              <a:t>Consider any changes to remove 802.2/LLC terms?</a:t>
            </a:r>
          </a:p>
          <a:p>
            <a:pPr marL="1143000" lvl="3" indent="-342900">
              <a:lnSpc>
                <a:spcPct val="90000"/>
              </a:lnSpc>
              <a:buFont typeface="Arial" pitchFamily="34" charset="0"/>
              <a:buChar char="•"/>
              <a:defRPr/>
            </a:pPr>
            <a:r>
              <a:rPr lang="en-US" sz="2000" b="1" kern="0" dirty="0"/>
              <a:t>Clarifying EPD/LPD: </a:t>
            </a:r>
            <a:r>
              <a:rPr lang="en-US" sz="2000" kern="0" dirty="0">
                <a:hlinkClick r:id="rId3"/>
              </a:rPr>
              <a:t>11-20/0174r0</a:t>
            </a:r>
            <a:endParaRPr lang="en-US" sz="2000" b="1" kern="0" dirty="0">
              <a:solidFill>
                <a:schemeClr val="accent2">
                  <a:lumMod val="75000"/>
                </a:schemeClr>
              </a:solidFill>
            </a:endParaRPr>
          </a:p>
          <a:p>
            <a:pPr marL="685800" lvl="2" indent="-342900">
              <a:lnSpc>
                <a:spcPct val="90000"/>
              </a:lnSpc>
              <a:buFont typeface="Arial" pitchFamily="34" charset="0"/>
              <a:buChar char="•"/>
              <a:defRPr/>
            </a:pPr>
            <a:r>
              <a:rPr lang="en-US" sz="2000" b="1" kern="0" dirty="0"/>
              <a:t>“What is a STA?” (per </a:t>
            </a:r>
            <a:r>
              <a:rPr lang="en-US" sz="2000" b="1" kern="0" dirty="0" err="1"/>
              <a:t>REVmd</a:t>
            </a:r>
            <a:r>
              <a:rPr lang="en-US" sz="2000" b="1" kern="0" dirty="0"/>
              <a:t> discussion: </a:t>
            </a:r>
            <a:r>
              <a:rPr lang="en-US" sz="2000" kern="0" dirty="0">
                <a:solidFill>
                  <a:schemeClr val="accent2">
                    <a:lumMod val="75000"/>
                  </a:schemeClr>
                </a:solidFill>
                <a:hlinkClick r:id="rId4">
                  <a:extLst>
                    <a:ext uri="{A12FA001-AC4F-418D-AE19-62706E023703}">
                      <ahyp:hlinkClr xmlns:ahyp="http://schemas.microsoft.com/office/drawing/2018/hyperlinkcolor" val="tx"/>
                    </a:ext>
                  </a:extLst>
                </a:hlinkClick>
              </a:rPr>
              <a:t>11-19/0106r0</a:t>
            </a:r>
            <a:r>
              <a:rPr lang="en-US" sz="2000" b="1" kern="0" dirty="0"/>
              <a:t>)</a:t>
            </a:r>
          </a:p>
          <a:p>
            <a:pPr marL="685800" lvl="2" indent="-342900">
              <a:lnSpc>
                <a:spcPct val="90000"/>
              </a:lnSpc>
              <a:buFont typeface="Arial" pitchFamily="34" charset="0"/>
              <a:buChar char="•"/>
              <a:defRPr/>
            </a:pPr>
            <a:r>
              <a:rPr lang="en-US" sz="2000" b="1" kern="0" dirty="0"/>
              <a:t>Off-channel TDLS architecture</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685800" lvl="2" indent="-342900">
              <a:lnSpc>
                <a:spcPct val="90000"/>
              </a:lnSpc>
              <a:buFont typeface="Arial" pitchFamily="34" charset="0"/>
              <a:buChar char="•"/>
              <a:defRPr/>
            </a:pPr>
            <a:r>
              <a:rPr lang="en-US" sz="2000" b="1" kern="0" dirty="0" err="1"/>
              <a:t>Nendica’s</a:t>
            </a:r>
            <a:r>
              <a:rPr lang="en-US" sz="2000" b="1" kern="0" dirty="0"/>
              <a:t>/</a:t>
            </a:r>
            <a:r>
              <a:rPr lang="en-US" sz="2000" b="1" kern="0" dirty="0" err="1"/>
              <a:t>TGbe’s</a:t>
            </a:r>
            <a:r>
              <a:rPr lang="en-US" sz="2000"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Date Placeholder 1">
            <a:extLst>
              <a:ext uri="{FF2B5EF4-FFF2-40B4-BE49-F238E27FC236}">
                <a16:creationId xmlns:a16="http://schemas.microsoft.com/office/drawing/2014/main" id="{BEF0CA4D-C10C-4E94-91BD-97BCD4FE1EB2}"/>
              </a:ext>
            </a:extLst>
          </p:cNvPr>
          <p:cNvSpPr>
            <a:spLocks noGrp="1"/>
          </p:cNvSpPr>
          <p:nvPr>
            <p:ph type="dt" idx="15"/>
          </p:nvPr>
        </p:nvSpPr>
        <p:spPr/>
        <p:txBody>
          <a:bodyPr/>
          <a:lstStyle/>
          <a:p>
            <a:r>
              <a:rPr lang="en-US"/>
              <a:t>September 2021</a:t>
            </a:r>
            <a:endParaRPr lang="en-GB" dirty="0"/>
          </a:p>
        </p:txBody>
      </p:sp>
      <p:sp>
        <p:nvSpPr>
          <p:cNvPr id="3" name="Footer Placeholder 2">
            <a:extLst>
              <a:ext uri="{FF2B5EF4-FFF2-40B4-BE49-F238E27FC236}">
                <a16:creationId xmlns:a16="http://schemas.microsoft.com/office/drawing/2014/main" id="{3614B12E-C94D-4676-AF90-A58FD49FEA1A}"/>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4F0E342E-4DA8-46F4-B975-1D4AABC09E02}"/>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Tree>
    <p:extLst>
      <p:ext uri="{BB962C8B-B14F-4D97-AF65-F5344CB8AC3E}">
        <p14:creationId xmlns:p14="http://schemas.microsoft.com/office/powerpoint/2010/main" val="1563882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Continue Annex G discussion</a:t>
            </a:r>
          </a:p>
          <a:p>
            <a:pPr marL="684213">
              <a:lnSpc>
                <a:spcPct val="90000"/>
              </a:lnSpc>
            </a:pPr>
            <a:r>
              <a:rPr lang="en-US" dirty="0" err="1"/>
              <a:t>TGbe</a:t>
            </a:r>
            <a:r>
              <a:rPr lang="en-US" dirty="0"/>
              <a:t> informative annex consideration</a:t>
            </a:r>
          </a:p>
          <a:p>
            <a:pPr marL="684213">
              <a:lnSpc>
                <a:spcPct val="90000"/>
              </a:lnSpc>
            </a:pPr>
            <a:r>
              <a:rPr lang="en-US" dirty="0"/>
              <a:t>Status update on IEEE Std 802 revision, technical work if/as appropriate</a:t>
            </a:r>
          </a:p>
          <a:p>
            <a:pPr marL="684213">
              <a:lnSpc>
                <a:spcPct val="90000"/>
              </a:lnSpc>
            </a:pPr>
            <a:r>
              <a:rPr lang="en-US" dirty="0"/>
              <a:t>Other monitoring/future activities</a:t>
            </a:r>
          </a:p>
          <a:p>
            <a:pPr marL="684213">
              <a:lnSpc>
                <a:spcPct val="90000"/>
              </a:lnSpc>
            </a:pPr>
            <a:endParaRPr lang="en-US" dirty="0"/>
          </a:p>
          <a:p>
            <a:pPr>
              <a:lnSpc>
                <a:spcPct val="90000"/>
              </a:lnSpc>
            </a:pPr>
            <a:r>
              <a:rPr lang="en-US" sz="3200" dirty="0"/>
              <a:t>Teleconferences</a:t>
            </a:r>
          </a:p>
          <a:p>
            <a:pPr marL="684213" lvl="1" indent="-342900">
              <a:lnSpc>
                <a:spcPct val="90000"/>
              </a:lnSpc>
              <a:buChar char="•"/>
            </a:pPr>
            <a:r>
              <a:rPr lang="en-US" sz="2400" b="1" dirty="0">
                <a:cs typeface="+mn-cs"/>
              </a:rPr>
              <a:t>Oct 11 (Monday): 13:00 ET, 2 hours</a:t>
            </a:r>
          </a:p>
          <a:p>
            <a:pPr marL="684213" lvl="1" indent="-342900">
              <a:lnSpc>
                <a:spcPct val="90000"/>
              </a:lnSpc>
              <a:buChar char="•"/>
            </a:pPr>
            <a:r>
              <a:rPr lang="en-US" sz="2400" b="1" dirty="0">
                <a:cs typeface="+mn-cs"/>
              </a:rPr>
              <a:t>Oct 28 (Thursday): 19:00 ET, 2 hours</a:t>
            </a:r>
            <a:endParaRPr lang="en-US" sz="3200" b="1" dirty="0">
              <a:cs typeface="+mn-cs"/>
            </a:endParaRPr>
          </a:p>
          <a:p>
            <a:pPr>
              <a:lnSpc>
                <a:spcPct val="90000"/>
              </a:lnSpc>
            </a:pPr>
            <a:r>
              <a:rPr lang="en-US" sz="3200" dirty="0"/>
              <a:t>Two meeting slots requested in November</a:t>
            </a:r>
          </a:p>
          <a:p>
            <a:pPr marL="684213">
              <a:lnSpc>
                <a:spcPct val="90000"/>
              </a:lnSpc>
            </a:pPr>
            <a:endParaRPr lang="en-US" dirty="0"/>
          </a:p>
        </p:txBody>
      </p:sp>
      <p:sp>
        <p:nvSpPr>
          <p:cNvPr id="2" name="Date Placeholder 1">
            <a:extLst>
              <a:ext uri="{FF2B5EF4-FFF2-40B4-BE49-F238E27FC236}">
                <a16:creationId xmlns:a16="http://schemas.microsoft.com/office/drawing/2014/main" id="{3EC3AFDE-BBF3-49C7-8697-77164C18B93D}"/>
              </a:ext>
            </a:extLst>
          </p:cNvPr>
          <p:cNvSpPr>
            <a:spLocks noGrp="1"/>
          </p:cNvSpPr>
          <p:nvPr>
            <p:ph type="dt" idx="15"/>
          </p:nvPr>
        </p:nvSpPr>
        <p:spPr/>
        <p:txBody>
          <a:bodyPr/>
          <a:lstStyle/>
          <a:p>
            <a:r>
              <a:rPr lang="en-US"/>
              <a:t>September 2021</a:t>
            </a:r>
            <a:endParaRPr lang="en-GB" dirty="0"/>
          </a:p>
        </p:txBody>
      </p:sp>
      <p:sp>
        <p:nvSpPr>
          <p:cNvPr id="3" name="Footer Placeholder 2">
            <a:extLst>
              <a:ext uri="{FF2B5EF4-FFF2-40B4-BE49-F238E27FC236}">
                <a16:creationId xmlns:a16="http://schemas.microsoft.com/office/drawing/2014/main" id="{5CB0B9C5-420E-4CAA-B698-6F1E3E5FB455}"/>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4FF6D429-E813-420C-A0B2-7E9FD5BFA57E}"/>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Tree>
    <p:extLst>
      <p:ext uri="{BB962C8B-B14F-4D97-AF65-F5344CB8AC3E}">
        <p14:creationId xmlns:p14="http://schemas.microsoft.com/office/powerpoint/2010/main" val="285290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a:t>Attendance data</a:t>
            </a:r>
          </a:p>
        </p:txBody>
      </p:sp>
      <p:sp>
        <p:nvSpPr>
          <p:cNvPr id="28675" name="Text Placeholder 7"/>
          <p:cNvSpPr>
            <a:spLocks noGrp="1"/>
          </p:cNvSpPr>
          <p:nvPr>
            <p:ph type="body" idx="1"/>
          </p:nvPr>
        </p:nvSpPr>
        <p:spPr/>
        <p:txBody>
          <a:bodyPr/>
          <a:lstStyle/>
          <a:p>
            <a:endParaRPr lang="en-GB"/>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September 2021</a:t>
            </a:r>
            <a:endParaRPr lang="en-US" dirty="0"/>
          </a:p>
        </p:txBody>
      </p:sp>
      <p:sp>
        <p:nvSpPr>
          <p:cNvPr id="3" name="Slide Number Placeholder 2"/>
          <p:cNvSpPr>
            <a:spLocks noGrp="1"/>
          </p:cNvSpPr>
          <p:nvPr>
            <p:ph type="sldNum" sz="quarter" idx="12"/>
          </p:nvPr>
        </p:nvSpPr>
        <p:spPr/>
        <p:txBody>
          <a:bodyPr/>
          <a:lstStyle/>
          <a:p>
            <a:pPr>
              <a:defRPr/>
            </a:pPr>
            <a:r>
              <a:rPr lang="en-US"/>
              <a:t>Slide </a:t>
            </a:r>
            <a:fld id="{00366C23-4538-4CEB-9158-0679D70D390A}"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Sep 2021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20210921</a:t>
            </a:r>
          </a:p>
        </p:txBody>
      </p:sp>
      <p:sp>
        <p:nvSpPr>
          <p:cNvPr id="6" name="Date Placeholder 3"/>
          <p:cNvSpPr>
            <a:spLocks noGrp="1"/>
          </p:cNvSpPr>
          <p:nvPr>
            <p:ph type="dt" idx="10"/>
          </p:nvPr>
        </p:nvSpPr>
        <p:spPr/>
        <p:txBody>
          <a:bodyPr/>
          <a:lstStyle/>
          <a:p>
            <a:r>
              <a:rPr lang="en-US" dirty="0"/>
              <a:t>Sep 2021</a:t>
            </a:r>
            <a:endParaRPr lang="en-GB" dirty="0"/>
          </a:p>
        </p:txBody>
      </p:sp>
      <p:sp>
        <p:nvSpPr>
          <p:cNvPr id="7" name="Footer Placeholder 4"/>
          <p:cNvSpPr>
            <a:spLocks noGrp="1"/>
          </p:cNvSpPr>
          <p:nvPr>
            <p:ph type="ftr" idx="11"/>
          </p:nvPr>
        </p:nvSpPr>
        <p:spPr/>
        <p:txBody>
          <a:bodyPr/>
          <a:lstStyle/>
          <a:p>
            <a:r>
              <a:rPr lang="en-GB" dirty="0"/>
              <a:t>Andrew Myles, Cisco</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30</a:t>
            </a:fld>
            <a:endParaRPr lang="en-GB" dirty="0"/>
          </a:p>
        </p:txBody>
      </p:sp>
      <p:graphicFrame>
        <p:nvGraphicFramePr>
          <p:cNvPr id="3075" name="Object 3"/>
          <p:cNvGraphicFramePr>
            <a:graphicFrameLocks noChangeAspect="1"/>
          </p:cNvGraphicFramePr>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name="Document" r:id="rId3" imgW="10439485" imgH="2553175" progId="Word.Document.8">
                  <p:embed/>
                </p:oleObj>
              </mc:Choice>
              <mc:Fallback>
                <p:oleObj name="Document" r:id="rId3" imgW="10439485" imgH="2553175" progId="Word.Document.8">
                  <p:embed/>
                  <p:pic>
                    <p:nvPicPr>
                      <p:cNvPr id="3075" name="Object 3"/>
                      <p:cNvPicPr>
                        <a:picLocks noChangeAspect="1" noChangeArrowheads="1"/>
                      </p:cNvPicPr>
                      <p:nvPr/>
                    </p:nvPicPr>
                    <p:blipFill>
                      <a:blip r:embed="rId4"/>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916832"/>
            <a:ext cx="10361084" cy="4536504"/>
          </a:xfrm>
        </p:spPr>
        <p:txBody>
          <a:bodyPr/>
          <a:lstStyle/>
          <a:p>
            <a:r>
              <a:rPr lang="en-AU" dirty="0"/>
              <a:t>802.11 Coex SC summary for Sep  2021 (</a:t>
            </a:r>
            <a:r>
              <a:rPr lang="en-AU" dirty="0">
                <a:hlinkClick r:id="rId2"/>
              </a:rPr>
              <a:t>11-21-1286</a:t>
            </a:r>
            <a:r>
              <a:rPr lang="en-AU" dirty="0"/>
              <a:t>)</a:t>
            </a:r>
          </a:p>
          <a:p>
            <a:pPr lvl="1"/>
            <a:r>
              <a:rPr lang="en-AU" dirty="0"/>
              <a:t>Wi-Fi/LAA coexistence is becoming more important as more LAA is deployed</a:t>
            </a:r>
          </a:p>
          <a:p>
            <a:pPr lvl="2"/>
            <a:r>
              <a:rPr lang="en-AU" dirty="0"/>
              <a:t>… but measurements suggest concerns with LAA/Wi-Fi </a:t>
            </a:r>
            <a:r>
              <a:rPr lang="en-AU" dirty="0" err="1"/>
              <a:t>coex</a:t>
            </a:r>
            <a:r>
              <a:rPr lang="en-AU" dirty="0"/>
              <a:t> (</a:t>
            </a:r>
            <a:r>
              <a:rPr lang="en-AU" dirty="0" err="1"/>
              <a:t>esp</a:t>
            </a:r>
            <a:r>
              <a:rPr lang="en-AU" dirty="0"/>
              <a:t> hidden station)</a:t>
            </a:r>
          </a:p>
          <a:p>
            <a:pPr lvl="1"/>
            <a:r>
              <a:rPr lang="en-AU" dirty="0"/>
              <a:t>There is an agreement on 5 GHz </a:t>
            </a:r>
            <a:r>
              <a:rPr lang="en-AU" dirty="0" err="1"/>
              <a:t>coex</a:t>
            </a:r>
            <a:r>
              <a:rPr lang="en-AU" dirty="0"/>
              <a:t> mechanisms in Europe </a:t>
            </a:r>
          </a:p>
          <a:p>
            <a:pPr lvl="2"/>
            <a:r>
              <a:rPr lang="en-AU" dirty="0"/>
              <a:t>… but it is not yet clear how well 802.11be will operate when coexisting with 802.11ax</a:t>
            </a:r>
          </a:p>
          <a:p>
            <a:pPr lvl="1"/>
            <a:r>
              <a:rPr lang="en-AU" dirty="0"/>
              <a:t>There is an agreement on 6 GHz </a:t>
            </a:r>
            <a:r>
              <a:rPr lang="en-AU" dirty="0" err="1"/>
              <a:t>coex</a:t>
            </a:r>
            <a:r>
              <a:rPr lang="en-AU" dirty="0"/>
              <a:t> mechanisms in Europe </a:t>
            </a:r>
          </a:p>
          <a:p>
            <a:pPr lvl="2"/>
            <a:r>
              <a:rPr lang="en-AU" dirty="0"/>
              <a:t>… except in relation to NB FH operation, which remains very contentious</a:t>
            </a:r>
          </a:p>
          <a:p>
            <a:pPr lvl="2"/>
            <a:r>
              <a:rPr lang="en-AU" dirty="0"/>
              <a:t>… and there may be some 802.11ax/11be spec work to optimise operation in 6 GHz</a:t>
            </a:r>
          </a:p>
          <a:p>
            <a:pPr lvl="1"/>
            <a:r>
              <a:rPr lang="en-AU" dirty="0"/>
              <a:t>There is continuing opposition to allowing Wi-Fi to use all of 6 GHz globally</a:t>
            </a:r>
          </a:p>
          <a:p>
            <a:pPr lvl="2"/>
            <a:r>
              <a:rPr lang="en-AU" dirty="0"/>
              <a:t>… but the upper 6 GHz may become available in Europe soon, despite GSMA campaigning</a:t>
            </a:r>
          </a:p>
          <a:p>
            <a:pPr lvl="1"/>
            <a:r>
              <a:rPr lang="en-AU" dirty="0"/>
              <a:t>The 60 GHz regulatory discussions have moved to IEEE 802.118 WG</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31</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p:txBody>
          <a:bodyPr/>
          <a:lstStyle/>
          <a:p>
            <a:r>
              <a:rPr lang="en-US" dirty="0"/>
              <a:t>Sep 2021</a:t>
            </a:r>
            <a:endParaRPr lang="en-GB" dirty="0"/>
          </a:p>
        </p:txBody>
      </p:sp>
    </p:spTree>
    <p:extLst>
      <p:ext uri="{BB962C8B-B14F-4D97-AF65-F5344CB8AC3E}">
        <p14:creationId xmlns:p14="http://schemas.microsoft.com/office/powerpoint/2010/main" val="3368840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Nov 2021</a:t>
            </a:r>
          </a:p>
        </p:txBody>
      </p:sp>
      <p:sp>
        <p:nvSpPr>
          <p:cNvPr id="3" name="Content Placeholder 2"/>
          <p:cNvSpPr>
            <a:spLocks noGrp="1"/>
          </p:cNvSpPr>
          <p:nvPr>
            <p:ph idx="1"/>
          </p:nvPr>
        </p:nvSpPr>
        <p:spPr>
          <a:xfrm>
            <a:off x="914401" y="1844824"/>
            <a:ext cx="10361084" cy="4113213"/>
          </a:xfrm>
        </p:spPr>
        <p:txBody>
          <a:bodyPr/>
          <a:lstStyle/>
          <a:p>
            <a:r>
              <a:rPr lang="en-AU" dirty="0"/>
              <a:t>IEEE 802.11 Coexistence SC will meet virtually in Nov 2021</a:t>
            </a:r>
          </a:p>
          <a:p>
            <a:pPr lvl="1"/>
            <a:r>
              <a:rPr lang="en-AU" dirty="0"/>
              <a:t>Review latest Wi-Fi/LAA coexistence measurements</a:t>
            </a:r>
          </a:p>
          <a:p>
            <a:pPr lvl="2"/>
            <a:r>
              <a:rPr lang="en-AU" dirty="0">
                <a:solidFill>
                  <a:srgbClr val="00B050"/>
                </a:solidFill>
              </a:rPr>
              <a:t>… with a submission expected from Uni of Chicago </a:t>
            </a:r>
          </a:p>
          <a:p>
            <a:pPr lvl="1"/>
            <a:r>
              <a:rPr lang="en-AU" dirty="0"/>
              <a:t>Review results ETSI BRAN #111 (Sep) &amp; prepare for BRAN #112 (Dec)</a:t>
            </a:r>
          </a:p>
          <a:p>
            <a:pPr lvl="2"/>
            <a:r>
              <a:rPr lang="en-AU" dirty="0"/>
              <a:t>… particularly the NB FH discussion for 6 GHz in Europe</a:t>
            </a:r>
          </a:p>
          <a:p>
            <a:pPr lvl="3"/>
            <a:r>
              <a:rPr lang="en-AU" dirty="0" err="1"/>
              <a:t>ie</a:t>
            </a:r>
            <a:r>
              <a:rPr lang="en-AU" dirty="0"/>
              <a:t>, what is impact of NB FH on coexistence with 802.11?</a:t>
            </a:r>
          </a:p>
          <a:p>
            <a:pPr lvl="1"/>
            <a:r>
              <a:rPr lang="en-AU" dirty="0"/>
              <a:t>Discuss need to refine 802.11ax/be standard for optimal operation in 6 GHz in Europe</a:t>
            </a:r>
          </a:p>
          <a:p>
            <a:pPr lvl="2"/>
            <a:r>
              <a:rPr lang="en-AU" dirty="0" err="1"/>
              <a:t>ie</a:t>
            </a:r>
            <a:r>
              <a:rPr lang="en-AU" dirty="0"/>
              <a:t>, are IEEE 802.11 changes needed to account for </a:t>
            </a:r>
            <a:r>
              <a:rPr lang="en-AU" i="1" dirty="0"/>
              <a:t>EDT</a:t>
            </a:r>
            <a:r>
              <a:rPr lang="en-AU" dirty="0"/>
              <a:t> @ -72 dBm constraint in 6 GHz?</a:t>
            </a:r>
          </a:p>
          <a:p>
            <a:pPr lvl="1"/>
            <a:r>
              <a:rPr lang="en-AU" dirty="0"/>
              <a:t>Discuss impact of EN 301 893 compromise on 802.11be operation in 5 GHz in Europe</a:t>
            </a:r>
          </a:p>
          <a:p>
            <a:pPr lvl="2"/>
            <a:r>
              <a:rPr lang="en-AU" dirty="0" err="1"/>
              <a:t>ie</a:t>
            </a:r>
            <a:r>
              <a:rPr lang="en-AU" dirty="0"/>
              <a:t>, is 802.11be operation adversely impacted by the </a:t>
            </a:r>
            <a:r>
              <a:rPr lang="en-AU" i="1" dirty="0"/>
              <a:t>compromise</a:t>
            </a:r>
            <a:r>
              <a:rPr lang="en-AU" dirty="0"/>
              <a:t> compared to 802.11ax operation?</a:t>
            </a:r>
          </a:p>
          <a:p>
            <a:pPr lvl="2"/>
            <a:r>
              <a:rPr lang="en-AU" dirty="0">
                <a:solidFill>
                  <a:srgbClr val="00B050"/>
                </a:solidFill>
              </a:rPr>
              <a:t>… with at least one submission expected</a:t>
            </a:r>
          </a:p>
          <a:p>
            <a:pPr lvl="1"/>
            <a:r>
              <a:rPr lang="en-AU" dirty="0"/>
              <a:t>Review recent 3GPP RAN/RAN1/RAN4 activities relevant to coexistence</a:t>
            </a:r>
          </a:p>
          <a:p>
            <a:pPr lvl="2"/>
            <a:r>
              <a:rPr lang="en-AU" dirty="0">
                <a:solidFill>
                  <a:srgbClr val="00B050"/>
                </a:solidFill>
              </a:rPr>
              <a:t>… with at least one submission expected</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5" name="Footer Placeholder 4"/>
          <p:cNvSpPr>
            <a:spLocks noGrp="1"/>
          </p:cNvSpPr>
          <p:nvPr>
            <p:ph type="ftr" idx="14"/>
          </p:nvPr>
        </p:nvSpPr>
        <p:spPr/>
        <p:txBody>
          <a:bodyPr/>
          <a:lstStyle/>
          <a:p>
            <a:r>
              <a:rPr lang="en-GB" dirty="0"/>
              <a:t>Andrew Myles, Cisco</a:t>
            </a:r>
          </a:p>
        </p:txBody>
      </p:sp>
      <p:sp>
        <p:nvSpPr>
          <p:cNvPr id="6" name="Date Placeholder 5"/>
          <p:cNvSpPr>
            <a:spLocks noGrp="1"/>
          </p:cNvSpPr>
          <p:nvPr>
            <p:ph type="dt" idx="15"/>
          </p:nvPr>
        </p:nvSpPr>
        <p:spPr/>
        <p:txBody>
          <a:bodyPr/>
          <a:lstStyle/>
          <a:p>
            <a:r>
              <a:rPr lang="en-US" dirty="0"/>
              <a:t>Sep 2021</a:t>
            </a:r>
            <a:endParaRPr lang="en-GB" dirty="0"/>
          </a:p>
        </p:txBody>
      </p:sp>
      <p:sp>
        <p:nvSpPr>
          <p:cNvPr id="7" name="Rectangle 6">
            <a:extLst>
              <a:ext uri="{FF2B5EF4-FFF2-40B4-BE49-F238E27FC236}">
                <a16:creationId xmlns:a16="http://schemas.microsoft.com/office/drawing/2014/main" id="{85676C78-AFC2-4D4A-9EAD-4C9C57C5E859}"/>
              </a:ext>
            </a:extLst>
          </p:cNvPr>
          <p:cNvSpPr/>
          <p:nvPr/>
        </p:nvSpPr>
        <p:spPr bwMode="auto">
          <a:xfrm>
            <a:off x="8760296" y="2204864"/>
            <a:ext cx="3132348"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1" i="0" u="none" strike="noStrike" cap="none" normalizeH="0" baseline="0" dirty="0">
                <a:ln>
                  <a:noFill/>
                </a:ln>
                <a:solidFill>
                  <a:srgbClr val="FF0000"/>
                </a:solidFill>
                <a:effectLst/>
                <a:latin typeface="Times New Roman" pitchFamily="16" charset="0"/>
                <a:ea typeface="MS Gothic" charset="-128"/>
              </a:rPr>
              <a:t>Contributions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Tree>
    <p:extLst>
      <p:ext uri="{BB962C8B-B14F-4D97-AF65-F5344CB8AC3E}">
        <p14:creationId xmlns:p14="http://schemas.microsoft.com/office/powerpoint/2010/main" val="889979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11820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September 2021</a:t>
            </a:r>
            <a:endParaRPr lang="en-GB" altLang="en-US" sz="1800" dirty="0"/>
          </a:p>
        </p:txBody>
      </p:sp>
      <p:sp>
        <p:nvSpPr>
          <p:cNvPr id="13315" name="Footer Placeholder 4"/>
          <p:cNvSpPr>
            <a:spLocks noGrp="1"/>
          </p:cNvSpPr>
          <p:nvPr>
            <p:ph type="ftr" sz="quarter" idx="11"/>
          </p:nvPr>
        </p:nvSpPr>
        <p:spPr bwMode="auto">
          <a:xfrm>
            <a:off x="9327232" y="6475413"/>
            <a:ext cx="20646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Jim Lansford, Qualcomm</a:t>
            </a:r>
            <a:endParaRPr lang="en-GB" sz="1200" b="0" dirty="0"/>
          </a:p>
        </p:txBody>
      </p:sp>
      <p:sp>
        <p:nvSpPr>
          <p:cNvPr id="13316" name="Slide Number Placeholder 5"/>
          <p:cNvSpPr>
            <a:spLocks noGrp="1"/>
          </p:cNvSpPr>
          <p:nvPr>
            <p:ph type="sldNum" sz="quarter" idx="12"/>
          </p:nvPr>
        </p:nvSpPr>
        <p:spPr>
          <a:xfrm>
            <a:off x="5715000" y="6483483"/>
            <a:ext cx="685800"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a:pPr>
                <a:spcBef>
                  <a:spcPct val="0"/>
                </a:spcBef>
                <a:buFontTx/>
                <a:buNone/>
              </a:pPr>
              <a:t>33</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2021-09-21</a:t>
            </a:r>
          </a:p>
        </p:txBody>
      </p:sp>
      <p:graphicFrame>
        <p:nvGraphicFramePr>
          <p:cNvPr id="13319" name="Object 5"/>
          <p:cNvGraphicFramePr>
            <a:graphicFrameLocks noChangeAspect="1"/>
          </p:cNvGraphicFramePr>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name="Document" r:id="rId3" imgW="9056359" imgH="2312431" progId="Word.Document.8">
                  <p:embed/>
                </p:oleObj>
              </mc:Choice>
              <mc:Fallback>
                <p:oleObj name="Document" r:id="rId3" imgW="9056359" imgH="2312431" progId="Word.Document.8">
                  <p:embed/>
                  <p:pic>
                    <p:nvPicPr>
                      <p:cNvPr id="13319" name="Object 5"/>
                      <p:cNvPicPr>
                        <a:picLocks noChangeAspect="1" noChangeArrowheads="1"/>
                      </p:cNvPicPr>
                      <p:nvPr/>
                    </p:nvPicPr>
                    <p:blipFill>
                      <a:blip r:embed="rId4"/>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bwMode="auto">
          <a:xfrm>
            <a:off x="929218" y="332601"/>
            <a:ext cx="11820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September 2021</a:t>
            </a:r>
            <a:endParaRPr lang="en-GB" altLang="en-US" sz="1800" dirty="0"/>
          </a:p>
        </p:txBody>
      </p:sp>
      <p:sp>
        <p:nvSpPr>
          <p:cNvPr id="14339" name="Footer Placeholder 4"/>
          <p:cNvSpPr>
            <a:spLocks noGrp="1"/>
          </p:cNvSpPr>
          <p:nvPr>
            <p:ph type="ftr" sz="quarter" idx="11"/>
          </p:nvPr>
        </p:nvSpPr>
        <p:spPr bwMode="auto">
          <a:xfrm>
            <a:off x="9327232" y="6475413"/>
            <a:ext cx="20646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Jim Lansford, Qualcomm</a:t>
            </a:r>
            <a:endParaRPr lang="en-GB" sz="1200" b="0" dirty="0"/>
          </a:p>
        </p:txBody>
      </p:sp>
      <p:sp>
        <p:nvSpPr>
          <p:cNvPr id="14340" name="Slide Number Placeholder 5"/>
          <p:cNvSpPr>
            <a:spLocks noGrp="1"/>
          </p:cNvSpPr>
          <p:nvPr>
            <p:ph type="sldNum" sz="quarter" idx="12"/>
          </p:nvPr>
        </p:nvSpPr>
        <p:spPr>
          <a:xfrm>
            <a:off x="5791200" y="6481949"/>
            <a:ext cx="609600"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49436526-2E2D-4112-A1A2-07C822E07195}" type="slidenum">
              <a:rPr lang="en-GB" altLang="en-US" sz="1200" b="0"/>
              <a:pPr>
                <a:spcBef>
                  <a:spcPct val="0"/>
                </a:spcBef>
                <a:buFontTx/>
                <a:buNone/>
              </a:pPr>
              <a:t>34</a:t>
            </a:fld>
            <a:endParaRPr lang="en-GB" altLang="en-US" sz="1200" b="0" dirty="0"/>
          </a:p>
        </p:txBody>
      </p:sp>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September 2021 virtual meeting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bwMode="auto">
          <a:xfrm>
            <a:off x="929218" y="332601"/>
            <a:ext cx="118205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September 2021</a:t>
            </a:r>
            <a:endParaRPr lang="en-GB" altLang="en-US" sz="1800" dirty="0"/>
          </a:p>
        </p:txBody>
      </p:sp>
      <p:sp>
        <p:nvSpPr>
          <p:cNvPr id="15363" name="Footer Placeholder 4"/>
          <p:cNvSpPr>
            <a:spLocks noGrp="1"/>
          </p:cNvSpPr>
          <p:nvPr>
            <p:ph type="ftr" sz="quarter" idx="11"/>
          </p:nvPr>
        </p:nvSpPr>
        <p:spPr bwMode="auto">
          <a:xfrm>
            <a:off x="9327232" y="6475413"/>
            <a:ext cx="20646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Jim Lansford, Qualcomm</a:t>
            </a:r>
            <a:endParaRPr lang="en-GB" sz="1200" b="0" dirty="0"/>
          </a:p>
        </p:txBody>
      </p:sp>
      <p:sp>
        <p:nvSpPr>
          <p:cNvPr id="15365" name="Rectangle 2"/>
          <p:cNvSpPr>
            <a:spLocks noGrp="1" noChangeArrowheads="1"/>
          </p:cNvSpPr>
          <p:nvPr>
            <p:ph type="body" idx="1"/>
          </p:nvPr>
        </p:nvSpPr>
        <p:spPr>
          <a:xfrm>
            <a:off x="911424" y="836712"/>
            <a:ext cx="10513168" cy="5184576"/>
          </a:xfrm>
        </p:spPr>
        <p:txBody>
          <a:bodyPr/>
          <a:lstStyle/>
          <a:p>
            <a:pPr marL="0" indent="0" algn="ctr" eaLnBrk="1" hangingPunct="1">
              <a:spcBef>
                <a:spcPts val="0"/>
              </a:spcBef>
              <a:buNone/>
            </a:pPr>
            <a:r>
              <a:rPr lang="en-US" altLang="en-US" sz="3200" dirty="0"/>
              <a:t>Summary</a:t>
            </a:r>
          </a:p>
          <a:p>
            <a:pPr marL="0" indent="0" eaLnBrk="1" hangingPunct="1">
              <a:spcBef>
                <a:spcPts val="0"/>
              </a:spcBef>
              <a:buNone/>
            </a:pPr>
            <a:r>
              <a:rPr lang="en-US" altLang="en-US" sz="2000" dirty="0"/>
              <a:t>Final Agenda</a:t>
            </a:r>
          </a:p>
          <a:p>
            <a:pPr marL="1200150" lvl="2" indent="-457200">
              <a:spcBef>
                <a:spcPct val="0"/>
              </a:spcBef>
              <a:defRPr/>
            </a:pPr>
            <a:r>
              <a:rPr lang="en-US" altLang="en-US" sz="1600" dirty="0">
                <a:hlinkClick r:id="rId3"/>
              </a:rPr>
              <a:t>https://mentor.ieee.org/802.11/dcn/21/11-21-0945-01-0wng-agenda-for-wng-sc-2021-september.pptx</a:t>
            </a:r>
            <a:r>
              <a:rPr lang="en-US" altLang="en-US" sz="1600" dirty="0"/>
              <a:t> </a:t>
            </a:r>
          </a:p>
          <a:p>
            <a:pPr marL="0" indent="0" eaLnBrk="1" hangingPunct="1">
              <a:spcBef>
                <a:spcPts val="0"/>
              </a:spcBef>
              <a:buNone/>
            </a:pPr>
            <a:r>
              <a:rPr lang="en-US" altLang="en-US" sz="2000" dirty="0"/>
              <a:t>Presentations at September 2021 meeting</a:t>
            </a:r>
            <a:endParaRPr lang="en-GB" altLang="en-US" sz="2000" dirty="0"/>
          </a:p>
          <a:p>
            <a:pPr marL="857250" lvl="1" indent="-457200">
              <a:spcBef>
                <a:spcPct val="0"/>
              </a:spcBef>
              <a:defRPr/>
            </a:pPr>
            <a:r>
              <a:rPr lang="en-US" sz="1800" dirty="0"/>
              <a:t>“802/802.11 and Research engagement” – Dorothy Stanley (HPE), et al</a:t>
            </a:r>
          </a:p>
          <a:p>
            <a:pPr marL="1200150" lvl="2" indent="-457200">
              <a:spcBef>
                <a:spcPct val="0"/>
              </a:spcBef>
              <a:defRPr/>
            </a:pPr>
            <a:r>
              <a:rPr lang="en-US" sz="1600" dirty="0">
                <a:hlinkClick r:id="rId4"/>
              </a:rPr>
              <a:t>https://mentor.ieee.org/802.11/dcn/21/11-21-1423-00-0wng-802-802-11-and-research-engagement.pptx</a:t>
            </a:r>
            <a:r>
              <a:rPr lang="en-US" sz="1600" dirty="0"/>
              <a:t> </a:t>
            </a:r>
          </a:p>
          <a:p>
            <a:pPr marL="1200150" lvl="2" indent="-457200">
              <a:spcBef>
                <a:spcPct val="0"/>
              </a:spcBef>
              <a:defRPr/>
            </a:pPr>
            <a:r>
              <a:rPr lang="en-US" sz="1600" dirty="0"/>
              <a:t>No motions or straw polls</a:t>
            </a:r>
          </a:p>
          <a:p>
            <a:pPr marL="857250" lvl="1" indent="-457200">
              <a:spcBef>
                <a:spcPct val="0"/>
              </a:spcBef>
              <a:defRPr/>
            </a:pPr>
            <a:r>
              <a:rPr lang="en-US" sz="1800" dirty="0"/>
              <a:t>“`Invitation to Join the IEEE Synthetic Aperture Standards Committee” - Peter </a:t>
            </a:r>
            <a:r>
              <a:rPr lang="en-US" sz="1800" dirty="0" err="1"/>
              <a:t>Vouras</a:t>
            </a:r>
            <a:r>
              <a:rPr lang="en-US" sz="1800" dirty="0"/>
              <a:t>, NIST </a:t>
            </a:r>
            <a:r>
              <a:rPr lang="en-US" sz="1600" dirty="0"/>
              <a:t>(&amp; Chair of the Synthetic Aperture Standards Committee in IEEE Signal Processing Society)</a:t>
            </a:r>
          </a:p>
          <a:p>
            <a:pPr marL="1200150" lvl="2" indent="-457200">
              <a:spcBef>
                <a:spcPct val="0"/>
              </a:spcBef>
              <a:defRPr/>
            </a:pPr>
            <a:r>
              <a:rPr lang="en-US" sz="1600" dirty="0">
                <a:hlinkClick r:id="rId5"/>
              </a:rPr>
              <a:t>https://mentor.ieee.org/802.11/dcn/21/11-21-1494-00-0wng-invitation-to-synthetic-aperture-standards-committee.pptx</a:t>
            </a:r>
            <a:r>
              <a:rPr lang="en-US" sz="1600" dirty="0"/>
              <a:t> </a:t>
            </a:r>
          </a:p>
          <a:p>
            <a:pPr marL="1200150" lvl="2" indent="-457200">
              <a:spcBef>
                <a:spcPct val="0"/>
              </a:spcBef>
              <a:defRPr/>
            </a:pPr>
            <a:r>
              <a:rPr lang="en-US" sz="1600" dirty="0"/>
              <a:t>No motions or straw polls</a:t>
            </a:r>
          </a:p>
          <a:p>
            <a:pPr marL="457200" indent="-457200">
              <a:spcBef>
                <a:spcPts val="0"/>
              </a:spcBef>
            </a:pPr>
            <a:r>
              <a:rPr lang="en-GB" altLang="en-US" sz="2000" dirty="0"/>
              <a:t>Minutes</a:t>
            </a:r>
          </a:p>
          <a:p>
            <a:pPr lvl="1">
              <a:spcBef>
                <a:spcPts val="0"/>
              </a:spcBef>
            </a:pPr>
            <a:r>
              <a:rPr lang="en-GB" altLang="en-US" sz="1800" dirty="0"/>
              <a:t> </a:t>
            </a:r>
            <a:r>
              <a:rPr lang="en-GB" altLang="en-US" sz="1800" dirty="0">
                <a:hlinkClick r:id="rId6"/>
              </a:rPr>
              <a:t>https://mentor.ieee.org/802.11/dcn/21/11-21-1505-00-0wng-wng-meeting-minutes-2021-september-electronic-meeting.docx</a:t>
            </a:r>
            <a:r>
              <a:rPr lang="en-GB" altLang="en-US" sz="1800" dirty="0"/>
              <a:t> </a:t>
            </a:r>
          </a:p>
          <a:p>
            <a:pPr>
              <a:spcBef>
                <a:spcPts val="0"/>
              </a:spcBef>
            </a:pPr>
            <a:r>
              <a:rPr lang="en-GB" altLang="ko-KR" sz="2000" dirty="0">
                <a:ea typeface="Gulim" pitchFamily="34" charset="-127"/>
              </a:rPr>
              <a:t>Plans for November 2021</a:t>
            </a:r>
            <a:endParaRPr lang="en-US" altLang="en-US" sz="2000" dirty="0"/>
          </a:p>
          <a:p>
            <a:pPr lvl="1" eaLnBrk="1" hangingPunct="1">
              <a:spcBef>
                <a:spcPts val="0"/>
              </a:spcBef>
              <a:defRPr/>
            </a:pPr>
            <a:r>
              <a:rPr lang="en-US" altLang="en-US" sz="1800" dirty="0"/>
              <a:t>TBD</a:t>
            </a:r>
          </a:p>
          <a:p>
            <a:pPr eaLnBrk="1" hangingPunct="1">
              <a:spcBef>
                <a:spcPts val="0"/>
              </a:spcBef>
              <a:defRPr/>
            </a:pPr>
            <a:r>
              <a:rPr lang="en-US" altLang="en-US" sz="2000" dirty="0"/>
              <a:t>No motions in the SG, no conference calls</a:t>
            </a:r>
            <a:endParaRPr lang="en-GB" altLang="en-US" sz="2000" dirty="0"/>
          </a:p>
          <a:p>
            <a:pPr eaLnBrk="1" hangingPunct="1">
              <a:spcBef>
                <a:spcPts val="0"/>
              </a:spcBef>
              <a:defRPr/>
            </a:pPr>
            <a:endParaRPr lang="en-US" altLang="en-US" sz="2800" dirty="0"/>
          </a:p>
        </p:txBody>
      </p:sp>
      <p:sp>
        <p:nvSpPr>
          <p:cNvPr id="6" name="Slide Number Placeholder 5">
            <a:extLst>
              <a:ext uri="{FF2B5EF4-FFF2-40B4-BE49-F238E27FC236}">
                <a16:creationId xmlns:a16="http://schemas.microsoft.com/office/drawing/2014/main" id="{166BAB92-3537-4FD7-A540-1B32C8074864}"/>
              </a:ext>
            </a:extLst>
          </p:cNvPr>
          <p:cNvSpPr>
            <a:spLocks noGrp="1"/>
          </p:cNvSpPr>
          <p:nvPr>
            <p:ph type="sldNum" sz="quarter" idx="12"/>
          </p:nvPr>
        </p:nvSpPr>
        <p:spPr>
          <a:xfrm>
            <a:off x="5791200" y="6481949"/>
            <a:ext cx="609600"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49436526-2E2D-4112-A1A2-07C822E07195}" type="slidenum">
              <a:rPr lang="en-GB" altLang="en-US" sz="1200" b="0"/>
              <a:pPr>
                <a:spcBef>
                  <a:spcPct val="0"/>
                </a:spcBef>
                <a:buFontTx/>
                <a:buNone/>
              </a:pPr>
              <a:t>35</a:t>
            </a:fld>
            <a:endParaRPr lang="en-GB" altLang="en-US" sz="1200" b="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September 2021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20210921</a:t>
            </a:r>
          </a:p>
        </p:txBody>
      </p:sp>
      <p:sp>
        <p:nvSpPr>
          <p:cNvPr id="6" name="Date Placeholder 3"/>
          <p:cNvSpPr>
            <a:spLocks noGrp="1"/>
          </p:cNvSpPr>
          <p:nvPr>
            <p:ph type="dt" idx="10"/>
          </p:nvPr>
        </p:nvSpPr>
        <p:spPr/>
        <p:txBody>
          <a:bodyPr/>
          <a:lstStyle/>
          <a:p>
            <a:r>
              <a:rPr lang="en-US"/>
              <a:t>September 2021</a:t>
            </a:r>
            <a:endParaRPr lang="en-GB" dirty="0"/>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36</a:t>
            </a:fld>
            <a:endParaRPr lang="en-GB" dirty="0"/>
          </a:p>
        </p:txBody>
      </p:sp>
      <p:graphicFrame>
        <p:nvGraphicFramePr>
          <p:cNvPr id="3075" name="Object 3"/>
          <p:cNvGraphicFramePr>
            <a:graphicFrameLocks noChangeAspect="1"/>
          </p:cNvGraphicFramePr>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name="Document" r:id="rId3" imgW="10444320" imgH="2546280" progId="Word.Document.8">
                  <p:embed/>
                </p:oleObj>
              </mc:Choice>
              <mc:Fallback>
                <p:oleObj name="Document" r:id="rId3" imgW="10444320" imgH="2546280" progId="Word.Document.8">
                  <p:embed/>
                  <p:pic>
                    <p:nvPicPr>
                      <p:cNvPr id="3075" name="Object 3"/>
                      <p:cNvPicPr>
                        <a:picLocks noChangeAspect="1" noChangeArrowheads="1"/>
                      </p:cNvPicPr>
                      <p:nvPr/>
                    </p:nvPicPr>
                    <p:blipFill>
                      <a:blip r:embed="rId4"/>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BD165FB9-F61D-44E1-9A3D-8702D18D1B31}"/>
              </a:ext>
            </a:extLst>
          </p:cNvPr>
          <p:cNvSpPr>
            <a:spLocks noGrp="1"/>
          </p:cNvSpPr>
          <p:nvPr>
            <p:ph type="ftr" idx="11"/>
          </p:nvPr>
        </p:nvSpPr>
        <p:spPr/>
        <p:txBody>
          <a:bodyPr/>
          <a:lstStyle/>
          <a:p>
            <a:r>
              <a:rPr lang="en-GB"/>
              <a:t>Andrew Myles, Cisco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a:t>
            </a: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11-21-1287</a:t>
            </a:r>
            <a:r>
              <a:rPr lang="en-AU" dirty="0">
                <a:solidFill>
                  <a:schemeClr val="tx1"/>
                </a:solidFill>
              </a:rPr>
              <a:t> </a:t>
            </a:r>
          </a:p>
          <a:p>
            <a:pPr>
              <a:buFont typeface="Arial" panose="020B0604020202020204" pitchFamily="34" charset="0"/>
              <a:buChar char="•"/>
            </a:pPr>
            <a:endParaRPr lang="en-AU" dirty="0">
              <a:solidFill>
                <a:schemeClr val="tx1"/>
              </a:solidFill>
            </a:endParaRP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6" name="Date Placeholder 5"/>
          <p:cNvSpPr>
            <a:spLocks noGrp="1"/>
          </p:cNvSpPr>
          <p:nvPr>
            <p:ph type="dt" idx="15"/>
          </p:nvPr>
        </p:nvSpPr>
        <p:spPr>
          <a:xfrm>
            <a:off x="929217" y="333375"/>
            <a:ext cx="2499764" cy="273050"/>
          </a:xfrm>
        </p:spPr>
        <p:txBody>
          <a:bodyPr/>
          <a:lstStyle/>
          <a:p>
            <a:r>
              <a:rPr lang="en-US"/>
              <a:t>September 2021</a:t>
            </a:r>
            <a:endParaRPr lang="en-GB" dirty="0"/>
          </a:p>
        </p:txBody>
      </p:sp>
      <p:sp>
        <p:nvSpPr>
          <p:cNvPr id="7" name="Rectangle 6">
            <a:extLst>
              <a:ext uri="{FF2B5EF4-FFF2-40B4-BE49-F238E27FC236}">
                <a16:creationId xmlns:a16="http://schemas.microsoft.com/office/drawing/2014/main" id="{F7F19B36-2873-48E9-B4AD-CD47A49D9156}"/>
              </a:ext>
            </a:extLst>
          </p:cNvPr>
          <p:cNvSpPr/>
          <p:nvPr/>
        </p:nvSpPr>
        <p:spPr bwMode="auto">
          <a:xfrm>
            <a:off x="7392144" y="2503946"/>
            <a:ext cx="3997640"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400" b="1" i="0" u="none" strike="noStrike" cap="none" normalizeH="0" baseline="0" dirty="0">
                <a:ln>
                  <a:noFill/>
                </a:ln>
                <a:solidFill>
                  <a:schemeClr val="tx1"/>
                </a:solidFill>
                <a:effectLst/>
                <a:latin typeface="Times New Roman" pitchFamily="16" charset="0"/>
                <a:ea typeface="MS Gothic" charset="-128"/>
              </a:rPr>
              <a:t>802.11 related topics</a:t>
            </a:r>
          </a:p>
          <a:p>
            <a:pPr marL="342900" indent="-342900">
              <a:spcBef>
                <a:spcPts val="800"/>
              </a:spcBef>
              <a:buFont typeface="Arial" panose="020B0604020202020204" pitchFamily="34" charset="0"/>
              <a:buChar char="•"/>
            </a:pPr>
            <a:r>
              <a:rPr kumimoji="0" lang="en-AU" sz="2400" b="0" i="0" u="none" strike="noStrike" cap="none" normalizeH="0" baseline="0" dirty="0">
                <a:ln>
                  <a:noFill/>
                </a:ln>
                <a:solidFill>
                  <a:schemeClr val="tx1"/>
                </a:solidFill>
                <a:effectLst/>
                <a:latin typeface="Times New Roman" pitchFamily="16" charset="0"/>
                <a:ea typeface="MS Gothic" charset="-128"/>
              </a:rPr>
              <a:t>802.11ax passed its 60-day ballot but IPR issues were raised (in addition to usual comments about security)</a:t>
            </a:r>
          </a:p>
          <a:p>
            <a:pPr marL="342900" indent="-342900">
              <a:spcBef>
                <a:spcPts val="800"/>
              </a:spcBef>
              <a:buFont typeface="Arial" panose="020B0604020202020204" pitchFamily="34" charset="0"/>
              <a:buChar char="•"/>
            </a:pPr>
            <a:r>
              <a:rPr lang="en-AU" dirty="0">
                <a:solidFill>
                  <a:schemeClr val="tx1"/>
                </a:solidFill>
              </a:rPr>
              <a:t>802.11ay &amp; 802.11ba are likely to run into same IPR  issues</a:t>
            </a:r>
          </a:p>
          <a:p>
            <a:pPr marL="342900" indent="-342900">
              <a:spcBef>
                <a:spcPts val="800"/>
              </a:spcBef>
              <a:buFont typeface="Arial" panose="020B0604020202020204" pitchFamily="34" charset="0"/>
              <a:buChar char="•"/>
            </a:pPr>
            <a:r>
              <a:rPr lang="en-AU" dirty="0">
                <a:solidFill>
                  <a:schemeClr val="tx1"/>
                </a:solidFill>
              </a:rPr>
              <a:t>802.11md will enter FDIS ballot soon</a:t>
            </a:r>
            <a:endParaRPr kumimoji="0" lang="en-AU" b="0" i="0" u="none" strike="noStrike" cap="none" normalizeH="0" baseline="0" dirty="0">
              <a:ln>
                <a:noFill/>
              </a:ln>
              <a:solidFill>
                <a:schemeClr val="tx1"/>
              </a:solidFill>
              <a:effectLst/>
            </a:endParaRPr>
          </a:p>
        </p:txBody>
      </p:sp>
      <p:graphicFrame>
        <p:nvGraphicFramePr>
          <p:cNvPr id="9" name="Content Placeholder 5">
            <a:extLst>
              <a:ext uri="{FF2B5EF4-FFF2-40B4-BE49-F238E27FC236}">
                <a16:creationId xmlns:a16="http://schemas.microsoft.com/office/drawing/2014/main" id="{B8846E8E-B910-4BA5-B719-8E88900E0F24}"/>
              </a:ext>
            </a:extLst>
          </p:cNvPr>
          <p:cNvGraphicFramePr>
            <a:graphicFrameLocks/>
          </p:cNvGraphicFramePr>
          <p:nvPr/>
        </p:nvGraphicFramePr>
        <p:xfrm>
          <a:off x="1352557" y="2503947"/>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19</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44</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D9C02F67-521A-42BB-B32B-DE03473C976A}"/>
              </a:ext>
            </a:extLst>
          </p:cNvPr>
          <p:cNvSpPr>
            <a:spLocks noGrp="1"/>
          </p:cNvSpPr>
          <p:nvPr>
            <p:ph type="ftr" idx="14"/>
          </p:nvPr>
        </p:nvSpPr>
        <p:spPr/>
        <p:txBody>
          <a:bodyPr/>
          <a:lstStyle/>
          <a:p>
            <a:r>
              <a:rPr lang="en-GB"/>
              <a:t>Andrew Myles, Cisco</a:t>
            </a:r>
            <a:endParaRPr lang="en-GB" dirty="0"/>
          </a:p>
        </p:txBody>
      </p:sp>
    </p:spTree>
    <p:extLst>
      <p:ext uri="{BB962C8B-B14F-4D97-AF65-F5344CB8AC3E}">
        <p14:creationId xmlns:p14="http://schemas.microsoft.com/office/powerpoint/2010/main" val="2119613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4E27-D518-46FD-A631-6F95208185DC}"/>
              </a:ext>
            </a:extLst>
          </p:cNvPr>
          <p:cNvSpPr>
            <a:spLocks noGrp="1"/>
          </p:cNvSpPr>
          <p:nvPr>
            <p:ph type="title"/>
          </p:nvPr>
        </p:nvSpPr>
        <p:spPr/>
        <p:txBody>
          <a:bodyPr/>
          <a:lstStyle/>
          <a:p>
            <a:r>
              <a:rPr lang="en-AU" dirty="0"/>
              <a:t>IEEE 802 needs to resolve an 802.11ax related IPR issue that arose during the 60-day ballot of the PSDO process</a:t>
            </a:r>
          </a:p>
        </p:txBody>
      </p:sp>
      <p:sp>
        <p:nvSpPr>
          <p:cNvPr id="3" name="Content Placeholder 2">
            <a:extLst>
              <a:ext uri="{FF2B5EF4-FFF2-40B4-BE49-F238E27FC236}">
                <a16:creationId xmlns:a16="http://schemas.microsoft.com/office/drawing/2014/main" id="{9CDC854F-94B7-4DC7-A12C-4104DA436787}"/>
              </a:ext>
            </a:extLst>
          </p:cNvPr>
          <p:cNvSpPr>
            <a:spLocks noGrp="1"/>
          </p:cNvSpPr>
          <p:nvPr>
            <p:ph idx="1"/>
          </p:nvPr>
        </p:nvSpPr>
        <p:spPr/>
        <p:txBody>
          <a:bodyPr/>
          <a:lstStyle/>
          <a:p>
            <a:r>
              <a:rPr lang="en-AU" dirty="0"/>
              <a:t>The 60-day ballot on 802.11ax in the  PSDO process passed</a:t>
            </a:r>
          </a:p>
          <a:p>
            <a:pPr lvl="1"/>
            <a:r>
              <a:rPr lang="en-AU" dirty="0"/>
              <a:t>…. but with negative votes from Sweden, Germany &amp; Finland and a comment from Japan based on three blanket negative </a:t>
            </a:r>
            <a:r>
              <a:rPr lang="en-AU" dirty="0" err="1"/>
              <a:t>LoA’s</a:t>
            </a:r>
            <a:r>
              <a:rPr lang="en-AU" dirty="0"/>
              <a:t> on 802.11ax</a:t>
            </a:r>
          </a:p>
          <a:p>
            <a:pPr lvl="1"/>
            <a:r>
              <a:rPr lang="en-AU" dirty="0"/>
              <a:t>…. and the usual negative vote from China based on objections to 802.11 security</a:t>
            </a:r>
          </a:p>
          <a:p>
            <a:r>
              <a:rPr lang="en-AU" dirty="0"/>
              <a:t>Responses have been developed for liaison to SC6 (</a:t>
            </a:r>
            <a:r>
              <a:rPr lang="en-AU" dirty="0">
                <a:hlinkClick r:id="rId2"/>
              </a:rPr>
              <a:t>11-21-1400-03</a:t>
            </a:r>
            <a:r>
              <a:rPr lang="en-AU" dirty="0"/>
              <a:t>)</a:t>
            </a:r>
          </a:p>
          <a:p>
            <a:pPr lvl="1"/>
            <a:r>
              <a:rPr lang="en-AU" dirty="0"/>
              <a:t>The IPR related response had been developed in coordination with IEEE SA staff</a:t>
            </a:r>
          </a:p>
          <a:p>
            <a:pPr lvl="1"/>
            <a:r>
              <a:rPr lang="en-AU" dirty="0"/>
              <a:t>It essentially says that IEEE 802 has fulfilled its responsibilities …</a:t>
            </a:r>
          </a:p>
          <a:p>
            <a:pPr lvl="1"/>
            <a:r>
              <a:rPr lang="en-AU" dirty="0"/>
              <a:t>… and ISO needs to resolve any IPR concerns according to the ISO IPR policies</a:t>
            </a:r>
          </a:p>
          <a:p>
            <a:r>
              <a:rPr lang="en-AU" dirty="0"/>
              <a:t>Ultimately this issue will likely be resolved by ISO staff/governance, not SC6</a:t>
            </a:r>
          </a:p>
          <a:p>
            <a:pPr lvl="1"/>
            <a:r>
              <a:rPr lang="en-AU" dirty="0"/>
              <a:t>It needs to be resolved because similar issues apply to 802.11ay &amp; 802.11ba …</a:t>
            </a:r>
          </a:p>
          <a:p>
            <a:pPr lvl="1"/>
            <a:r>
              <a:rPr lang="en-AU" dirty="0"/>
              <a:t>… or 802.11 WG  will need to give up ratifying our standards as IEEE/ISO/IEC standards</a:t>
            </a:r>
          </a:p>
        </p:txBody>
      </p:sp>
      <p:sp>
        <p:nvSpPr>
          <p:cNvPr id="4" name="Slide Number Placeholder 3">
            <a:extLst>
              <a:ext uri="{FF2B5EF4-FFF2-40B4-BE49-F238E27FC236}">
                <a16:creationId xmlns:a16="http://schemas.microsoft.com/office/drawing/2014/main" id="{EB54B096-56BE-4C4F-8E2C-D235DA4F63E9}"/>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6" name="Date Placeholder 5">
            <a:extLst>
              <a:ext uri="{FF2B5EF4-FFF2-40B4-BE49-F238E27FC236}">
                <a16:creationId xmlns:a16="http://schemas.microsoft.com/office/drawing/2014/main" id="{CB3CAADF-5C8E-4B5E-A37D-2BC827F6EBBF}"/>
              </a:ext>
            </a:extLst>
          </p:cNvPr>
          <p:cNvSpPr>
            <a:spLocks noGrp="1"/>
          </p:cNvSpPr>
          <p:nvPr>
            <p:ph type="dt" idx="15"/>
          </p:nvPr>
        </p:nvSpPr>
        <p:spPr/>
        <p:txBody>
          <a:bodyPr/>
          <a:lstStyle/>
          <a:p>
            <a:r>
              <a:rPr lang="en-US"/>
              <a:t>September 2021</a:t>
            </a:r>
            <a:endParaRPr lang="en-GB" dirty="0"/>
          </a:p>
        </p:txBody>
      </p:sp>
      <p:sp>
        <p:nvSpPr>
          <p:cNvPr id="7" name="Footer Placeholder 6">
            <a:extLst>
              <a:ext uri="{FF2B5EF4-FFF2-40B4-BE49-F238E27FC236}">
                <a16:creationId xmlns:a16="http://schemas.microsoft.com/office/drawing/2014/main" id="{2D0E2AB8-3B9C-433C-A435-2EEA7B5DB5AF}"/>
              </a:ext>
            </a:extLst>
          </p:cNvPr>
          <p:cNvSpPr>
            <a:spLocks noGrp="1"/>
          </p:cNvSpPr>
          <p:nvPr>
            <p:ph type="ftr" idx="14"/>
          </p:nvPr>
        </p:nvSpPr>
        <p:spPr/>
        <p:txBody>
          <a:bodyPr/>
          <a:lstStyle/>
          <a:p>
            <a:r>
              <a:rPr lang="en-GB"/>
              <a:t>Andrew Myles, Cisco</a:t>
            </a:r>
            <a:endParaRPr lang="en-GB" dirty="0"/>
          </a:p>
        </p:txBody>
      </p:sp>
    </p:spTree>
    <p:extLst>
      <p:ext uri="{BB962C8B-B14F-4D97-AF65-F5344CB8AC3E}">
        <p14:creationId xmlns:p14="http://schemas.microsoft.com/office/powerpoint/2010/main" val="655875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4E0C-3C6C-494E-9FC7-468BF004CE0A}"/>
              </a:ext>
            </a:extLst>
          </p:cNvPr>
          <p:cNvSpPr>
            <a:spLocks noGrp="1"/>
          </p:cNvSpPr>
          <p:nvPr>
            <p:ph type="title"/>
          </p:nvPr>
        </p:nvSpPr>
        <p:spPr/>
        <p:txBody>
          <a:bodyPr/>
          <a:lstStyle/>
          <a:p>
            <a:r>
              <a:rPr lang="en-AU" dirty="0"/>
              <a:t>Motion proposing response to comments on 802.11ax during the 60-ballot in the PSDO process</a:t>
            </a:r>
          </a:p>
        </p:txBody>
      </p:sp>
      <p:sp>
        <p:nvSpPr>
          <p:cNvPr id="3" name="Content Placeholder 2">
            <a:extLst>
              <a:ext uri="{FF2B5EF4-FFF2-40B4-BE49-F238E27FC236}">
                <a16:creationId xmlns:a16="http://schemas.microsoft.com/office/drawing/2014/main" id="{95718376-A217-424E-AA27-2E130AF7F2E4}"/>
              </a:ext>
            </a:extLst>
          </p:cNvPr>
          <p:cNvSpPr>
            <a:spLocks noGrp="1"/>
          </p:cNvSpPr>
          <p:nvPr>
            <p:ph idx="1"/>
          </p:nvPr>
        </p:nvSpPr>
        <p:spPr/>
        <p:txBody>
          <a:bodyPr/>
          <a:lstStyle/>
          <a:p>
            <a:r>
              <a:rPr lang="en-AU" dirty="0"/>
              <a:t>Personal motion</a:t>
            </a:r>
          </a:p>
          <a:p>
            <a:pPr marL="449263" lvl="1" indent="7938"/>
            <a:r>
              <a:rPr lang="en-AU" sz="2400" i="1" dirty="0"/>
              <a:t>The IEEE 802.11 WG recommends to the IEEE 802 EC that the material in </a:t>
            </a:r>
            <a:r>
              <a:rPr lang="en-AU" sz="2400" i="1" dirty="0">
                <a:solidFill>
                  <a:srgbClr val="FF0000"/>
                </a:solidFill>
                <a:hlinkClick r:id="rId2"/>
              </a:rPr>
              <a:t>11-21-1400-03</a:t>
            </a:r>
            <a:r>
              <a:rPr lang="en-AU" sz="2400" i="1" dirty="0">
                <a:hlinkClick r:id="rId2"/>
              </a:rPr>
              <a:t> </a:t>
            </a:r>
            <a:r>
              <a:rPr lang="en-AU" sz="2400" i="1" dirty="0"/>
              <a:t>be liaised to ISO/IEC JTC1/SC6 as a response to comments on IEEE 802.11ax during the 60-day ballot under the PSDO agreement with ISO</a:t>
            </a:r>
            <a:endParaRPr lang="en-AU" sz="2400" dirty="0"/>
          </a:p>
          <a:p>
            <a:r>
              <a:rPr lang="en-AU" dirty="0"/>
              <a:t>Moved: Myles </a:t>
            </a:r>
          </a:p>
          <a:p>
            <a:r>
              <a:rPr lang="en-AU" dirty="0"/>
              <a:t>Seconded:</a:t>
            </a:r>
          </a:p>
          <a:p>
            <a:endParaRPr lang="en-AU" dirty="0"/>
          </a:p>
          <a:p>
            <a:r>
              <a:rPr lang="en-AU" dirty="0"/>
              <a:t>Note:</a:t>
            </a:r>
          </a:p>
          <a:p>
            <a:pPr lvl="1"/>
            <a:r>
              <a:rPr lang="en-AU" dirty="0"/>
              <a:t>IEEE SA staff will continue working with ISO staff to resolve this issue</a:t>
            </a:r>
          </a:p>
          <a:p>
            <a:pPr lvl="1"/>
            <a:r>
              <a:rPr lang="en-AU" dirty="0"/>
              <a:t>IEEE 802 JTC1 SC will participate in these discussions as appropriate</a:t>
            </a:r>
          </a:p>
          <a:p>
            <a:pPr lvl="1"/>
            <a:r>
              <a:rPr lang="en-AU" dirty="0"/>
              <a:t>The document has been refined based on discussion (</a:t>
            </a:r>
            <a:r>
              <a:rPr lang="en-AU" dirty="0" err="1"/>
              <a:t>inc</a:t>
            </a:r>
            <a:r>
              <a:rPr lang="en-AU" dirty="0"/>
              <a:t> with IEEE-SA staff) since last week</a:t>
            </a:r>
          </a:p>
        </p:txBody>
      </p:sp>
      <p:sp>
        <p:nvSpPr>
          <p:cNvPr id="4" name="Slide Number Placeholder 3">
            <a:extLst>
              <a:ext uri="{FF2B5EF4-FFF2-40B4-BE49-F238E27FC236}">
                <a16:creationId xmlns:a16="http://schemas.microsoft.com/office/drawing/2014/main" id="{C6D8BDBD-A930-4263-9B81-ADD8A239F7BB}"/>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6" name="Date Placeholder 5">
            <a:extLst>
              <a:ext uri="{FF2B5EF4-FFF2-40B4-BE49-F238E27FC236}">
                <a16:creationId xmlns:a16="http://schemas.microsoft.com/office/drawing/2014/main" id="{0347AEEA-B532-41D5-951A-9ACE8389B788}"/>
              </a:ext>
            </a:extLst>
          </p:cNvPr>
          <p:cNvSpPr>
            <a:spLocks noGrp="1"/>
          </p:cNvSpPr>
          <p:nvPr>
            <p:ph type="dt" idx="15"/>
          </p:nvPr>
        </p:nvSpPr>
        <p:spPr/>
        <p:txBody>
          <a:bodyPr/>
          <a:lstStyle/>
          <a:p>
            <a:r>
              <a:rPr lang="en-US"/>
              <a:t>September 2021</a:t>
            </a:r>
            <a:endParaRPr lang="en-GB" dirty="0"/>
          </a:p>
        </p:txBody>
      </p:sp>
      <p:sp>
        <p:nvSpPr>
          <p:cNvPr id="7" name="Footer Placeholder 6">
            <a:extLst>
              <a:ext uri="{FF2B5EF4-FFF2-40B4-BE49-F238E27FC236}">
                <a16:creationId xmlns:a16="http://schemas.microsoft.com/office/drawing/2014/main" id="{06925C97-E35E-4ACF-B8DE-A239F2ADE5F0}"/>
              </a:ext>
            </a:extLst>
          </p:cNvPr>
          <p:cNvSpPr>
            <a:spLocks noGrp="1"/>
          </p:cNvSpPr>
          <p:nvPr>
            <p:ph type="ftr" idx="14"/>
          </p:nvPr>
        </p:nvSpPr>
        <p:spPr/>
        <p:txBody>
          <a:bodyPr/>
          <a:lstStyle/>
          <a:p>
            <a:r>
              <a:rPr lang="en-GB"/>
              <a:t>Andrew Myles, Cisco</a:t>
            </a:r>
            <a:endParaRPr lang="en-GB" dirty="0"/>
          </a:p>
        </p:txBody>
      </p:sp>
    </p:spTree>
    <p:extLst>
      <p:ext uri="{BB962C8B-B14F-4D97-AF65-F5344CB8AC3E}">
        <p14:creationId xmlns:p14="http://schemas.microsoft.com/office/powerpoint/2010/main" val="2616600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2021</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7" name="Picture 6">
            <a:extLst>
              <a:ext uri="{FF2B5EF4-FFF2-40B4-BE49-F238E27FC236}">
                <a16:creationId xmlns:a16="http://schemas.microsoft.com/office/drawing/2014/main" id="{0451B717-9D87-430E-8E7C-540DC35074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51" y="816102"/>
            <a:ext cx="10080498" cy="5508498"/>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F701-1687-4010-85CC-2FEAF665F51F}"/>
              </a:ext>
            </a:extLst>
          </p:cNvPr>
          <p:cNvSpPr>
            <a:spLocks noGrp="1"/>
          </p:cNvSpPr>
          <p:nvPr>
            <p:ph type="title"/>
          </p:nvPr>
        </p:nvSpPr>
        <p:spPr>
          <a:xfrm>
            <a:off x="914401" y="685801"/>
            <a:ext cx="10361084" cy="1065213"/>
          </a:xfrm>
        </p:spPr>
        <p:txBody>
          <a:bodyPr/>
          <a:lstStyle/>
          <a:p>
            <a:r>
              <a:rPr lang="en-AU" dirty="0"/>
              <a:t>The IEEE 802 JTC1 SC reviewed </a:t>
            </a:r>
            <a:br>
              <a:rPr lang="en-AU" dirty="0"/>
            </a:br>
            <a:r>
              <a:rPr lang="en-AU" dirty="0"/>
              <a:t>SC6’s virtual meeting in Aug/Sep 2021</a:t>
            </a:r>
          </a:p>
        </p:txBody>
      </p:sp>
      <p:sp>
        <p:nvSpPr>
          <p:cNvPr id="3" name="Content Placeholder 2">
            <a:extLst>
              <a:ext uri="{FF2B5EF4-FFF2-40B4-BE49-F238E27FC236}">
                <a16:creationId xmlns:a16="http://schemas.microsoft.com/office/drawing/2014/main" id="{20F18B57-3030-429F-8B62-A217CF4826BD}"/>
              </a:ext>
            </a:extLst>
          </p:cNvPr>
          <p:cNvSpPr>
            <a:spLocks noGrp="1"/>
          </p:cNvSpPr>
          <p:nvPr>
            <p:ph idx="1"/>
          </p:nvPr>
        </p:nvSpPr>
        <p:spPr>
          <a:xfrm>
            <a:off x="914401" y="1981201"/>
            <a:ext cx="10361084" cy="4113213"/>
          </a:xfrm>
        </p:spPr>
        <p:txBody>
          <a:bodyPr/>
          <a:lstStyle/>
          <a:p>
            <a:r>
              <a:rPr lang="en-AU" dirty="0"/>
              <a:t>IEEE 802 provided SC6 with the usual status update on the PSDO process</a:t>
            </a:r>
          </a:p>
          <a:p>
            <a:pPr lvl="1"/>
            <a:r>
              <a:rPr lang="en-AU" dirty="0"/>
              <a:t>See </a:t>
            </a:r>
            <a:r>
              <a:rPr lang="en-AU" dirty="0">
                <a:solidFill>
                  <a:srgbClr val="FF0000"/>
                </a:solidFill>
                <a:hlinkClick r:id="rId2"/>
              </a:rPr>
              <a:t>ec-21-0165-00</a:t>
            </a:r>
            <a:endParaRPr lang="en-AU" dirty="0"/>
          </a:p>
          <a:p>
            <a:r>
              <a:rPr lang="en-AU" dirty="0"/>
              <a:t>SC6/WG1 decided to start PWI’s in Feb 2022 on:</a:t>
            </a:r>
          </a:p>
          <a:p>
            <a:pPr lvl="1"/>
            <a:r>
              <a:rPr lang="en-AU" dirty="0"/>
              <a:t>Industrial Wireless Network, based on claims 5G &amp; Wi-Fi are incapable in this space</a:t>
            </a:r>
          </a:p>
          <a:p>
            <a:pPr lvl="1"/>
            <a:r>
              <a:rPr lang="en-AU" dirty="0"/>
              <a:t>Wearable Robot Area Network</a:t>
            </a:r>
          </a:p>
          <a:p>
            <a:r>
              <a:rPr lang="en-AU" dirty="0"/>
              <a:t>SC6/WG7 is continuing its work on </a:t>
            </a:r>
            <a:r>
              <a:rPr lang="en-AU" i="1" dirty="0"/>
              <a:t>Wireless LAN Access Control </a:t>
            </a:r>
          </a:p>
          <a:p>
            <a:pPr lvl="1"/>
            <a:r>
              <a:rPr lang="en-AU" dirty="0"/>
              <a:t>Enables a cloud controlled controller architecture with redundancy</a:t>
            </a:r>
          </a:p>
          <a:p>
            <a:r>
              <a:rPr lang="en-AU" dirty="0"/>
              <a:t>SC6/WG1 requested IEEE 802.11 WG provide feedback on comments from HK NB related to 802.11ax/be</a:t>
            </a:r>
          </a:p>
          <a:p>
            <a:pPr lvl="1"/>
            <a:r>
              <a:rPr lang="en-AU" dirty="0"/>
              <a:t>See next page</a:t>
            </a:r>
          </a:p>
        </p:txBody>
      </p:sp>
      <p:sp>
        <p:nvSpPr>
          <p:cNvPr id="4" name="Slide Number Placeholder 3">
            <a:extLst>
              <a:ext uri="{FF2B5EF4-FFF2-40B4-BE49-F238E27FC236}">
                <a16:creationId xmlns:a16="http://schemas.microsoft.com/office/drawing/2014/main" id="{64ADA73F-C822-48CB-BD7E-D361D33E33D8}"/>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40</a:t>
            </a:fld>
            <a:endParaRPr lang="en-GB" dirty="0"/>
          </a:p>
        </p:txBody>
      </p:sp>
      <p:sp>
        <p:nvSpPr>
          <p:cNvPr id="6" name="Date Placeholder 5">
            <a:extLst>
              <a:ext uri="{FF2B5EF4-FFF2-40B4-BE49-F238E27FC236}">
                <a16:creationId xmlns:a16="http://schemas.microsoft.com/office/drawing/2014/main" id="{F9AF472C-C4E7-42A2-9439-D8A2F4BD159D}"/>
              </a:ext>
            </a:extLst>
          </p:cNvPr>
          <p:cNvSpPr>
            <a:spLocks noGrp="1"/>
          </p:cNvSpPr>
          <p:nvPr>
            <p:ph type="dt" idx="15"/>
          </p:nvPr>
        </p:nvSpPr>
        <p:spPr>
          <a:xfrm>
            <a:off x="929217" y="333375"/>
            <a:ext cx="2499764" cy="273050"/>
          </a:xfrm>
        </p:spPr>
        <p:txBody>
          <a:bodyPr/>
          <a:lstStyle/>
          <a:p>
            <a:r>
              <a:rPr lang="en-US"/>
              <a:t>September 2021</a:t>
            </a:r>
            <a:endParaRPr lang="en-GB" dirty="0"/>
          </a:p>
        </p:txBody>
      </p:sp>
      <p:sp>
        <p:nvSpPr>
          <p:cNvPr id="7" name="Footer Placeholder 6">
            <a:extLst>
              <a:ext uri="{FF2B5EF4-FFF2-40B4-BE49-F238E27FC236}">
                <a16:creationId xmlns:a16="http://schemas.microsoft.com/office/drawing/2014/main" id="{2F168473-6275-4D4C-9B80-3D4B75CE6BA1}"/>
              </a:ext>
            </a:extLst>
          </p:cNvPr>
          <p:cNvSpPr>
            <a:spLocks noGrp="1"/>
          </p:cNvSpPr>
          <p:nvPr>
            <p:ph type="ftr" idx="14"/>
          </p:nvPr>
        </p:nvSpPr>
        <p:spPr/>
        <p:txBody>
          <a:bodyPr/>
          <a:lstStyle/>
          <a:p>
            <a:r>
              <a:rPr lang="en-GB"/>
              <a:t>Andrew Myles, Cisco</a:t>
            </a:r>
            <a:endParaRPr lang="en-GB" dirty="0"/>
          </a:p>
        </p:txBody>
      </p:sp>
    </p:spTree>
    <p:extLst>
      <p:ext uri="{BB962C8B-B14F-4D97-AF65-F5344CB8AC3E}">
        <p14:creationId xmlns:p14="http://schemas.microsoft.com/office/powerpoint/2010/main" val="418606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5B13A-F175-41A7-A086-8494D96D739A}"/>
              </a:ext>
            </a:extLst>
          </p:cNvPr>
          <p:cNvSpPr>
            <a:spLocks noGrp="1"/>
          </p:cNvSpPr>
          <p:nvPr>
            <p:ph type="title"/>
          </p:nvPr>
        </p:nvSpPr>
        <p:spPr/>
        <p:txBody>
          <a:bodyPr/>
          <a:lstStyle/>
          <a:p>
            <a:r>
              <a:rPr lang="en-AU" dirty="0"/>
              <a:t>The IEEE 802 JTC1 SC developed a response to a HK NB critique of 802.11ax/be</a:t>
            </a:r>
          </a:p>
        </p:txBody>
      </p:sp>
      <p:sp>
        <p:nvSpPr>
          <p:cNvPr id="3" name="Content Placeholder 2">
            <a:extLst>
              <a:ext uri="{FF2B5EF4-FFF2-40B4-BE49-F238E27FC236}">
                <a16:creationId xmlns:a16="http://schemas.microsoft.com/office/drawing/2014/main" id="{231074BC-A565-481F-B6CA-F8CDBA8897B6}"/>
              </a:ext>
            </a:extLst>
          </p:cNvPr>
          <p:cNvSpPr>
            <a:spLocks noGrp="1"/>
          </p:cNvSpPr>
          <p:nvPr>
            <p:ph idx="1"/>
          </p:nvPr>
        </p:nvSpPr>
        <p:spPr/>
        <p:txBody>
          <a:bodyPr/>
          <a:lstStyle/>
          <a:p>
            <a:r>
              <a:rPr lang="en-AU" dirty="0"/>
              <a:t>The HK NB submitted WG1 N289 (a copy is embedded in </a:t>
            </a:r>
            <a:r>
              <a:rPr lang="en-AU" dirty="0">
                <a:solidFill>
                  <a:schemeClr val="tx1"/>
                </a:solidFill>
                <a:hlinkClick r:id="rId2"/>
              </a:rPr>
              <a:t>11-21-1287</a:t>
            </a:r>
            <a:r>
              <a:rPr lang="en-AU" dirty="0">
                <a:solidFill>
                  <a:schemeClr val="tx1"/>
                </a:solidFill>
              </a:rPr>
              <a:t>)</a:t>
            </a:r>
            <a:r>
              <a:rPr lang="en-AU" dirty="0"/>
              <a:t> critiquing various elements of 802.11ax/be</a:t>
            </a:r>
          </a:p>
          <a:p>
            <a:pPr lvl="1"/>
            <a:r>
              <a:rPr lang="en-AU" dirty="0"/>
              <a:t>Objects to the </a:t>
            </a:r>
            <a:r>
              <a:rPr lang="en-AU" i="1" dirty="0"/>
              <a:t>High Efficiency</a:t>
            </a:r>
            <a:r>
              <a:rPr lang="en-AU" dirty="0"/>
              <a:t> label on 802.11ax</a:t>
            </a:r>
          </a:p>
          <a:p>
            <a:pPr lvl="1"/>
            <a:r>
              <a:rPr lang="en-AU" dirty="0"/>
              <a:t>Discusses QAM features in 802.11ax and 802.11be</a:t>
            </a:r>
          </a:p>
          <a:p>
            <a:r>
              <a:rPr lang="en-AU" dirty="0"/>
              <a:t>The document was not discussed in SC6 because it was submitted too late</a:t>
            </a:r>
          </a:p>
          <a:p>
            <a:r>
              <a:rPr lang="en-AU" dirty="0"/>
              <a:t>However, a request was made for IEEE 802.11 WG to respond</a:t>
            </a:r>
          </a:p>
          <a:p>
            <a:r>
              <a:rPr lang="en-AU" dirty="0"/>
              <a:t>The IEEE 802 JTC1 SC has developed a proposed response</a:t>
            </a:r>
          </a:p>
          <a:p>
            <a:pPr lvl="1"/>
            <a:r>
              <a:rPr lang="en-AU" dirty="0"/>
              <a:t>The response (</a:t>
            </a:r>
            <a:r>
              <a:rPr lang="en-AU" dirty="0">
                <a:hlinkClick r:id="rId3"/>
              </a:rPr>
              <a:t>11-21-1450r1</a:t>
            </a:r>
            <a:r>
              <a:rPr lang="en-AU" dirty="0"/>
              <a:t>) is mostly based on input from a recognised 11ax/be expert …</a:t>
            </a:r>
          </a:p>
          <a:p>
            <a:pPr lvl="1"/>
            <a:r>
              <a:rPr lang="en-AU" dirty="0"/>
              <a:t>… with the appendix using the expert’s verbatim review</a:t>
            </a:r>
          </a:p>
          <a:p>
            <a:pPr lvl="1"/>
            <a:r>
              <a:rPr lang="en-AU" dirty="0"/>
              <a:t>The response rejects most of the claims in WG1 N289  …</a:t>
            </a:r>
          </a:p>
          <a:p>
            <a:pPr lvl="1"/>
            <a:r>
              <a:rPr lang="en-AU" dirty="0"/>
              <a:t>… and invites interested experts to participate in 802.11 </a:t>
            </a:r>
            <a:r>
              <a:rPr lang="en-AU" dirty="0" err="1"/>
              <a:t>TGbe</a:t>
            </a:r>
            <a:endParaRPr lang="en-AU" dirty="0"/>
          </a:p>
          <a:p>
            <a:endParaRPr lang="en-AU" dirty="0"/>
          </a:p>
          <a:p>
            <a:endParaRPr lang="en-AU" dirty="0"/>
          </a:p>
        </p:txBody>
      </p:sp>
      <p:sp>
        <p:nvSpPr>
          <p:cNvPr id="4" name="Slide Number Placeholder 3">
            <a:extLst>
              <a:ext uri="{FF2B5EF4-FFF2-40B4-BE49-F238E27FC236}">
                <a16:creationId xmlns:a16="http://schemas.microsoft.com/office/drawing/2014/main" id="{160CE5E9-CAC9-4C18-889B-70FBB6A09157}"/>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6" name="Date Placeholder 5">
            <a:extLst>
              <a:ext uri="{FF2B5EF4-FFF2-40B4-BE49-F238E27FC236}">
                <a16:creationId xmlns:a16="http://schemas.microsoft.com/office/drawing/2014/main" id="{27C13EA7-E8F1-4F56-B5E5-2BD168E47CD8}"/>
              </a:ext>
            </a:extLst>
          </p:cNvPr>
          <p:cNvSpPr>
            <a:spLocks noGrp="1"/>
          </p:cNvSpPr>
          <p:nvPr>
            <p:ph type="dt" idx="15"/>
          </p:nvPr>
        </p:nvSpPr>
        <p:spPr/>
        <p:txBody>
          <a:bodyPr/>
          <a:lstStyle/>
          <a:p>
            <a:r>
              <a:rPr lang="en-US"/>
              <a:t>September 2021</a:t>
            </a:r>
            <a:endParaRPr lang="en-GB" dirty="0"/>
          </a:p>
        </p:txBody>
      </p:sp>
      <p:sp>
        <p:nvSpPr>
          <p:cNvPr id="7" name="Footer Placeholder 6">
            <a:extLst>
              <a:ext uri="{FF2B5EF4-FFF2-40B4-BE49-F238E27FC236}">
                <a16:creationId xmlns:a16="http://schemas.microsoft.com/office/drawing/2014/main" id="{732243AF-6FE2-426E-B6E1-373E7E20F2A4}"/>
              </a:ext>
            </a:extLst>
          </p:cNvPr>
          <p:cNvSpPr>
            <a:spLocks noGrp="1"/>
          </p:cNvSpPr>
          <p:nvPr>
            <p:ph type="ftr" idx="14"/>
          </p:nvPr>
        </p:nvSpPr>
        <p:spPr/>
        <p:txBody>
          <a:bodyPr/>
          <a:lstStyle/>
          <a:p>
            <a:r>
              <a:rPr lang="en-GB"/>
              <a:t>Andrew Myles, Cisco</a:t>
            </a:r>
            <a:endParaRPr lang="en-GB" dirty="0"/>
          </a:p>
        </p:txBody>
      </p:sp>
    </p:spTree>
    <p:extLst>
      <p:ext uri="{BB962C8B-B14F-4D97-AF65-F5344CB8AC3E}">
        <p14:creationId xmlns:p14="http://schemas.microsoft.com/office/powerpoint/2010/main" val="4143362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4E0C-3C6C-494E-9FC7-468BF004CE0A}"/>
              </a:ext>
            </a:extLst>
          </p:cNvPr>
          <p:cNvSpPr>
            <a:spLocks noGrp="1"/>
          </p:cNvSpPr>
          <p:nvPr>
            <p:ph type="title"/>
          </p:nvPr>
        </p:nvSpPr>
        <p:spPr/>
        <p:txBody>
          <a:bodyPr/>
          <a:lstStyle/>
          <a:p>
            <a:r>
              <a:rPr lang="en-AU" dirty="0"/>
              <a:t>Motion proposing response to comments</a:t>
            </a:r>
            <a:br>
              <a:rPr lang="en-AU" dirty="0"/>
            </a:br>
            <a:r>
              <a:rPr lang="en-AU" sz="3200" dirty="0"/>
              <a:t>from the HK NB in WG1 N289 </a:t>
            </a:r>
            <a:endParaRPr lang="en-AU" dirty="0"/>
          </a:p>
        </p:txBody>
      </p:sp>
      <p:sp>
        <p:nvSpPr>
          <p:cNvPr id="3" name="Content Placeholder 2">
            <a:extLst>
              <a:ext uri="{FF2B5EF4-FFF2-40B4-BE49-F238E27FC236}">
                <a16:creationId xmlns:a16="http://schemas.microsoft.com/office/drawing/2014/main" id="{95718376-A217-424E-AA27-2E130AF7F2E4}"/>
              </a:ext>
            </a:extLst>
          </p:cNvPr>
          <p:cNvSpPr>
            <a:spLocks noGrp="1"/>
          </p:cNvSpPr>
          <p:nvPr>
            <p:ph idx="1"/>
          </p:nvPr>
        </p:nvSpPr>
        <p:spPr/>
        <p:txBody>
          <a:bodyPr/>
          <a:lstStyle/>
          <a:p>
            <a:r>
              <a:rPr lang="en-AU" dirty="0"/>
              <a:t>IEEE 802 JTC1 SC derived motion</a:t>
            </a:r>
          </a:p>
          <a:p>
            <a:pPr marL="449263" lvl="1" indent="7938"/>
            <a:r>
              <a:rPr lang="en-AU" sz="2400" i="1" dirty="0"/>
              <a:t>The IEEE 802.11 WG recommends to the IEEE 802 EC that the material in </a:t>
            </a:r>
            <a:r>
              <a:rPr lang="en-AU" sz="2400" i="1" dirty="0">
                <a:solidFill>
                  <a:srgbClr val="FF0000"/>
                </a:solidFill>
                <a:hlinkClick r:id="rId2"/>
              </a:rPr>
              <a:t>11-21-1450r1</a:t>
            </a:r>
            <a:r>
              <a:rPr lang="en-AU" sz="2400" i="1" dirty="0"/>
              <a:t> be liaised to ISO/IEC JTC1/SC6 as a response to comments from the HK NB in WG1 N289 </a:t>
            </a:r>
            <a:endParaRPr lang="en-AU" sz="2400" dirty="0"/>
          </a:p>
          <a:p>
            <a:r>
              <a:rPr lang="en-AU" dirty="0"/>
              <a:t>Moved: Myles </a:t>
            </a:r>
          </a:p>
          <a:p>
            <a:r>
              <a:rPr lang="en-AU" dirty="0"/>
              <a:t>Seconded: </a:t>
            </a:r>
          </a:p>
          <a:p>
            <a:r>
              <a:rPr lang="en-AU" dirty="0"/>
              <a:t>Notes:</a:t>
            </a:r>
          </a:p>
          <a:p>
            <a:pPr lvl="1"/>
            <a:r>
              <a:rPr lang="en-AU" dirty="0"/>
              <a:t>An equivalent motion passed unanimously in the IEEE 802 JTC1 SC (18 voters)</a:t>
            </a:r>
          </a:p>
          <a:p>
            <a:pPr lvl="1"/>
            <a:r>
              <a:rPr lang="en-AU" dirty="0"/>
              <a:t>It was agreed by IEEE 802 JTC1 SC (and the expert!) that the IEEE 802.11 WG Chair should have editorial license to refine the language in the expert’s appendix</a:t>
            </a:r>
          </a:p>
          <a:p>
            <a:pPr lvl="1"/>
            <a:r>
              <a:rPr lang="en-AU" dirty="0"/>
              <a:t>R1 confirms next two sessions are virtual</a:t>
            </a:r>
          </a:p>
        </p:txBody>
      </p:sp>
      <p:sp>
        <p:nvSpPr>
          <p:cNvPr id="4" name="Slide Number Placeholder 3">
            <a:extLst>
              <a:ext uri="{FF2B5EF4-FFF2-40B4-BE49-F238E27FC236}">
                <a16:creationId xmlns:a16="http://schemas.microsoft.com/office/drawing/2014/main" id="{C6D8BDBD-A930-4263-9B81-ADD8A239F7BB}"/>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6" name="Date Placeholder 5">
            <a:extLst>
              <a:ext uri="{FF2B5EF4-FFF2-40B4-BE49-F238E27FC236}">
                <a16:creationId xmlns:a16="http://schemas.microsoft.com/office/drawing/2014/main" id="{0347AEEA-B532-41D5-951A-9ACE8389B788}"/>
              </a:ext>
            </a:extLst>
          </p:cNvPr>
          <p:cNvSpPr>
            <a:spLocks noGrp="1"/>
          </p:cNvSpPr>
          <p:nvPr>
            <p:ph type="dt" idx="15"/>
          </p:nvPr>
        </p:nvSpPr>
        <p:spPr/>
        <p:txBody>
          <a:bodyPr/>
          <a:lstStyle/>
          <a:p>
            <a:r>
              <a:rPr lang="en-US"/>
              <a:t>September 2021</a:t>
            </a:r>
            <a:endParaRPr lang="en-GB" dirty="0"/>
          </a:p>
        </p:txBody>
      </p:sp>
      <p:sp>
        <p:nvSpPr>
          <p:cNvPr id="7" name="Footer Placeholder 6">
            <a:extLst>
              <a:ext uri="{FF2B5EF4-FFF2-40B4-BE49-F238E27FC236}">
                <a16:creationId xmlns:a16="http://schemas.microsoft.com/office/drawing/2014/main" id="{CC3E3C74-9D32-48E7-B3A8-B4A278AC1586}"/>
              </a:ext>
            </a:extLst>
          </p:cNvPr>
          <p:cNvSpPr>
            <a:spLocks noGrp="1"/>
          </p:cNvSpPr>
          <p:nvPr>
            <p:ph type="ftr" idx="14"/>
          </p:nvPr>
        </p:nvSpPr>
        <p:spPr/>
        <p:txBody>
          <a:bodyPr/>
          <a:lstStyle/>
          <a:p>
            <a:r>
              <a:rPr lang="en-GB"/>
              <a:t>Andrew Myles, Cisco</a:t>
            </a:r>
            <a:endParaRPr lang="en-GB" dirty="0"/>
          </a:p>
        </p:txBody>
      </p:sp>
    </p:spTree>
    <p:extLst>
      <p:ext uri="{BB962C8B-B14F-4D97-AF65-F5344CB8AC3E}">
        <p14:creationId xmlns:p14="http://schemas.microsoft.com/office/powerpoint/2010/main" val="1883782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1065213"/>
          </a:xfrm>
        </p:spPr>
        <p:txBody>
          <a:bodyPr/>
          <a:lstStyle/>
          <a:p>
            <a:r>
              <a:rPr lang="en-AU" dirty="0"/>
              <a:t>The IEEE 802 JTC1 SC will undertake its usual work</a:t>
            </a:r>
            <a:br>
              <a:rPr lang="en-AU" dirty="0"/>
            </a:br>
            <a:r>
              <a:rPr lang="en-AU" dirty="0"/>
              <a:t>at its virtual meeting in November 2021</a:t>
            </a:r>
          </a:p>
        </p:txBody>
      </p:sp>
      <p:sp>
        <p:nvSpPr>
          <p:cNvPr id="3" name="Content Placeholder 2"/>
          <p:cNvSpPr>
            <a:spLocks noGrp="1"/>
          </p:cNvSpPr>
          <p:nvPr>
            <p:ph idx="1"/>
          </p:nvPr>
        </p:nvSpPr>
        <p:spPr>
          <a:xfrm>
            <a:off x="914401" y="1981201"/>
            <a:ext cx="10361084" cy="4113213"/>
          </a:xfrm>
        </p:spPr>
        <p:txBody>
          <a:bodyPr/>
          <a:lstStyle/>
          <a:p>
            <a:r>
              <a:rPr lang="en-AU" dirty="0"/>
              <a:t>IEEE 802 JTC1 SC plans for the virtual meeting in November 2021</a:t>
            </a:r>
          </a:p>
          <a:p>
            <a:pPr lvl="1"/>
            <a:r>
              <a:rPr lang="en-AU" dirty="0"/>
              <a:t>Execute PSDO process</a:t>
            </a:r>
          </a:p>
          <a:p>
            <a:pPr lvl="1"/>
            <a:r>
              <a:rPr lang="en-AU" dirty="0"/>
              <a:t>Deal with any issues arising from IPR related comments on 802.11ax</a:t>
            </a:r>
          </a:p>
          <a:p>
            <a:pPr lvl="1"/>
            <a:r>
              <a:rPr lang="en-AU" dirty="0"/>
              <a:t>Possibly provide comments on WG1 PWI’s</a:t>
            </a:r>
          </a:p>
          <a:p>
            <a:pPr lvl="1"/>
            <a:r>
              <a:rPr lang="en-AU" dirty="0"/>
              <a:t>…</a:t>
            </a:r>
          </a:p>
        </p:txBody>
      </p:sp>
      <p:sp>
        <p:nvSpPr>
          <p:cNvPr id="5" name="Slide Number Placeholder 4"/>
          <p:cNvSpPr>
            <a:spLocks noGrp="1"/>
          </p:cNvSpPr>
          <p:nvPr>
            <p:ph type="sldNum" idx="12"/>
          </p:nvPr>
        </p:nvSpPr>
        <p:spPr>
          <a:xfrm>
            <a:off x="5793318" y="6475414"/>
            <a:ext cx="704849" cy="363537"/>
          </a:xfrm>
        </p:spPr>
        <p:txBody>
          <a:bodyPr/>
          <a:lstStyle/>
          <a:p>
            <a:r>
              <a:rPr lang="en-US"/>
              <a:t>Slide </a:t>
            </a:r>
            <a:fld id="{EF4002E7-DB4D-4CC3-8382-1939D19420D8}" type="slidenum">
              <a:rPr lang="en-US" smtClean="0"/>
              <a:pPr/>
              <a:t>43</a:t>
            </a:fld>
            <a:endParaRPr lang="en-US"/>
          </a:p>
        </p:txBody>
      </p:sp>
      <p:sp>
        <p:nvSpPr>
          <p:cNvPr id="6" name="Date Placeholder 5"/>
          <p:cNvSpPr>
            <a:spLocks noGrp="1"/>
          </p:cNvSpPr>
          <p:nvPr>
            <p:ph type="dt" idx="15"/>
          </p:nvPr>
        </p:nvSpPr>
        <p:spPr>
          <a:xfrm>
            <a:off x="929217" y="333375"/>
            <a:ext cx="2499764" cy="273050"/>
          </a:xfrm>
        </p:spPr>
        <p:txBody>
          <a:bodyPr/>
          <a:lstStyle/>
          <a:p>
            <a:r>
              <a:rPr lang="en-US"/>
              <a:t>September 2021</a:t>
            </a:r>
            <a:endParaRPr lang="en-GB" dirty="0"/>
          </a:p>
        </p:txBody>
      </p:sp>
      <p:sp>
        <p:nvSpPr>
          <p:cNvPr id="7" name="Footer Placeholder 6">
            <a:extLst>
              <a:ext uri="{FF2B5EF4-FFF2-40B4-BE49-F238E27FC236}">
                <a16:creationId xmlns:a16="http://schemas.microsoft.com/office/drawing/2014/main" id="{C0FFC49E-3D62-4A0C-8867-A8C0B6329567}"/>
              </a:ext>
            </a:extLst>
          </p:cNvPr>
          <p:cNvSpPr>
            <a:spLocks noGrp="1"/>
          </p:cNvSpPr>
          <p:nvPr>
            <p:ph type="ftr" idx="14"/>
          </p:nvPr>
        </p:nvSpPr>
        <p:spPr/>
        <p:txBody>
          <a:bodyPr/>
          <a:lstStyle/>
          <a:p>
            <a:r>
              <a:rPr lang="en-GB"/>
              <a:t>Andrew Myles, Cisco</a:t>
            </a:r>
            <a:endParaRPr lang="en-GB" dirty="0"/>
          </a:p>
        </p:txBody>
      </p:sp>
    </p:spTree>
    <p:extLst>
      <p:ext uri="{BB962C8B-B14F-4D97-AF65-F5344CB8AC3E}">
        <p14:creationId xmlns:p14="http://schemas.microsoft.com/office/powerpoint/2010/main" val="2284832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September 2021</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2021-07-16</a:t>
            </a:r>
          </a:p>
        </p:txBody>
      </p:sp>
      <p:graphicFrame>
        <p:nvGraphicFramePr>
          <p:cNvPr id="1026" name="Object 11"/>
          <p:cNvGraphicFramePr>
            <a:graphicFrameLocks noChangeAspect="1"/>
          </p:cNvGraphicFramePr>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name="Document" r:id="rId3" imgW="8512577" imgH="1182853" progId="Word.Document.8">
                  <p:embed/>
                </p:oleObj>
              </mc:Choice>
              <mc:Fallback>
                <p:oleObj name="Document" r:id="rId3" imgW="8512577" imgH="1182853" progId="Word.Document.8">
                  <p:embed/>
                  <p:pic>
                    <p:nvPicPr>
                      <p:cNvPr id="1026" name="Object 11"/>
                      <p:cNvPicPr>
                        <a:picLocks noChangeAspect="1" noChangeArrowheads="1"/>
                      </p:cNvPicPr>
                      <p:nvPr/>
                    </p:nvPicPr>
                    <p:blipFill>
                      <a:blip r:embed="rId4"/>
                      <a:srcRect/>
                      <a:stretch>
                        <a:fillRect/>
                      </a:stretch>
                    </p:blipFill>
                    <p:spPr bwMode="auto">
                      <a:xfrm>
                        <a:off x="2081214" y="2360614"/>
                        <a:ext cx="7685087" cy="1069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September 2021</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Continued comment resolution for CC35</a:t>
            </a:r>
          </a:p>
          <a:p>
            <a:pPr lvl="1">
              <a:lnSpc>
                <a:spcPct val="90000"/>
              </a:lnSpc>
            </a:pPr>
            <a:r>
              <a:rPr lang="en-US" sz="2400" dirty="0"/>
              <a:t>Current status:</a:t>
            </a:r>
          </a:p>
          <a:p>
            <a:pPr lvl="2">
              <a:lnSpc>
                <a:spcPct val="90000"/>
              </a:lnSpc>
            </a:pPr>
            <a:r>
              <a:rPr lang="en-US" sz="2000" dirty="0"/>
              <a:t>604 comments (216 – Approved, 7 – Ready for Motion)</a:t>
            </a:r>
          </a:p>
          <a:p>
            <a:pPr>
              <a:lnSpc>
                <a:spcPct val="90000"/>
              </a:lnSpc>
            </a:pPr>
            <a:r>
              <a:rPr lang="en-US" dirty="0"/>
              <a:t>Amendment roll-in timeline</a:t>
            </a:r>
          </a:p>
          <a:p>
            <a:pPr lvl="1">
              <a:lnSpc>
                <a:spcPct val="90000"/>
              </a:lnSpc>
            </a:pPr>
            <a:r>
              <a:rPr lang="en-US" dirty="0"/>
              <a:t>11ay rolled into D0.3 – </a:t>
            </a:r>
            <a:r>
              <a:rPr lang="en-US" b="1" dirty="0"/>
              <a:t>complete!</a:t>
            </a:r>
            <a:endParaRPr lang="en-US" dirty="0"/>
          </a:p>
          <a:p>
            <a:pPr>
              <a:lnSpc>
                <a:spcPct val="90000"/>
              </a:lnSpc>
            </a:pPr>
            <a:r>
              <a:rPr lang="en-US" dirty="0"/>
              <a:t>No changes to timeline</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September 2021</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2868633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a:t>
            </a:r>
          </a:p>
          <a:p>
            <a:pPr lvl="1">
              <a:lnSpc>
                <a:spcPct val="80000"/>
              </a:lnSpc>
            </a:pPr>
            <a:r>
              <a:rPr lang="en-US" altLang="en-US" dirty="0"/>
              <a:t>Sep 27 previously announced</a:t>
            </a:r>
          </a:p>
          <a:p>
            <a:pPr lvl="1">
              <a:lnSpc>
                <a:spcPct val="80000"/>
              </a:lnSpc>
            </a:pPr>
            <a:r>
              <a:rPr lang="en-US" altLang="en-US" dirty="0"/>
              <a:t>Oct 1, 18, 25, Nov 1, 8, 22 – Monday 10am ET, 2hrs </a:t>
            </a:r>
          </a:p>
          <a:p>
            <a:pPr lvl="2">
              <a:lnSpc>
                <a:spcPct val="80000"/>
              </a:lnSpc>
            </a:pPr>
            <a:r>
              <a:rPr lang="en-US" altLang="en-US" sz="2000" dirty="0"/>
              <a:t>with motions on the Oct 25</a:t>
            </a:r>
          </a:p>
          <a:p>
            <a:pPr lvl="2">
              <a:lnSpc>
                <a:spcPct val="80000"/>
              </a:lnSpc>
            </a:pPr>
            <a:r>
              <a:rPr lang="en-US" altLang="en-US" sz="2000" dirty="0"/>
              <a:t>Discussion on Sep 27 to add additional teleconferences (likely on Fridays at 10am ET)</a:t>
            </a:r>
          </a:p>
          <a:p>
            <a:pPr>
              <a:lnSpc>
                <a:spcPct val="90000"/>
              </a:lnSpc>
            </a:pPr>
            <a:r>
              <a:rPr lang="en-US" kern="0" dirty="0"/>
              <a:t>Continue processing comments from comment collection</a:t>
            </a:r>
          </a:p>
          <a:p>
            <a:pPr>
              <a:lnSpc>
                <a:spcPct val="90000"/>
              </a:lnSpc>
            </a:pPr>
            <a:r>
              <a:rPr lang="en-US" kern="0" dirty="0"/>
              <a:t>Continue to discuss issues on the issues list</a:t>
            </a:r>
          </a:p>
          <a:p>
            <a:pPr>
              <a:lnSpc>
                <a:spcPct val="90000"/>
              </a:lnSpc>
            </a:pPr>
            <a:r>
              <a:rPr lang="en-US" dirty="0"/>
              <a:t>Roll-in 11ba when it is published </a:t>
            </a:r>
            <a:endParaRPr lang="en-US" kern="0" dirty="0"/>
          </a:p>
          <a:p>
            <a:pPr>
              <a:lnSpc>
                <a:spcPct val="90000"/>
              </a:lnSpc>
            </a:pPr>
            <a:r>
              <a:rPr lang="en-US" kern="0" dirty="0"/>
              <a:t>Wor</a:t>
            </a:r>
            <a:r>
              <a:rPr lang="en-US" dirty="0"/>
              <a:t>k toward goal of producing D1.0 going to Letter Ballot out of November meeting. </a:t>
            </a:r>
          </a:p>
          <a:p>
            <a:pPr lvl="1">
              <a:lnSpc>
                <a:spcPct val="90000"/>
              </a:lnSpc>
            </a:pPr>
            <a:r>
              <a:rPr lang="en-US" kern="0" dirty="0"/>
              <a:t>Requesting 5 sessions for the November meeting.</a:t>
            </a:r>
          </a:p>
          <a:p>
            <a:pPr marL="0" indent="0">
              <a:buNone/>
            </a:pPr>
            <a:endParaRPr lang="en-CA" dirty="0"/>
          </a:p>
        </p:txBody>
      </p:sp>
      <p:sp>
        <p:nvSpPr>
          <p:cNvPr id="5125" name="Rectangle 2"/>
          <p:cNvSpPr>
            <a:spLocks noGrp="1" noChangeArrowheads="1"/>
          </p:cNvSpPr>
          <p:nvPr>
            <p:ph type="title"/>
          </p:nvPr>
        </p:nvSpPr>
        <p:spPr/>
        <p:txBody>
          <a:bodyPr/>
          <a:lstStyle/>
          <a:p>
            <a:r>
              <a:rPr lang="en-US" dirty="0"/>
              <a:t>Plans for November</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September 2021</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a:t>
            </a:r>
            <a:br>
              <a:rPr lang="en-US" altLang="en-US" dirty="0"/>
            </a:br>
            <a:r>
              <a:rPr lang="en-US" altLang="en-US" dirty="0"/>
              <a:t>Sep. Electronic Meeting Closing Report</a:t>
            </a:r>
            <a:endParaRPr lang="en-GB" dirty="0"/>
          </a:p>
        </p:txBody>
      </p:sp>
      <p:sp>
        <p:nvSpPr>
          <p:cNvPr id="3074" name="Rectangle 2"/>
          <p:cNvSpPr>
            <a:spLocks noGrp="1" noChangeArrowheads="1"/>
          </p:cNvSpPr>
          <p:nvPr>
            <p:ph type="subTitle" idx="1"/>
          </p:nvPr>
        </p:nvSpPr>
        <p:spPr>
          <a:xfrm>
            <a:off x="1828800" y="1731664"/>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2021-09-20</a:t>
            </a:r>
          </a:p>
        </p:txBody>
      </p:sp>
      <p:sp>
        <p:nvSpPr>
          <p:cNvPr id="6" name="Date Placeholder 3"/>
          <p:cNvSpPr>
            <a:spLocks noGrp="1"/>
          </p:cNvSpPr>
          <p:nvPr>
            <p:ph type="dt" idx="10"/>
          </p:nvPr>
        </p:nvSpPr>
        <p:spPr/>
        <p:txBody>
          <a:bodyPr/>
          <a:lstStyle/>
          <a:p>
            <a:r>
              <a:rPr lang="en-US"/>
              <a:t>September 2021</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47</a:t>
            </a:fld>
            <a:endParaRPr lang="en-GB" dirty="0"/>
          </a:p>
        </p:txBody>
      </p:sp>
      <p:graphicFrame>
        <p:nvGraphicFramePr>
          <p:cNvPr id="3075" name="Object 3"/>
          <p:cNvGraphicFramePr>
            <a:graphicFrameLocks noChangeAspect="1"/>
          </p:cNvGraphicFramePr>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name="Document" r:id="rId3" imgW="10797356" imgH="2534496" progId="Word.Document.8">
                  <p:embed/>
                </p:oleObj>
              </mc:Choice>
              <mc:Fallback>
                <p:oleObj name="Document" r:id="rId3" imgW="10797356" imgH="2534496" progId="Word.Document.8">
                  <p:embed/>
                  <p:pic>
                    <p:nvPicPr>
                      <p:cNvPr id="3075" name="Object 3"/>
                      <p:cNvPicPr>
                        <a:picLocks noChangeAspect="1" noChangeArrowheads="1"/>
                      </p:cNvPicPr>
                      <p:nvPr/>
                    </p:nvPicPr>
                    <p:blipFill>
                      <a:blip r:embed="rId4"/>
                      <a:srcRect/>
                      <a:stretch>
                        <a:fillRect/>
                      </a:stretch>
                    </p:blipFill>
                    <p:spPr bwMode="auto">
                      <a:xfrm>
                        <a:off x="990600" y="2416175"/>
                        <a:ext cx="10628313" cy="24574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plenary electronic meeting, Sep. 2021.</a:t>
            </a:r>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48</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September 2021</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Sep. Progress and Targets Towards the Nov.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914401" y="1751015"/>
            <a:ext cx="10361084" cy="4343400"/>
          </a:xfrm>
        </p:spPr>
        <p:txBody>
          <a:bodyPr/>
          <a:lstStyle/>
          <a:p>
            <a:pPr>
              <a:buFont typeface="Arial" panose="020B0604020202020204" pitchFamily="34" charset="0"/>
              <a:buChar char="•"/>
            </a:pPr>
            <a:r>
              <a:rPr lang="en-US" dirty="0"/>
              <a:t>Completed Comment Resolution for LB255.</a:t>
            </a:r>
          </a:p>
          <a:p>
            <a:pPr lvl="1">
              <a:buFont typeface="Arial" panose="020B0604020202020204" pitchFamily="34" charset="0"/>
              <a:buChar char="•"/>
            </a:pPr>
            <a:r>
              <a:rPr lang="en-US" dirty="0"/>
              <a:t>77 (36 T&amp;G / 41 E) comments overall reviewed and resolved </a:t>
            </a:r>
          </a:p>
          <a:p>
            <a:pPr>
              <a:buFont typeface="Arial" panose="020B0604020202020204" pitchFamily="34" charset="0"/>
              <a:buChar char="•"/>
            </a:pPr>
            <a:r>
              <a:rPr lang="en-US" dirty="0"/>
              <a:t>In anticipation of SA ballot: </a:t>
            </a:r>
            <a:r>
              <a:rPr lang="en-US" sz="1800" b="0" dirty="0"/>
              <a:t>(motions later on)</a:t>
            </a:r>
            <a:endParaRPr lang="en-US" b="0" dirty="0"/>
          </a:p>
          <a:p>
            <a:pPr lvl="1">
              <a:buFont typeface="Arial" panose="020B0604020202020204" pitchFamily="34" charset="0"/>
              <a:buChar char="•"/>
            </a:pPr>
            <a:r>
              <a:rPr lang="en-US" dirty="0"/>
              <a:t>Approved 10 day recirculation ballot to unchanged D4.0 of P802.11az.</a:t>
            </a:r>
          </a:p>
          <a:p>
            <a:pPr lvl="1">
              <a:buFont typeface="Arial" panose="020B0604020202020204" pitchFamily="34" charset="0"/>
              <a:buChar char="•"/>
            </a:pPr>
            <a:r>
              <a:rPr lang="en-US" dirty="0"/>
              <a:t>Reaffirm P802.11az CSD.</a:t>
            </a:r>
          </a:p>
          <a:p>
            <a:pPr lvl="1">
              <a:buFont typeface="Arial" panose="020B0604020202020204" pitchFamily="34" charset="0"/>
              <a:buChar char="•"/>
            </a:pPr>
            <a:r>
              <a:rPr lang="en-US" dirty="0"/>
              <a:t>Reviewed and approved the P802.11az Report to EC on unconditional approval to go to SA ballot. </a:t>
            </a:r>
          </a:p>
          <a:p>
            <a:pPr>
              <a:buFont typeface="Arial" panose="020B0604020202020204" pitchFamily="34" charset="0"/>
              <a:buChar char="•"/>
            </a:pPr>
            <a:r>
              <a:rPr lang="en-US" dirty="0"/>
              <a:t>Reviewed communication from WFA and set plan to review and respond to comments to P802.11az D3.1.  </a:t>
            </a:r>
          </a:p>
          <a:p>
            <a:pPr>
              <a:buFont typeface="Arial" panose="020B0604020202020204" pitchFamily="34" charset="0"/>
              <a:buChar char="•"/>
            </a:pPr>
            <a:r>
              <a:rPr lang="en-US" dirty="0"/>
              <a:t>Reviewed and updated </a:t>
            </a:r>
            <a:r>
              <a:rPr lang="en-US" dirty="0" err="1"/>
              <a:t>TGaz</a:t>
            </a:r>
            <a:r>
              <a:rPr lang="en-US" dirty="0"/>
              <a:t> projected timelines.</a:t>
            </a:r>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3439910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38EA-E7D3-411E-AA01-A9187225276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2021</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8" name="Picture 7">
            <a:extLst>
              <a:ext uri="{FF2B5EF4-FFF2-40B4-BE49-F238E27FC236}">
                <a16:creationId xmlns:a16="http://schemas.microsoft.com/office/drawing/2014/main" id="{653AFB7B-FB8F-4FFD-BDB8-F896E6D613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218" y="739902"/>
            <a:ext cx="10462684" cy="5717344"/>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485992"/>
          </a:xfrm>
        </p:spPr>
        <p:txBody>
          <a:bodyPr/>
          <a:lstStyle/>
          <a:p>
            <a:r>
              <a:rPr lang="en-US" dirty="0"/>
              <a:t>Timeline – TG progress update past the Sep. meeting</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September 2021</a:t>
            </a:r>
            <a:endParaRPr lang="en-GB" dirty="0"/>
          </a:p>
        </p:txBody>
      </p:sp>
      <p:sp>
        <p:nvSpPr>
          <p:cNvPr id="73" name="Rectangle 72">
            <a:extLst>
              <a:ext uri="{FF2B5EF4-FFF2-40B4-BE49-F238E27FC236}">
                <a16:creationId xmlns:a16="http://schemas.microsoft.com/office/drawing/2014/main" id="{B4452E73-D441-49FA-A323-97768DAED9CF}"/>
              </a:ext>
            </a:extLst>
          </p:cNvPr>
          <p:cNvSpPr/>
          <p:nvPr/>
        </p:nvSpPr>
        <p:spPr>
          <a:xfrm>
            <a:off x="8374863" y="3691972"/>
            <a:ext cx="241417" cy="241084"/>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74" name="Rectangle 73">
            <a:extLst>
              <a:ext uri="{FF2B5EF4-FFF2-40B4-BE49-F238E27FC236}">
                <a16:creationId xmlns:a16="http://schemas.microsoft.com/office/drawing/2014/main" id="{3DA3F3BE-7685-4B30-9552-8332A66240A1}"/>
              </a:ext>
            </a:extLst>
          </p:cNvPr>
          <p:cNvSpPr>
            <a:spLocks noChangeArrowheads="1"/>
          </p:cNvSpPr>
          <p:nvPr/>
        </p:nvSpPr>
        <p:spPr bwMode="auto">
          <a:xfrm>
            <a:off x="6838991"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75" name="Rectangle 74">
            <a:extLst>
              <a:ext uri="{FF2B5EF4-FFF2-40B4-BE49-F238E27FC236}">
                <a16:creationId xmlns:a16="http://schemas.microsoft.com/office/drawing/2014/main" id="{7579BEC5-CFAB-446D-AD0E-258ABCA24489}"/>
              </a:ext>
            </a:extLst>
          </p:cNvPr>
          <p:cNvSpPr>
            <a:spLocks noChangeArrowheads="1"/>
          </p:cNvSpPr>
          <p:nvPr/>
        </p:nvSpPr>
        <p:spPr bwMode="auto">
          <a:xfrm>
            <a:off x="5148839"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76" name="Rectangle 75">
            <a:extLst>
              <a:ext uri="{FF2B5EF4-FFF2-40B4-BE49-F238E27FC236}">
                <a16:creationId xmlns:a16="http://schemas.microsoft.com/office/drawing/2014/main" id="{E479DC33-90CB-4A03-8BAE-F198813DE342}"/>
              </a:ext>
            </a:extLst>
          </p:cNvPr>
          <p:cNvSpPr>
            <a:spLocks noChangeArrowheads="1"/>
          </p:cNvSpPr>
          <p:nvPr/>
        </p:nvSpPr>
        <p:spPr bwMode="auto">
          <a:xfrm>
            <a:off x="3494741" y="1993287"/>
            <a:ext cx="1654098"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77" name="Rectangle 76">
            <a:extLst>
              <a:ext uri="{FF2B5EF4-FFF2-40B4-BE49-F238E27FC236}">
                <a16:creationId xmlns:a16="http://schemas.microsoft.com/office/drawing/2014/main" id="{B559D9E5-AAAE-4808-BA1F-7CA36D62AD0E}"/>
              </a:ext>
            </a:extLst>
          </p:cNvPr>
          <p:cNvSpPr>
            <a:spLocks noChangeArrowheads="1"/>
          </p:cNvSpPr>
          <p:nvPr/>
        </p:nvSpPr>
        <p:spPr bwMode="auto">
          <a:xfrm>
            <a:off x="177240" y="1994059"/>
            <a:ext cx="166340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2017</a:t>
            </a:r>
          </a:p>
        </p:txBody>
      </p:sp>
      <p:sp>
        <p:nvSpPr>
          <p:cNvPr id="78" name="Rectangle 77">
            <a:extLst>
              <a:ext uri="{FF2B5EF4-FFF2-40B4-BE49-F238E27FC236}">
                <a16:creationId xmlns:a16="http://schemas.microsoft.com/office/drawing/2014/main" id="{B02AF335-3CDD-4654-8E8F-D32880140AC9}"/>
              </a:ext>
            </a:extLst>
          </p:cNvPr>
          <p:cNvSpPr>
            <a:spLocks noChangeArrowheads="1"/>
          </p:cNvSpPr>
          <p:nvPr/>
        </p:nvSpPr>
        <p:spPr bwMode="auto">
          <a:xfrm>
            <a:off x="1829011" y="1993034"/>
            <a:ext cx="168434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2018</a:t>
            </a:r>
          </a:p>
        </p:txBody>
      </p:sp>
      <p:sp>
        <p:nvSpPr>
          <p:cNvPr id="79" name="Rectangle 78">
            <a:extLst>
              <a:ext uri="{FF2B5EF4-FFF2-40B4-BE49-F238E27FC236}">
                <a16:creationId xmlns:a16="http://schemas.microsoft.com/office/drawing/2014/main" id="{AE72732E-04DF-4BDE-B3A1-C119C405BACB}"/>
              </a:ext>
            </a:extLst>
          </p:cNvPr>
          <p:cNvSpPr>
            <a:spLocks noChangeArrowheads="1"/>
          </p:cNvSpPr>
          <p:nvPr/>
        </p:nvSpPr>
        <p:spPr bwMode="auto">
          <a:xfrm>
            <a:off x="178973" y="1988840"/>
            <a:ext cx="11749675"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E773EE33-B188-4F02-9B10-C7FA4BFCDFB2}"/>
              </a:ext>
            </a:extLst>
          </p:cNvPr>
          <p:cNvSpPr>
            <a:spLocks noChangeArrowheads="1"/>
          </p:cNvSpPr>
          <p:nvPr/>
        </p:nvSpPr>
        <p:spPr bwMode="auto">
          <a:xfrm>
            <a:off x="8533215"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81" name="Rectangle 80">
            <a:extLst>
              <a:ext uri="{FF2B5EF4-FFF2-40B4-BE49-F238E27FC236}">
                <a16:creationId xmlns:a16="http://schemas.microsoft.com/office/drawing/2014/main" id="{57DA1CC1-C1D2-449D-B055-D9E63BC05D0F}"/>
              </a:ext>
            </a:extLst>
          </p:cNvPr>
          <p:cNvSpPr>
            <a:spLocks noChangeArrowheads="1"/>
          </p:cNvSpPr>
          <p:nvPr/>
        </p:nvSpPr>
        <p:spPr bwMode="auto">
          <a:xfrm>
            <a:off x="10223367" y="1999702"/>
            <a:ext cx="1705281"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grpSp>
        <p:nvGrpSpPr>
          <p:cNvPr id="82" name="Group 81">
            <a:extLst>
              <a:ext uri="{FF2B5EF4-FFF2-40B4-BE49-F238E27FC236}">
                <a16:creationId xmlns:a16="http://schemas.microsoft.com/office/drawing/2014/main" id="{2A0CD64D-2293-45A7-A4F4-4F85D838BB01}"/>
              </a:ext>
            </a:extLst>
          </p:cNvPr>
          <p:cNvGrpSpPr/>
          <p:nvPr/>
        </p:nvGrpSpPr>
        <p:grpSpPr>
          <a:xfrm>
            <a:off x="1772692" y="1988840"/>
            <a:ext cx="8500127" cy="4176464"/>
            <a:chOff x="1339290" y="1268760"/>
            <a:chExt cx="6503157" cy="3782041"/>
          </a:xfrm>
        </p:grpSpPr>
        <p:sp>
          <p:nvSpPr>
            <p:cNvPr id="83" name="Line 15">
              <a:extLst>
                <a:ext uri="{FF2B5EF4-FFF2-40B4-BE49-F238E27FC236}">
                  <a16:creationId xmlns:a16="http://schemas.microsoft.com/office/drawing/2014/main" id="{96195CAF-612F-42E4-94EA-73B909C6D2B7}"/>
                </a:ext>
              </a:extLst>
            </p:cNvPr>
            <p:cNvSpPr>
              <a:spLocks noChangeShapeType="1"/>
            </p:cNvSpPr>
            <p:nvPr/>
          </p:nvSpPr>
          <p:spPr bwMode="auto">
            <a:xfrm flipH="1">
              <a:off x="6603112" y="1299562"/>
              <a:ext cx="3175"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4" name="Line 14">
              <a:extLst>
                <a:ext uri="{FF2B5EF4-FFF2-40B4-BE49-F238E27FC236}">
                  <a16:creationId xmlns:a16="http://schemas.microsoft.com/office/drawing/2014/main" id="{7E66B660-16D6-4C53-9982-4C4D9A64844A}"/>
                </a:ext>
              </a:extLst>
            </p:cNvPr>
            <p:cNvSpPr>
              <a:spLocks noChangeShapeType="1"/>
            </p:cNvSpPr>
            <p:nvPr/>
          </p:nvSpPr>
          <p:spPr bwMode="auto">
            <a:xfrm flipH="1">
              <a:off x="4012657" y="1299562"/>
              <a:ext cx="7937"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5" name="Line 10">
              <a:extLst>
                <a:ext uri="{FF2B5EF4-FFF2-40B4-BE49-F238E27FC236}">
                  <a16:creationId xmlns:a16="http://schemas.microsoft.com/office/drawing/2014/main" id="{53CE7673-B6D0-4023-9B92-5A774722195A}"/>
                </a:ext>
              </a:extLst>
            </p:cNvPr>
            <p:cNvSpPr>
              <a:spLocks noChangeShapeType="1"/>
            </p:cNvSpPr>
            <p:nvPr/>
          </p:nvSpPr>
          <p:spPr bwMode="auto">
            <a:xfrm>
              <a:off x="1339290"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6" name="Line 11">
              <a:extLst>
                <a:ext uri="{FF2B5EF4-FFF2-40B4-BE49-F238E27FC236}">
                  <a16:creationId xmlns:a16="http://schemas.microsoft.com/office/drawing/2014/main" id="{4EB9CC48-6A2D-414D-AA6A-66D900718150}"/>
                </a:ext>
              </a:extLst>
            </p:cNvPr>
            <p:cNvSpPr>
              <a:spLocks noChangeShapeType="1"/>
            </p:cNvSpPr>
            <p:nvPr/>
          </p:nvSpPr>
          <p:spPr bwMode="auto">
            <a:xfrm>
              <a:off x="2707604"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7" name="Line 15">
              <a:extLst>
                <a:ext uri="{FF2B5EF4-FFF2-40B4-BE49-F238E27FC236}">
                  <a16:creationId xmlns:a16="http://schemas.microsoft.com/office/drawing/2014/main" id="{13B8D082-508E-4974-BA58-73950B26E018}"/>
                </a:ext>
              </a:extLst>
            </p:cNvPr>
            <p:cNvSpPr>
              <a:spLocks noChangeShapeType="1"/>
            </p:cNvSpPr>
            <p:nvPr/>
          </p:nvSpPr>
          <p:spPr bwMode="auto">
            <a:xfrm>
              <a:off x="5271395" y="1299562"/>
              <a:ext cx="0"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8" name="Line 15">
              <a:extLst>
                <a:ext uri="{FF2B5EF4-FFF2-40B4-BE49-F238E27FC236}">
                  <a16:creationId xmlns:a16="http://schemas.microsoft.com/office/drawing/2014/main" id="{983D433C-07CD-4712-95D2-7C491B7FE563}"/>
                </a:ext>
              </a:extLst>
            </p:cNvPr>
            <p:cNvSpPr>
              <a:spLocks noChangeShapeType="1"/>
            </p:cNvSpPr>
            <p:nvPr/>
          </p:nvSpPr>
          <p:spPr bwMode="auto">
            <a:xfrm flipH="1">
              <a:off x="7839272" y="1268760"/>
              <a:ext cx="3175" cy="3751239"/>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grpSp>
      <p:sp>
        <p:nvSpPr>
          <p:cNvPr id="89" name="Text Box 24">
            <a:extLst>
              <a:ext uri="{FF2B5EF4-FFF2-40B4-BE49-F238E27FC236}">
                <a16:creationId xmlns:a16="http://schemas.microsoft.com/office/drawing/2014/main" id="{E6139313-F8B1-4944-89AB-C6451E539C6C}"/>
              </a:ext>
            </a:extLst>
          </p:cNvPr>
          <p:cNvSpPr txBox="1">
            <a:spLocks noChangeArrowheads="1"/>
          </p:cNvSpPr>
          <p:nvPr/>
        </p:nvSpPr>
        <p:spPr bwMode="auto">
          <a:xfrm>
            <a:off x="747912" y="2369733"/>
            <a:ext cx="955610"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 requirement freeze</a:t>
            </a:r>
          </a:p>
          <a:p>
            <a:pPr algn="ctr"/>
            <a:r>
              <a:rPr lang="en-US" altLang="en-US" sz="600" dirty="0">
                <a:latin typeface="Arial" panose="020B0604020202020204" pitchFamily="34" charset="0"/>
                <a:cs typeface="Arial" panose="020B0604020202020204" pitchFamily="34" charset="0"/>
              </a:rPr>
              <a:t>5-2017</a:t>
            </a:r>
          </a:p>
        </p:txBody>
      </p:sp>
      <p:sp>
        <p:nvSpPr>
          <p:cNvPr id="90" name="Rectangle 89">
            <a:extLst>
              <a:ext uri="{FF2B5EF4-FFF2-40B4-BE49-F238E27FC236}">
                <a16:creationId xmlns:a16="http://schemas.microsoft.com/office/drawing/2014/main" id="{7DF95027-160A-487D-B78B-86BE574F5ECB}"/>
              </a:ext>
            </a:extLst>
          </p:cNvPr>
          <p:cNvSpPr/>
          <p:nvPr/>
        </p:nvSpPr>
        <p:spPr>
          <a:xfrm>
            <a:off x="263352" y="3573016"/>
            <a:ext cx="2744611" cy="230617"/>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schemeClr val="tx1"/>
                </a:solidFill>
              </a:rPr>
              <a:t>11az SFD</a:t>
            </a:r>
          </a:p>
        </p:txBody>
      </p:sp>
      <p:sp>
        <p:nvSpPr>
          <p:cNvPr id="91" name="Text Box 26">
            <a:extLst>
              <a:ext uri="{FF2B5EF4-FFF2-40B4-BE49-F238E27FC236}">
                <a16:creationId xmlns:a16="http://schemas.microsoft.com/office/drawing/2014/main" id="{7C474935-613C-479B-B0FB-B9C90AD7FEE4}"/>
              </a:ext>
            </a:extLst>
          </p:cNvPr>
          <p:cNvSpPr txBox="1">
            <a:spLocks noChangeArrowheads="1"/>
          </p:cNvSpPr>
          <p:nvPr/>
        </p:nvSpPr>
        <p:spPr bwMode="auto">
          <a:xfrm flipH="1">
            <a:off x="4875153" y="2623686"/>
            <a:ext cx="634408"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sp>
        <p:nvSpPr>
          <p:cNvPr id="92" name="Isosceles Triangle 91">
            <a:extLst>
              <a:ext uri="{FF2B5EF4-FFF2-40B4-BE49-F238E27FC236}">
                <a16:creationId xmlns:a16="http://schemas.microsoft.com/office/drawing/2014/main" id="{5F3B8D0C-F9AF-4650-B1FB-FB5E3A20A367}"/>
              </a:ext>
            </a:extLst>
          </p:cNvPr>
          <p:cNvSpPr>
            <a:spLocks noChangeArrowheads="1"/>
          </p:cNvSpPr>
          <p:nvPr/>
        </p:nvSpPr>
        <p:spPr bwMode="auto">
          <a:xfrm flipH="1">
            <a:off x="5058203" y="2412535"/>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93" name="Text Box 24">
            <a:extLst>
              <a:ext uri="{FF2B5EF4-FFF2-40B4-BE49-F238E27FC236}">
                <a16:creationId xmlns:a16="http://schemas.microsoft.com/office/drawing/2014/main" id="{C29C855A-E64F-4F20-AD9D-5523212AA259}"/>
              </a:ext>
            </a:extLst>
          </p:cNvPr>
          <p:cNvSpPr txBox="1">
            <a:spLocks noChangeArrowheads="1"/>
          </p:cNvSpPr>
          <p:nvPr/>
        </p:nvSpPr>
        <p:spPr bwMode="auto">
          <a:xfrm>
            <a:off x="3432407" y="2653101"/>
            <a:ext cx="418981"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D1.0</a:t>
            </a:r>
          </a:p>
          <a:p>
            <a:pPr algn="ctr"/>
            <a:r>
              <a:rPr lang="en-US" altLang="en-US" sz="600" dirty="0">
                <a:latin typeface="Arial" panose="020B0604020202020204" pitchFamily="34" charset="0"/>
                <a:cs typeface="Arial" panose="020B0604020202020204" pitchFamily="34" charset="0"/>
              </a:rPr>
              <a:t>Jan. 19</a:t>
            </a:r>
          </a:p>
        </p:txBody>
      </p:sp>
      <p:sp>
        <p:nvSpPr>
          <p:cNvPr id="94" name="Isosceles Triangle 93">
            <a:extLst>
              <a:ext uri="{FF2B5EF4-FFF2-40B4-BE49-F238E27FC236}">
                <a16:creationId xmlns:a16="http://schemas.microsoft.com/office/drawing/2014/main" id="{78412BEC-A629-4F92-9133-9D2846D2A09B}"/>
              </a:ext>
            </a:extLst>
          </p:cNvPr>
          <p:cNvSpPr>
            <a:spLocks noChangeArrowheads="1"/>
          </p:cNvSpPr>
          <p:nvPr/>
        </p:nvSpPr>
        <p:spPr bwMode="auto">
          <a:xfrm>
            <a:off x="3535209" y="2454400"/>
            <a:ext cx="173999" cy="180386"/>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95" name="Text Box 24">
            <a:extLst>
              <a:ext uri="{FF2B5EF4-FFF2-40B4-BE49-F238E27FC236}">
                <a16:creationId xmlns:a16="http://schemas.microsoft.com/office/drawing/2014/main" id="{FA682CF5-3E81-4755-9314-0CAADEB9E859}"/>
              </a:ext>
            </a:extLst>
          </p:cNvPr>
          <p:cNvSpPr txBox="1">
            <a:spLocks noChangeArrowheads="1"/>
          </p:cNvSpPr>
          <p:nvPr/>
        </p:nvSpPr>
        <p:spPr bwMode="auto">
          <a:xfrm>
            <a:off x="1860756" y="2611937"/>
            <a:ext cx="558118"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D0.1</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Mar. 18</a:t>
            </a:r>
          </a:p>
        </p:txBody>
      </p:sp>
      <p:sp>
        <p:nvSpPr>
          <p:cNvPr id="96" name="Isosceles Triangle 95">
            <a:extLst>
              <a:ext uri="{FF2B5EF4-FFF2-40B4-BE49-F238E27FC236}">
                <a16:creationId xmlns:a16="http://schemas.microsoft.com/office/drawing/2014/main" id="{E3702313-FC00-457D-ADE6-A4C5AE4D4E3A}"/>
              </a:ext>
            </a:extLst>
          </p:cNvPr>
          <p:cNvSpPr>
            <a:spLocks noChangeArrowheads="1"/>
          </p:cNvSpPr>
          <p:nvPr/>
        </p:nvSpPr>
        <p:spPr bwMode="auto">
          <a:xfrm>
            <a:off x="2013525" y="2408722"/>
            <a:ext cx="175700"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97" name="Text Box 24">
            <a:extLst>
              <a:ext uri="{FF2B5EF4-FFF2-40B4-BE49-F238E27FC236}">
                <a16:creationId xmlns:a16="http://schemas.microsoft.com/office/drawing/2014/main" id="{A768EBE8-171E-4999-8C80-13BF437BF72B}"/>
              </a:ext>
            </a:extLst>
          </p:cNvPr>
          <p:cNvSpPr txBox="1">
            <a:spLocks noChangeArrowheads="1"/>
          </p:cNvSpPr>
          <p:nvPr/>
        </p:nvSpPr>
        <p:spPr bwMode="auto">
          <a:xfrm>
            <a:off x="1970948" y="3888380"/>
            <a:ext cx="1441267"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5/17-3/21</a:t>
            </a:r>
          </a:p>
        </p:txBody>
      </p:sp>
      <p:sp>
        <p:nvSpPr>
          <p:cNvPr id="98" name="Isosceles Triangle 97">
            <a:extLst>
              <a:ext uri="{FF2B5EF4-FFF2-40B4-BE49-F238E27FC236}">
                <a16:creationId xmlns:a16="http://schemas.microsoft.com/office/drawing/2014/main" id="{F0C4075F-2096-465B-BD1E-F23012DB57E5}"/>
              </a:ext>
            </a:extLst>
          </p:cNvPr>
          <p:cNvSpPr>
            <a:spLocks noChangeArrowheads="1"/>
          </p:cNvSpPr>
          <p:nvPr/>
        </p:nvSpPr>
        <p:spPr bwMode="auto">
          <a:xfrm>
            <a:off x="691963" y="2432933"/>
            <a:ext cx="263522"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cxnSp>
        <p:nvCxnSpPr>
          <p:cNvPr id="99" name="Straight Connector 98">
            <a:extLst>
              <a:ext uri="{FF2B5EF4-FFF2-40B4-BE49-F238E27FC236}">
                <a16:creationId xmlns:a16="http://schemas.microsoft.com/office/drawing/2014/main" id="{25A729F8-9E69-497F-A400-F221434D6CFF}"/>
              </a:ext>
            </a:extLst>
          </p:cNvPr>
          <p:cNvCxnSpPr/>
          <p:nvPr/>
        </p:nvCxnSpPr>
        <p:spPr bwMode="auto">
          <a:xfrm>
            <a:off x="263352" y="3840948"/>
            <a:ext cx="2726844"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Text Box 24">
            <a:extLst>
              <a:ext uri="{FF2B5EF4-FFF2-40B4-BE49-F238E27FC236}">
                <a16:creationId xmlns:a16="http://schemas.microsoft.com/office/drawing/2014/main" id="{8C066C40-733A-4034-BA19-A19670AD587F}"/>
              </a:ext>
            </a:extLst>
          </p:cNvPr>
          <p:cNvSpPr txBox="1">
            <a:spLocks noChangeArrowheads="1"/>
          </p:cNvSpPr>
          <p:nvPr/>
        </p:nvSpPr>
        <p:spPr bwMode="auto">
          <a:xfrm>
            <a:off x="2530161" y="2600190"/>
            <a:ext cx="714755"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July 18</a:t>
            </a:r>
          </a:p>
          <a:p>
            <a:pPr algn="ctr"/>
            <a:r>
              <a:rPr lang="en-US" altLang="en-US" sz="600" dirty="0">
                <a:latin typeface="Arial" panose="020B0604020202020204" pitchFamily="34" charset="0"/>
                <a:cs typeface="Arial" panose="020B0604020202020204" pitchFamily="34" charset="0"/>
              </a:rPr>
              <a:t>Inter.</a:t>
            </a:r>
          </a:p>
          <a:p>
            <a:pPr algn="ctr"/>
            <a:r>
              <a:rPr lang="en-US" altLang="en-US" sz="600" dirty="0">
                <a:latin typeface="Arial" panose="020B0604020202020204" pitchFamily="34" charset="0"/>
                <a:cs typeface="Arial" panose="020B0604020202020204" pitchFamily="34" charset="0"/>
              </a:rPr>
              <a:t>comment</a:t>
            </a:r>
          </a:p>
          <a:p>
            <a:pPr algn="ctr"/>
            <a:r>
              <a:rPr lang="en-US" altLang="en-US" sz="600" dirty="0">
                <a:latin typeface="Arial" panose="020B0604020202020204" pitchFamily="34" charset="0"/>
                <a:cs typeface="Arial" panose="020B0604020202020204" pitchFamily="34" charset="0"/>
              </a:rPr>
              <a:t>collection</a:t>
            </a:r>
          </a:p>
        </p:txBody>
      </p:sp>
      <p:sp>
        <p:nvSpPr>
          <p:cNvPr id="101" name="Isosceles Triangle 100">
            <a:extLst>
              <a:ext uri="{FF2B5EF4-FFF2-40B4-BE49-F238E27FC236}">
                <a16:creationId xmlns:a16="http://schemas.microsoft.com/office/drawing/2014/main" id="{BCC7B0EE-4940-4E57-BA2D-9D8BE74939E7}"/>
              </a:ext>
            </a:extLst>
          </p:cNvPr>
          <p:cNvSpPr>
            <a:spLocks noChangeArrowheads="1"/>
          </p:cNvSpPr>
          <p:nvPr/>
        </p:nvSpPr>
        <p:spPr bwMode="auto">
          <a:xfrm>
            <a:off x="2795762" y="2415341"/>
            <a:ext cx="170954"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02" name="Isosceles Triangle 101">
            <a:extLst>
              <a:ext uri="{FF2B5EF4-FFF2-40B4-BE49-F238E27FC236}">
                <a16:creationId xmlns:a16="http://schemas.microsoft.com/office/drawing/2014/main" id="{BC1CD422-346B-4942-B5B4-D2F919048C0E}"/>
              </a:ext>
            </a:extLst>
          </p:cNvPr>
          <p:cNvSpPr>
            <a:spLocks noChangeArrowheads="1"/>
          </p:cNvSpPr>
          <p:nvPr/>
        </p:nvSpPr>
        <p:spPr bwMode="auto">
          <a:xfrm>
            <a:off x="2849037" y="2414094"/>
            <a:ext cx="170954" cy="227013"/>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p>
            <a:endParaRPr lang="en-US" altLang="en-US" sz="1200">
              <a:solidFill>
                <a:schemeClr val="tx1"/>
              </a:solidFill>
              <a:latin typeface="Arial" panose="020B0604020202020204" pitchFamily="34" charset="0"/>
              <a:ea typeface="MS PGothic" panose="020B0600070205080204" pitchFamily="34" charset="-128"/>
              <a:cs typeface="Arial" panose="020B0604020202020204" pitchFamily="34" charset="0"/>
            </a:endParaRPr>
          </a:p>
        </p:txBody>
      </p:sp>
      <p:sp>
        <p:nvSpPr>
          <p:cNvPr id="103" name="Text Box 24">
            <a:extLst>
              <a:ext uri="{FF2B5EF4-FFF2-40B4-BE49-F238E27FC236}">
                <a16:creationId xmlns:a16="http://schemas.microsoft.com/office/drawing/2014/main" id="{96550DCB-655F-4243-B213-18F47CF0B84B}"/>
              </a:ext>
            </a:extLst>
          </p:cNvPr>
          <p:cNvSpPr txBox="1">
            <a:spLocks noChangeArrowheads="1"/>
          </p:cNvSpPr>
          <p:nvPr/>
        </p:nvSpPr>
        <p:spPr bwMode="auto">
          <a:xfrm>
            <a:off x="2443807" y="2368058"/>
            <a:ext cx="436592"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SFD</a:t>
            </a:r>
          </a:p>
          <a:p>
            <a:pPr algn="ctr"/>
            <a:r>
              <a:rPr lang="en-US" altLang="en-US" sz="600" dirty="0">
                <a:latin typeface="Arial" panose="020B0604020202020204" pitchFamily="34" charset="0"/>
                <a:cs typeface="Arial" panose="020B0604020202020204" pitchFamily="34" charset="0"/>
              </a:rPr>
              <a:t>Final</a:t>
            </a:r>
          </a:p>
        </p:txBody>
      </p:sp>
      <p:cxnSp>
        <p:nvCxnSpPr>
          <p:cNvPr id="104" name="Straight Connector 103">
            <a:extLst>
              <a:ext uri="{FF2B5EF4-FFF2-40B4-BE49-F238E27FC236}">
                <a16:creationId xmlns:a16="http://schemas.microsoft.com/office/drawing/2014/main" id="{7F6E010D-6DFB-46E6-A120-3F63CD2F3B10}"/>
              </a:ext>
            </a:extLst>
          </p:cNvPr>
          <p:cNvCxnSpPr/>
          <p:nvPr/>
        </p:nvCxnSpPr>
        <p:spPr bwMode="auto">
          <a:xfrm flipV="1">
            <a:off x="3007963" y="4182034"/>
            <a:ext cx="2158625"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Isosceles Triangle 104">
            <a:extLst>
              <a:ext uri="{FF2B5EF4-FFF2-40B4-BE49-F238E27FC236}">
                <a16:creationId xmlns:a16="http://schemas.microsoft.com/office/drawing/2014/main" id="{6B4D90C7-B171-44D1-8E9B-65D20D49A05B}"/>
              </a:ext>
            </a:extLst>
          </p:cNvPr>
          <p:cNvSpPr>
            <a:spLocks noChangeArrowheads="1"/>
          </p:cNvSpPr>
          <p:nvPr/>
        </p:nvSpPr>
        <p:spPr bwMode="auto">
          <a:xfrm>
            <a:off x="3592204" y="2449991"/>
            <a:ext cx="173999" cy="180386"/>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22" name="Text Box 24">
            <a:extLst>
              <a:ext uri="{FF2B5EF4-FFF2-40B4-BE49-F238E27FC236}">
                <a16:creationId xmlns:a16="http://schemas.microsoft.com/office/drawing/2014/main" id="{DB7DF522-57E2-44F2-8F7D-A769F3EAEF19}"/>
              </a:ext>
            </a:extLst>
          </p:cNvPr>
          <p:cNvSpPr txBox="1">
            <a:spLocks noChangeArrowheads="1"/>
          </p:cNvSpPr>
          <p:nvPr/>
        </p:nvSpPr>
        <p:spPr bwMode="auto">
          <a:xfrm>
            <a:off x="3687931" y="2383595"/>
            <a:ext cx="658690"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123" name="Rectangle 122">
            <a:extLst>
              <a:ext uri="{FF2B5EF4-FFF2-40B4-BE49-F238E27FC236}">
                <a16:creationId xmlns:a16="http://schemas.microsoft.com/office/drawing/2014/main" id="{9D604EFF-35E6-4366-97B2-A02BB0D60703}"/>
              </a:ext>
            </a:extLst>
          </p:cNvPr>
          <p:cNvSpPr/>
          <p:nvPr/>
        </p:nvSpPr>
        <p:spPr>
          <a:xfrm>
            <a:off x="2999656" y="3890918"/>
            <a:ext cx="77731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CC28</a:t>
            </a:r>
          </a:p>
        </p:txBody>
      </p:sp>
      <p:sp>
        <p:nvSpPr>
          <p:cNvPr id="124" name="Rectangle 123">
            <a:extLst>
              <a:ext uri="{FF2B5EF4-FFF2-40B4-BE49-F238E27FC236}">
                <a16:creationId xmlns:a16="http://schemas.microsoft.com/office/drawing/2014/main" id="{2DF42C91-841A-4EE0-8C31-DC15CFA6C2B0}"/>
              </a:ext>
            </a:extLst>
          </p:cNvPr>
          <p:cNvSpPr/>
          <p:nvPr/>
        </p:nvSpPr>
        <p:spPr>
          <a:xfrm>
            <a:off x="3766413" y="3897433"/>
            <a:ext cx="1373074"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126" name="Oval Callout 93">
            <a:extLst>
              <a:ext uri="{FF2B5EF4-FFF2-40B4-BE49-F238E27FC236}">
                <a16:creationId xmlns:a16="http://schemas.microsoft.com/office/drawing/2014/main" id="{E15FFD8C-FEAB-4F5A-A131-B5E17C11D136}"/>
              </a:ext>
            </a:extLst>
          </p:cNvPr>
          <p:cNvSpPr/>
          <p:nvPr/>
        </p:nvSpPr>
        <p:spPr bwMode="auto">
          <a:xfrm>
            <a:off x="3175124" y="4523238"/>
            <a:ext cx="722362" cy="487541"/>
          </a:xfrm>
          <a:prstGeom prst="wedgeEllipseCallout">
            <a:avLst>
              <a:gd name="adj1" fmla="val 32914"/>
              <a:gd name="adj2" fmla="val -132881"/>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128" name="Oval Callout 61">
            <a:extLst>
              <a:ext uri="{FF2B5EF4-FFF2-40B4-BE49-F238E27FC236}">
                <a16:creationId xmlns:a16="http://schemas.microsoft.com/office/drawing/2014/main" id="{061DD8A2-4CB6-4C34-A414-FEF535ECCCA5}"/>
              </a:ext>
            </a:extLst>
          </p:cNvPr>
          <p:cNvSpPr/>
          <p:nvPr/>
        </p:nvSpPr>
        <p:spPr bwMode="auto">
          <a:xfrm>
            <a:off x="2283685" y="4523239"/>
            <a:ext cx="519343" cy="289185"/>
          </a:xfrm>
          <a:prstGeom prst="wedgeEllipseCallout">
            <a:avLst>
              <a:gd name="adj1" fmla="val 88219"/>
              <a:gd name="adj2" fmla="val -304231"/>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SF</a:t>
            </a:r>
            <a:r>
              <a:rPr kumimoji="0" lang="en-US" sz="800" b="1" i="0" u="none" strike="noStrike" cap="none" normalizeH="0" baseline="0" dirty="0">
                <a:ln>
                  <a:noFill/>
                </a:ln>
                <a:solidFill>
                  <a:schemeClr val="tx1"/>
                </a:solidFill>
                <a:effectLst/>
                <a:latin typeface="Times New Roman" pitchFamily="16" charset="0"/>
                <a:ea typeface="MS Gothic" charset="-128"/>
              </a:rPr>
              <a:t>D Freeze</a:t>
            </a:r>
          </a:p>
        </p:txBody>
      </p:sp>
      <p:sp>
        <p:nvSpPr>
          <p:cNvPr id="129" name="Rectangle 128">
            <a:extLst>
              <a:ext uri="{FF2B5EF4-FFF2-40B4-BE49-F238E27FC236}">
                <a16:creationId xmlns:a16="http://schemas.microsoft.com/office/drawing/2014/main" id="{0AB77CBA-2EF3-4A41-8F62-3B31BCE71E8D}"/>
              </a:ext>
            </a:extLst>
          </p:cNvPr>
          <p:cNvSpPr/>
          <p:nvPr/>
        </p:nvSpPr>
        <p:spPr>
          <a:xfrm>
            <a:off x="5136613" y="3888529"/>
            <a:ext cx="1927894"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130" name="Oval Callout 93">
            <a:extLst>
              <a:ext uri="{FF2B5EF4-FFF2-40B4-BE49-F238E27FC236}">
                <a16:creationId xmlns:a16="http://schemas.microsoft.com/office/drawing/2014/main" id="{F09A71A9-9E95-42B6-81DB-D9C17A652D5E}"/>
              </a:ext>
            </a:extLst>
          </p:cNvPr>
          <p:cNvSpPr/>
          <p:nvPr/>
        </p:nvSpPr>
        <p:spPr bwMode="auto">
          <a:xfrm>
            <a:off x="4151784" y="4523237"/>
            <a:ext cx="10065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131" name="Straight Connector 130">
            <a:extLst>
              <a:ext uri="{FF2B5EF4-FFF2-40B4-BE49-F238E27FC236}">
                <a16:creationId xmlns:a16="http://schemas.microsoft.com/office/drawing/2014/main" id="{8F421955-728E-4BFD-B03B-B42D6C52B1BF}"/>
              </a:ext>
            </a:extLst>
          </p:cNvPr>
          <p:cNvCxnSpPr/>
          <p:nvPr/>
        </p:nvCxnSpPr>
        <p:spPr bwMode="auto">
          <a:xfrm>
            <a:off x="5195919" y="4182700"/>
            <a:ext cx="3279500"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Oval Callout 93">
            <a:extLst>
              <a:ext uri="{FF2B5EF4-FFF2-40B4-BE49-F238E27FC236}">
                <a16:creationId xmlns:a16="http://schemas.microsoft.com/office/drawing/2014/main" id="{057DCF47-476B-4481-9EAF-5B4210FD0DF8}"/>
              </a:ext>
            </a:extLst>
          </p:cNvPr>
          <p:cNvSpPr/>
          <p:nvPr/>
        </p:nvSpPr>
        <p:spPr bwMode="auto">
          <a:xfrm>
            <a:off x="5625420" y="4595398"/>
            <a:ext cx="1006530" cy="487541"/>
          </a:xfrm>
          <a:prstGeom prst="wedgeEllipseCallout">
            <a:avLst>
              <a:gd name="adj1" fmla="val 92428"/>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33" name="Isosceles Triangle 132">
            <a:extLst>
              <a:ext uri="{FF2B5EF4-FFF2-40B4-BE49-F238E27FC236}">
                <a16:creationId xmlns:a16="http://schemas.microsoft.com/office/drawing/2014/main" id="{50EF5170-A970-4472-AAFD-2A3F5D7BE1E0}"/>
              </a:ext>
            </a:extLst>
          </p:cNvPr>
          <p:cNvSpPr>
            <a:spLocks noChangeArrowheads="1"/>
          </p:cNvSpPr>
          <p:nvPr/>
        </p:nvSpPr>
        <p:spPr bwMode="auto">
          <a:xfrm>
            <a:off x="7896200" y="3068960"/>
            <a:ext cx="228472" cy="22225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34" name="Text Box 26">
            <a:extLst>
              <a:ext uri="{FF2B5EF4-FFF2-40B4-BE49-F238E27FC236}">
                <a16:creationId xmlns:a16="http://schemas.microsoft.com/office/drawing/2014/main" id="{A627A362-F0D7-4F71-8463-29407A9DB16D}"/>
              </a:ext>
            </a:extLst>
          </p:cNvPr>
          <p:cNvSpPr txBox="1">
            <a:spLocks noChangeArrowheads="1"/>
          </p:cNvSpPr>
          <p:nvPr/>
        </p:nvSpPr>
        <p:spPr bwMode="auto">
          <a:xfrm flipH="1">
            <a:off x="6754638" y="2655706"/>
            <a:ext cx="65014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135" name="Isosceles Triangle 134">
            <a:extLst>
              <a:ext uri="{FF2B5EF4-FFF2-40B4-BE49-F238E27FC236}">
                <a16:creationId xmlns:a16="http://schemas.microsoft.com/office/drawing/2014/main" id="{BC8B5D30-B416-4968-A469-D0C9E0D8ED46}"/>
              </a:ext>
            </a:extLst>
          </p:cNvPr>
          <p:cNvSpPr>
            <a:spLocks noChangeArrowheads="1"/>
          </p:cNvSpPr>
          <p:nvPr/>
        </p:nvSpPr>
        <p:spPr bwMode="auto">
          <a:xfrm flipH="1">
            <a:off x="6953894" y="2436316"/>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36" name="Text Box 26">
            <a:extLst>
              <a:ext uri="{FF2B5EF4-FFF2-40B4-BE49-F238E27FC236}">
                <a16:creationId xmlns:a16="http://schemas.microsoft.com/office/drawing/2014/main" id="{EA015FCE-CDB6-40E8-A8C8-6E4DF0A260EA}"/>
              </a:ext>
            </a:extLst>
          </p:cNvPr>
          <p:cNvSpPr txBox="1">
            <a:spLocks noChangeArrowheads="1"/>
          </p:cNvSpPr>
          <p:nvPr/>
        </p:nvSpPr>
        <p:spPr bwMode="auto">
          <a:xfrm flipH="1">
            <a:off x="7668534" y="2645309"/>
            <a:ext cx="650149"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137" name="Isosceles Triangle 136">
            <a:extLst>
              <a:ext uri="{FF2B5EF4-FFF2-40B4-BE49-F238E27FC236}">
                <a16:creationId xmlns:a16="http://schemas.microsoft.com/office/drawing/2014/main" id="{6BBF885B-6069-4639-9863-F0CE257E55D9}"/>
              </a:ext>
            </a:extLst>
          </p:cNvPr>
          <p:cNvSpPr>
            <a:spLocks noChangeArrowheads="1"/>
          </p:cNvSpPr>
          <p:nvPr/>
        </p:nvSpPr>
        <p:spPr bwMode="auto">
          <a:xfrm flipH="1">
            <a:off x="7863226" y="2425355"/>
            <a:ext cx="248998" cy="217487"/>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dirty="0">
              <a:latin typeface="+mn-lt"/>
              <a:ea typeface="+mn-ea"/>
            </a:endParaRPr>
          </a:p>
        </p:txBody>
      </p:sp>
      <p:sp>
        <p:nvSpPr>
          <p:cNvPr id="138" name="Text Box 29">
            <a:extLst>
              <a:ext uri="{FF2B5EF4-FFF2-40B4-BE49-F238E27FC236}">
                <a16:creationId xmlns:a16="http://schemas.microsoft.com/office/drawing/2014/main" id="{8626537F-1BE6-4D88-8B78-6F1C06191A6C}"/>
              </a:ext>
            </a:extLst>
          </p:cNvPr>
          <p:cNvSpPr txBox="1">
            <a:spLocks noChangeArrowheads="1"/>
          </p:cNvSpPr>
          <p:nvPr/>
        </p:nvSpPr>
        <p:spPr bwMode="auto">
          <a:xfrm flipH="1">
            <a:off x="7248128" y="3306149"/>
            <a:ext cx="1074295"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139" name="Isosceles Triangle 138">
            <a:extLst>
              <a:ext uri="{FF2B5EF4-FFF2-40B4-BE49-F238E27FC236}">
                <a16:creationId xmlns:a16="http://schemas.microsoft.com/office/drawing/2014/main" id="{19AEBE37-1D85-4C5C-94A3-D7530E159C98}"/>
              </a:ext>
            </a:extLst>
          </p:cNvPr>
          <p:cNvSpPr>
            <a:spLocks noChangeArrowheads="1"/>
          </p:cNvSpPr>
          <p:nvPr/>
        </p:nvSpPr>
        <p:spPr bwMode="auto">
          <a:xfrm>
            <a:off x="10165148" y="2457390"/>
            <a:ext cx="228472" cy="22225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40" name="Text Box 29">
            <a:extLst>
              <a:ext uri="{FF2B5EF4-FFF2-40B4-BE49-F238E27FC236}">
                <a16:creationId xmlns:a16="http://schemas.microsoft.com/office/drawing/2014/main" id="{FEA81527-507F-4C1A-AF00-8FFD4D15CFB2}"/>
              </a:ext>
            </a:extLst>
          </p:cNvPr>
          <p:cNvSpPr txBox="1">
            <a:spLocks noChangeArrowheads="1"/>
          </p:cNvSpPr>
          <p:nvPr/>
        </p:nvSpPr>
        <p:spPr bwMode="auto">
          <a:xfrm flipH="1">
            <a:off x="10023107" y="2717775"/>
            <a:ext cx="799587"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141" name="Rectangle 140">
            <a:extLst>
              <a:ext uri="{FF2B5EF4-FFF2-40B4-BE49-F238E27FC236}">
                <a16:creationId xmlns:a16="http://schemas.microsoft.com/office/drawing/2014/main" id="{74A80CBB-A976-43D5-AFEB-5B86E8FDFF62}"/>
              </a:ext>
            </a:extLst>
          </p:cNvPr>
          <p:cNvSpPr/>
          <p:nvPr/>
        </p:nvSpPr>
        <p:spPr>
          <a:xfrm>
            <a:off x="7055129" y="3890741"/>
            <a:ext cx="1037171"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142" name="Rectangle 141">
            <a:extLst>
              <a:ext uri="{FF2B5EF4-FFF2-40B4-BE49-F238E27FC236}">
                <a16:creationId xmlns:a16="http://schemas.microsoft.com/office/drawing/2014/main" id="{F64091E5-2B39-467C-B288-FE763829766F}"/>
              </a:ext>
            </a:extLst>
          </p:cNvPr>
          <p:cNvSpPr/>
          <p:nvPr/>
        </p:nvSpPr>
        <p:spPr>
          <a:xfrm>
            <a:off x="9120473" y="3892445"/>
            <a:ext cx="365612" cy="248328"/>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2</a:t>
            </a:r>
            <a:r>
              <a:rPr lang="en-US" sz="1100" baseline="30000" dirty="0">
                <a:solidFill>
                  <a:schemeClr val="tx1"/>
                </a:solidFill>
              </a:rPr>
              <a:t>nd</a:t>
            </a:r>
            <a:r>
              <a:rPr lang="en-US" sz="1100" dirty="0">
                <a:solidFill>
                  <a:schemeClr val="tx1"/>
                </a:solidFill>
              </a:rPr>
              <a:t> SA</a:t>
            </a:r>
          </a:p>
        </p:txBody>
      </p:sp>
      <p:sp>
        <p:nvSpPr>
          <p:cNvPr id="143" name="Rectangle 142">
            <a:extLst>
              <a:ext uri="{FF2B5EF4-FFF2-40B4-BE49-F238E27FC236}">
                <a16:creationId xmlns:a16="http://schemas.microsoft.com/office/drawing/2014/main" id="{FECED952-1B0F-495F-9B2B-9B1D84E1B60D}"/>
              </a:ext>
            </a:extLst>
          </p:cNvPr>
          <p:cNvSpPr/>
          <p:nvPr/>
        </p:nvSpPr>
        <p:spPr>
          <a:xfrm>
            <a:off x="7323995" y="3645563"/>
            <a:ext cx="716220" cy="24391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149" name="Rectangle 148">
            <a:extLst>
              <a:ext uri="{FF2B5EF4-FFF2-40B4-BE49-F238E27FC236}">
                <a16:creationId xmlns:a16="http://schemas.microsoft.com/office/drawing/2014/main" id="{C666E125-2CF1-4A64-8B3A-B317B2253197}"/>
              </a:ext>
            </a:extLst>
          </p:cNvPr>
          <p:cNvSpPr/>
          <p:nvPr/>
        </p:nvSpPr>
        <p:spPr>
          <a:xfrm>
            <a:off x="8475419" y="3889351"/>
            <a:ext cx="653793" cy="24757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1</a:t>
            </a:r>
            <a:r>
              <a:rPr lang="en-US" sz="1100" baseline="30000" dirty="0">
                <a:solidFill>
                  <a:schemeClr val="tx1"/>
                </a:solidFill>
              </a:rPr>
              <a:t>st</a:t>
            </a:r>
            <a:r>
              <a:rPr lang="en-US" sz="1100" dirty="0">
                <a:solidFill>
                  <a:schemeClr val="tx1"/>
                </a:solidFill>
              </a:rPr>
              <a:t> SA</a:t>
            </a:r>
          </a:p>
        </p:txBody>
      </p:sp>
      <p:sp>
        <p:nvSpPr>
          <p:cNvPr id="154" name="Rectangle 153">
            <a:extLst>
              <a:ext uri="{FF2B5EF4-FFF2-40B4-BE49-F238E27FC236}">
                <a16:creationId xmlns:a16="http://schemas.microsoft.com/office/drawing/2014/main" id="{84C7F586-22DA-48C7-B273-16EB94D34635}"/>
              </a:ext>
            </a:extLst>
          </p:cNvPr>
          <p:cNvSpPr/>
          <p:nvPr/>
        </p:nvSpPr>
        <p:spPr>
          <a:xfrm>
            <a:off x="8040216" y="3890636"/>
            <a:ext cx="446793"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100" dirty="0">
                <a:solidFill>
                  <a:schemeClr val="tx1"/>
                </a:solidFill>
              </a:rPr>
              <a:t>LB 255</a:t>
            </a:r>
          </a:p>
        </p:txBody>
      </p:sp>
      <p:sp>
        <p:nvSpPr>
          <p:cNvPr id="166" name="Oval Callout 93">
            <a:extLst>
              <a:ext uri="{FF2B5EF4-FFF2-40B4-BE49-F238E27FC236}">
                <a16:creationId xmlns:a16="http://schemas.microsoft.com/office/drawing/2014/main" id="{84A5D132-0DC5-49DC-AF34-F0B126AE47BB}"/>
              </a:ext>
            </a:extLst>
          </p:cNvPr>
          <p:cNvSpPr/>
          <p:nvPr/>
        </p:nvSpPr>
        <p:spPr bwMode="auto">
          <a:xfrm>
            <a:off x="7944710" y="5104342"/>
            <a:ext cx="1158306" cy="487541"/>
          </a:xfrm>
          <a:prstGeom prst="wedgeEllipseCallout">
            <a:avLst>
              <a:gd name="adj1" fmla="val 1351"/>
              <a:gd name="adj2" fmla="val -216017"/>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grpSp>
        <p:nvGrpSpPr>
          <p:cNvPr id="167" name="Group 166">
            <a:extLst>
              <a:ext uri="{FF2B5EF4-FFF2-40B4-BE49-F238E27FC236}">
                <a16:creationId xmlns:a16="http://schemas.microsoft.com/office/drawing/2014/main" id="{7297906A-6973-4F2C-82CB-1D0C9C57D3FF}"/>
              </a:ext>
            </a:extLst>
          </p:cNvPr>
          <p:cNvGrpSpPr/>
          <p:nvPr/>
        </p:nvGrpSpPr>
        <p:grpSpPr>
          <a:xfrm>
            <a:off x="8825203" y="2424085"/>
            <a:ext cx="650149" cy="395140"/>
            <a:chOff x="7668534" y="2425355"/>
            <a:chExt cx="650149" cy="395140"/>
          </a:xfrm>
        </p:grpSpPr>
        <p:sp>
          <p:nvSpPr>
            <p:cNvPr id="174" name="Text Box 26">
              <a:extLst>
                <a:ext uri="{FF2B5EF4-FFF2-40B4-BE49-F238E27FC236}">
                  <a16:creationId xmlns:a16="http://schemas.microsoft.com/office/drawing/2014/main" id="{8BCFEB2E-9C03-49C3-B9EA-6450336D2222}"/>
                </a:ext>
              </a:extLst>
            </p:cNvPr>
            <p:cNvSpPr txBox="1">
              <a:spLocks noChangeArrowheads="1"/>
            </p:cNvSpPr>
            <p:nvPr/>
          </p:nvSpPr>
          <p:spPr bwMode="auto">
            <a:xfrm flipH="1">
              <a:off x="7668534" y="2645309"/>
              <a:ext cx="650149" cy="17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p:txBody>
        </p:sp>
        <p:sp>
          <p:nvSpPr>
            <p:cNvPr id="175" name="Isosceles Triangle 174">
              <a:extLst>
                <a:ext uri="{FF2B5EF4-FFF2-40B4-BE49-F238E27FC236}">
                  <a16:creationId xmlns:a16="http://schemas.microsoft.com/office/drawing/2014/main" id="{39FE27F3-DE03-4C8F-8B5C-FDC9CE688606}"/>
                </a:ext>
              </a:extLst>
            </p:cNvPr>
            <p:cNvSpPr>
              <a:spLocks noChangeArrowheads="1"/>
            </p:cNvSpPr>
            <p:nvPr/>
          </p:nvSpPr>
          <p:spPr bwMode="auto">
            <a:xfrm flipH="1">
              <a:off x="7819651"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grpSp>
        <p:nvGrpSpPr>
          <p:cNvPr id="176" name="Group 175">
            <a:extLst>
              <a:ext uri="{FF2B5EF4-FFF2-40B4-BE49-F238E27FC236}">
                <a16:creationId xmlns:a16="http://schemas.microsoft.com/office/drawing/2014/main" id="{1EBE5BDB-8F0C-47DB-89F8-6C4158A71C38}"/>
              </a:ext>
            </a:extLst>
          </p:cNvPr>
          <p:cNvGrpSpPr/>
          <p:nvPr/>
        </p:nvGrpSpPr>
        <p:grpSpPr>
          <a:xfrm>
            <a:off x="9108615" y="2911009"/>
            <a:ext cx="650149" cy="395140"/>
            <a:chOff x="7668534" y="2425355"/>
            <a:chExt cx="650149" cy="395140"/>
          </a:xfrm>
        </p:grpSpPr>
        <p:sp>
          <p:nvSpPr>
            <p:cNvPr id="177" name="Text Box 26">
              <a:extLst>
                <a:ext uri="{FF2B5EF4-FFF2-40B4-BE49-F238E27FC236}">
                  <a16:creationId xmlns:a16="http://schemas.microsoft.com/office/drawing/2014/main" id="{8B07076C-18B6-449A-BF0B-1EA5004877A3}"/>
                </a:ext>
              </a:extLst>
            </p:cNvPr>
            <p:cNvSpPr txBox="1">
              <a:spLocks noChangeArrowheads="1"/>
            </p:cNvSpPr>
            <p:nvPr/>
          </p:nvSpPr>
          <p:spPr bwMode="auto">
            <a:xfrm flipH="1">
              <a:off x="7668534" y="2645309"/>
              <a:ext cx="650149" cy="17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p:txBody>
        </p:sp>
        <p:sp>
          <p:nvSpPr>
            <p:cNvPr id="178" name="Isosceles Triangle 177">
              <a:extLst>
                <a:ext uri="{FF2B5EF4-FFF2-40B4-BE49-F238E27FC236}">
                  <a16:creationId xmlns:a16="http://schemas.microsoft.com/office/drawing/2014/main" id="{328B6BFA-569C-48B8-AD0F-BD4E5886A7BC}"/>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sp>
        <p:nvSpPr>
          <p:cNvPr id="179" name="Oval Callout 93">
            <a:extLst>
              <a:ext uri="{FF2B5EF4-FFF2-40B4-BE49-F238E27FC236}">
                <a16:creationId xmlns:a16="http://schemas.microsoft.com/office/drawing/2014/main" id="{3465FA02-CE95-4D24-9C58-D24520F25212}"/>
              </a:ext>
            </a:extLst>
          </p:cNvPr>
          <p:cNvSpPr/>
          <p:nvPr/>
        </p:nvSpPr>
        <p:spPr bwMode="auto">
          <a:xfrm>
            <a:off x="6699206" y="4599096"/>
            <a:ext cx="10065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80" name="Isosceles Triangle 179">
            <a:extLst>
              <a:ext uri="{FF2B5EF4-FFF2-40B4-BE49-F238E27FC236}">
                <a16:creationId xmlns:a16="http://schemas.microsoft.com/office/drawing/2014/main" id="{19F928D3-87DC-4E71-9812-8969B8A41895}"/>
              </a:ext>
            </a:extLst>
          </p:cNvPr>
          <p:cNvSpPr>
            <a:spLocks noChangeArrowheads="1"/>
          </p:cNvSpPr>
          <p:nvPr/>
        </p:nvSpPr>
        <p:spPr bwMode="auto">
          <a:xfrm flipH="1">
            <a:off x="8340149" y="3057284"/>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81" name="Text Box 26">
            <a:extLst>
              <a:ext uri="{FF2B5EF4-FFF2-40B4-BE49-F238E27FC236}">
                <a16:creationId xmlns:a16="http://schemas.microsoft.com/office/drawing/2014/main" id="{A45A594C-C825-44B9-BD95-6C751C70073C}"/>
              </a:ext>
            </a:extLst>
          </p:cNvPr>
          <p:cNvSpPr txBox="1">
            <a:spLocks noChangeArrowheads="1"/>
          </p:cNvSpPr>
          <p:nvPr/>
        </p:nvSpPr>
        <p:spPr bwMode="auto">
          <a:xfrm flipH="1">
            <a:off x="8165518" y="3280475"/>
            <a:ext cx="650149"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1</a:t>
            </a:r>
            <a:r>
              <a:rPr lang="en-US" altLang="en-US" sz="700" baseline="30000" dirty="0">
                <a:latin typeface="Arial" panose="020B0604020202020204" pitchFamily="34" charset="0"/>
                <a:cs typeface="Arial" panose="020B0604020202020204" pitchFamily="34" charset="0"/>
              </a:rPr>
              <a:t>st</a:t>
            </a:r>
            <a:r>
              <a:rPr lang="en-US" altLang="en-US" sz="700" dirty="0">
                <a:latin typeface="Arial" panose="020B0604020202020204" pitchFamily="34" charset="0"/>
                <a:cs typeface="Arial" panose="020B0604020202020204" pitchFamily="34" charset="0"/>
              </a:rPr>
              <a:t> SA start</a:t>
            </a:r>
          </a:p>
        </p:txBody>
      </p:sp>
      <p:sp>
        <p:nvSpPr>
          <p:cNvPr id="182" name="Rectangle 181">
            <a:extLst>
              <a:ext uri="{FF2B5EF4-FFF2-40B4-BE49-F238E27FC236}">
                <a16:creationId xmlns:a16="http://schemas.microsoft.com/office/drawing/2014/main" id="{EF0FC878-9058-4545-9B2F-7B4E0BC1621B}"/>
              </a:ext>
            </a:extLst>
          </p:cNvPr>
          <p:cNvSpPr/>
          <p:nvPr/>
        </p:nvSpPr>
        <p:spPr>
          <a:xfrm>
            <a:off x="9815627" y="3892145"/>
            <a:ext cx="443690" cy="248328"/>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err="1">
                <a:solidFill>
                  <a:schemeClr val="tx1"/>
                </a:solidFill>
              </a:rPr>
              <a:t>REVcom</a:t>
            </a:r>
            <a:endParaRPr lang="en-US" sz="900" dirty="0">
              <a:solidFill>
                <a:schemeClr val="tx1"/>
              </a:solidFill>
            </a:endParaRPr>
          </a:p>
        </p:txBody>
      </p:sp>
      <p:sp>
        <p:nvSpPr>
          <p:cNvPr id="183" name="Rectangle 182">
            <a:extLst>
              <a:ext uri="{FF2B5EF4-FFF2-40B4-BE49-F238E27FC236}">
                <a16:creationId xmlns:a16="http://schemas.microsoft.com/office/drawing/2014/main" id="{AFDCE835-E79A-457C-B90D-E44E5B2B3603}"/>
              </a:ext>
            </a:extLst>
          </p:cNvPr>
          <p:cNvSpPr/>
          <p:nvPr/>
        </p:nvSpPr>
        <p:spPr>
          <a:xfrm>
            <a:off x="9468734" y="3892445"/>
            <a:ext cx="343813" cy="248328"/>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3</a:t>
            </a:r>
            <a:r>
              <a:rPr lang="en-US" sz="1100" baseline="30000" dirty="0">
                <a:solidFill>
                  <a:schemeClr val="tx1"/>
                </a:solidFill>
              </a:rPr>
              <a:t>rd</a:t>
            </a:r>
            <a:r>
              <a:rPr lang="en-US" sz="1100" dirty="0">
                <a:solidFill>
                  <a:schemeClr val="tx1"/>
                </a:solidFill>
              </a:rPr>
              <a:t> SA</a:t>
            </a:r>
          </a:p>
        </p:txBody>
      </p:sp>
      <p:grpSp>
        <p:nvGrpSpPr>
          <p:cNvPr id="184" name="Group 183">
            <a:extLst>
              <a:ext uri="{FF2B5EF4-FFF2-40B4-BE49-F238E27FC236}">
                <a16:creationId xmlns:a16="http://schemas.microsoft.com/office/drawing/2014/main" id="{CAC0794C-04C5-471B-969D-D04C44E5F9DB}"/>
              </a:ext>
            </a:extLst>
          </p:cNvPr>
          <p:cNvGrpSpPr/>
          <p:nvPr/>
        </p:nvGrpSpPr>
        <p:grpSpPr>
          <a:xfrm>
            <a:off x="9497641" y="2457390"/>
            <a:ext cx="650149" cy="395140"/>
            <a:chOff x="7668534" y="2425355"/>
            <a:chExt cx="650149" cy="395140"/>
          </a:xfrm>
        </p:grpSpPr>
        <p:sp>
          <p:nvSpPr>
            <p:cNvPr id="185" name="Text Box 26">
              <a:extLst>
                <a:ext uri="{FF2B5EF4-FFF2-40B4-BE49-F238E27FC236}">
                  <a16:creationId xmlns:a16="http://schemas.microsoft.com/office/drawing/2014/main" id="{5CA401A6-7816-4F5E-8880-3C76E036519E}"/>
                </a:ext>
              </a:extLst>
            </p:cNvPr>
            <p:cNvSpPr txBox="1">
              <a:spLocks noChangeArrowheads="1"/>
            </p:cNvSpPr>
            <p:nvPr/>
          </p:nvSpPr>
          <p:spPr bwMode="auto">
            <a:xfrm flipH="1">
              <a:off x="7668534" y="2645309"/>
              <a:ext cx="650149" cy="17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3</a:t>
              </a:r>
              <a:r>
                <a:rPr lang="en-US" altLang="en-US" sz="600" baseline="30000" dirty="0">
                  <a:latin typeface="Arial" panose="020B0604020202020204" pitchFamily="34" charset="0"/>
                  <a:cs typeface="Arial" panose="020B0604020202020204" pitchFamily="34" charset="0"/>
                </a:rPr>
                <a:t>rd</a:t>
              </a:r>
              <a:r>
                <a:rPr lang="en-US" altLang="en-US" sz="600" dirty="0">
                  <a:latin typeface="Arial" panose="020B0604020202020204" pitchFamily="34" charset="0"/>
                  <a:cs typeface="Arial" panose="020B0604020202020204" pitchFamily="34" charset="0"/>
                </a:rPr>
                <a:t>  SA comp.</a:t>
              </a:r>
            </a:p>
          </p:txBody>
        </p:sp>
        <p:sp>
          <p:nvSpPr>
            <p:cNvPr id="186" name="Isosceles Triangle 185">
              <a:extLst>
                <a:ext uri="{FF2B5EF4-FFF2-40B4-BE49-F238E27FC236}">
                  <a16:creationId xmlns:a16="http://schemas.microsoft.com/office/drawing/2014/main" id="{53415BAE-6AF5-444B-986D-9C0F36663957}"/>
                </a:ext>
              </a:extLst>
            </p:cNvPr>
            <p:cNvSpPr>
              <a:spLocks noChangeArrowheads="1"/>
            </p:cNvSpPr>
            <p:nvPr/>
          </p:nvSpPr>
          <p:spPr bwMode="auto">
            <a:xfrm flipH="1">
              <a:off x="7863226" y="2425355"/>
              <a:ext cx="248998" cy="217487"/>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4163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93B6-3243-4D59-A348-CCF04BE0A347}"/>
              </a:ext>
            </a:extLst>
          </p:cNvPr>
          <p:cNvSpPr>
            <a:spLocks noGrp="1"/>
          </p:cNvSpPr>
          <p:nvPr>
            <p:ph type="title"/>
          </p:nvPr>
        </p:nvSpPr>
        <p:spPr/>
        <p:txBody>
          <a:bodyPr/>
          <a:lstStyle/>
          <a:p>
            <a:r>
              <a:rPr lang="en-US" dirty="0"/>
              <a:t>Scheduled telecons</a:t>
            </a:r>
          </a:p>
        </p:txBody>
      </p:sp>
      <p:sp>
        <p:nvSpPr>
          <p:cNvPr id="3" name="Content Placeholder 2">
            <a:extLst>
              <a:ext uri="{FF2B5EF4-FFF2-40B4-BE49-F238E27FC236}">
                <a16:creationId xmlns:a16="http://schemas.microsoft.com/office/drawing/2014/main" id="{F30A83CA-58D9-452A-AACC-13EE929DB1E6}"/>
              </a:ext>
            </a:extLst>
          </p:cNvPr>
          <p:cNvSpPr>
            <a:spLocks noGrp="1"/>
          </p:cNvSpPr>
          <p:nvPr>
            <p:ph idx="1"/>
          </p:nvPr>
        </p:nvSpPr>
        <p:spPr>
          <a:xfrm>
            <a:off x="839416" y="1751015"/>
            <a:ext cx="10361084" cy="4343400"/>
          </a:xfrm>
        </p:spPr>
        <p:txBody>
          <a:bodyPr/>
          <a:lstStyle/>
          <a:p>
            <a:pPr marL="0" indent="0"/>
            <a:endParaRPr lang="en-US" altLang="en-US" sz="2000" b="0" dirty="0"/>
          </a:p>
          <a:p>
            <a:pPr>
              <a:buFont typeface="Arial" panose="020B0604020202020204" pitchFamily="34" charset="0"/>
              <a:buChar char="•"/>
            </a:pPr>
            <a:endParaRPr lang="en-US" altLang="en-US" sz="2000" b="0" dirty="0"/>
          </a:p>
          <a:p>
            <a:pPr marL="0" indent="0"/>
            <a:endParaRPr lang="en-US" altLang="en-US" sz="1600" b="0" dirty="0"/>
          </a:p>
          <a:p>
            <a:pPr marL="0" indent="0"/>
            <a:endParaRPr lang="en-US" altLang="en-US" sz="1600" b="0" dirty="0"/>
          </a:p>
          <a:p>
            <a:pPr marL="0" indent="0"/>
            <a:endParaRPr lang="en-US" altLang="en-US" sz="1600" b="0" dirty="0"/>
          </a:p>
          <a:p>
            <a:pPr marL="0" indent="0"/>
            <a:endParaRPr lang="en-US" altLang="en-US" sz="1800" b="0" dirty="0"/>
          </a:p>
        </p:txBody>
      </p:sp>
      <p:sp>
        <p:nvSpPr>
          <p:cNvPr id="4" name="Slide Number Placeholder 3">
            <a:extLst>
              <a:ext uri="{FF2B5EF4-FFF2-40B4-BE49-F238E27FC236}">
                <a16:creationId xmlns:a16="http://schemas.microsoft.com/office/drawing/2014/main" id="{C42C2128-FBFD-4CC0-AF0E-C8D3A3A3AF7C}"/>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5" name="Footer Placeholder 4">
            <a:extLst>
              <a:ext uri="{FF2B5EF4-FFF2-40B4-BE49-F238E27FC236}">
                <a16:creationId xmlns:a16="http://schemas.microsoft.com/office/drawing/2014/main" id="{3729A0E8-DECD-44DF-BD16-767526C65A08}"/>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9AF5C31B-C59D-46E5-B2DC-5EE1CD0A161F}"/>
              </a:ext>
            </a:extLst>
          </p:cNvPr>
          <p:cNvSpPr>
            <a:spLocks noGrp="1"/>
          </p:cNvSpPr>
          <p:nvPr>
            <p:ph type="dt" idx="15"/>
          </p:nvPr>
        </p:nvSpPr>
        <p:spPr/>
        <p:txBody>
          <a:bodyPr/>
          <a:lstStyle/>
          <a:p>
            <a:r>
              <a:rPr lang="en-US"/>
              <a:t>September 2021</a:t>
            </a:r>
            <a:endParaRPr lang="en-GB" dirty="0"/>
          </a:p>
        </p:txBody>
      </p:sp>
      <p:sp>
        <p:nvSpPr>
          <p:cNvPr id="7" name="Content Placeholder 2">
            <a:extLst>
              <a:ext uri="{FF2B5EF4-FFF2-40B4-BE49-F238E27FC236}">
                <a16:creationId xmlns:a16="http://schemas.microsoft.com/office/drawing/2014/main" id="{04F0798A-FFD3-478D-9EE2-6DB605818C93}"/>
              </a:ext>
            </a:extLst>
          </p:cNvPr>
          <p:cNvSpPr txBox="1">
            <a:spLocks/>
          </p:cNvSpPr>
          <p:nvPr/>
        </p:nvSpPr>
        <p:spPr bwMode="auto">
          <a:xfrm>
            <a:off x="6384031" y="1751014"/>
            <a:ext cx="5661385"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altLang="en-US" sz="2000" b="0" kern="0" dirty="0">
                <a:solidFill>
                  <a:srgbClr val="FF0000"/>
                </a:solidFill>
              </a:rPr>
              <a:t>Cancelled:</a:t>
            </a:r>
          </a:p>
          <a:p>
            <a:pPr>
              <a:buFont typeface="Arial" panose="020B0604020202020204" pitchFamily="34" charset="0"/>
              <a:buChar char="•"/>
            </a:pPr>
            <a:r>
              <a:rPr lang="en-US" altLang="en-US" sz="2000" b="0" kern="0" dirty="0"/>
              <a:t>Sep. 22</a:t>
            </a:r>
            <a:r>
              <a:rPr lang="en-US" altLang="en-US" sz="2000" b="0" kern="0" baseline="30000" dirty="0"/>
              <a:t>nd</a:t>
            </a:r>
            <a:r>
              <a:rPr lang="en-US" altLang="en-US" sz="2000" b="0" kern="0" dirty="0"/>
              <a:t> 	Wed. 	13:00 – 15:00 ET - cancelled</a:t>
            </a:r>
          </a:p>
          <a:p>
            <a:pPr>
              <a:buFont typeface="Arial" panose="020B0604020202020204" pitchFamily="34" charset="0"/>
              <a:buChar char="•"/>
            </a:pPr>
            <a:r>
              <a:rPr lang="en-US" altLang="en-US" sz="2000" b="0" kern="0" dirty="0"/>
              <a:t>Sep. 23</a:t>
            </a:r>
            <a:r>
              <a:rPr lang="en-US" altLang="en-US" sz="2000" b="0" kern="0" baseline="30000" dirty="0"/>
              <a:t>rd</a:t>
            </a:r>
            <a:r>
              <a:rPr lang="en-US" altLang="en-US" sz="2000" b="0" kern="0" dirty="0"/>
              <a:t> 	Thu.	12:00 – 14:00 ET - cancelled</a:t>
            </a:r>
          </a:p>
          <a:p>
            <a:pPr>
              <a:buFont typeface="Arial" panose="020B0604020202020204" pitchFamily="34" charset="0"/>
              <a:buChar char="•"/>
            </a:pPr>
            <a:r>
              <a:rPr lang="en-US" altLang="en-US" sz="2000" b="0" kern="0" dirty="0"/>
              <a:t>Sep. 28</a:t>
            </a:r>
            <a:r>
              <a:rPr lang="en-US" altLang="en-US" sz="2000" b="0" kern="0" baseline="30000" dirty="0"/>
              <a:t>th</a:t>
            </a:r>
            <a:r>
              <a:rPr lang="en-US" altLang="en-US" sz="2000" b="0" kern="0" dirty="0"/>
              <a:t> 	Tue. 	13:00 – 15:00 ET - cancelled</a:t>
            </a:r>
          </a:p>
          <a:p>
            <a:pPr>
              <a:buFont typeface="Arial" panose="020B0604020202020204" pitchFamily="34" charset="0"/>
              <a:buChar char="•"/>
            </a:pPr>
            <a:r>
              <a:rPr lang="en-US" altLang="en-US" sz="2000" b="0" kern="0" dirty="0"/>
              <a:t>Sep. 30</a:t>
            </a:r>
            <a:r>
              <a:rPr lang="en-US" altLang="en-US" sz="2000" b="0" kern="0" baseline="30000" dirty="0"/>
              <a:t>th</a:t>
            </a:r>
            <a:r>
              <a:rPr lang="en-US" altLang="en-US" sz="2000" b="0" kern="0" dirty="0"/>
              <a:t> 	Thu.	12:00 – 14:00 ET - cancelled</a:t>
            </a:r>
          </a:p>
          <a:p>
            <a:pPr>
              <a:buFont typeface="Arial" panose="020B0604020202020204" pitchFamily="34" charset="0"/>
              <a:buChar char="•"/>
            </a:pPr>
            <a:endParaRPr lang="en-US" altLang="en-US" sz="2000" b="0" kern="0" dirty="0"/>
          </a:p>
        </p:txBody>
      </p:sp>
      <p:sp>
        <p:nvSpPr>
          <p:cNvPr id="8" name="TextBox 7">
            <a:extLst>
              <a:ext uri="{FF2B5EF4-FFF2-40B4-BE49-F238E27FC236}">
                <a16:creationId xmlns:a16="http://schemas.microsoft.com/office/drawing/2014/main" id="{E9F816E6-7810-492E-8040-D1E0AEDF2ADF}"/>
              </a:ext>
            </a:extLst>
          </p:cNvPr>
          <p:cNvSpPr txBox="1"/>
          <p:nvPr/>
        </p:nvSpPr>
        <p:spPr>
          <a:xfrm>
            <a:off x="869621" y="4789021"/>
            <a:ext cx="10694384" cy="800219"/>
          </a:xfrm>
          <a:prstGeom prst="rect">
            <a:avLst/>
          </a:prstGeom>
          <a:noFill/>
        </p:spPr>
        <p:txBody>
          <a:bodyPr wrap="square" rtlCol="0">
            <a:spAutoFit/>
          </a:bodyPr>
          <a:lstStyle/>
          <a:p>
            <a:pPr marL="0" indent="0"/>
            <a:r>
              <a:rPr lang="en-US" altLang="en-US" sz="1400" b="0" dirty="0">
                <a:solidFill>
                  <a:schemeClr val="tx1"/>
                </a:solidFill>
              </a:rPr>
              <a:t>* - newly announced</a:t>
            </a:r>
          </a:p>
          <a:p>
            <a:pPr marL="0" indent="0"/>
            <a:r>
              <a:rPr lang="en-US" altLang="en-US" sz="1600" b="0" dirty="0">
                <a:solidFill>
                  <a:schemeClr val="tx1"/>
                </a:solidFill>
              </a:rPr>
              <a:t>+ </a:t>
            </a:r>
            <a:r>
              <a:rPr lang="en-US" altLang="en-US" sz="1600" b="0" dirty="0" err="1">
                <a:solidFill>
                  <a:schemeClr val="tx1"/>
                </a:solidFill>
              </a:rPr>
              <a:t>TGaz</a:t>
            </a:r>
            <a:r>
              <a:rPr lang="en-US" altLang="en-US" sz="1600" b="0" dirty="0">
                <a:solidFill>
                  <a:schemeClr val="tx1"/>
                </a:solidFill>
              </a:rPr>
              <a:t> Plenary (motion) meeting.</a:t>
            </a:r>
          </a:p>
          <a:p>
            <a:r>
              <a:rPr lang="en-US" sz="1600" dirty="0">
                <a:solidFill>
                  <a:schemeClr val="tx1"/>
                </a:solidFill>
              </a:rPr>
              <a:t>** - meeting as part of the IEEE week, refer to WG agenda document for details.</a:t>
            </a:r>
            <a:endParaRPr lang="en-US" sz="1400" dirty="0">
              <a:solidFill>
                <a:schemeClr val="tx1"/>
              </a:solidFill>
            </a:endParaRPr>
          </a:p>
        </p:txBody>
      </p:sp>
      <p:sp>
        <p:nvSpPr>
          <p:cNvPr id="9" name="Content Placeholder 2">
            <a:extLst>
              <a:ext uri="{FF2B5EF4-FFF2-40B4-BE49-F238E27FC236}">
                <a16:creationId xmlns:a16="http://schemas.microsoft.com/office/drawing/2014/main" id="{1415112F-F7CB-41F1-988D-9700382126FE}"/>
              </a:ext>
            </a:extLst>
          </p:cNvPr>
          <p:cNvSpPr txBox="1">
            <a:spLocks/>
          </p:cNvSpPr>
          <p:nvPr/>
        </p:nvSpPr>
        <p:spPr bwMode="auto">
          <a:xfrm>
            <a:off x="702945" y="1756791"/>
            <a:ext cx="4947569" cy="205303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altLang="en-US" sz="2000" b="0" kern="0" dirty="0">
                <a:solidFill>
                  <a:srgbClr val="00B050"/>
                </a:solidFill>
              </a:rPr>
              <a:t>Taking place/announced:</a:t>
            </a:r>
          </a:p>
          <a:p>
            <a:pPr>
              <a:buFont typeface="Arial" panose="020B0604020202020204" pitchFamily="34" charset="0"/>
              <a:buChar char="•"/>
            </a:pPr>
            <a:r>
              <a:rPr lang="en-US" altLang="en-US" sz="2000" b="0" kern="0" dirty="0"/>
              <a:t>Sep. 29</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Oct. 4</a:t>
            </a:r>
            <a:r>
              <a:rPr lang="en-US" altLang="en-US" sz="2000" b="0" kern="0" baseline="30000" dirty="0"/>
              <a:t>th</a:t>
            </a:r>
            <a:r>
              <a:rPr lang="en-US" altLang="en-US" sz="2000" b="0" kern="0" dirty="0"/>
              <a:t>  	Mon. 	13:00 – 15:00 ET *</a:t>
            </a:r>
            <a:r>
              <a:rPr lang="en-US" altLang="en-US" sz="2000" b="0" dirty="0">
                <a:solidFill>
                  <a:schemeClr val="tx1"/>
                </a:solidFill>
              </a:rPr>
              <a:t> </a:t>
            </a:r>
            <a:r>
              <a:rPr lang="en-US" altLang="en-US" sz="2000" b="0" baseline="30000" dirty="0">
                <a:solidFill>
                  <a:schemeClr val="tx1"/>
                </a:solidFill>
              </a:rPr>
              <a:t>+</a:t>
            </a:r>
          </a:p>
          <a:p>
            <a:pPr>
              <a:buFont typeface="Arial" panose="020B0604020202020204" pitchFamily="34" charset="0"/>
              <a:buChar char="•"/>
            </a:pPr>
            <a:r>
              <a:rPr lang="en-US" altLang="en-US" sz="2000" b="0" kern="0" dirty="0"/>
              <a:t>Nov. 8</a:t>
            </a:r>
            <a:r>
              <a:rPr lang="en-US" altLang="en-US" sz="2000" b="0" kern="0" baseline="30000" dirty="0"/>
              <a:t>th</a:t>
            </a:r>
            <a:r>
              <a:rPr lang="en-US" altLang="en-US" sz="2000" b="0" kern="0" dirty="0"/>
              <a:t> 	Mon.	13:30 – 15:30 ET ** </a:t>
            </a:r>
          </a:p>
          <a:p>
            <a:pPr>
              <a:buFont typeface="Arial" panose="020B0604020202020204" pitchFamily="34" charset="0"/>
              <a:buChar char="•"/>
            </a:pPr>
            <a:endParaRPr lang="en-US" altLang="en-US" sz="2000" b="0" kern="0" dirty="0"/>
          </a:p>
          <a:p>
            <a:pPr>
              <a:buFont typeface="Arial" panose="020B0604020202020204" pitchFamily="34" charset="0"/>
              <a:buChar char="•"/>
            </a:pPr>
            <a:endParaRPr lang="en-US" altLang="en-US" sz="2000" b="0" kern="0" dirty="0"/>
          </a:p>
        </p:txBody>
      </p:sp>
    </p:spTree>
    <p:extLst>
      <p:ext uri="{BB962C8B-B14F-4D97-AF65-F5344CB8AC3E}">
        <p14:creationId xmlns:p14="http://schemas.microsoft.com/office/powerpoint/2010/main" val="30710628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September 2021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2020-09-17</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name="Document" r:id="rId3" imgW="10440870" imgH="2539535" progId="Word.Document.8">
                  <p:embed/>
                </p:oleObj>
              </mc:Choice>
              <mc:Fallback>
                <p:oleObj name="Document" r:id="rId3" imgW="10440870" imgH="2539535" progId="Word.Document.8">
                  <p:embed/>
                  <p:pic>
                    <p:nvPicPr>
                      <p:cNvPr id="3075" name="Object 3"/>
                      <p:cNvPicPr>
                        <a:picLocks noChangeAspect="1" noChangeArrowheads="1"/>
                      </p:cNvPicPr>
                      <p:nvPr/>
                    </p:nvPicPr>
                    <p:blipFill>
                      <a:blip r:embed="rId4"/>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F17BC771-B802-4625-96B6-E20B09872849}"/>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703A7964-7FD3-49F2-AA61-304D2ACD5F04}"/>
              </a:ext>
            </a:extLst>
          </p:cNvPr>
          <p:cNvSpPr>
            <a:spLocks noGrp="1"/>
          </p:cNvSpPr>
          <p:nvPr>
            <p:ph type="sldNum" idx="12"/>
          </p:nvPr>
        </p:nvSpPr>
        <p:spPr/>
        <p:txBody>
          <a:bodyPr/>
          <a:lstStyle/>
          <a:p>
            <a:r>
              <a:rPr lang="en-GB"/>
              <a:t>Slide </a:t>
            </a:r>
            <a:fld id="{DE40C9FC-4879-4F20-9ECA-A574A90476B7}" type="slidenum">
              <a:rPr lang="en-GB" smtClean="0"/>
              <a:pPr/>
              <a:t>52</a:t>
            </a:fld>
            <a:endParaRPr lang="en-GB"/>
          </a:p>
        </p:txBody>
      </p:sp>
      <p:sp>
        <p:nvSpPr>
          <p:cNvPr id="4" name="Date Placeholder 3">
            <a:extLst>
              <a:ext uri="{FF2B5EF4-FFF2-40B4-BE49-F238E27FC236}">
                <a16:creationId xmlns:a16="http://schemas.microsoft.com/office/drawing/2014/main" id="{84C71681-77C9-40C5-ADCF-BF4436CB9B79}"/>
              </a:ext>
            </a:extLst>
          </p:cNvPr>
          <p:cNvSpPr>
            <a:spLocks noGrp="1"/>
          </p:cNvSpPr>
          <p:nvPr>
            <p:ph type="dt" idx="10"/>
          </p:nvPr>
        </p:nvSpPr>
        <p:spPr/>
        <p:txBody>
          <a:bodyPr/>
          <a:lstStyle/>
          <a:p>
            <a:r>
              <a:rPr lang="en-US"/>
              <a:t>September 2021</a:t>
            </a:r>
            <a:endParaRPr lang="en-GB"/>
          </a:p>
        </p:txBody>
      </p:sp>
    </p:spTree>
    <p:extLst>
      <p:ext uri="{BB962C8B-B14F-4D97-AF65-F5344CB8AC3E}">
        <p14:creationId xmlns:p14="http://schemas.microsoft.com/office/powerpoint/2010/main" val="362141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September 2021 session.</a:t>
            </a:r>
          </a:p>
        </p:txBody>
      </p:sp>
      <p:sp>
        <p:nvSpPr>
          <p:cNvPr id="2" name="Footer Placeholder 1">
            <a:extLst>
              <a:ext uri="{FF2B5EF4-FFF2-40B4-BE49-F238E27FC236}">
                <a16:creationId xmlns:a16="http://schemas.microsoft.com/office/drawing/2014/main" id="{C412C921-96F2-4DC7-A68A-E68F68869711}"/>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D76175EC-FB20-4D1E-BB76-E1A9E61300AF}"/>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7" name="Date Placeholder 6">
            <a:extLst>
              <a:ext uri="{FF2B5EF4-FFF2-40B4-BE49-F238E27FC236}">
                <a16:creationId xmlns:a16="http://schemas.microsoft.com/office/drawing/2014/main" id="{129A9916-7F37-4F0A-977C-16103E13699D}"/>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2521616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September 2021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Discussion on any architecture impact for </a:t>
            </a:r>
            <a:r>
              <a:rPr lang="en-GB" altLang="en-US" dirty="0" err="1"/>
              <a:t>TGbb</a:t>
            </a:r>
            <a:r>
              <a:rPr lang="en-GB" altLang="en-US" dirty="0"/>
              <a:t> draft – none </a:t>
            </a:r>
          </a:p>
          <a:p>
            <a:pPr marL="800100" lvl="1" indent="-342900">
              <a:buFont typeface="Arial" panose="020B0604020202020204" pitchFamily="34" charset="0"/>
              <a:buChar char="•"/>
              <a:defRPr/>
            </a:pPr>
            <a:r>
              <a:rPr lang="en-GB" altLang="en-US" dirty="0"/>
              <a:t>Discussion on the measurement point for the antenna connector</a:t>
            </a:r>
          </a:p>
          <a:p>
            <a:pPr marL="1200150" lvl="2" indent="-342900">
              <a:buFont typeface="Arial" panose="020B0604020202020204" pitchFamily="34" charset="0"/>
              <a:buChar char="•"/>
              <a:defRPr/>
            </a:pPr>
            <a:r>
              <a:rPr lang="en-GB" altLang="en-US" dirty="0"/>
              <a:t>New definition needs to account for possible RF up/down-conversion</a:t>
            </a:r>
          </a:p>
          <a:p>
            <a:pPr marL="800100" lvl="1" indent="-342900">
              <a:buFont typeface="Arial" panose="020B0604020202020204" pitchFamily="34" charset="0"/>
              <a:buChar char="•"/>
              <a:defRPr/>
            </a:pPr>
            <a:r>
              <a:rPr lang="en-GB" altLang="en-US" dirty="0"/>
              <a:t>ITU-R input for WP1A on LC provided to 802.18 to deliver the final outcome</a:t>
            </a:r>
          </a:p>
          <a:p>
            <a:pPr marL="800100" lvl="1" indent="-342900">
              <a:buFont typeface="Arial" panose="020B0604020202020204" pitchFamily="34" charset="0"/>
              <a:buChar char="•"/>
              <a:defRPr/>
            </a:pPr>
            <a:r>
              <a:rPr lang="en-GB" altLang="en-US" dirty="0"/>
              <a:t>WG LB planned for 1 Dec.</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11-21/1305r3.</a:t>
            </a:r>
          </a:p>
          <a:p>
            <a:pPr marL="457200" lvl="1" indent="0">
              <a:buFontTx/>
              <a:buNone/>
              <a:defRPr/>
            </a:pPr>
            <a:r>
              <a:rPr lang="en-US" altLang="en-US" b="1" dirty="0"/>
              <a:t>Minutes of the meeting are available in doc. 11-21/1519r1.</a:t>
            </a:r>
          </a:p>
        </p:txBody>
      </p:sp>
      <p:sp>
        <p:nvSpPr>
          <p:cNvPr id="7" name="Footer Placeholder 6">
            <a:extLst>
              <a:ext uri="{FF2B5EF4-FFF2-40B4-BE49-F238E27FC236}">
                <a16:creationId xmlns:a16="http://schemas.microsoft.com/office/drawing/2014/main" id="{EB8B763C-5CB2-4AD0-8F12-0E6B7C809920}"/>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EA3D667C-2C78-4691-95DE-096F88FC10E0}"/>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9" name="Date Placeholder 8">
            <a:extLst>
              <a:ext uri="{FF2B5EF4-FFF2-40B4-BE49-F238E27FC236}">
                <a16:creationId xmlns:a16="http://schemas.microsoft.com/office/drawing/2014/main" id="{BDB56DC7-D6C2-4CE5-9965-DA79888C328E}"/>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19566438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0" y="1628800"/>
            <a:ext cx="5463733" cy="4113213"/>
          </a:xfrm>
        </p:spPr>
        <p:txBody>
          <a:bodyPr/>
          <a:lstStyle/>
          <a:p>
            <a:pPr marL="800100" lvl="1" indent="-342900">
              <a:buFont typeface="Arial" panose="020B0604020202020204" pitchFamily="34" charset="0"/>
              <a:buChar char="•"/>
              <a:defRPr/>
            </a:pPr>
            <a:r>
              <a:rPr lang="en-GB" altLang="en-US" sz="2400" dirty="0"/>
              <a:t>Comment resolution against D0.6 to create D0.7</a:t>
            </a:r>
          </a:p>
          <a:p>
            <a:pPr marL="800100" lvl="1" indent="-342900">
              <a:buFont typeface="Arial" panose="020B0604020202020204" pitchFamily="34" charset="0"/>
              <a:buChar char="•"/>
              <a:defRPr/>
            </a:pPr>
            <a:r>
              <a:rPr lang="en-GB" altLang="en-US" sz="2400" dirty="0"/>
              <a:t>Consider MAC requirements for all PHY modes</a:t>
            </a:r>
          </a:p>
          <a:p>
            <a:pPr marL="800100" lvl="1" indent="-342900">
              <a:buFont typeface="Arial" panose="020B0604020202020204" pitchFamily="34" charset="0"/>
              <a:buChar char="•"/>
              <a:defRPr/>
            </a:pPr>
            <a:r>
              <a:rPr lang="en-GB" altLang="en-US" sz="2400" dirty="0"/>
              <a:t>Channel numbering and mapping for RF-</a:t>
            </a:r>
            <a:r>
              <a:rPr lang="en-GB" altLang="en-US" sz="2400" dirty="0" err="1"/>
              <a:t>convesion</a:t>
            </a:r>
            <a:r>
              <a:rPr lang="en-GB" altLang="en-US" sz="2400" dirty="0"/>
              <a:t>-based implementations vs. </a:t>
            </a:r>
            <a:r>
              <a:rPr lang="en-GB" altLang="en-US" sz="2400" dirty="0" err="1"/>
              <a:t>TGbb</a:t>
            </a:r>
            <a:r>
              <a:rPr lang="en-GB" altLang="en-US" sz="2400" dirty="0"/>
              <a:t>-native implementations </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6672064" y="1628800"/>
            <a:ext cx="4717720" cy="4524315"/>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Teleconference plans:</a:t>
            </a:r>
          </a:p>
          <a:p>
            <a:pPr marL="1200150" lvl="2" indent="-342900">
              <a:buFont typeface="Arial" panose="020B0604020202020204" pitchFamily="34" charset="0"/>
              <a:buChar char="•"/>
              <a:defRPr/>
            </a:pPr>
            <a:r>
              <a:rPr lang="en-GB" altLang="en-US" sz="2000" dirty="0">
                <a:solidFill>
                  <a:schemeClr val="tx1"/>
                </a:solidFill>
              </a:rPr>
              <a:t>7 Oct. – CC closes on D0.6</a:t>
            </a:r>
          </a:p>
          <a:p>
            <a:pPr marL="1200150" lvl="2" indent="-342900">
              <a:buFont typeface="Arial" panose="020B0604020202020204" pitchFamily="34" charset="0"/>
              <a:buChar char="•"/>
              <a:defRPr/>
            </a:pPr>
            <a:r>
              <a:rPr lang="en-GB" altLang="en-US" sz="2000" dirty="0">
                <a:solidFill>
                  <a:schemeClr val="tx1"/>
                </a:solidFill>
              </a:rPr>
              <a:t>  8 Oct. (11:00 EDT) 2h</a:t>
            </a:r>
          </a:p>
          <a:p>
            <a:pPr marL="1200150" lvl="2" indent="-342900">
              <a:buFont typeface="Arial" panose="020B0604020202020204" pitchFamily="34" charset="0"/>
              <a:buChar char="•"/>
              <a:defRPr/>
            </a:pPr>
            <a:r>
              <a:rPr lang="en-GB" altLang="en-US" sz="2000" dirty="0">
                <a:solidFill>
                  <a:schemeClr val="tx1"/>
                </a:solidFill>
              </a:rPr>
              <a:t>18 Oct. (11:00 EST) 2h</a:t>
            </a:r>
          </a:p>
          <a:p>
            <a:pPr marL="1200150" lvl="2" indent="-342900">
              <a:buFont typeface="Arial" panose="020B0604020202020204" pitchFamily="34" charset="0"/>
              <a:buChar char="•"/>
              <a:defRPr/>
            </a:pPr>
            <a:r>
              <a:rPr lang="en-GB" altLang="en-US" sz="2000" dirty="0">
                <a:solidFill>
                  <a:schemeClr val="tx1"/>
                </a:solidFill>
              </a:rPr>
              <a:t>20 Oct. (11:00 EST) 2h</a:t>
            </a:r>
          </a:p>
          <a:p>
            <a:pPr marL="1200150" lvl="2" indent="-342900">
              <a:buFont typeface="Arial" panose="020B0604020202020204" pitchFamily="34" charset="0"/>
              <a:buChar char="•"/>
              <a:defRPr/>
            </a:pPr>
            <a:r>
              <a:rPr lang="en-GB" altLang="en-US" sz="2000" dirty="0">
                <a:solidFill>
                  <a:schemeClr val="tx1"/>
                </a:solidFill>
              </a:rPr>
              <a:t>21 Oct. (11:00 EST) 2h</a:t>
            </a:r>
          </a:p>
          <a:p>
            <a:pPr marL="1200150" lvl="2" indent="-342900">
              <a:buFont typeface="Arial" panose="020B0604020202020204" pitchFamily="34" charset="0"/>
              <a:buChar char="•"/>
              <a:defRPr/>
            </a:pPr>
            <a:r>
              <a:rPr lang="en-GB" altLang="en-US" sz="2000" dirty="0">
                <a:solidFill>
                  <a:schemeClr val="tx1"/>
                </a:solidFill>
              </a:rPr>
              <a:t>25 Oct. (11:00 EST) 2h – Motion to create Draft 0.7</a:t>
            </a:r>
          </a:p>
          <a:p>
            <a:pPr marL="1200150" lvl="2" indent="-342900">
              <a:buFont typeface="Arial" panose="020B0604020202020204" pitchFamily="34" charset="0"/>
              <a:buChar char="•"/>
              <a:defRPr/>
            </a:pPr>
            <a:r>
              <a:rPr lang="en-GB" altLang="en-US" sz="2000" dirty="0">
                <a:solidFill>
                  <a:schemeClr val="tx1"/>
                </a:solidFill>
              </a:rPr>
              <a:t>1 Nov. – D0.7 available </a:t>
            </a:r>
          </a:p>
          <a:p>
            <a:pPr marL="1200150" lvl="2" indent="-342900">
              <a:buFont typeface="Arial" panose="020B0604020202020204" pitchFamily="34" charset="0"/>
              <a:buChar char="•"/>
              <a:defRPr/>
            </a:pPr>
            <a:r>
              <a:rPr lang="en-GB" altLang="en-US" sz="2000" dirty="0">
                <a:solidFill>
                  <a:schemeClr val="tx1"/>
                </a:solidFill>
              </a:rPr>
              <a:t>8 – 15 Nov. – Comment resolution on D0.7 to create D1.0</a:t>
            </a:r>
          </a:p>
          <a:p>
            <a:pPr marL="1200150" lvl="2" indent="-342900">
              <a:buFont typeface="Arial" panose="020B0604020202020204" pitchFamily="34" charset="0"/>
              <a:buChar char="•"/>
              <a:defRPr/>
            </a:pPr>
            <a:r>
              <a:rPr lang="en-GB" altLang="en-US" sz="2000" dirty="0">
                <a:solidFill>
                  <a:schemeClr val="tx1"/>
                </a:solidFill>
              </a:rPr>
              <a:t>Motion to move to WG LB</a:t>
            </a:r>
          </a:p>
          <a:p>
            <a:pPr marL="1200150" lvl="2" indent="-342900">
              <a:buFont typeface="Arial" panose="020B0604020202020204" pitchFamily="34" charset="0"/>
              <a:buChar char="•"/>
              <a:defRPr/>
            </a:pPr>
            <a:r>
              <a:rPr lang="en-GB" altLang="en-US" sz="2000" dirty="0">
                <a:solidFill>
                  <a:schemeClr val="tx1"/>
                </a:solidFill>
              </a:rPr>
              <a:t>1 Dec. – D1.0 WG LB</a:t>
            </a:r>
            <a:endParaRPr lang="en-GB" sz="2000" dirty="0">
              <a:solidFill>
                <a:schemeClr val="tx1"/>
              </a:solidFill>
            </a:endParaRPr>
          </a:p>
        </p:txBody>
      </p:sp>
      <p:sp>
        <p:nvSpPr>
          <p:cNvPr id="8" name="Footer Placeholder 7">
            <a:extLst>
              <a:ext uri="{FF2B5EF4-FFF2-40B4-BE49-F238E27FC236}">
                <a16:creationId xmlns:a16="http://schemas.microsoft.com/office/drawing/2014/main" id="{074274E3-118B-49F4-9760-533CF4E5D886}"/>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843526BA-5608-4A07-8DAD-A548518023B8}"/>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10" name="Date Placeholder 9">
            <a:extLst>
              <a:ext uri="{FF2B5EF4-FFF2-40B4-BE49-F238E27FC236}">
                <a16:creationId xmlns:a16="http://schemas.microsoft.com/office/drawing/2014/main" id="{63E8D1BC-943C-40C6-8094-0CD69288BB08}"/>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39459133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(Broadcast Services)</a:t>
            </a:r>
            <a:br>
              <a:rPr lang="en-GB" dirty="0"/>
            </a:br>
            <a:r>
              <a:rPr lang="en-GB" dirty="0"/>
              <a:t>Closing Report</a:t>
            </a:r>
          </a:p>
        </p:txBody>
      </p:sp>
      <p:sp>
        <p:nvSpPr>
          <p:cNvPr id="3074" name="Rectangle 2"/>
          <p:cNvSpPr>
            <a:spLocks noGrp="1" noChangeArrowheads="1"/>
          </p:cNvSpPr>
          <p:nvPr>
            <p:ph type="body" idx="1"/>
          </p:nvPr>
        </p:nvSpPr>
        <p:spPr>
          <a:xfrm>
            <a:off x="2209800" y="1660525"/>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2021-09-16</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name="Dokument" r:id="rId3" imgW="8255000" imgH="2514600" progId="Word.Document.8">
                  <p:embed/>
                </p:oleObj>
              </mc:Choice>
              <mc:Fallback>
                <p:oleObj name="Dokument" r:id="rId3" imgW="8255000" imgH="2514600" progId="Word.Document.8">
                  <p:embed/>
                  <p:pic>
                    <p:nvPicPr>
                      <p:cNvPr id="307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99B5EB66-0C0C-4630-814C-211471BF624F}"/>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6B1A0F78-07FD-44C8-9E30-EC0B72069453}"/>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4" name="Date Placeholder 3">
            <a:extLst>
              <a:ext uri="{FF2B5EF4-FFF2-40B4-BE49-F238E27FC236}">
                <a16:creationId xmlns:a16="http://schemas.microsoft.com/office/drawing/2014/main" id="{D0796FD0-BFFE-49D5-AE4C-5F82AAC5E411}"/>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35381055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September 2021.</a:t>
            </a:r>
          </a:p>
        </p:txBody>
      </p:sp>
      <p:sp>
        <p:nvSpPr>
          <p:cNvPr id="2" name="Footer Placeholder 1">
            <a:extLst>
              <a:ext uri="{FF2B5EF4-FFF2-40B4-BE49-F238E27FC236}">
                <a16:creationId xmlns:a16="http://schemas.microsoft.com/office/drawing/2014/main" id="{1275C117-4647-4F42-B10A-9A97A7AB1130}"/>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573958D4-C3B7-4762-B1C0-E24EE8596E46}"/>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7" name="Date Placeholder 6">
            <a:extLst>
              <a:ext uri="{FF2B5EF4-FFF2-40B4-BE49-F238E27FC236}">
                <a16:creationId xmlns:a16="http://schemas.microsoft.com/office/drawing/2014/main" id="{10D0EA8C-6B79-498D-87F7-AD9304913E16}"/>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979475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981200"/>
            <a:ext cx="6621759" cy="4113213"/>
          </a:xfrm>
        </p:spPr>
        <p:txBody>
          <a:bodyPr/>
          <a:lstStyle/>
          <a:p>
            <a:pPr marL="0" indent="0"/>
            <a:r>
              <a:rPr lang="en-US" sz="2133" dirty="0">
                <a:solidFill>
                  <a:schemeClr val="tx1"/>
                </a:solidFill>
              </a:rPr>
              <a:t>Goal for the week:</a:t>
            </a:r>
          </a:p>
          <a:p>
            <a:pPr>
              <a:buFont typeface="Arial" panose="020B0604020202020204" pitchFamily="34" charset="0"/>
              <a:buChar char="•"/>
            </a:pPr>
            <a:r>
              <a:rPr lang="en-US" sz="2133" dirty="0">
                <a:solidFill>
                  <a:schemeClr val="tx1"/>
                </a:solidFill>
              </a:rPr>
              <a:t>Finish comment resolution</a:t>
            </a:r>
          </a:p>
          <a:p>
            <a:pPr>
              <a:buFont typeface="Arial" panose="020B0604020202020204" pitchFamily="34" charset="0"/>
              <a:buChar char="•"/>
            </a:pPr>
            <a:r>
              <a:rPr lang="en-US" sz="2133" dirty="0">
                <a:solidFill>
                  <a:schemeClr val="tx1"/>
                </a:solidFill>
              </a:rPr>
              <a:t>Motion to create D2.0 and to go to WG recirculation</a:t>
            </a:r>
          </a:p>
          <a:p>
            <a:pPr>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4 times this week</a:t>
            </a:r>
          </a:p>
          <a:p>
            <a:pPr marL="380990" indent="-380990">
              <a:buFont typeface="Arial" panose="020B0604020202020204" pitchFamily="34" charset="0"/>
              <a:buChar char="•"/>
            </a:pPr>
            <a:r>
              <a:rPr lang="en-US" sz="2133" dirty="0">
                <a:solidFill>
                  <a:schemeClr val="tx1"/>
                </a:solidFill>
              </a:rPr>
              <a:t>Discussion and approval of 91 comment resolutions</a:t>
            </a:r>
          </a:p>
          <a:p>
            <a:pPr marL="380990" indent="-380990">
              <a:buFont typeface="Arial" panose="020B0604020202020204" pitchFamily="34" charset="0"/>
              <a:buChar char="•"/>
            </a:pPr>
            <a:r>
              <a:rPr lang="en-US" sz="2133" dirty="0">
                <a:solidFill>
                  <a:schemeClr val="tx1"/>
                </a:solidFill>
              </a:rPr>
              <a:t>All comments from LB 252 resolved</a:t>
            </a:r>
          </a:p>
          <a:p>
            <a:pPr marL="380990" indent="-380990">
              <a:buFont typeface="Arial" panose="020B0604020202020204" pitchFamily="34" charset="0"/>
              <a:buChar char="•"/>
            </a:pPr>
            <a:r>
              <a:rPr lang="en-US" sz="2133" dirty="0">
                <a:solidFill>
                  <a:schemeClr val="tx1"/>
                </a:solidFill>
              </a:rPr>
              <a:t>Motion for WG </a:t>
            </a:r>
            <a:r>
              <a:rPr lang="en-US" sz="2133" dirty="0" err="1">
                <a:solidFill>
                  <a:schemeClr val="tx1"/>
                </a:solidFill>
              </a:rPr>
              <a:t>recic</a:t>
            </a:r>
            <a:r>
              <a:rPr lang="en-US" sz="2133" dirty="0">
                <a:solidFill>
                  <a:schemeClr val="tx1"/>
                </a:solidFill>
              </a:rPr>
              <a:t> LB passed</a:t>
            </a:r>
          </a:p>
        </p:txBody>
      </p:sp>
      <p:sp>
        <p:nvSpPr>
          <p:cNvPr id="7" name="Footer Placeholder 6">
            <a:extLst>
              <a:ext uri="{FF2B5EF4-FFF2-40B4-BE49-F238E27FC236}">
                <a16:creationId xmlns:a16="http://schemas.microsoft.com/office/drawing/2014/main" id="{2AE6FFDA-4162-4A5D-8BD7-6A8372DF37AC}"/>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F8CCE13A-E620-450C-9040-A4D44AD164F9}"/>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9" name="Date Placeholder 8">
            <a:extLst>
              <a:ext uri="{FF2B5EF4-FFF2-40B4-BE49-F238E27FC236}">
                <a16:creationId xmlns:a16="http://schemas.microsoft.com/office/drawing/2014/main" id="{D3326AFF-BE5C-404F-AEBB-3272960D0CA6}"/>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8109141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981202"/>
            <a:ext cx="10463599" cy="4208463"/>
          </a:xfrm>
          <a:ln/>
        </p:spPr>
        <p:txBody>
          <a:bodyPr/>
          <a:lstStyle/>
          <a:p>
            <a:pPr marL="0" indent="0"/>
            <a:r>
              <a:rPr lang="en-US" dirty="0">
                <a:solidFill>
                  <a:schemeClr val="tx1"/>
                </a:solidFill>
              </a:rPr>
              <a:t>Upcoming meeting</a:t>
            </a:r>
          </a:p>
          <a:p>
            <a:pPr marL="380990" indent="-380990">
              <a:buFont typeface="Arial" panose="020B0604020202020204" pitchFamily="34" charset="0"/>
              <a:buChar char="•"/>
            </a:pPr>
            <a:r>
              <a:rPr lang="en-US" dirty="0">
                <a:solidFill>
                  <a:schemeClr val="tx1"/>
                </a:solidFill>
              </a:rPr>
              <a:t>Comment resolution from WG </a:t>
            </a:r>
            <a:r>
              <a:rPr lang="en-US" dirty="0" err="1">
                <a:solidFill>
                  <a:schemeClr val="tx1"/>
                </a:solidFill>
              </a:rPr>
              <a:t>Reciculation</a:t>
            </a:r>
            <a:r>
              <a:rPr lang="en-US" dirty="0">
                <a:solidFill>
                  <a:schemeClr val="tx1"/>
                </a:solidFill>
              </a:rPr>
              <a:t> LB</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Weekly </a:t>
            </a:r>
            <a:r>
              <a:rPr lang="en-US" dirty="0" err="1">
                <a:solidFill>
                  <a:schemeClr val="tx1"/>
                </a:solidFill>
              </a:rPr>
              <a:t>Telcos</a:t>
            </a:r>
            <a:endParaRPr lang="en-US" dirty="0">
              <a:solidFill>
                <a:schemeClr val="tx1"/>
              </a:solidFill>
            </a:endParaRPr>
          </a:p>
          <a:p>
            <a:pPr marL="781031" lvl="1" indent="-380990">
              <a:buFont typeface="Arial" panose="020B0604020202020204" pitchFamily="34" charset="0"/>
              <a:buChar char="•"/>
            </a:pPr>
            <a:r>
              <a:rPr lang="en-US" dirty="0">
                <a:solidFill>
                  <a:schemeClr val="tx1"/>
                </a:solidFill>
              </a:rPr>
              <a:t>Every Tuesday, 09:30h – 11:30 ET, 2 hours</a:t>
            </a:r>
          </a:p>
          <a:p>
            <a:pPr marL="781031" lvl="1" indent="-380990">
              <a:buFont typeface="Arial" panose="020B0604020202020204" pitchFamily="34" charset="0"/>
              <a:buChar char="•"/>
            </a:pPr>
            <a:r>
              <a:rPr lang="en-US" dirty="0">
                <a:solidFill>
                  <a:schemeClr val="tx1"/>
                </a:solidFill>
              </a:rPr>
              <a:t>Already announced with 10-day notice to WG  and TG reflector</a:t>
            </a:r>
          </a:p>
          <a:p>
            <a:pPr marL="781031" lvl="1" indent="-380990">
              <a:buFont typeface="Arial" panose="020B0604020202020204" pitchFamily="34" charset="0"/>
              <a:buChar char="•"/>
            </a:pPr>
            <a:r>
              <a:rPr lang="en-US" dirty="0">
                <a:solidFill>
                  <a:schemeClr val="tx1"/>
                </a:solidFill>
              </a:rPr>
              <a:t>Next telco on September 28</a:t>
            </a:r>
            <a:r>
              <a:rPr lang="en-US" baseline="30000" dirty="0">
                <a:solidFill>
                  <a:schemeClr val="tx1"/>
                </a:solidFill>
              </a:rPr>
              <a:t>th</a:t>
            </a:r>
          </a:p>
          <a:p>
            <a:pPr marL="400041" lvl="1" indent="0"/>
            <a:endParaRPr lang="en-US" dirty="0">
              <a:solidFill>
                <a:schemeClr val="tx1"/>
              </a:solidFill>
            </a:endParaRPr>
          </a:p>
          <a:p>
            <a:pPr marL="781031" lvl="1" indent="-380990">
              <a:buFont typeface="Arial" panose="020B0604020202020204" pitchFamily="34" charset="0"/>
              <a:buChar char="•"/>
            </a:pPr>
            <a:r>
              <a:rPr lang="en-US" dirty="0">
                <a:solidFill>
                  <a:schemeClr val="tx1"/>
                </a:solidFill>
              </a:rPr>
              <a:t>Used to engage in further discussion in view of potentially submitted comments during the recirculation ballot</a:t>
            </a:r>
          </a:p>
          <a:p>
            <a:pPr marL="781031" lvl="1" indent="-380990">
              <a:buFont typeface="Arial" panose="020B0604020202020204" pitchFamily="34" charset="0"/>
              <a:buChar char="•"/>
            </a:pPr>
            <a:r>
              <a:rPr lang="en-US" dirty="0">
                <a:solidFill>
                  <a:schemeClr val="tx1"/>
                </a:solidFill>
              </a:rPr>
              <a:t>Comment resolution once Recirc </a:t>
            </a:r>
            <a:r>
              <a:rPr lang="en-US">
                <a:solidFill>
                  <a:schemeClr val="tx1"/>
                </a:solidFill>
              </a:rPr>
              <a:t>LB closes</a:t>
            </a:r>
            <a:endParaRPr lang="en-US" dirty="0">
              <a:solidFill>
                <a:schemeClr val="tx1"/>
              </a:solidFill>
            </a:endParaRPr>
          </a:p>
        </p:txBody>
      </p:sp>
      <p:sp>
        <p:nvSpPr>
          <p:cNvPr id="2" name="Footer Placeholder 1">
            <a:extLst>
              <a:ext uri="{FF2B5EF4-FFF2-40B4-BE49-F238E27FC236}">
                <a16:creationId xmlns:a16="http://schemas.microsoft.com/office/drawing/2014/main" id="{7B6AAD94-B89E-4941-834A-B5C2336BC6DB}"/>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DF3C5A24-52E1-4172-8C9F-0FA44866152D}"/>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7" name="Date Placeholder 6">
            <a:extLst>
              <a:ext uri="{FF2B5EF4-FFF2-40B4-BE49-F238E27FC236}">
                <a16:creationId xmlns:a16="http://schemas.microsoft.com/office/drawing/2014/main" id="{B9A18AD9-CDF6-4251-A270-EB012E6013E9}"/>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20038911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July to September)</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2021</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8" name="Content Placeholder 7">
            <a:extLst>
              <a:ext uri="{FF2B5EF4-FFF2-40B4-BE49-F238E27FC236}">
                <a16:creationId xmlns:a16="http://schemas.microsoft.com/office/drawing/2014/main" id="{7C591EF5-4858-4802-902F-E7A43E81BC4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1748423"/>
            <a:ext cx="8610600" cy="4705271"/>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(unchanged)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988839"/>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2133" dirty="0">
                <a:solidFill>
                  <a:schemeClr val="tx1"/>
                </a:solidFill>
              </a:rPr>
              <a:t>January 2019		First meeting as a task group</a:t>
            </a:r>
          </a:p>
          <a:p>
            <a:pPr marL="0" indent="0">
              <a:lnSpc>
                <a:spcPct val="80000"/>
              </a:lnSpc>
            </a:pPr>
            <a:r>
              <a:rPr lang="en-US" altLang="en-US" sz="2133" dirty="0">
                <a:solidFill>
                  <a:schemeClr val="tx1"/>
                </a:solidFill>
              </a:rPr>
              <a:t>June 2020			Call for comments on D0.1</a:t>
            </a:r>
          </a:p>
          <a:p>
            <a:pPr marL="0" indent="0">
              <a:lnSpc>
                <a:spcPct val="80000"/>
              </a:lnSpc>
            </a:pPr>
            <a:r>
              <a:rPr lang="en-US" altLang="en-US" sz="2133" dirty="0">
                <a:solidFill>
                  <a:schemeClr val="tx1"/>
                </a:solidFill>
              </a:rPr>
              <a:t>November 2020	Initial WGLB (D1.0)</a:t>
            </a:r>
          </a:p>
          <a:p>
            <a:pPr marL="0" indent="0">
              <a:lnSpc>
                <a:spcPct val="80000"/>
              </a:lnSpc>
            </a:pPr>
            <a:r>
              <a:rPr lang="en-US" altLang="en-US" sz="2133" dirty="0">
                <a:solidFill>
                  <a:schemeClr val="tx1"/>
                </a:solidFill>
              </a:rPr>
              <a:t>September 2021	D2.0 WGLB Recirculation LB</a:t>
            </a:r>
          </a:p>
          <a:p>
            <a:pPr marL="0" indent="0">
              <a:lnSpc>
                <a:spcPct val="80000"/>
              </a:lnSpc>
            </a:pPr>
            <a:r>
              <a:rPr lang="en-US" altLang="en-US" sz="2133" dirty="0">
                <a:solidFill>
                  <a:schemeClr val="tx1"/>
                </a:solidFill>
              </a:rPr>
              <a:t>March 2022		Form SAB Pool</a:t>
            </a:r>
          </a:p>
          <a:p>
            <a:pPr marL="0" indent="0">
              <a:lnSpc>
                <a:spcPct val="80000"/>
              </a:lnSpc>
            </a:pPr>
            <a:r>
              <a:rPr lang="en-US" altLang="en-US" sz="2133" dirty="0">
                <a:solidFill>
                  <a:schemeClr val="tx1"/>
                </a:solidFill>
              </a:rPr>
              <a:t>March 2022		MEC/MDR done</a:t>
            </a:r>
          </a:p>
          <a:p>
            <a:pPr marL="0" indent="0">
              <a:lnSpc>
                <a:spcPct val="80000"/>
              </a:lnSpc>
            </a:pPr>
            <a:r>
              <a:rPr lang="en-US" altLang="en-US" sz="2133" dirty="0">
                <a:solidFill>
                  <a:schemeClr val="tx1"/>
                </a:solidFill>
              </a:rPr>
              <a:t>May 2022			Initial SAB (4.0)</a:t>
            </a:r>
          </a:p>
          <a:p>
            <a:pPr marL="0" indent="0">
              <a:lnSpc>
                <a:spcPct val="80000"/>
              </a:lnSpc>
            </a:pPr>
            <a:r>
              <a:rPr lang="en-US" altLang="en-US" sz="2133" dirty="0">
                <a:solidFill>
                  <a:schemeClr val="tx1"/>
                </a:solidFill>
              </a:rPr>
              <a:t>September 2022	Recirculation SAB</a:t>
            </a:r>
          </a:p>
          <a:p>
            <a:pPr marL="0" indent="0">
              <a:lnSpc>
                <a:spcPct val="80000"/>
              </a:lnSpc>
            </a:pPr>
            <a:r>
              <a:rPr lang="en-US" altLang="en-US" sz="2133" dirty="0">
                <a:solidFill>
                  <a:schemeClr val="tx1"/>
                </a:solidFill>
              </a:rPr>
              <a:t>Jan 2023			Final WG/EC approval</a:t>
            </a:r>
          </a:p>
          <a:p>
            <a:pPr marL="0" indent="0">
              <a:lnSpc>
                <a:spcPct val="80000"/>
              </a:lnSpc>
            </a:pPr>
            <a:r>
              <a:rPr lang="en-US" altLang="en-US" sz="2133" dirty="0">
                <a:solidFill>
                  <a:schemeClr val="tx1"/>
                </a:solidFill>
              </a:rPr>
              <a:t>March 2023		</a:t>
            </a:r>
            <a:r>
              <a:rPr lang="en-US" altLang="en-US" sz="2133" dirty="0" err="1">
                <a:solidFill>
                  <a:schemeClr val="tx1"/>
                </a:solidFill>
              </a:rPr>
              <a:t>Revcom</a:t>
            </a:r>
            <a:r>
              <a:rPr lang="en-US" altLang="en-US" sz="2133" dirty="0">
                <a:solidFill>
                  <a:schemeClr val="tx1"/>
                </a:solidFill>
              </a:rPr>
              <a:t>/SASB approval</a:t>
            </a:r>
            <a:endParaRPr lang="en-US" sz="2133" dirty="0">
              <a:solidFill>
                <a:schemeClr val="tx1"/>
              </a:solidFill>
            </a:endParaRPr>
          </a:p>
          <a:p>
            <a:endParaRPr lang="en-US" sz="2133" dirty="0">
              <a:solidFill>
                <a:schemeClr val="tx1"/>
              </a:solidFill>
            </a:endParaRPr>
          </a:p>
        </p:txBody>
      </p:sp>
      <p:sp>
        <p:nvSpPr>
          <p:cNvPr id="3" name="Footer Placeholder 2">
            <a:extLst>
              <a:ext uri="{FF2B5EF4-FFF2-40B4-BE49-F238E27FC236}">
                <a16:creationId xmlns:a16="http://schemas.microsoft.com/office/drawing/2014/main" id="{22070A5C-9F14-4D1F-AFBE-EA4E4B7F211F}"/>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9EBE488D-CA72-4F30-AB7E-F5CAB85388CF}"/>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9" name="Date Placeholder 8">
            <a:extLst>
              <a:ext uri="{FF2B5EF4-FFF2-40B4-BE49-F238E27FC236}">
                <a16:creationId xmlns:a16="http://schemas.microsoft.com/office/drawing/2014/main" id="{68C476F9-DDBC-422C-A356-99472071BCC9}"/>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6385754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11-21/1355</a:t>
            </a:r>
          </a:p>
          <a:p>
            <a:r>
              <a:rPr lang="en-US" dirty="0"/>
              <a:t>Meeting / Chair’s Slide Deck:		11-21/1353</a:t>
            </a:r>
          </a:p>
          <a:p>
            <a:r>
              <a:rPr lang="en-US" dirty="0"/>
              <a:t>Meeting minutes:				</a:t>
            </a:r>
            <a:r>
              <a:rPr lang="en-US"/>
              <a:t>	11-21/1357</a:t>
            </a:r>
            <a:endParaRPr lang="en-US" dirty="0"/>
          </a:p>
          <a:p>
            <a:r>
              <a:rPr lang="en-US" dirty="0"/>
              <a:t>Snapshot Slide:						11-21/1354</a:t>
            </a:r>
          </a:p>
          <a:p>
            <a:r>
              <a:rPr lang="en-US" dirty="0"/>
              <a:t>Closing report:						11-21/1356</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F80E8311-64BA-4B9F-B0FC-9C7D7044A2E8}"/>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1649C24D-FB00-4915-A6B1-81EBD5CD2E62}"/>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7" name="Date Placeholder 6">
            <a:extLst>
              <a:ext uri="{FF2B5EF4-FFF2-40B4-BE49-F238E27FC236}">
                <a16:creationId xmlns:a16="http://schemas.microsoft.com/office/drawing/2014/main" id="{BB731616-9433-464B-9973-53DFA3C9891E}"/>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18629980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a:t>
            </a:r>
            <a:r>
              <a:rPr lang="en-US" altLang="zh-CN" dirty="0">
                <a:solidFill>
                  <a:srgbClr val="0000FF"/>
                </a:solidFill>
                <a:latin typeface="Arial Black" panose="020B0A04020102020204" pitchFamily="34" charset="0"/>
              </a:rPr>
              <a:t>Interim Sep </a:t>
            </a:r>
            <a:r>
              <a:rPr lang="en-US" altLang="zh-CN" sz="3200" dirty="0">
                <a:solidFill>
                  <a:srgbClr val="0000FF"/>
                </a:solidFill>
                <a:latin typeface="Arial Black" panose="020B0A04020102020204" pitchFamily="34" charset="0"/>
              </a:rPr>
              <a:t>2021</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lvl="0">
              <a:lnSpc>
                <a:spcPct val="90000"/>
              </a:lnSpc>
              <a:buNone/>
              <a:defRPr/>
            </a:pPr>
            <a:r>
              <a:rPr lang="en-US" altLang="en-US" sz="2000" kern="0" dirty="0">
                <a:latin typeface="Arial" panose="020B0604020202020204" pitchFamily="34" charset="0"/>
              </a:rPr>
              <a:t> 		           Tech Editor:	</a:t>
            </a:r>
            <a:r>
              <a:rPr lang="en-US" altLang="en-US" sz="2000" kern="0" dirty="0" err="1">
                <a:latin typeface="Arial" panose="020B0604020202020204" pitchFamily="34" charset="0"/>
              </a:rPr>
              <a:t>Yujin</a:t>
            </a:r>
            <a:r>
              <a:rPr lang="en-US" altLang="en-US" sz="2000" kern="0" dirty="0">
                <a:latin typeface="Arial" panose="020B0604020202020204" pitchFamily="34" charset="0"/>
              </a:rPr>
              <a:t> Noh (</a:t>
            </a:r>
            <a:r>
              <a:rPr lang="en-US" altLang="en-US" sz="2000" kern="0" dirty="0" err="1">
                <a:latin typeface="Arial" panose="020B0604020202020204" pitchFamily="34" charset="0"/>
              </a:rPr>
              <a:t>Senscomm</a:t>
            </a:r>
            <a:r>
              <a:rPr lang="en-US" altLang="en-US"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65C84B40-4292-432F-AE4C-250580549D55}"/>
              </a:ext>
            </a:extLst>
          </p:cNvPr>
          <p:cNvSpPr>
            <a:spLocks noGrp="1"/>
          </p:cNvSpPr>
          <p:nvPr>
            <p:ph type="ftr" idx="11"/>
          </p:nvPr>
        </p:nvSpPr>
        <p:spPr/>
        <p:txBody>
          <a:bodyPr/>
          <a:lstStyle/>
          <a:p>
            <a:r>
              <a:rPr lang="en-GB"/>
              <a:t>Marc Emmelmann, Koden-TI</a:t>
            </a:r>
          </a:p>
        </p:txBody>
      </p:sp>
      <p:sp>
        <p:nvSpPr>
          <p:cNvPr id="3" name="Slide Number Placeholder 2">
            <a:extLst>
              <a:ext uri="{FF2B5EF4-FFF2-40B4-BE49-F238E27FC236}">
                <a16:creationId xmlns:a16="http://schemas.microsoft.com/office/drawing/2014/main" id="{941E58E9-8E84-49FD-B89D-F46A89702AFD}"/>
              </a:ext>
            </a:extLst>
          </p:cNvPr>
          <p:cNvSpPr>
            <a:spLocks noGrp="1"/>
          </p:cNvSpPr>
          <p:nvPr>
            <p:ph type="sldNum" idx="12"/>
          </p:nvPr>
        </p:nvSpPr>
        <p:spPr/>
        <p:txBody>
          <a:bodyPr/>
          <a:lstStyle/>
          <a:p>
            <a:r>
              <a:rPr lang="en-GB"/>
              <a:t>Slide </a:t>
            </a:r>
            <a:fld id="{06B781AF-4CCF-49B0-A572-DE54FBE5D942}" type="slidenum">
              <a:rPr lang="en-GB" smtClean="0"/>
              <a:pPr/>
              <a:t>62</a:t>
            </a:fld>
            <a:endParaRPr lang="en-GB"/>
          </a:p>
        </p:txBody>
      </p:sp>
      <p:sp>
        <p:nvSpPr>
          <p:cNvPr id="4" name="Date Placeholder 3">
            <a:extLst>
              <a:ext uri="{FF2B5EF4-FFF2-40B4-BE49-F238E27FC236}">
                <a16:creationId xmlns:a16="http://schemas.microsoft.com/office/drawing/2014/main" id="{6BC97D2B-71FA-46BF-BCA0-3E11B705D7F8}"/>
              </a:ext>
            </a:extLst>
          </p:cNvPr>
          <p:cNvSpPr>
            <a:spLocks noGrp="1"/>
          </p:cNvSpPr>
          <p:nvPr>
            <p:ph type="dt" idx="10"/>
          </p:nvPr>
        </p:nvSpPr>
        <p:spPr/>
        <p:txBody>
          <a:bodyPr/>
          <a:lstStyle/>
          <a:p>
            <a:r>
              <a:rPr lang="en-US"/>
              <a:t>September 2021</a:t>
            </a:r>
            <a:endParaRPr lang="en-GB"/>
          </a:p>
        </p:txBody>
      </p:sp>
    </p:spTree>
    <p:extLst>
      <p:ext uri="{BB962C8B-B14F-4D97-AF65-F5344CB8AC3E}">
        <p14:creationId xmlns:p14="http://schemas.microsoft.com/office/powerpoint/2010/main" val="8643950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084320"/>
          </a:xfrm>
        </p:spPr>
        <p:txBody>
          <a:bodyPr>
            <a:normAutofit fontScale="80000" lnSpcReduction="10000"/>
          </a:bodyPr>
          <a:lstStyle/>
          <a:p>
            <a:pPr>
              <a:buFont typeface="Arial" panose="020B0604020202020204" pitchFamily="34" charset="0"/>
              <a:buChar char="•"/>
            </a:pPr>
            <a:r>
              <a:rPr lang="en-GB" altLang="en-US" dirty="0"/>
              <a:t>4 </a:t>
            </a:r>
            <a:r>
              <a:rPr lang="en-GB" altLang="en-US" dirty="0" err="1"/>
              <a:t>TGbd</a:t>
            </a:r>
            <a:r>
              <a:rPr lang="en-GB" altLang="en-US" dirty="0"/>
              <a:t> sessions were held during the week</a:t>
            </a:r>
          </a:p>
          <a:p>
            <a:pPr>
              <a:buFont typeface="Arial" panose="020B0604020202020204" pitchFamily="34" charset="0"/>
              <a:buChar char="•"/>
            </a:pPr>
            <a:r>
              <a:rPr lang="en-GB" altLang="en-US" dirty="0"/>
              <a:t>Approved TG minutes for Jul plenary week and following TCs before Sep interim week.</a:t>
            </a:r>
          </a:p>
          <a:p>
            <a:pPr>
              <a:buFont typeface="Arial" panose="020B0604020202020204" pitchFamily="34" charset="0"/>
              <a:buChar char="•"/>
            </a:pPr>
            <a:r>
              <a:rPr lang="en-GB" altLang="en-US" dirty="0"/>
              <a:t>Presented and discussed CRs and approved CRs for totally 184 comments (65% of total comments) for LB 254.</a:t>
            </a:r>
          </a:p>
          <a:p>
            <a:pPr>
              <a:buFont typeface="Arial" panose="020B0604020202020204" pitchFamily="34" charset="0"/>
              <a:buChar char="•"/>
            </a:pPr>
            <a:r>
              <a:rPr lang="en-GB" altLang="en-US" dirty="0"/>
              <a:t>Approved </a:t>
            </a:r>
            <a:r>
              <a:rPr lang="en-GB" altLang="en-US" dirty="0" err="1"/>
              <a:t>TGbd</a:t>
            </a:r>
            <a:r>
              <a:rPr lang="en-GB" altLang="en-US" dirty="0"/>
              <a:t> tech editor to generate IEEE P802.11bd D2.1 to incorporate approved CRs. </a:t>
            </a:r>
          </a:p>
          <a:p>
            <a:pPr>
              <a:buFont typeface="Arial" panose="020B0604020202020204" pitchFamily="34" charset="0"/>
              <a:buChar char="•"/>
            </a:pPr>
            <a:r>
              <a:rPr lang="en-GB" altLang="en-US" dirty="0"/>
              <a:t>Approved </a:t>
            </a:r>
            <a:r>
              <a:rPr lang="en-GB" altLang="en-US" dirty="0" err="1"/>
              <a:t>TGbd</a:t>
            </a:r>
            <a:r>
              <a:rPr lang="en-GB" altLang="en-US" dirty="0"/>
              <a:t> teleconference plan as in following slides.</a:t>
            </a:r>
          </a:p>
          <a:p>
            <a:pPr>
              <a:buFont typeface="Arial" panose="020B0604020202020204" pitchFamily="34" charset="0"/>
              <a:buChar char="•"/>
            </a:pPr>
            <a:r>
              <a:rPr lang="en-GB" altLang="en-US" dirty="0" err="1"/>
              <a:t>TGbd</a:t>
            </a:r>
            <a:r>
              <a:rPr lang="en-GB" altLang="en-US" dirty="0"/>
              <a:t> agenda and preliminary minutes documents for this week:</a:t>
            </a:r>
          </a:p>
          <a:p>
            <a:pPr lvl="1"/>
            <a:r>
              <a:rPr lang="en-GB" altLang="en-US" dirty="0">
                <a:solidFill>
                  <a:schemeClr val="accent2">
                    <a:lumMod val="75000"/>
                  </a:schemeClr>
                </a:solidFill>
                <a:hlinkClick r:id="rId2"/>
              </a:rPr>
              <a:t>https://mentor.ieee.org/802.11/dcn/21/11-21-1326-07-00bd-tgbd-teleconference-agenda-for-sep-2021.pptx</a:t>
            </a:r>
            <a:endParaRPr lang="en-GB" altLang="en-US" dirty="0">
              <a:solidFill>
                <a:schemeClr val="accent2">
                  <a:lumMod val="75000"/>
                </a:schemeClr>
              </a:solidFill>
            </a:endParaRPr>
          </a:p>
          <a:p>
            <a:pPr lvl="1"/>
            <a:r>
              <a:rPr lang="en-GB" altLang="en-US" dirty="0">
                <a:solidFill>
                  <a:schemeClr val="accent2">
                    <a:lumMod val="75000"/>
                  </a:schemeClr>
                </a:solidFill>
                <a:hlinkClick r:id="rId3"/>
              </a:rPr>
              <a:t>https://mentor.ieee.org/802.11/dcn/21/11-21-1544-00-00bd-tgbd-september-interim-2021-teleconference-minutes.docx</a:t>
            </a:r>
            <a:endParaRPr lang="en-GB" altLang="en-US" dirty="0">
              <a:solidFill>
                <a:schemeClr val="accent2">
                  <a:lumMod val="75000"/>
                </a:schemeClr>
              </a:solidFill>
            </a:endParaRPr>
          </a:p>
          <a:p>
            <a:pPr lvl="2"/>
            <a:endParaRPr lang="en-US" altLang="en-GB" dirty="0"/>
          </a:p>
          <a:p>
            <a:pPr marL="57150" indent="0"/>
            <a:r>
              <a:rPr lang="en-US" altLang="en-GB" dirty="0"/>
              <a:t>Goal for future TCs: proceeding comments collected during LB 254 (11bd D2.0)</a:t>
            </a:r>
          </a:p>
        </p:txBody>
      </p:sp>
      <p:sp>
        <p:nvSpPr>
          <p:cNvPr id="7" name="标题 6"/>
          <p:cNvSpPr>
            <a:spLocks noGrp="1"/>
          </p:cNvSpPr>
          <p:nvPr>
            <p:ph type="title"/>
          </p:nvPr>
        </p:nvSpPr>
        <p:spPr/>
        <p:txBody>
          <a:bodyPr/>
          <a:lstStyle/>
          <a:p>
            <a:r>
              <a:rPr lang="en-US" altLang="zh-CN" dirty="0" err="1"/>
              <a:t>TGbd’s</a:t>
            </a:r>
            <a:r>
              <a:rPr lang="en-US" altLang="zh-CN" dirty="0"/>
              <a:t> Progress during the Sep 802.11 interim week</a:t>
            </a:r>
            <a:endParaRPr lang="zh-CN" altLang="en-US" dirty="0"/>
          </a:p>
        </p:txBody>
      </p:sp>
      <p:sp>
        <p:nvSpPr>
          <p:cNvPr id="2" name="Footer Placeholder 1">
            <a:extLst>
              <a:ext uri="{FF2B5EF4-FFF2-40B4-BE49-F238E27FC236}">
                <a16:creationId xmlns:a16="http://schemas.microsoft.com/office/drawing/2014/main" id="{C88D3C72-01BD-469E-8C27-340795AB27E1}"/>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61403338-3196-4399-BE6C-96349E27EB94}"/>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9" name="Date Placeholder 8">
            <a:extLst>
              <a:ext uri="{FF2B5EF4-FFF2-40B4-BE49-F238E27FC236}">
                <a16:creationId xmlns:a16="http://schemas.microsoft.com/office/drawing/2014/main" id="{74834A6C-E4E0-4E01-8092-DDDFF4533CC1}"/>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2673695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7" name="表格 6"/>
          <p:cNvGraphicFramePr>
            <a:graphicFrameLocks noGrp="1"/>
          </p:cNvGraphicFramePr>
          <p:nvPr>
            <p:custDataLst>
              <p:tags r:id="rId1"/>
            </p:custDataLst>
            <p:extLst>
              <p:ext uri="{D42A27DB-BD31-4B8C-83A1-F6EECF244321}">
                <p14:modId xmlns:p14="http://schemas.microsoft.com/office/powerpoint/2010/main" val="101248615"/>
              </p:ext>
            </p:extLst>
          </p:nvPr>
        </p:nvGraphicFramePr>
        <p:xfrm>
          <a:off x="1447922" y="1600248"/>
          <a:ext cx="9637599" cy="4663440"/>
        </p:xfrm>
        <a:graphic>
          <a:graphicData uri="http://schemas.openxmlformats.org/drawingml/2006/table">
            <a:tbl>
              <a:tblPr firstRow="1" bandRow="1">
                <a:tableStyleId>{5C22544A-7EE6-4342-B048-85BDC9FD1C3A}</a:tableStyleId>
              </a:tblPr>
              <a:tblGrid>
                <a:gridCol w="3047921">
                  <a:extLst>
                    <a:ext uri="{9D8B030D-6E8A-4147-A177-3AD203B41FA5}">
                      <a16:colId xmlns:a16="http://schemas.microsoft.com/office/drawing/2014/main" val="20000"/>
                    </a:ext>
                  </a:extLst>
                </a:gridCol>
                <a:gridCol w="6589678">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11-20/0774r10, </a:t>
                      </a:r>
                      <a:r>
                        <a:rPr lang="en-US" altLang="zh-CN" sz="1200" dirty="0">
                          <a:solidFill>
                            <a:schemeClr val="tx1"/>
                          </a:solidFill>
                        </a:rPr>
                        <a:t>11-20/1164r7, 11-20/1352r9, 11-20/1561r7, 11-20/1806r2, 11-20/1891r0, 11-20/1923r11, 11-21/0177r2, 11-21/0207r8, 11-21/0595r3, 11-21/0597r7, 11-21/0904r1, 11-21/0941r2, 11-21/1303r4, </a:t>
                      </a:r>
                      <a:r>
                        <a:rPr lang="en-US" altLang="zh-CN" sz="1200" dirty="0">
                          <a:solidFill>
                            <a:srgbClr val="0070C0"/>
                          </a:solidFill>
                        </a:rPr>
                        <a:t>11-21/1326r7</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11-20/1655r3, 11-20/1775r1, 11-20/1907r1, 11-21/0068r0,</a:t>
                      </a:r>
                      <a:r>
                        <a:rPr lang="en-US" altLang="zh-CN" sz="1200" baseline="0" dirty="0">
                          <a:solidFill>
                            <a:schemeClr val="tx1"/>
                          </a:solidFill>
                          <a:sym typeface="+mn-ea"/>
                        </a:rPr>
                        <a:t> </a:t>
                      </a:r>
                      <a:r>
                        <a:rPr lang="en-US" altLang="zh-CN" sz="1200" dirty="0">
                          <a:solidFill>
                            <a:schemeClr val="tx1"/>
                          </a:solidFill>
                          <a:sym typeface="+mn-ea"/>
                        </a:rPr>
                        <a:t>11-21/0117r0, 11-21/0327r0, 11-21/0453r0, 11-21/0454r0, 11-21/0565r0,</a:t>
                      </a:r>
                      <a:r>
                        <a:rPr lang="en-US" altLang="zh-CN" sz="1200" baseline="0" dirty="0">
                          <a:solidFill>
                            <a:schemeClr val="tx1"/>
                          </a:solidFill>
                          <a:sym typeface="+mn-ea"/>
                        </a:rPr>
                        <a:t> 11-21/0655r0, 11-21/0806r0, 11-21/0889r0, 11-21/1138r0, 11-21/1468r0, </a:t>
                      </a:r>
                      <a:r>
                        <a:rPr lang="en-US" altLang="zh-CN" sz="1200" baseline="0" dirty="0">
                          <a:solidFill>
                            <a:srgbClr val="0070C0"/>
                          </a:solidFill>
                          <a:sym typeface="+mn-ea"/>
                        </a:rPr>
                        <a:t>11-21/1544r0</a:t>
                      </a:r>
                      <a:endParaRPr lang="en-US" altLang="zh-CN" sz="1200" dirty="0">
                        <a:solidFill>
                          <a:srgbClr val="0070C0"/>
                        </a:solidFill>
                        <a:sym typeface="+mn-ea"/>
                      </a:endParaRP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11-19/2045r13 (D2.0)</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 11-20/1887r10 (LB251), </a:t>
                      </a:r>
                      <a:r>
                        <a:rPr lang="en-US" altLang="zh-CN" sz="1200" dirty="0">
                          <a:solidFill>
                            <a:srgbClr val="0070C0"/>
                          </a:solidFill>
                        </a:rPr>
                        <a:t>11-21/1296r3 (LB254)</a:t>
                      </a:r>
                    </a:p>
                  </a:txBody>
                  <a:tcPr/>
                </a:tc>
                <a:extLst>
                  <a:ext uri="{0D108BD9-81ED-4DB2-BD59-A6C34878D82A}">
                    <a16:rowId xmlns:a16="http://schemas.microsoft.com/office/drawing/2014/main" val="10012"/>
                  </a:ext>
                </a:extLst>
              </a:tr>
              <a:tr h="160689">
                <a:tc>
                  <a:txBody>
                    <a:bodyPr/>
                    <a:lstStyle/>
                    <a:p>
                      <a:pPr>
                        <a:buNone/>
                      </a:pPr>
                      <a:r>
                        <a:rPr lang="en-US" altLang="zh-CN" sz="1200" dirty="0">
                          <a:solidFill>
                            <a:schemeClr val="tx1"/>
                          </a:solidFill>
                        </a:rPr>
                        <a:t>Coexistence</a:t>
                      </a:r>
                      <a:r>
                        <a:rPr lang="en-US" altLang="zh-CN" sz="1200" baseline="0" dirty="0">
                          <a:solidFill>
                            <a:schemeClr val="tx1"/>
                          </a:solidFill>
                        </a:rPr>
                        <a:t> Assurance Document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11-20/1564r2</a:t>
                      </a:r>
                    </a:p>
                  </a:txBody>
                  <a:tcPr/>
                </a:tc>
                <a:extLst>
                  <a:ext uri="{0D108BD9-81ED-4DB2-BD59-A6C34878D82A}">
                    <a16:rowId xmlns:a16="http://schemas.microsoft.com/office/drawing/2014/main" val="10013"/>
                  </a:ext>
                </a:extLst>
              </a:tr>
            </a:tbl>
          </a:graphicData>
        </a:graphic>
      </p:graphicFrame>
      <p:sp>
        <p:nvSpPr>
          <p:cNvPr id="3" name="Footer Placeholder 2">
            <a:extLst>
              <a:ext uri="{FF2B5EF4-FFF2-40B4-BE49-F238E27FC236}">
                <a16:creationId xmlns:a16="http://schemas.microsoft.com/office/drawing/2014/main" id="{8A4FB46A-8CE3-41DA-A1AB-9E797996483E}"/>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34D718D7-71C2-44C1-85B9-3470F712CC8C}"/>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9" name="Date Placeholder 8">
            <a:extLst>
              <a:ext uri="{FF2B5EF4-FFF2-40B4-BE49-F238E27FC236}">
                <a16:creationId xmlns:a16="http://schemas.microsoft.com/office/drawing/2014/main" id="{9C3F8E03-2368-4ADB-B01A-4D3257F5D977}"/>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33275714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Timeline</a:t>
            </a:r>
            <a:endParaRPr lang="zh-CN" altLang="en-US" dirty="0"/>
          </a:p>
        </p:txBody>
      </p:sp>
      <p:sp>
        <p:nvSpPr>
          <p:cNvPr id="8" name="文本占位符 2"/>
          <p:cNvSpPr txBox="1"/>
          <p:nvPr/>
        </p:nvSpPr>
        <p:spPr>
          <a:xfrm>
            <a:off x="2215430" y="1751012"/>
            <a:ext cx="8144392" cy="4573511"/>
          </a:xfrm>
          <a:prstGeom prst="rect">
            <a:avLst/>
          </a:prstGeom>
          <a:noFill/>
          <a:ln w="9525">
            <a:noFill/>
          </a:ln>
        </p:spPr>
        <p:txBody>
          <a:bodyPr lIns="92160" tIns="46080" rIns="92160" bIns="46080" anchor="t" anchorCtr="0">
            <a:norm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chemeClr val="tx1"/>
                </a:solidFill>
                <a:sym typeface="+mn-ea"/>
              </a:rPr>
              <a:t>Form SA Ballot Pool					</a:t>
            </a:r>
            <a:r>
              <a:rPr lang="en-US" altLang="en-US" sz="2000" kern="0" dirty="0">
                <a:solidFill>
                  <a:schemeClr val="tx1"/>
                </a:solidFill>
                <a:cs typeface="+mn-ea"/>
                <a:sym typeface="Wingdings" panose="05000000000000000000" pitchFamily="2" charset="2"/>
              </a:rPr>
              <a:t>Nov 1 – Nov 30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D3.0 LB recirculation					</a:t>
            </a:r>
            <a:r>
              <a:rPr lang="en-US" altLang="en-US" sz="2000" kern="0" dirty="0">
                <a:solidFill>
                  <a:schemeClr val="tx1"/>
                </a:solidFill>
                <a:cs typeface="+mn-ea"/>
                <a:sym typeface="Wingdings" panose="05000000000000000000" pitchFamily="2" charset="2"/>
              </a:rPr>
              <a:t>Jan 2022 (Try Nov 2021)</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D3.0 unchanged recirculation 			</a:t>
            </a:r>
            <a:r>
              <a:rPr lang="en-US" altLang="en-US" sz="2000" kern="0" dirty="0">
                <a:solidFill>
                  <a:schemeClr val="tx1"/>
                </a:solidFill>
                <a:cs typeface="+mn-ea"/>
                <a:sym typeface="Wingdings" panose="05000000000000000000" pitchFamily="2" charset="2"/>
              </a:rPr>
              <a:t>Jan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Initial SA Ballot (D4.0)					</a:t>
            </a:r>
            <a:r>
              <a:rPr lang="en-US" altLang="en-US" sz="2000" kern="0" dirty="0">
                <a:solidFill>
                  <a:schemeClr val="tx1"/>
                </a:solidFill>
                <a:cs typeface="+mn-ea"/>
                <a:sym typeface="Wingdings" panose="05000000000000000000" pitchFamily="2" charset="2"/>
              </a:rPr>
              <a:t>Mar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a:t>
            </a:r>
            <a:r>
              <a:rPr lang="en-US" altLang="en-US" sz="2000" kern="0" dirty="0">
                <a:solidFill>
                  <a:schemeClr val="tx1"/>
                </a:solidFill>
                <a:cs typeface="+mn-ea"/>
                <a:sym typeface="Wingdings" panose="05000000000000000000" pitchFamily="2" charset="2"/>
              </a:rPr>
              <a:t>Sep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Oct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a:t>
            </a:r>
          </a:p>
        </p:txBody>
      </p:sp>
      <p:sp>
        <p:nvSpPr>
          <p:cNvPr id="3" name="Footer Placeholder 2">
            <a:extLst>
              <a:ext uri="{FF2B5EF4-FFF2-40B4-BE49-F238E27FC236}">
                <a16:creationId xmlns:a16="http://schemas.microsoft.com/office/drawing/2014/main" id="{C919A3D9-E5E1-4755-8403-509E1C133C8F}"/>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1F2381A9-1C03-47FB-81BF-64029093A963}"/>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9" name="Date Placeholder 8">
            <a:extLst>
              <a:ext uri="{FF2B5EF4-FFF2-40B4-BE49-F238E27FC236}">
                <a16:creationId xmlns:a16="http://schemas.microsoft.com/office/drawing/2014/main" id="{4313D0FC-B8E3-4A47-8500-39ADEFCB35E7}"/>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39891724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9" name="内容占位符 2"/>
          <p:cNvSpPr>
            <a:spLocks noGrp="1"/>
          </p:cNvSpPr>
          <p:nvPr/>
        </p:nvSpPr>
        <p:spPr>
          <a:xfrm>
            <a:off x="1573862" y="2359025"/>
            <a:ext cx="9143760" cy="2971800"/>
          </a:xfrm>
          <a:prstGeom prst="rect">
            <a:avLst/>
          </a:prstGeom>
          <a:noFill/>
          <a:ln w="9525">
            <a:noFill/>
          </a:ln>
        </p:spPr>
        <p:txBody>
          <a:bodyPr vert="horz" wrap="square" lIns="92160" tIns="46080" rIns="92160" bIns="46080" anchor="t" anchorCtr="0">
            <a:normAutofit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marL="342900" indent="-342900" eaLnBrk="1" hangingPunct="1">
              <a:buFont typeface="Arial" panose="020B0604020202020204" pitchFamily="34" charset="0"/>
              <a:buChar char="•"/>
            </a:pPr>
            <a:r>
              <a:rPr lang="en-US" altLang="zh-CN" dirty="0">
                <a:solidFill>
                  <a:srgbClr val="00B050"/>
                </a:solidFill>
                <a:cs typeface="+mn-ea"/>
                <a:sym typeface="+mn-ea"/>
              </a:rPr>
              <a:t>Sep 28</a:t>
            </a:r>
            <a:r>
              <a:rPr lang="en-US" altLang="zh-CN" baseline="30000" dirty="0">
                <a:solidFill>
                  <a:srgbClr val="00B050"/>
                </a:solidFill>
                <a:cs typeface="+mn-ea"/>
                <a:sym typeface="+mn-ea"/>
              </a:rPr>
              <a:t>th</a:t>
            </a:r>
            <a:r>
              <a:rPr lang="en-US" altLang="zh-CN" dirty="0">
                <a:solidFill>
                  <a:srgbClr val="00B050"/>
                </a:solidFill>
                <a:cs typeface="+mn-ea"/>
                <a:sym typeface="+mn-ea"/>
              </a:rPr>
              <a:t>, 10:00am ~ 11:59am, ET; </a:t>
            </a:r>
            <a:r>
              <a:rPr lang="en-US" altLang="zh-CN" dirty="0" err="1">
                <a:solidFill>
                  <a:srgbClr val="00B050"/>
                </a:solidFill>
                <a:cs typeface="+mn-ea"/>
                <a:sym typeface="+mn-ea"/>
              </a:rPr>
              <a:t>Webex</a:t>
            </a:r>
            <a:r>
              <a:rPr lang="en-US" altLang="zh-CN" dirty="0">
                <a:solidFill>
                  <a:srgbClr val="00B050"/>
                </a:solidFill>
                <a:cs typeface="+mn-ea"/>
                <a:sym typeface="+mn-ea"/>
              </a:rPr>
              <a:t> (existing TC)</a:t>
            </a:r>
          </a:p>
          <a:p>
            <a:pPr marL="342900" indent="-342900" eaLnBrk="1" hangingPunct="1">
              <a:buFont typeface="Arial" panose="020B0604020202020204" pitchFamily="34" charset="0"/>
              <a:buChar char="•"/>
            </a:pPr>
            <a:r>
              <a:rPr lang="en-US" altLang="zh-CN" dirty="0">
                <a:solidFill>
                  <a:srgbClr val="00B050"/>
                </a:solidFill>
                <a:cs typeface="+mn-ea"/>
                <a:sym typeface="+mn-ea"/>
              </a:rPr>
              <a:t>Oct 12</a:t>
            </a:r>
            <a:r>
              <a:rPr lang="en-US" altLang="zh-CN" baseline="30000" dirty="0">
                <a:solidFill>
                  <a:srgbClr val="00B050"/>
                </a:solidFill>
                <a:cs typeface="+mn-ea"/>
                <a:sym typeface="+mn-ea"/>
              </a:rPr>
              <a:t>th</a:t>
            </a:r>
            <a:r>
              <a:rPr lang="en-US" altLang="zh-CN" dirty="0">
                <a:solidFill>
                  <a:srgbClr val="00B050"/>
                </a:solidFill>
                <a:cs typeface="+mn-ea"/>
                <a:sym typeface="+mn-ea"/>
              </a:rPr>
              <a:t>, 10:00am ~ 11:59am, ET; </a:t>
            </a:r>
            <a:r>
              <a:rPr lang="en-US" altLang="zh-CN" dirty="0" err="1">
                <a:solidFill>
                  <a:srgbClr val="00B050"/>
                </a:solidFill>
                <a:cs typeface="+mn-ea"/>
                <a:sym typeface="+mn-ea"/>
              </a:rPr>
              <a:t>Webex</a:t>
            </a:r>
            <a:endParaRPr lang="en-US" altLang="zh-CN" dirty="0">
              <a:solidFill>
                <a:srgbClr val="00B050"/>
              </a:solidFill>
              <a:cs typeface="+mn-ea"/>
              <a:sym typeface="+mn-ea"/>
            </a:endParaRPr>
          </a:p>
          <a:p>
            <a:pPr marL="342900" indent="-342900" eaLnBrk="1" hangingPunct="1">
              <a:buFont typeface="Arial" panose="020B0604020202020204" pitchFamily="34" charset="0"/>
              <a:buChar char="•"/>
            </a:pPr>
            <a:r>
              <a:rPr lang="en-US" altLang="zh-CN" dirty="0">
                <a:solidFill>
                  <a:srgbClr val="00B050"/>
                </a:solidFill>
                <a:cs typeface="+mn-ea"/>
                <a:sym typeface="+mn-ea"/>
              </a:rPr>
              <a:t>Oct 19</a:t>
            </a:r>
            <a:r>
              <a:rPr lang="en-US" altLang="zh-CN" baseline="30000" dirty="0">
                <a:solidFill>
                  <a:srgbClr val="00B050"/>
                </a:solidFill>
                <a:cs typeface="+mn-ea"/>
                <a:sym typeface="+mn-ea"/>
              </a:rPr>
              <a:t>th</a:t>
            </a:r>
            <a:r>
              <a:rPr lang="en-US" altLang="zh-CN" dirty="0">
                <a:solidFill>
                  <a:srgbClr val="00B050"/>
                </a:solidFill>
                <a:cs typeface="+mn-ea"/>
                <a:sym typeface="+mn-ea"/>
              </a:rPr>
              <a:t>, 10:00am ~ 11:59am, ET; </a:t>
            </a:r>
            <a:r>
              <a:rPr lang="en-US" altLang="zh-CN" dirty="0" err="1">
                <a:solidFill>
                  <a:srgbClr val="00B050"/>
                </a:solidFill>
                <a:cs typeface="+mn-ea"/>
                <a:sym typeface="+mn-ea"/>
              </a:rPr>
              <a:t>Webex</a:t>
            </a:r>
            <a:endParaRPr lang="en-US" altLang="zh-CN" dirty="0">
              <a:solidFill>
                <a:srgbClr val="00B050"/>
              </a:solidFill>
              <a:cs typeface="+mn-ea"/>
              <a:sym typeface="+mn-ea"/>
            </a:endParaRPr>
          </a:p>
          <a:p>
            <a:pPr marL="342900" indent="-342900" eaLnBrk="1" hangingPunct="1">
              <a:buFont typeface="Arial" panose="020B0604020202020204" pitchFamily="34" charset="0"/>
              <a:buChar char="•"/>
            </a:pPr>
            <a:r>
              <a:rPr lang="en-US" altLang="zh-CN" dirty="0">
                <a:solidFill>
                  <a:srgbClr val="00B050"/>
                </a:solidFill>
                <a:cs typeface="+mn-ea"/>
                <a:sym typeface="+mn-ea"/>
              </a:rPr>
              <a:t>Oct 22</a:t>
            </a:r>
            <a:r>
              <a:rPr lang="en-US" altLang="zh-CN" baseline="30000" dirty="0">
                <a:solidFill>
                  <a:srgbClr val="00B050"/>
                </a:solidFill>
                <a:cs typeface="+mn-ea"/>
                <a:sym typeface="+mn-ea"/>
              </a:rPr>
              <a:t>nd</a:t>
            </a:r>
            <a:r>
              <a:rPr lang="en-US" altLang="zh-CN" dirty="0">
                <a:solidFill>
                  <a:srgbClr val="00B050"/>
                </a:solidFill>
                <a:cs typeface="+mn-ea"/>
                <a:sym typeface="+mn-ea"/>
              </a:rPr>
              <a:t>, 10:00am ~ 11:59am, ET; </a:t>
            </a:r>
            <a:r>
              <a:rPr lang="en-US" altLang="zh-CN" dirty="0" err="1">
                <a:solidFill>
                  <a:srgbClr val="00B050"/>
                </a:solidFill>
                <a:cs typeface="+mn-ea"/>
                <a:sym typeface="+mn-ea"/>
              </a:rPr>
              <a:t>Webex</a:t>
            </a:r>
            <a:endParaRPr lang="en-US" altLang="zh-CN" dirty="0">
              <a:solidFill>
                <a:srgbClr val="00B050"/>
              </a:solidFill>
              <a:cs typeface="+mn-ea"/>
              <a:sym typeface="+mn-ea"/>
            </a:endParaRPr>
          </a:p>
          <a:p>
            <a:pPr marL="342900" indent="-342900" eaLnBrk="1" hangingPunct="1">
              <a:buFont typeface="Arial" panose="020B0604020202020204" pitchFamily="34" charset="0"/>
              <a:buChar char="•"/>
            </a:pPr>
            <a:r>
              <a:rPr lang="en-US" altLang="zh-CN" dirty="0">
                <a:solidFill>
                  <a:srgbClr val="00B050"/>
                </a:solidFill>
                <a:cs typeface="+mn-ea"/>
                <a:sym typeface="+mn-ea"/>
              </a:rPr>
              <a:t>Oct 26</a:t>
            </a:r>
            <a:r>
              <a:rPr lang="en-US" altLang="zh-CN" baseline="30000" dirty="0">
                <a:solidFill>
                  <a:srgbClr val="00B050"/>
                </a:solidFill>
                <a:cs typeface="+mn-ea"/>
                <a:sym typeface="+mn-ea"/>
              </a:rPr>
              <a:t>th</a:t>
            </a:r>
            <a:r>
              <a:rPr lang="en-US" altLang="zh-CN" dirty="0">
                <a:solidFill>
                  <a:srgbClr val="00B050"/>
                </a:solidFill>
                <a:cs typeface="+mn-ea"/>
                <a:sym typeface="+mn-ea"/>
              </a:rPr>
              <a:t>, 10:00am ~ 11:59am, ET; </a:t>
            </a:r>
            <a:r>
              <a:rPr lang="en-US" altLang="zh-CN" dirty="0" err="1">
                <a:solidFill>
                  <a:srgbClr val="00B050"/>
                </a:solidFill>
                <a:cs typeface="+mn-ea"/>
                <a:sym typeface="+mn-ea"/>
              </a:rPr>
              <a:t>Webex</a:t>
            </a:r>
            <a:endParaRPr lang="en-US" altLang="zh-CN" dirty="0">
              <a:solidFill>
                <a:srgbClr val="00B050"/>
              </a:solidFill>
              <a:cs typeface="+mn-ea"/>
              <a:sym typeface="+mn-ea"/>
            </a:endParaRPr>
          </a:p>
          <a:p>
            <a:pPr marL="342900" indent="-342900" eaLnBrk="1" hangingPunct="1">
              <a:buFont typeface="Arial" panose="020B0604020202020204" pitchFamily="34" charset="0"/>
              <a:buChar char="•"/>
            </a:pPr>
            <a:r>
              <a:rPr lang="en-US" altLang="zh-CN" dirty="0">
                <a:solidFill>
                  <a:srgbClr val="00B050"/>
                </a:solidFill>
                <a:cs typeface="+mn-ea"/>
                <a:sym typeface="+mn-ea"/>
              </a:rPr>
              <a:t>Nov 2</a:t>
            </a:r>
            <a:r>
              <a:rPr lang="en-US" altLang="zh-CN" baseline="30000" dirty="0">
                <a:solidFill>
                  <a:srgbClr val="00B050"/>
                </a:solidFill>
                <a:cs typeface="+mn-ea"/>
                <a:sym typeface="+mn-ea"/>
              </a:rPr>
              <a:t>nd</a:t>
            </a:r>
            <a:r>
              <a:rPr lang="en-US" altLang="zh-CN" dirty="0">
                <a:solidFill>
                  <a:srgbClr val="00B050"/>
                </a:solidFill>
                <a:cs typeface="+mn-ea"/>
                <a:sym typeface="+mn-ea"/>
              </a:rPr>
              <a:t>, 10:00am ~ 11:59am, ET; </a:t>
            </a:r>
            <a:r>
              <a:rPr lang="en-US" altLang="zh-CN" dirty="0" err="1">
                <a:solidFill>
                  <a:srgbClr val="00B050"/>
                </a:solidFill>
                <a:cs typeface="+mn-ea"/>
                <a:sym typeface="+mn-ea"/>
              </a:rPr>
              <a:t>Webex</a:t>
            </a:r>
            <a:r>
              <a:rPr lang="en-US" altLang="zh-CN" dirty="0">
                <a:solidFill>
                  <a:srgbClr val="00B050"/>
                </a:solidFill>
                <a:cs typeface="+mn-ea"/>
                <a:sym typeface="+mn-ea"/>
              </a:rPr>
              <a:t> (Daylight Time)</a:t>
            </a:r>
          </a:p>
          <a:p>
            <a:pPr marL="342900" indent="-342900" eaLnBrk="1" hangingPunct="1">
              <a:buFont typeface="Arial" panose="020B0604020202020204" pitchFamily="34" charset="0"/>
              <a:buChar char="•"/>
            </a:pPr>
            <a:r>
              <a:rPr lang="en-US" altLang="zh-CN" dirty="0">
                <a:solidFill>
                  <a:srgbClr val="00B050"/>
                </a:solidFill>
                <a:cs typeface="+mn-ea"/>
                <a:sym typeface="+mn-ea"/>
              </a:rPr>
              <a:t>Nov 9</a:t>
            </a:r>
            <a:r>
              <a:rPr lang="en-US" altLang="zh-CN" baseline="30000" dirty="0">
                <a:solidFill>
                  <a:srgbClr val="00B050"/>
                </a:solidFill>
                <a:cs typeface="+mn-ea"/>
                <a:sym typeface="+mn-ea"/>
              </a:rPr>
              <a:t>th</a:t>
            </a:r>
            <a:r>
              <a:rPr lang="en-US" altLang="zh-CN" dirty="0">
                <a:solidFill>
                  <a:srgbClr val="00B050"/>
                </a:solidFill>
                <a:cs typeface="+mn-ea"/>
                <a:sym typeface="+mn-ea"/>
              </a:rPr>
              <a:t>, 10:00am ~ 11:00am, ET; </a:t>
            </a:r>
            <a:r>
              <a:rPr lang="en-US" altLang="zh-CN" dirty="0" err="1">
                <a:solidFill>
                  <a:srgbClr val="00B050"/>
                </a:solidFill>
                <a:cs typeface="+mn-ea"/>
                <a:sym typeface="+mn-ea"/>
              </a:rPr>
              <a:t>Webex</a:t>
            </a:r>
            <a:r>
              <a:rPr lang="en-US" altLang="zh-CN" dirty="0">
                <a:solidFill>
                  <a:srgbClr val="00B050"/>
                </a:solidFill>
                <a:cs typeface="+mn-ea"/>
                <a:sym typeface="+mn-ea"/>
              </a:rPr>
              <a:t> (Standard Time)</a:t>
            </a:r>
          </a:p>
          <a:p>
            <a:pPr eaLnBrk="1" hangingPunct="1"/>
            <a:endParaRPr lang="en-US" altLang="zh-CN" sz="2400" dirty="0">
              <a:solidFill>
                <a:srgbClr val="00B050"/>
              </a:solidFill>
              <a:cs typeface="+mn-ea"/>
            </a:endParaRPr>
          </a:p>
        </p:txBody>
      </p:sp>
      <p:sp>
        <p:nvSpPr>
          <p:cNvPr id="3" name="Footer Placeholder 2">
            <a:extLst>
              <a:ext uri="{FF2B5EF4-FFF2-40B4-BE49-F238E27FC236}">
                <a16:creationId xmlns:a16="http://schemas.microsoft.com/office/drawing/2014/main" id="{F080460E-C9CB-42F0-BFF2-1D4AF8EB9DEB}"/>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98AF9FAD-BBB7-42B5-B894-BB2D480453ED}"/>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8" name="Date Placeholder 7">
            <a:extLst>
              <a:ext uri="{FF2B5EF4-FFF2-40B4-BE49-F238E27FC236}">
                <a16:creationId xmlns:a16="http://schemas.microsoft.com/office/drawing/2014/main" id="{21DFB98B-6B6A-4609-963B-87E30DABDD16}"/>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34488788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err="1">
                <a:solidFill>
                  <a:schemeClr val="tx1"/>
                </a:solidFill>
              </a:rPr>
              <a:t>TGbe</a:t>
            </a:r>
            <a:r>
              <a:rPr lang="en-US" altLang="en-US" dirty="0">
                <a:solidFill>
                  <a:schemeClr val="tx1"/>
                </a:solidFill>
              </a:rPr>
              <a:t> (Extremely High Throughput)</a:t>
            </a:r>
            <a:br>
              <a:rPr lang="en-US" altLang="en-US" dirty="0">
                <a:solidFill>
                  <a:schemeClr val="tx1"/>
                </a:solidFill>
              </a:rPr>
            </a:br>
            <a:r>
              <a:rPr lang="en-US" altLang="en-US" dirty="0">
                <a:solidFill>
                  <a:schemeClr val="tx1"/>
                </a:solidFill>
              </a:rPr>
              <a:t>September 2021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660525"/>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2021-09-20</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F25CB283-0404-4F72-9905-3355934789A3}"/>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B6BE6062-52A8-41AF-A7C0-345BFA98AB49}"/>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8" name="Date Placeholder 7">
            <a:extLst>
              <a:ext uri="{FF2B5EF4-FFF2-40B4-BE49-F238E27FC236}">
                <a16:creationId xmlns:a16="http://schemas.microsoft.com/office/drawing/2014/main" id="{14C38BB3-F35A-4C75-872D-0D866BB15B9D}"/>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33104268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1800" dirty="0"/>
              <a:t>TGbe had scheduled 4 conf. calls during the September electronic interim</a:t>
            </a:r>
          </a:p>
          <a:p>
            <a:pPr lvl="1">
              <a:buFont typeface="Arial" panose="020B0604020202020204" pitchFamily="34" charset="0"/>
              <a:buChar char="•"/>
            </a:pPr>
            <a:r>
              <a:rPr lang="en-US" sz="1600" dirty="0"/>
              <a:t>Two Joint calls, and two parallel MAC/PHY calls</a:t>
            </a:r>
          </a:p>
          <a:p>
            <a:pPr lvl="2">
              <a:buFont typeface="Arial" panose="020B0604020202020204" pitchFamily="34" charset="0"/>
              <a:buChar char="•"/>
            </a:pPr>
            <a:r>
              <a:rPr lang="en-US" sz="1400" dirty="0"/>
              <a:t>Covered comment resolution documents</a:t>
            </a:r>
          </a:p>
          <a:p>
            <a:pPr lvl="2">
              <a:buFont typeface="Arial" panose="020B0604020202020204" pitchFamily="34" charset="0"/>
              <a:buChar char="•"/>
            </a:pPr>
            <a:r>
              <a:rPr lang="en-US" sz="1400" dirty="0"/>
              <a:t>Approved the resolution of </a:t>
            </a:r>
            <a:r>
              <a:rPr lang="en-US" sz="1400" dirty="0">
                <a:solidFill>
                  <a:schemeClr val="tx1"/>
                </a:solidFill>
              </a:rPr>
              <a:t>several technical/editorial </a:t>
            </a:r>
            <a:r>
              <a:rPr lang="en-US" sz="1400" dirty="0"/>
              <a:t>comments and PDT submissions</a:t>
            </a:r>
          </a:p>
          <a:p>
            <a:pPr lvl="3">
              <a:buFont typeface="Arial" panose="020B0604020202020204" pitchFamily="34" charset="0"/>
              <a:buChar char="•"/>
            </a:pPr>
            <a:r>
              <a:rPr lang="en-US" sz="1200" dirty="0"/>
              <a:t>~30% of all CC36 comments are now resolved</a:t>
            </a:r>
          </a:p>
          <a:p>
            <a:pPr lvl="1">
              <a:buFont typeface="Arial" panose="020B0604020202020204" pitchFamily="34" charset="0"/>
              <a:buChar char="•"/>
            </a:pPr>
            <a:r>
              <a:rPr lang="en-US" sz="1600" dirty="0"/>
              <a:t>Approved the creation of TGbe D1.2</a:t>
            </a:r>
          </a:p>
          <a:p>
            <a:pPr lvl="2">
              <a:buFont typeface="Arial" panose="020B0604020202020204" pitchFamily="34" charset="0"/>
              <a:buChar char="•"/>
            </a:pPr>
            <a:r>
              <a:rPr lang="en-US" sz="1400" dirty="0"/>
              <a:t>TGbe D1.2 is expected to be available </a:t>
            </a:r>
            <a:r>
              <a:rPr lang="en-US" sz="1400" dirty="0">
                <a:solidFill>
                  <a:schemeClr val="tx1"/>
                </a:solidFill>
              </a:rPr>
              <a:t>by end of this week</a:t>
            </a:r>
          </a:p>
          <a:p>
            <a:pPr>
              <a:buFont typeface="Arial" panose="020B0604020202020204" pitchFamily="34" charset="0"/>
              <a:buChar char="•"/>
            </a:pPr>
            <a:r>
              <a:rPr lang="en-US" sz="1800" dirty="0"/>
              <a:t>Agenda is available in </a:t>
            </a:r>
            <a:r>
              <a:rPr lang="en-US" sz="1800" dirty="0">
                <a:solidFill>
                  <a:srgbClr val="FF0000"/>
                </a:solidFill>
                <a:hlinkClick r:id="rId2"/>
              </a:rPr>
              <a:t>1319r8</a:t>
            </a:r>
            <a:r>
              <a:rPr lang="en-US" sz="1800" dirty="0"/>
              <a:t>, with queue statuses available </a:t>
            </a:r>
            <a:r>
              <a:rPr lang="en-US" sz="1800"/>
              <a:t>in </a:t>
            </a:r>
            <a:r>
              <a:rPr lang="en-US" sz="1800">
                <a:solidFill>
                  <a:srgbClr val="FF0000"/>
                </a:solidFill>
                <a:hlinkClick r:id="rId3"/>
              </a:rPr>
              <a:t>1478r3</a:t>
            </a:r>
            <a:endParaRPr lang="en-US" sz="1800" dirty="0">
              <a:solidFill>
                <a:srgbClr val="FF0000"/>
              </a:solidFill>
            </a:endParaRPr>
          </a:p>
          <a:p>
            <a:pPr lvl="1">
              <a:buFont typeface="Arial" panose="020B0604020202020204" pitchFamily="34" charset="0"/>
              <a:buChar char="•"/>
            </a:pPr>
            <a:r>
              <a:rPr lang="en-US" sz="1600" dirty="0"/>
              <a:t>Future Teleconference Plan is provided in the next slide</a:t>
            </a:r>
          </a:p>
          <a:p>
            <a:pPr>
              <a:buFont typeface="Arial" panose="020B0604020202020204" pitchFamily="34" charset="0"/>
              <a:buChar char="•"/>
            </a:pPr>
            <a:r>
              <a:rPr lang="en-US" sz="1800" dirty="0"/>
              <a:t>Motions List is available in </a:t>
            </a:r>
            <a:r>
              <a:rPr lang="en-US" sz="1800" dirty="0">
                <a:solidFill>
                  <a:srgbClr val="FF0000"/>
                </a:solidFill>
                <a:hlinkClick r:id="rId4"/>
              </a:rPr>
              <a:t>1982r44</a:t>
            </a:r>
            <a:endParaRPr lang="en-US" sz="1800" dirty="0">
              <a:solidFill>
                <a:srgbClr val="FF0000"/>
              </a:solidFill>
            </a:endParaRPr>
          </a:p>
          <a:p>
            <a:pPr lvl="1">
              <a:buFont typeface="Arial" panose="020B0604020202020204" pitchFamily="34" charset="0"/>
              <a:buChar char="•"/>
            </a:pPr>
            <a:endParaRPr lang="en-US" sz="1600" dirty="0"/>
          </a:p>
        </p:txBody>
      </p:sp>
      <p:grpSp>
        <p:nvGrpSpPr>
          <p:cNvPr id="14" name="Group 13">
            <a:extLst>
              <a:ext uri="{FF2B5EF4-FFF2-40B4-BE49-F238E27FC236}">
                <a16:creationId xmlns:a16="http://schemas.microsoft.com/office/drawing/2014/main" id="{B7557F01-B7DC-4BC3-AB93-B8468FEA4F74}"/>
              </a:ext>
            </a:extLst>
          </p:cNvPr>
          <p:cNvGrpSpPr/>
          <p:nvPr/>
        </p:nvGrpSpPr>
        <p:grpSpPr>
          <a:xfrm>
            <a:off x="9370963" y="5383085"/>
            <a:ext cx="2644301" cy="1017715"/>
            <a:chOff x="9370963" y="5383085"/>
            <a:chExt cx="2644301" cy="1017715"/>
          </a:xfrm>
        </p:grpSpPr>
        <p:sp>
          <p:nvSpPr>
            <p:cNvPr id="15" name="Rectangle 14">
              <a:extLst>
                <a:ext uri="{FF2B5EF4-FFF2-40B4-BE49-F238E27FC236}">
                  <a16:creationId xmlns:a16="http://schemas.microsoft.com/office/drawing/2014/main" id="{263C1BBB-9E3E-4DDB-B238-3727E341BADF}"/>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TextBox 15">
              <a:extLst>
                <a:ext uri="{FF2B5EF4-FFF2-40B4-BE49-F238E27FC236}">
                  <a16:creationId xmlns:a16="http://schemas.microsoft.com/office/drawing/2014/main" id="{7B1586FF-CE14-4479-B49C-37BB287E00A2}"/>
                </a:ext>
              </a:extLst>
            </p:cNvPr>
            <p:cNvSpPr txBox="1"/>
            <p:nvPr/>
          </p:nvSpPr>
          <p:spPr>
            <a:xfrm>
              <a:off x="9663399" y="6093023"/>
              <a:ext cx="2276585" cy="307777"/>
            </a:xfrm>
            <a:prstGeom prst="rect">
              <a:avLst/>
            </a:prstGeom>
            <a:noFill/>
          </p:spPr>
          <p:txBody>
            <a:bodyPr wrap="none" rtlCol="0">
              <a:spAutoFit/>
            </a:bodyPr>
            <a:lstStyle/>
            <a:p>
              <a:r>
                <a:rPr lang="en-US" sz="1400" dirty="0">
                  <a:solidFill>
                    <a:schemeClr val="tx1"/>
                  </a:solidFill>
                </a:rPr>
                <a:t> Distribution of ~4350 CIDs</a:t>
              </a:r>
            </a:p>
          </p:txBody>
        </p:sp>
        <p:sp>
          <p:nvSpPr>
            <p:cNvPr id="17" name="Rectangle 16">
              <a:extLst>
                <a:ext uri="{FF2B5EF4-FFF2-40B4-BE49-F238E27FC236}">
                  <a16:creationId xmlns:a16="http://schemas.microsoft.com/office/drawing/2014/main" id="{628824E0-A577-4284-8179-B1186D6E7896}"/>
                </a:ext>
              </a:extLst>
            </p:cNvPr>
            <p:cNvSpPr/>
            <p:nvPr/>
          </p:nvSpPr>
          <p:spPr bwMode="auto">
            <a:xfrm>
              <a:off x="9370963" y="5578368"/>
              <a:ext cx="611237"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8" name="Rectangle 17">
              <a:extLst>
                <a:ext uri="{FF2B5EF4-FFF2-40B4-BE49-F238E27FC236}">
                  <a16:creationId xmlns:a16="http://schemas.microsoft.com/office/drawing/2014/main" id="{2E2BCCB5-95F4-4FBF-9E46-C5F0500A8A35}"/>
                </a:ext>
              </a:extLst>
            </p:cNvPr>
            <p:cNvSpPr/>
            <p:nvPr/>
          </p:nvSpPr>
          <p:spPr bwMode="auto">
            <a:xfrm>
              <a:off x="9982199" y="5578368"/>
              <a:ext cx="1818051"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9" name="Rectangle 18">
              <a:extLst>
                <a:ext uri="{FF2B5EF4-FFF2-40B4-BE49-F238E27FC236}">
                  <a16:creationId xmlns:a16="http://schemas.microsoft.com/office/drawing/2014/main" id="{5C375ED8-6E9D-4C6A-8C77-71FD40F2862C}"/>
                </a:ext>
              </a:extLst>
            </p:cNvPr>
            <p:cNvSpPr/>
            <p:nvPr/>
          </p:nvSpPr>
          <p:spPr bwMode="auto">
            <a:xfrm>
              <a:off x="11800250" y="5578368"/>
              <a:ext cx="86948"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0" name="TextBox 19">
              <a:extLst>
                <a:ext uri="{FF2B5EF4-FFF2-40B4-BE49-F238E27FC236}">
                  <a16:creationId xmlns:a16="http://schemas.microsoft.com/office/drawing/2014/main" id="{E3630052-50A5-49C0-92B3-30ABDDC668AE}"/>
                </a:ext>
              </a:extLst>
            </p:cNvPr>
            <p:cNvSpPr txBox="1"/>
            <p:nvPr/>
          </p:nvSpPr>
          <p:spPr>
            <a:xfrm>
              <a:off x="11643046" y="5388508"/>
              <a:ext cx="372218" cy="261610"/>
            </a:xfrm>
            <a:prstGeom prst="rect">
              <a:avLst/>
            </a:prstGeom>
            <a:noFill/>
          </p:spPr>
          <p:txBody>
            <a:bodyPr wrap="none" rtlCol="0">
              <a:spAutoFit/>
            </a:bodyPr>
            <a:lstStyle/>
            <a:p>
              <a:r>
                <a:rPr lang="en-US" sz="1050" dirty="0">
                  <a:solidFill>
                    <a:schemeClr val="tx1"/>
                  </a:solidFill>
                </a:rPr>
                <a:t>9%</a:t>
              </a:r>
            </a:p>
          </p:txBody>
        </p:sp>
        <p:sp>
          <p:nvSpPr>
            <p:cNvPr id="21" name="TextBox 20">
              <a:extLst>
                <a:ext uri="{FF2B5EF4-FFF2-40B4-BE49-F238E27FC236}">
                  <a16:creationId xmlns:a16="http://schemas.microsoft.com/office/drawing/2014/main" id="{3EC0D445-BF55-4AA5-BC72-828B84162DD6}"/>
                </a:ext>
              </a:extLst>
            </p:cNvPr>
            <p:cNvSpPr txBox="1"/>
            <p:nvPr/>
          </p:nvSpPr>
          <p:spPr>
            <a:xfrm>
              <a:off x="10705115" y="5388508"/>
              <a:ext cx="431528" cy="253916"/>
            </a:xfrm>
            <a:prstGeom prst="rect">
              <a:avLst/>
            </a:prstGeom>
            <a:noFill/>
          </p:spPr>
          <p:txBody>
            <a:bodyPr wrap="none" rtlCol="0">
              <a:spAutoFit/>
            </a:bodyPr>
            <a:lstStyle/>
            <a:p>
              <a:r>
                <a:rPr lang="en-US" sz="1050" dirty="0">
                  <a:solidFill>
                    <a:schemeClr val="tx1"/>
                  </a:solidFill>
                </a:rPr>
                <a:t>67%</a:t>
              </a:r>
            </a:p>
          </p:txBody>
        </p:sp>
        <p:sp>
          <p:nvSpPr>
            <p:cNvPr id="22" name="TextBox 21">
              <a:extLst>
                <a:ext uri="{FF2B5EF4-FFF2-40B4-BE49-F238E27FC236}">
                  <a16:creationId xmlns:a16="http://schemas.microsoft.com/office/drawing/2014/main" id="{3428687D-A48E-47B7-984F-B4798D48D222}"/>
                </a:ext>
              </a:extLst>
            </p:cNvPr>
            <p:cNvSpPr txBox="1"/>
            <p:nvPr/>
          </p:nvSpPr>
          <p:spPr>
            <a:xfrm>
              <a:off x="9542828" y="5383085"/>
              <a:ext cx="431528" cy="253916"/>
            </a:xfrm>
            <a:prstGeom prst="rect">
              <a:avLst/>
            </a:prstGeom>
            <a:noFill/>
          </p:spPr>
          <p:txBody>
            <a:bodyPr wrap="none" rtlCol="0">
              <a:spAutoFit/>
            </a:bodyPr>
            <a:lstStyle/>
            <a:p>
              <a:r>
                <a:rPr lang="en-US" sz="1050" dirty="0">
                  <a:solidFill>
                    <a:schemeClr val="tx1"/>
                  </a:solidFill>
                </a:rPr>
                <a:t>24%</a:t>
              </a:r>
            </a:p>
          </p:txBody>
        </p:sp>
      </p:grpSp>
      <p:grpSp>
        <p:nvGrpSpPr>
          <p:cNvPr id="30" name="Group 29">
            <a:extLst>
              <a:ext uri="{FF2B5EF4-FFF2-40B4-BE49-F238E27FC236}">
                <a16:creationId xmlns:a16="http://schemas.microsoft.com/office/drawing/2014/main" id="{A90DF394-8294-4E49-AC2E-8DC8E0677D31}"/>
              </a:ext>
            </a:extLst>
          </p:cNvPr>
          <p:cNvGrpSpPr/>
          <p:nvPr/>
        </p:nvGrpSpPr>
        <p:grpSpPr>
          <a:xfrm>
            <a:off x="8960992" y="2932785"/>
            <a:ext cx="3220528" cy="2415396"/>
            <a:chOff x="2592949" y="4277695"/>
            <a:chExt cx="3220528" cy="2415396"/>
          </a:xfrm>
        </p:grpSpPr>
        <p:pic>
          <p:nvPicPr>
            <p:cNvPr id="29" name="Picture 28">
              <a:extLst>
                <a:ext uri="{FF2B5EF4-FFF2-40B4-BE49-F238E27FC236}">
                  <a16:creationId xmlns:a16="http://schemas.microsoft.com/office/drawing/2014/main" id="{D7908B22-3A12-4D02-BF17-46E7CBE60242}"/>
                </a:ext>
              </a:extLst>
            </p:cNvPr>
            <p:cNvPicPr>
              <a:picLocks noChangeAspect="1"/>
            </p:cNvPicPr>
            <p:nvPr/>
          </p:nvPicPr>
          <p:blipFill>
            <a:blip r:embed="rId5"/>
            <a:stretch>
              <a:fillRect/>
            </a:stretch>
          </p:blipFill>
          <p:spPr>
            <a:xfrm>
              <a:off x="2592949" y="4277695"/>
              <a:ext cx="3220528" cy="2415396"/>
            </a:xfrm>
            <a:prstGeom prst="rect">
              <a:avLst/>
            </a:prstGeom>
          </p:spPr>
        </p:pic>
        <p:sp>
          <p:nvSpPr>
            <p:cNvPr id="25" name="Rectangle 24">
              <a:extLst>
                <a:ext uri="{FF2B5EF4-FFF2-40B4-BE49-F238E27FC236}">
                  <a16:creationId xmlns:a16="http://schemas.microsoft.com/office/drawing/2014/main" id="{9C11C14C-7EC1-41C9-ABC1-9A07AA319995}"/>
                </a:ext>
              </a:extLst>
            </p:cNvPr>
            <p:cNvSpPr/>
            <p:nvPr/>
          </p:nvSpPr>
          <p:spPr bwMode="auto">
            <a:xfrm>
              <a:off x="3078255" y="5674257"/>
              <a:ext cx="495193" cy="743623"/>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FDAC231B-B229-45CA-98BE-BCC46049E1A0}"/>
                </a:ext>
              </a:extLst>
            </p:cNvPr>
            <p:cNvSpPr/>
            <p:nvPr/>
          </p:nvSpPr>
          <p:spPr bwMode="auto">
            <a:xfrm>
              <a:off x="3701275" y="5973806"/>
              <a:ext cx="495193" cy="440075"/>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7" name="Rectangle 26">
              <a:extLst>
                <a:ext uri="{FF2B5EF4-FFF2-40B4-BE49-F238E27FC236}">
                  <a16:creationId xmlns:a16="http://schemas.microsoft.com/office/drawing/2014/main" id="{4AD07FA2-B31A-4DDB-8E71-8CE91F09851C}"/>
                </a:ext>
              </a:extLst>
            </p:cNvPr>
            <p:cNvSpPr/>
            <p:nvPr/>
          </p:nvSpPr>
          <p:spPr bwMode="auto">
            <a:xfrm>
              <a:off x="4942930" y="5832861"/>
              <a:ext cx="495193" cy="59247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sp>
        <p:nvSpPr>
          <p:cNvPr id="32" name="TextBox 31">
            <a:extLst>
              <a:ext uri="{FF2B5EF4-FFF2-40B4-BE49-F238E27FC236}">
                <a16:creationId xmlns:a16="http://schemas.microsoft.com/office/drawing/2014/main" id="{AB188FE6-CB6E-4435-9845-4A54629535FC}"/>
              </a:ext>
            </a:extLst>
          </p:cNvPr>
          <p:cNvSpPr txBox="1"/>
          <p:nvPr/>
        </p:nvSpPr>
        <p:spPr>
          <a:xfrm>
            <a:off x="9775242" y="2841423"/>
            <a:ext cx="1762625" cy="261610"/>
          </a:xfrm>
          <a:prstGeom prst="rect">
            <a:avLst/>
          </a:prstGeom>
          <a:noFill/>
        </p:spPr>
        <p:txBody>
          <a:bodyPr wrap="square">
            <a:spAutoFit/>
          </a:bodyPr>
          <a:lstStyle/>
          <a:p>
            <a:pPr algn="ctr"/>
            <a:r>
              <a:rPr lang="en-US" sz="1100" dirty="0">
                <a:solidFill>
                  <a:schemeClr val="tx1"/>
                </a:solidFill>
              </a:rPr>
              <a:t>Resolution Status</a:t>
            </a:r>
          </a:p>
        </p:txBody>
      </p:sp>
      <p:sp>
        <p:nvSpPr>
          <p:cNvPr id="7" name="Footer Placeholder 6">
            <a:extLst>
              <a:ext uri="{FF2B5EF4-FFF2-40B4-BE49-F238E27FC236}">
                <a16:creationId xmlns:a16="http://schemas.microsoft.com/office/drawing/2014/main" id="{804D7139-CFC5-4C23-B8C7-D3DF41227AC0}"/>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3901AD1E-B92A-44CD-ACC8-6BF300A9548D}"/>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9" name="Date Placeholder 8">
            <a:extLst>
              <a:ext uri="{FF2B5EF4-FFF2-40B4-BE49-F238E27FC236}">
                <a16:creationId xmlns:a16="http://schemas.microsoft.com/office/drawing/2014/main" id="{ED5B621B-0AA8-4065-B21B-1C250CC1B5E9}"/>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17008618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66708" y="1751013"/>
            <a:ext cx="5437717" cy="43433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sz="1400" dirty="0">
                <a:latin typeface="Times New Roman" panose="02020603050405020304" pitchFamily="18" charset="0"/>
              </a:rPr>
              <a:t>Oct 11 	(Monday)		– MAC/PHY		19:00-21:00 ET</a:t>
            </a:r>
          </a:p>
          <a:p>
            <a:r>
              <a:rPr lang="en-US" sz="1400" dirty="0">
                <a:latin typeface="Times New Roman" panose="02020603050405020304" pitchFamily="18" charset="0"/>
              </a:rPr>
              <a:t>Oct 13	(Wednesday) 	– Joint (Motions) 		10:00-12:00 ET</a:t>
            </a:r>
          </a:p>
          <a:p>
            <a:r>
              <a:rPr lang="en-US" sz="1400" dirty="0">
                <a:latin typeface="Times New Roman" panose="02020603050405020304" pitchFamily="18" charset="0"/>
              </a:rPr>
              <a:t>Oct 14	(Thursday) 	– MAC			10:00-12:00 ET</a:t>
            </a:r>
          </a:p>
          <a:p>
            <a:r>
              <a:rPr lang="en-US" sz="1400" dirty="0">
                <a:latin typeface="Times New Roman" panose="02020603050405020304" pitchFamily="18" charset="0"/>
              </a:rPr>
              <a:t>Oct 18 	(Monday)		– MAC/PHY		19:00-21:00 ET</a:t>
            </a:r>
          </a:p>
          <a:p>
            <a:r>
              <a:rPr lang="en-US" sz="1400" dirty="0">
                <a:latin typeface="Times New Roman" panose="02020603050405020304" pitchFamily="18" charset="0"/>
              </a:rPr>
              <a:t>Oct 20	(Wednesday) 	– Joint			10:00-12:00 ET</a:t>
            </a:r>
          </a:p>
          <a:p>
            <a:r>
              <a:rPr lang="en-US" sz="1400" dirty="0">
                <a:latin typeface="Times New Roman" panose="02020603050405020304" pitchFamily="18" charset="0"/>
              </a:rPr>
              <a:t>Oct 21	(Thursday) 	– MAC			10:00-12:00 ET</a:t>
            </a:r>
          </a:p>
          <a:p>
            <a:r>
              <a:rPr lang="en-US" sz="1400" dirty="0">
                <a:latin typeface="Times New Roman" panose="02020603050405020304" pitchFamily="18" charset="0"/>
              </a:rPr>
              <a:t>Oct 25 	(Monday)		– MAC/PHY		19:00-21:00 ET</a:t>
            </a:r>
          </a:p>
          <a:p>
            <a:r>
              <a:rPr lang="en-US" sz="1400" dirty="0">
                <a:latin typeface="Times New Roman" panose="02020603050405020304" pitchFamily="18" charset="0"/>
              </a:rPr>
              <a:t>Oct 27	(Wednesday) 	– Joint (Motions)		10:00-12:00 ET</a:t>
            </a:r>
          </a:p>
          <a:p>
            <a:r>
              <a:rPr lang="en-US" sz="1400" dirty="0">
                <a:latin typeface="Times New Roman" panose="02020603050405020304" pitchFamily="18" charset="0"/>
              </a:rPr>
              <a:t>Oct 28	(Thursday) 	– MAC			10:00-12:00 ET</a:t>
            </a:r>
          </a:p>
          <a:p>
            <a:r>
              <a:rPr lang="en-US" sz="1400" dirty="0">
                <a:latin typeface="Times New Roman" panose="02020603050405020304" pitchFamily="18" charset="0"/>
              </a:rPr>
              <a:t>Nov 01 	(Monday)		– MAC/PHY	</a:t>
            </a:r>
            <a:r>
              <a:rPr lang="en-US" sz="1400">
                <a:latin typeface="Times New Roman" panose="02020603050405020304" pitchFamily="18" charset="0"/>
              </a:rPr>
              <a:t>	19:00-21:00 </a:t>
            </a:r>
            <a:r>
              <a:rPr lang="en-US" sz="1400" dirty="0">
                <a:latin typeface="Times New Roman" panose="02020603050405020304" pitchFamily="18" charset="0"/>
              </a:rPr>
              <a:t>ET</a:t>
            </a:r>
          </a:p>
          <a:p>
            <a:r>
              <a:rPr lang="en-US" sz="1400" dirty="0">
                <a:latin typeface="Times New Roman" panose="02020603050405020304" pitchFamily="18" charset="0"/>
              </a:rPr>
              <a:t>Nov 03	(Wednesday) 	– Joint			10:00-12:00 ET</a:t>
            </a:r>
          </a:p>
          <a:p>
            <a:r>
              <a:rPr lang="en-US" sz="1400" dirty="0">
                <a:latin typeface="Times New Roman" panose="02020603050405020304" pitchFamily="18" charset="0"/>
              </a:rPr>
              <a:t>Nov 04	(Thursday) 	– MAC			10:00-12:00 ET</a:t>
            </a:r>
          </a:p>
          <a:p>
            <a:r>
              <a:rPr lang="en-US" sz="1400" dirty="0">
                <a:latin typeface="Times New Roman" panose="02020603050405020304" pitchFamily="18" charset="0"/>
              </a:rPr>
              <a:t>Nov 08 	(Monday)		– MAC/PHY		19:00-21:00 ET</a:t>
            </a:r>
          </a:p>
          <a:p>
            <a:r>
              <a:rPr lang="en-US" sz="1400" dirty="0">
                <a:latin typeface="Times New Roman" panose="02020603050405020304" pitchFamily="18" charset="0"/>
              </a:rPr>
              <a:t>Nov 10	(Wednesday) 	– Joint			10:00-12:00 ET</a:t>
            </a:r>
          </a:p>
          <a:p>
            <a:r>
              <a:rPr lang="en-US" sz="1400" dirty="0">
                <a:latin typeface="Times New Roman" panose="02020603050405020304" pitchFamily="18" charset="0"/>
              </a:rPr>
              <a:t>Nov 11	(Thursday) 	– MAC			10:00-12:00 ET</a:t>
            </a:r>
          </a:p>
        </p:txBody>
      </p:sp>
      <p:sp>
        <p:nvSpPr>
          <p:cNvPr id="12" name="Content Placeholder 2">
            <a:extLst>
              <a:ext uri="{FF2B5EF4-FFF2-40B4-BE49-F238E27FC236}">
                <a16:creationId xmlns:a16="http://schemas.microsoft.com/office/drawing/2014/main" id="{1737DF73-1D87-41BC-91FB-A745EB8262F3}"/>
              </a:ext>
            </a:extLst>
          </p:cNvPr>
          <p:cNvSpPr txBox="1">
            <a:spLocks/>
          </p:cNvSpPr>
          <p:nvPr/>
        </p:nvSpPr>
        <p:spPr bwMode="auto">
          <a:xfrm>
            <a:off x="834435" y="1751013"/>
            <a:ext cx="5437717" cy="43433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sz="1400" u="sng" dirty="0">
                <a:highlight>
                  <a:srgbClr val="00FF00"/>
                </a:highlight>
                <a:latin typeface="Times New Roman" panose="02020603050405020304" pitchFamily="18" charset="0"/>
              </a:rPr>
              <a:t>Sept 13	(Monday) 		– MAC/PHY	19:00-21:00 ET</a:t>
            </a:r>
          </a:p>
          <a:p>
            <a:r>
              <a:rPr lang="en-US" sz="1400" u="sng" dirty="0">
                <a:highlight>
                  <a:srgbClr val="00FF00"/>
                </a:highlight>
                <a:latin typeface="Times New Roman" panose="02020603050405020304" pitchFamily="18" charset="0"/>
              </a:rPr>
              <a:t>Sept 15	(Wednesday) 	– Joint (Motions)	09:00-11:00 ET</a:t>
            </a:r>
          </a:p>
          <a:p>
            <a:r>
              <a:rPr lang="en-US" sz="1400" u="sng" dirty="0">
                <a:highlight>
                  <a:srgbClr val="00FF00"/>
                </a:highlight>
                <a:latin typeface="Times New Roman" panose="02020603050405020304" pitchFamily="18" charset="0"/>
              </a:rPr>
              <a:t>Sept 16	(Thursday) 	– MAC/PHY	09:00-11:00 ET</a:t>
            </a:r>
          </a:p>
          <a:p>
            <a:r>
              <a:rPr lang="en-US" sz="1400" u="sng" dirty="0">
                <a:highlight>
                  <a:srgbClr val="00FF00"/>
                </a:highlight>
                <a:latin typeface="Times New Roman" panose="02020603050405020304" pitchFamily="18" charset="0"/>
              </a:rPr>
              <a:t>Sept 20	(Monday) 		– Joint (Motions)	09:00-11:00 ET</a:t>
            </a:r>
          </a:p>
          <a:p>
            <a:r>
              <a:rPr lang="en-US" sz="1400" dirty="0">
                <a:latin typeface="Times New Roman" panose="02020603050405020304" pitchFamily="18" charset="0"/>
              </a:rPr>
              <a:t>Sept 22	(Wednesday) 	– MAC 		10:00-12:00 ET</a:t>
            </a:r>
          </a:p>
          <a:p>
            <a:r>
              <a:rPr lang="en-US" sz="1400" dirty="0">
                <a:latin typeface="Times New Roman" panose="02020603050405020304" pitchFamily="18" charset="0"/>
              </a:rPr>
              <a:t>Sept 23	(Thursday) 	– MAC		10:00-12:00 ET</a:t>
            </a:r>
          </a:p>
          <a:p>
            <a:r>
              <a:rPr lang="en-US" sz="1400" dirty="0">
                <a:latin typeface="Times New Roman" panose="02020603050405020304" pitchFamily="18" charset="0"/>
              </a:rPr>
              <a:t>Sept 27 	(Monday)		– MAC/PHY	19:00-21:00 ET</a:t>
            </a:r>
          </a:p>
          <a:p>
            <a:r>
              <a:rPr lang="en-US" sz="1400" dirty="0">
                <a:latin typeface="Times New Roman" panose="02020603050405020304" pitchFamily="18" charset="0"/>
              </a:rPr>
              <a:t>Sept 29	(Wednesday) 	– Joint		10:00-12:00 ET</a:t>
            </a:r>
          </a:p>
          <a:p>
            <a:r>
              <a:rPr lang="en-US" sz="1400" dirty="0">
                <a:latin typeface="Times New Roman" panose="02020603050405020304" pitchFamily="18" charset="0"/>
              </a:rPr>
              <a:t>Sept 30	(Thursday) 	– MAC		10:00-12:00 ET</a:t>
            </a:r>
          </a:p>
          <a:p>
            <a:r>
              <a:rPr lang="en-US" sz="1400" dirty="0">
                <a:solidFill>
                  <a:srgbClr val="FF0000"/>
                </a:solidFill>
                <a:highlight>
                  <a:srgbClr val="00FFFF"/>
                </a:highlight>
                <a:latin typeface="Times New Roman" panose="02020603050405020304" pitchFamily="18" charset="0"/>
              </a:rPr>
              <a:t>Oct 04-08	(Mon-Fri)		– No Conf Call 	Golden Week</a:t>
            </a:r>
          </a:p>
          <a:p>
            <a:pPr lvl="0"/>
            <a:endParaRPr lang="en-US" sz="1400" dirty="0">
              <a:latin typeface="Times New Roman" panose="02020603050405020304" pitchFamily="18" charset="0"/>
            </a:endParaRPr>
          </a:p>
        </p:txBody>
      </p:sp>
      <p:sp>
        <p:nvSpPr>
          <p:cNvPr id="3" name="Footer Placeholder 2">
            <a:extLst>
              <a:ext uri="{FF2B5EF4-FFF2-40B4-BE49-F238E27FC236}">
                <a16:creationId xmlns:a16="http://schemas.microsoft.com/office/drawing/2014/main" id="{61CA0420-B6FA-4AF0-B9C9-B596945432FC}"/>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08FAFFCD-E70C-40C1-9DD7-9562BE792881}"/>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9" name="Date Placeholder 8">
            <a:extLst>
              <a:ext uri="{FF2B5EF4-FFF2-40B4-BE49-F238E27FC236}">
                <a16:creationId xmlns:a16="http://schemas.microsoft.com/office/drawing/2014/main" id="{FD1B55B5-EE63-4CC0-B925-C3D537C1D3A9}"/>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3879707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(July to September)</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September 2021</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12" name="Content Placeholder 11">
            <a:extLst>
              <a:ext uri="{FF2B5EF4-FFF2-40B4-BE49-F238E27FC236}">
                <a16:creationId xmlns:a16="http://schemas.microsoft.com/office/drawing/2014/main" id="{B6234C9D-39DB-40FA-86D4-9AD2118C6E1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3461" y="1447800"/>
            <a:ext cx="9160739" cy="5005895"/>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solidFill>
                  <a:srgbClr val="00B050"/>
                </a:solidFill>
              </a:rPr>
              <a:t>PAR approved													Mar           2019</a:t>
            </a:r>
          </a:p>
          <a:p>
            <a:pPr>
              <a:buFont typeface="Arial" panose="020B0604020202020204" pitchFamily="34" charset="0"/>
              <a:buChar char="•"/>
            </a:pPr>
            <a:r>
              <a:rPr lang="en-US" dirty="0">
                <a:solidFill>
                  <a:srgbClr val="00B050"/>
                </a:solidFill>
              </a:rPr>
              <a:t>First TG meeting													May           2019</a:t>
            </a:r>
          </a:p>
          <a:p>
            <a:pPr>
              <a:buFont typeface="Arial" panose="020B0604020202020204" pitchFamily="34" charset="0"/>
              <a:buChar char="•"/>
            </a:pPr>
            <a:r>
              <a:rPr lang="en-US" dirty="0">
                <a:solidFill>
                  <a:srgbClr val="00B050"/>
                </a:solidFill>
              </a:rPr>
              <a:t>D0.1																Sep            2020</a:t>
            </a:r>
          </a:p>
          <a:p>
            <a:pPr>
              <a:buFont typeface="Arial" panose="020B0604020202020204" pitchFamily="34" charset="0"/>
              <a:buChar char="•"/>
            </a:pPr>
            <a:r>
              <a:rPr lang="en-US" dirty="0">
                <a:solidFill>
                  <a:srgbClr val="00B050"/>
                </a:solidFill>
              </a:rPr>
              <a:t>D1.0 WG Comment Collection 									May 		2021</a:t>
            </a:r>
          </a:p>
          <a:p>
            <a:pPr>
              <a:buFont typeface="Arial" panose="020B0604020202020204" pitchFamily="34" charset="0"/>
              <a:buChar char="•"/>
            </a:pPr>
            <a:r>
              <a:rPr lang="en-US" dirty="0">
                <a:solidFill>
                  <a:schemeClr val="tx1"/>
                </a:solidFill>
              </a:rPr>
              <a:t>D2.0 WG Comment Collection									Mar 		2022</a:t>
            </a:r>
          </a:p>
          <a:p>
            <a:pPr>
              <a:buFont typeface="Arial" panose="020B0604020202020204" pitchFamily="34" charset="0"/>
              <a:buChar char="•"/>
            </a:pPr>
            <a:r>
              <a:rPr lang="en-US" dirty="0">
                <a:solidFill>
                  <a:schemeClr val="tx1"/>
                </a:solidFill>
              </a:rPr>
              <a:t>D3.0 Letter Ballot </a:t>
            </a:r>
            <a:r>
              <a:rPr lang="en-US" dirty="0"/>
              <a:t>												Nov  		2022</a:t>
            </a:r>
          </a:p>
          <a:p>
            <a:pPr>
              <a:buFont typeface="Arial" panose="020B0604020202020204" pitchFamily="34" charset="0"/>
              <a:buChar char="•"/>
            </a:pPr>
            <a:r>
              <a:rPr lang="en-US" dirty="0"/>
              <a:t>Initial Sponsor Ballot (D4.0)										May           2023</a:t>
            </a:r>
          </a:p>
          <a:p>
            <a:pPr>
              <a:buFont typeface="Arial" panose="020B0604020202020204" pitchFamily="34" charset="0"/>
              <a:buChar char="•"/>
            </a:pPr>
            <a:r>
              <a:rPr lang="en-US" dirty="0"/>
              <a:t>Final 802.11 WG approval										Mar           2024</a:t>
            </a:r>
          </a:p>
          <a:p>
            <a:pPr>
              <a:buFont typeface="Arial" panose="020B0604020202020204" pitchFamily="34" charset="0"/>
              <a:buChar char="•"/>
            </a:pPr>
            <a:r>
              <a:rPr lang="en-US" dirty="0"/>
              <a:t>802 EC approval													Mar           2024</a:t>
            </a:r>
          </a:p>
          <a:p>
            <a:pPr>
              <a:buFont typeface="Arial" panose="020B0604020202020204" pitchFamily="34" charset="0"/>
              <a:buChar char="•"/>
            </a:pPr>
            <a:r>
              <a:rPr lang="en-US" dirty="0" err="1"/>
              <a:t>RevCom</a:t>
            </a:r>
            <a:r>
              <a:rPr lang="en-US" dirty="0"/>
              <a:t> and SASB approval									May           2024</a:t>
            </a:r>
          </a:p>
        </p:txBody>
      </p:sp>
      <p:sp>
        <p:nvSpPr>
          <p:cNvPr id="7" name="Footer Placeholder 6">
            <a:extLst>
              <a:ext uri="{FF2B5EF4-FFF2-40B4-BE49-F238E27FC236}">
                <a16:creationId xmlns:a16="http://schemas.microsoft.com/office/drawing/2014/main" id="{1FC44353-5B62-4184-B9EE-8F53C1925A6A}"/>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2D0EED3C-2683-467A-A7BA-CF8072B30726}"/>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9" name="Date Placeholder 8">
            <a:extLst>
              <a:ext uri="{FF2B5EF4-FFF2-40B4-BE49-F238E27FC236}">
                <a16:creationId xmlns:a16="http://schemas.microsoft.com/office/drawing/2014/main" id="{E594E30C-B50F-4979-92A8-98C9763B3DD2}"/>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783123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209800" y="914400"/>
            <a:ext cx="7772400" cy="1066800"/>
          </a:xfrm>
          <a:noFill/>
        </p:spPr>
        <p:txBody>
          <a:bodyPr/>
          <a:lstStyle/>
          <a:p>
            <a:r>
              <a:rPr lang="en-US" altLang="zh-CN" sz="2800" dirty="0" err="1"/>
              <a:t>TGbf</a:t>
            </a:r>
            <a:r>
              <a:rPr lang="en-US" altLang="zh-CN" sz="2800" dirty="0"/>
              <a:t> (WLAN Sensing)</a:t>
            </a:r>
            <a:br>
              <a:rPr lang="en-US" altLang="en-US" sz="2800" dirty="0"/>
            </a:br>
            <a:r>
              <a:rPr lang="en-US" altLang="zh-CN" sz="2800" dirty="0">
                <a:solidFill>
                  <a:srgbClr val="0000FF"/>
                </a:solidFill>
              </a:rPr>
              <a:t>September </a:t>
            </a:r>
            <a:r>
              <a:rPr lang="en-US" altLang="en-US" sz="2800" dirty="0"/>
              <a:t>2021 Closing Report</a:t>
            </a:r>
            <a:endParaRPr lang="en-US" sz="2800" strike="sngStrike" dirty="0">
              <a:solidFill>
                <a:srgbClr val="FF0000"/>
              </a:solidFill>
            </a:endParaRPr>
          </a:p>
        </p:txBody>
      </p:sp>
      <p:sp>
        <p:nvSpPr>
          <p:cNvPr id="7173" name="Rectangle 6"/>
          <p:cNvSpPr>
            <a:spLocks noGrp="1" noChangeArrowheads="1"/>
          </p:cNvSpPr>
          <p:nvPr>
            <p:ph idx="1"/>
          </p:nvPr>
        </p:nvSpPr>
        <p:spPr>
          <a:xfrm>
            <a:off x="2209800" y="2515232"/>
            <a:ext cx="7772400" cy="532769"/>
          </a:xfrm>
          <a:noFill/>
        </p:spPr>
        <p:txBody>
          <a:bodyPr/>
          <a:lstStyle/>
          <a:p>
            <a:pPr algn="ctr">
              <a:buFontTx/>
              <a:buNone/>
            </a:pPr>
            <a:r>
              <a:rPr lang="en-US" sz="2000" dirty="0"/>
              <a:t>Date:</a:t>
            </a:r>
            <a:r>
              <a:rPr lang="en-US" sz="2000" b="0" dirty="0"/>
              <a:t> 2021-07-19</a:t>
            </a:r>
          </a:p>
        </p:txBody>
      </p:sp>
      <p:sp>
        <p:nvSpPr>
          <p:cNvPr id="7171" name="Slide Number Placeholder 4"/>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71</a:t>
            </a:fld>
            <a:endParaRPr lang="en-US" dirty="0"/>
          </a:p>
        </p:txBody>
      </p:sp>
      <p:sp>
        <p:nvSpPr>
          <p:cNvPr id="8"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
        <p:nvSpPr>
          <p:cNvPr id="13" name="Footer Placeholder 3"/>
          <p:cNvSpPr>
            <a:spLocks noGrp="1"/>
          </p:cNvSpPr>
          <p:nvPr>
            <p:ph type="ftr" sz="quarter" idx="3"/>
          </p:nvPr>
        </p:nvSpPr>
        <p:spPr bwMode="auto">
          <a:xfrm flipH="1">
            <a:off x="5791199"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a:t>Alfred Asterjadhi, Qualcomm</a:t>
            </a:r>
            <a:endParaRPr lang="en-US" altLang="zh-CN" dirty="0"/>
          </a:p>
        </p:txBody>
      </p:sp>
      <p:graphicFrame>
        <p:nvGraphicFramePr>
          <p:cNvPr id="9" name="Table 8"/>
          <p:cNvGraphicFramePr>
            <a:graphicFrameLocks noGrp="1"/>
          </p:cNvGraphicFramePr>
          <p:nvPr/>
        </p:nvGraphicFramePr>
        <p:xfrm>
          <a:off x="2362200" y="3443108"/>
          <a:ext cx="7620000" cy="824092"/>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p>
                      <a:pPr algn="ctr"/>
                      <a:r>
                        <a:rPr lang="en-US" sz="11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Date Placeholder 1">
            <a:extLst>
              <a:ext uri="{FF2B5EF4-FFF2-40B4-BE49-F238E27FC236}">
                <a16:creationId xmlns:a16="http://schemas.microsoft.com/office/drawing/2014/main" id="{435B1E07-CB35-4DEE-A34D-572332D1E8EA}"/>
              </a:ext>
            </a:extLst>
          </p:cNvPr>
          <p:cNvSpPr>
            <a:spLocks noGrp="1"/>
          </p:cNvSpPr>
          <p:nvPr>
            <p:ph type="dt" idx="15"/>
          </p:nvPr>
        </p:nvSpPr>
        <p:spPr/>
        <p:txBody>
          <a:bodyPr/>
          <a:lstStyle/>
          <a:p>
            <a:r>
              <a:rPr lang="en-US"/>
              <a:t>September 2021</a:t>
            </a:r>
            <a:endParaRPr lang="en-GB"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72</a:t>
            </a:fld>
            <a:endParaRPr lang="en-US" dirty="0"/>
          </a:p>
        </p:txBody>
      </p:sp>
      <p:sp>
        <p:nvSpPr>
          <p:cNvPr id="5" name="Footer Placeholder 4"/>
          <p:cNvSpPr>
            <a:spLocks noGrp="1"/>
          </p:cNvSpPr>
          <p:nvPr>
            <p:ph type="ftr" sz="quarter" idx="3"/>
          </p:nvPr>
        </p:nvSpPr>
        <p:spPr bwMode="auto">
          <a:xfrm flipH="1">
            <a:off x="5791199"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a:t>Alfred Asterjadhi, Qualcomm</a:t>
            </a:r>
            <a:endParaRPr lang="en-US" altLang="zh-CN" dirty="0"/>
          </a:p>
        </p:txBody>
      </p:sp>
      <p:sp>
        <p:nvSpPr>
          <p:cNvPr id="6" name="Title 1"/>
          <p:cNvSpPr>
            <a:spLocks noGrp="1"/>
          </p:cNvSpPr>
          <p:nvPr>
            <p:ph type="title"/>
          </p:nvPr>
        </p:nvSpPr>
        <p:spPr>
          <a:xfrm>
            <a:off x="2209801" y="685801"/>
            <a:ext cx="7770813" cy="457200"/>
          </a:xfrm>
        </p:spPr>
        <p:txBody>
          <a:bodyPr/>
          <a:lstStyle/>
          <a:p>
            <a:r>
              <a:rPr lang="en-US" sz="2800" dirty="0"/>
              <a:t>Abstract</a:t>
            </a:r>
          </a:p>
        </p:txBody>
      </p:sp>
      <p:sp>
        <p:nvSpPr>
          <p:cNvPr id="7"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b="1" kern="0" dirty="0">
                <a:solidFill>
                  <a:srgbClr val="000000"/>
                </a:solidFill>
                <a:latin typeface="Times New Roman"/>
                <a:ea typeface="MS PGothic" pitchFamily="34" charset="-128"/>
              </a:rPr>
              <a:t>This document is the closing report for </a:t>
            </a:r>
            <a:r>
              <a:rPr lang="en-US" altLang="zh-CN" b="1" kern="0" dirty="0">
                <a:solidFill>
                  <a:srgbClr val="000000"/>
                </a:solidFill>
                <a:latin typeface="Times New Roman"/>
                <a:ea typeface="MS PGothic" pitchFamily="34" charset="-128"/>
              </a:rPr>
              <a:t>Task Group BF </a:t>
            </a:r>
            <a:r>
              <a:rPr lang="en-US" altLang="en-US" b="1" kern="0" dirty="0">
                <a:solidFill>
                  <a:srgbClr val="000000"/>
                </a:solidFill>
                <a:latin typeface="Times New Roman"/>
                <a:ea typeface="MS PGothic" pitchFamily="34" charset="-128"/>
              </a:rPr>
              <a:t>for the </a:t>
            </a:r>
            <a:r>
              <a:rPr lang="en-US" altLang="zh-CN" b="1" kern="0" dirty="0">
                <a:solidFill>
                  <a:srgbClr val="0000FF"/>
                </a:solidFill>
                <a:latin typeface="Times New Roman"/>
                <a:ea typeface="MS PGothic" pitchFamily="34" charset="-128"/>
              </a:rPr>
              <a:t>September </a:t>
            </a:r>
            <a:r>
              <a:rPr lang="en-US" altLang="zh-CN" b="1" kern="0" dirty="0">
                <a:solidFill>
                  <a:srgbClr val="000000"/>
                </a:solidFill>
                <a:latin typeface="Times New Roman"/>
                <a:ea typeface="MS PGothic" pitchFamily="34" charset="-128"/>
              </a:rPr>
              <a:t>2021 </a:t>
            </a:r>
            <a:r>
              <a:rPr lang="en-US" altLang="en-US" b="1" kern="0" dirty="0">
                <a:solidFill>
                  <a:srgbClr val="000000"/>
                </a:solidFill>
                <a:latin typeface="Times New Roman"/>
                <a:ea typeface="MS PGothic" pitchFamily="34" charset="-128"/>
              </a:rPr>
              <a:t>session.</a:t>
            </a:r>
          </a:p>
        </p:txBody>
      </p:sp>
      <p:sp>
        <p:nvSpPr>
          <p:cNvPr id="2" name="Date Placeholder 1">
            <a:extLst>
              <a:ext uri="{FF2B5EF4-FFF2-40B4-BE49-F238E27FC236}">
                <a16:creationId xmlns:a16="http://schemas.microsoft.com/office/drawing/2014/main" id="{543AB469-7BF5-450B-B76D-AD1C5EB83B3B}"/>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19852552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73</a:t>
            </a:fld>
            <a:endParaRPr lang="en-US" dirty="0"/>
          </a:p>
        </p:txBody>
      </p:sp>
      <p:sp>
        <p:nvSpPr>
          <p:cNvPr id="5" name="Footer Placeholder 4"/>
          <p:cNvSpPr>
            <a:spLocks noGrp="1"/>
          </p:cNvSpPr>
          <p:nvPr>
            <p:ph type="ftr" sz="quarter" idx="3"/>
          </p:nvPr>
        </p:nvSpPr>
        <p:spPr bwMode="auto">
          <a:xfrm flipH="1">
            <a:off x="5791199"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a:t>Alfred Asterjadhi, Qualcomm</a:t>
            </a:r>
            <a:endParaRPr lang="en-US" altLang="zh-CN" dirty="0"/>
          </a:p>
        </p:txBody>
      </p:sp>
      <p:sp>
        <p:nvSpPr>
          <p:cNvPr id="7" name="Title 1"/>
          <p:cNvSpPr>
            <a:spLocks noGrp="1"/>
          </p:cNvSpPr>
          <p:nvPr>
            <p:ph type="title"/>
          </p:nvPr>
        </p:nvSpPr>
        <p:spPr>
          <a:xfrm>
            <a:off x="2209801" y="685801"/>
            <a:ext cx="7770813" cy="457200"/>
          </a:xfrm>
        </p:spPr>
        <p:txBody>
          <a:bodyPr/>
          <a:lstStyle/>
          <a:p>
            <a:r>
              <a:rPr lang="en-US" altLang="zh-CN" sz="2800" dirty="0" err="1"/>
              <a:t>TGbf</a:t>
            </a:r>
            <a:r>
              <a:rPr lang="en-US" altLang="zh-CN" sz="2800" dirty="0"/>
              <a:t> (WLAN Sensing) – </a:t>
            </a:r>
            <a:r>
              <a:rPr lang="en-US" altLang="zh-CN" sz="2800" dirty="0">
                <a:solidFill>
                  <a:srgbClr val="0000FF"/>
                </a:solidFill>
                <a:ea typeface="MS PGothic" pitchFamily="34" charset="-128"/>
              </a:rPr>
              <a:t>September </a:t>
            </a:r>
            <a:r>
              <a:rPr lang="en-US" altLang="zh-CN" sz="2800" dirty="0"/>
              <a:t>2021 </a:t>
            </a:r>
            <a:endParaRPr lang="en-US" altLang="en-US" sz="2800" dirty="0"/>
          </a:p>
        </p:txBody>
      </p:sp>
      <p:sp>
        <p:nvSpPr>
          <p:cNvPr id="8" name="Content Placeholder 2"/>
          <p:cNvSpPr txBox="1">
            <a:spLocks noChangeArrowheads="1"/>
          </p:cNvSpPr>
          <p:nvPr/>
        </p:nvSpPr>
        <p:spPr bwMode="auto">
          <a:xfrm>
            <a:off x="2209800" y="1325058"/>
            <a:ext cx="8001001"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Progress during </a:t>
            </a:r>
            <a:r>
              <a:rPr lang="en-US" altLang="zh-CN" b="1" kern="0" dirty="0">
                <a:solidFill>
                  <a:srgbClr val="0000FF"/>
                </a:solidFill>
                <a:latin typeface="Times New Roman"/>
                <a:ea typeface="MS PGothic" pitchFamily="34" charset="-128"/>
              </a:rPr>
              <a:t>September </a:t>
            </a:r>
            <a:r>
              <a:rPr lang="en-US" altLang="zh-CN" b="1" kern="0" dirty="0">
                <a:solidFill>
                  <a:srgbClr val="000000"/>
                </a:solidFill>
                <a:latin typeface="Times New Roman"/>
                <a:ea typeface="MS Gothic"/>
              </a:rPr>
              <a:t>2021 meeting</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3 teleconference calls for </a:t>
            </a: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a:t>
            </a:r>
            <a:r>
              <a:rPr lang="en-US" altLang="zh-CN" sz="2000" kern="0" dirty="0">
                <a:solidFill>
                  <a:srgbClr val="0000FF"/>
                </a:solidFill>
                <a:latin typeface="Times New Roman"/>
                <a:ea typeface="MS Gothic"/>
              </a:rPr>
              <a:t>September 14, 17, 20</a:t>
            </a:r>
            <a:r>
              <a:rPr lang="en-US" altLang="zh-CN" sz="2000" kern="0" dirty="0">
                <a:solidFill>
                  <a:srgbClr val="000000"/>
                </a:solidFill>
                <a:latin typeface="Times New Roman"/>
                <a:ea typeface="MS Gothic"/>
              </a:rPr>
              <a:t>, 9am - 11:00am ET)</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Feedback type, general protocol and procedure, channel model……)</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Developing the SFD</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Goals for the next two months</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Definition, Feedback type, general protocol and procedure……)</a:t>
            </a:r>
            <a:endParaRPr lang="en-US" altLang="zh-CN" sz="2000" kern="0" dirty="0">
              <a:solidFill>
                <a:srgbClr val="000000"/>
              </a:solidFill>
              <a:latin typeface="Times New Roman"/>
              <a:ea typeface="MS Gothic"/>
            </a:endParaRP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Speed up the technical discussion and developing the SFD (Requested weekly teleconference)</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p:txBody>
      </p:sp>
      <p:sp>
        <p:nvSpPr>
          <p:cNvPr id="2" name="Date Placeholder 1">
            <a:extLst>
              <a:ext uri="{FF2B5EF4-FFF2-40B4-BE49-F238E27FC236}">
                <a16:creationId xmlns:a16="http://schemas.microsoft.com/office/drawing/2014/main" id="{486CF523-73E8-47F4-B132-B6B395586D89}"/>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6231167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74</a:t>
            </a:fld>
            <a:endParaRPr lang="en-US" dirty="0"/>
          </a:p>
        </p:txBody>
      </p:sp>
      <p:sp>
        <p:nvSpPr>
          <p:cNvPr id="5" name="Footer Placeholder 4"/>
          <p:cNvSpPr>
            <a:spLocks noGrp="1"/>
          </p:cNvSpPr>
          <p:nvPr>
            <p:ph type="ftr" sz="quarter" idx="3"/>
          </p:nvPr>
        </p:nvSpPr>
        <p:spPr bwMode="auto">
          <a:xfrm flipH="1">
            <a:off x="5791199"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a:t>Alfred Asterjadhi, Qualcomm</a:t>
            </a:r>
            <a:endParaRPr lang="en-US" altLang="zh-CN" dirty="0"/>
          </a:p>
        </p:txBody>
      </p:sp>
      <p:sp>
        <p:nvSpPr>
          <p:cNvPr id="7" name="Title 1"/>
          <p:cNvSpPr>
            <a:spLocks noGrp="1"/>
          </p:cNvSpPr>
          <p:nvPr>
            <p:ph type="title"/>
          </p:nvPr>
        </p:nvSpPr>
        <p:spPr>
          <a:xfrm>
            <a:off x="2209801" y="762002"/>
            <a:ext cx="7770813" cy="685799"/>
          </a:xfrm>
        </p:spPr>
        <p:txBody>
          <a:bodyPr/>
          <a:lstStyle/>
          <a:p>
            <a:r>
              <a:rPr lang="en-US" altLang="zh-CN" dirty="0"/>
              <a:t>IEEE 802.11bf Timeline </a:t>
            </a:r>
            <a:r>
              <a:rPr lang="en-US" altLang="zh-CN" dirty="0">
                <a:solidFill>
                  <a:schemeClr val="tx1"/>
                </a:solidFill>
              </a:rPr>
              <a:t>(unchanged)</a:t>
            </a:r>
            <a:endParaRPr lang="en-US" altLang="en-US" dirty="0"/>
          </a:p>
        </p:txBody>
      </p:sp>
      <p:sp>
        <p:nvSpPr>
          <p:cNvPr id="8" name="Content Placeholder 2"/>
          <p:cNvSpPr txBox="1">
            <a:spLocks noChangeArrowheads="1"/>
          </p:cNvSpPr>
          <p:nvPr/>
        </p:nvSpPr>
        <p:spPr bwMode="auto">
          <a:xfrm>
            <a:off x="2209800" y="1676400"/>
            <a:ext cx="777081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PAR approved			Sep,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First TG meeting		Oct, 2020</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D0.1 				Jan, 2022</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Letter Ballot (D1.0)	Jul, 2022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(D2.0)	Jan,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Recirculation LB (D3.0)	May,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Initial SA Ballot (D4.0)	Sep 2023</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Final 802.11 WG approval	July 2024 </a:t>
            </a:r>
          </a:p>
          <a:p>
            <a:pPr marL="800100" lvl="1" indent="-342900" algn="just">
              <a:spcAft>
                <a:spcPts val="600"/>
              </a:spcAft>
              <a:buFont typeface="Arial" panose="020B0604020202020204" pitchFamily="34" charset="0"/>
              <a:buChar char="•"/>
            </a:pPr>
            <a:r>
              <a:rPr lang="en-US" altLang="zh-CN" dirty="0">
                <a:solidFill>
                  <a:srgbClr val="000000"/>
                </a:solidFill>
                <a:latin typeface="Times New Roman" pitchFamily="18" charset="0"/>
                <a:ea typeface="+mn-ea"/>
              </a:rPr>
              <a:t>802 EC approval		July 2024 </a:t>
            </a:r>
          </a:p>
          <a:p>
            <a:pPr marL="800100" lvl="1" indent="-342900" algn="just">
              <a:spcAft>
                <a:spcPts val="600"/>
              </a:spcAft>
              <a:buFont typeface="Arial" panose="020B0604020202020204" pitchFamily="34" charset="0"/>
              <a:buChar char="•"/>
            </a:pPr>
            <a:r>
              <a:rPr lang="en-US" altLang="zh-CN" dirty="0" err="1">
                <a:solidFill>
                  <a:srgbClr val="000000"/>
                </a:solidFill>
                <a:latin typeface="Times New Roman" pitchFamily="18" charset="0"/>
                <a:ea typeface="+mn-ea"/>
              </a:rPr>
              <a:t>RevCom</a:t>
            </a:r>
            <a:r>
              <a:rPr lang="en-US" altLang="zh-CN" dirty="0">
                <a:solidFill>
                  <a:srgbClr val="000000"/>
                </a:solidFill>
                <a:latin typeface="Times New Roman" pitchFamily="18" charset="0"/>
                <a:ea typeface="+mn-ea"/>
              </a:rPr>
              <a:t> and SASB approval	Sep 2024</a:t>
            </a:r>
            <a:endParaRPr lang="en-US" altLang="zh-CN" sz="2800" dirty="0">
              <a:solidFill>
                <a:srgbClr val="000000"/>
              </a:solidFill>
              <a:latin typeface="Times New Roman" pitchFamily="18" charset="0"/>
              <a:ea typeface="+mn-ea"/>
            </a:endParaRPr>
          </a:p>
        </p:txBody>
      </p:sp>
      <p:sp>
        <p:nvSpPr>
          <p:cNvPr id="2" name="Date Placeholder 1">
            <a:extLst>
              <a:ext uri="{FF2B5EF4-FFF2-40B4-BE49-F238E27FC236}">
                <a16:creationId xmlns:a16="http://schemas.microsoft.com/office/drawing/2014/main" id="{90533179-36B9-46BB-9A7B-043D1B567D08}"/>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308609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75</a:t>
            </a:fld>
            <a:endParaRPr lang="en-US" dirty="0"/>
          </a:p>
        </p:txBody>
      </p:sp>
      <p:sp>
        <p:nvSpPr>
          <p:cNvPr id="5" name="Footer Placeholder 4"/>
          <p:cNvSpPr>
            <a:spLocks noGrp="1"/>
          </p:cNvSpPr>
          <p:nvPr>
            <p:ph type="ftr" sz="quarter" idx="3"/>
          </p:nvPr>
        </p:nvSpPr>
        <p:spPr bwMode="auto">
          <a:xfrm flipH="1">
            <a:off x="5791199" y="6475413"/>
            <a:ext cx="275266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ltLang="zh-CN"/>
              <a:t>Alfred Asterjadhi, Qualcomm</a:t>
            </a:r>
            <a:endParaRPr lang="en-US" altLang="zh-CN" dirty="0"/>
          </a:p>
        </p:txBody>
      </p:sp>
      <p:sp>
        <p:nvSpPr>
          <p:cNvPr id="7" name="Title 1"/>
          <p:cNvSpPr>
            <a:spLocks noGrp="1"/>
          </p:cNvSpPr>
          <p:nvPr>
            <p:ph type="title"/>
          </p:nvPr>
        </p:nvSpPr>
        <p:spPr>
          <a:xfrm>
            <a:off x="2209801" y="685801"/>
            <a:ext cx="7770813" cy="457200"/>
          </a:xfrm>
        </p:spPr>
        <p:txBody>
          <a:bodyPr/>
          <a:lstStyle/>
          <a:p>
            <a:r>
              <a:rPr lang="en-US" altLang="en-US" sz="2800" dirty="0"/>
              <a:t>Teleconference Schedule</a:t>
            </a:r>
          </a:p>
        </p:txBody>
      </p:sp>
      <p:sp>
        <p:nvSpPr>
          <p:cNvPr id="8"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lvl="1" algn="just">
              <a:spcAft>
                <a:spcPts val="600"/>
              </a:spcAft>
              <a:buFont typeface="Arial" panose="020B0604020202020204" pitchFamily="34" charset="0"/>
              <a:buChar char="•"/>
              <a:defRPr/>
            </a:pPr>
            <a:r>
              <a:rPr lang="en-US" altLang="zh-CN"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Confirmed:</a:t>
            </a:r>
          </a:p>
          <a:p>
            <a:pPr marL="685800" lvl="2" indent="-285750" algn="just">
              <a:spcAft>
                <a:spcPts val="600"/>
              </a:spcAft>
              <a:buFont typeface="Times New Roman" panose="02020603050405020304" pitchFamily="18" charset="0"/>
              <a:buChar char="―"/>
              <a:defRPr/>
            </a:pPr>
            <a:r>
              <a:rPr lang="en-US" altLang="zh-CN" sz="18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September 28   (Tuesday), 10am - 12:00pm ET</a:t>
            </a:r>
          </a:p>
          <a:p>
            <a:pPr marL="685800" lvl="2" indent="-285750" algn="just">
              <a:spcAft>
                <a:spcPts val="600"/>
              </a:spcAft>
              <a:buFont typeface="Times New Roman" panose="02020603050405020304" pitchFamily="18" charset="0"/>
              <a:buChar char="―"/>
              <a:defRPr/>
            </a:pPr>
            <a:endParaRPr lang="en-US" altLang="zh-CN" sz="18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marL="685800" lvl="2" indent="-285750" algn="just">
              <a:spcAft>
                <a:spcPts val="600"/>
              </a:spcAft>
              <a:buFont typeface="Times New Roman" panose="02020603050405020304" pitchFamily="18" charset="0"/>
              <a:buChar char="―"/>
              <a:defRPr/>
            </a:pPr>
            <a:r>
              <a:rPr lang="en-US" altLang="zh-CN" sz="18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October 12   (Tuesday), 10am - 12:00pm ET</a:t>
            </a:r>
          </a:p>
          <a:p>
            <a:pPr marL="685800" lvl="2" indent="-285750" algn="just">
              <a:spcAft>
                <a:spcPts val="600"/>
              </a:spcAft>
              <a:buFont typeface="Times New Roman" panose="02020603050405020304" pitchFamily="18" charset="0"/>
              <a:buChar char="―"/>
              <a:defRPr/>
            </a:pPr>
            <a:r>
              <a:rPr lang="en-US" altLang="zh-CN" sz="18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October 19   (Tuesday), 10am - 12:00pm ET</a:t>
            </a:r>
          </a:p>
          <a:p>
            <a:pPr marL="685800" lvl="2" indent="-285750" algn="just">
              <a:spcAft>
                <a:spcPts val="600"/>
              </a:spcAft>
              <a:buFont typeface="Times New Roman" panose="02020603050405020304" pitchFamily="18" charset="0"/>
              <a:buChar char="―"/>
              <a:defRPr/>
            </a:pPr>
            <a:r>
              <a:rPr lang="en-US" altLang="zh-CN" sz="18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October 26   (Tuesday), 10am - 12:00pm ET</a:t>
            </a:r>
          </a:p>
          <a:p>
            <a:pPr marL="685800" lvl="2" indent="-285750" algn="just">
              <a:spcAft>
                <a:spcPts val="600"/>
              </a:spcAft>
              <a:buFont typeface="Times New Roman" panose="02020603050405020304" pitchFamily="18" charset="0"/>
              <a:buChar char="―"/>
              <a:defRPr/>
            </a:pPr>
            <a:endParaRPr lang="en-US" altLang="zh-CN" sz="18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a:p>
            <a:pPr marL="685800" lvl="2" indent="-285750" algn="just">
              <a:spcAft>
                <a:spcPts val="600"/>
              </a:spcAft>
              <a:buFont typeface="Times New Roman" panose="02020603050405020304" pitchFamily="18" charset="0"/>
              <a:buChar char="―"/>
              <a:defRPr/>
            </a:pPr>
            <a:r>
              <a:rPr lang="en-US" altLang="zh-CN" sz="1800" b="1"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November 2  (Tuesday), 10am - 12:00pm ET</a:t>
            </a:r>
          </a:p>
          <a:p>
            <a:pPr marL="685800" lvl="2" indent="-285750" algn="just">
              <a:spcAft>
                <a:spcPts val="600"/>
              </a:spcAft>
              <a:buFont typeface="Times New Roman" panose="02020603050405020304" pitchFamily="18" charset="0"/>
              <a:buChar char="―"/>
              <a:defRPr/>
            </a:pPr>
            <a:r>
              <a:rPr lang="en-US" altLang="zh-CN" sz="1800" b="1" dirty="0">
                <a:solidFill>
                  <a:srgbClr val="0070C0"/>
                </a:solidFill>
                <a:latin typeface="Times New Roman" panose="02020603050405020304" pitchFamily="18" charset="0"/>
                <a:ea typeface="MS PGothic" panose="020B0600070205080204" pitchFamily="34" charset="-128"/>
                <a:cs typeface="Times New Roman" panose="02020603050405020304" pitchFamily="18" charset="0"/>
              </a:rPr>
              <a:t>November 9  (Tuesday), </a:t>
            </a:r>
            <a:r>
              <a:rPr lang="en-US" altLang="zh-CN" sz="1800" b="1" i="1" dirty="0">
                <a:solidFill>
                  <a:srgbClr val="0070C0"/>
                </a:solidFill>
                <a:latin typeface="Times New Roman" panose="02020603050405020304" pitchFamily="18" charset="0"/>
                <a:ea typeface="MS PGothic" panose="020B0600070205080204" pitchFamily="34" charset="-128"/>
                <a:cs typeface="Times New Roman" panose="02020603050405020304" pitchFamily="18" charset="0"/>
              </a:rPr>
              <a:t>9am - 11:00pm </a:t>
            </a:r>
            <a:r>
              <a:rPr lang="en-US" altLang="zh-CN" sz="1800" b="1" dirty="0">
                <a:solidFill>
                  <a:srgbClr val="0070C0"/>
                </a:solidFill>
                <a:latin typeface="Times New Roman" panose="02020603050405020304" pitchFamily="18" charset="0"/>
                <a:ea typeface="MS PGothic" panose="020B0600070205080204" pitchFamily="34" charset="-128"/>
                <a:cs typeface="Times New Roman" panose="02020603050405020304" pitchFamily="18" charset="0"/>
              </a:rPr>
              <a:t>ET ------  (After Daylight Saving Time Ends)</a:t>
            </a:r>
          </a:p>
        </p:txBody>
      </p:sp>
      <p:sp>
        <p:nvSpPr>
          <p:cNvPr id="2" name="Date Placeholder 1">
            <a:extLst>
              <a:ext uri="{FF2B5EF4-FFF2-40B4-BE49-F238E27FC236}">
                <a16:creationId xmlns:a16="http://schemas.microsoft.com/office/drawing/2014/main" id="{68F1D03F-61C3-42F5-9C68-A682212B390C}"/>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33665337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(Random and changing MAC addresses)</a:t>
            </a:r>
            <a:br>
              <a:rPr lang="en-US" dirty="0"/>
            </a:br>
            <a:r>
              <a:rPr lang="en-US" dirty="0"/>
              <a:t>Closing Report </a:t>
            </a:r>
          </a:p>
        </p:txBody>
      </p:sp>
      <p:sp>
        <p:nvSpPr>
          <p:cNvPr id="1031" name="Rectangle 6"/>
          <p:cNvSpPr>
            <a:spLocks noGrp="1" noChangeArrowheads="1"/>
          </p:cNvSpPr>
          <p:nvPr>
            <p:ph type="body" idx="1"/>
          </p:nvPr>
        </p:nvSpPr>
        <p:spPr>
          <a:xfrm>
            <a:off x="2209800" y="1676400"/>
            <a:ext cx="7772400" cy="381000"/>
          </a:xfrm>
          <a:noFill/>
        </p:spPr>
        <p:txBody>
          <a:bodyPr/>
          <a:lstStyle/>
          <a:p>
            <a:pPr algn="ctr">
              <a:buFontTx/>
              <a:buNone/>
            </a:pPr>
            <a:r>
              <a:rPr lang="en-US" sz="2000" dirty="0"/>
              <a:t>Date:</a:t>
            </a:r>
            <a:r>
              <a:rPr lang="en-US" sz="2000" b="0" dirty="0"/>
              <a:t> 2021-09-20</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a:extLst>
              <a:ext uri="{FF2B5EF4-FFF2-40B4-BE49-F238E27FC236}">
                <a16:creationId xmlns:a16="http://schemas.microsoft.com/office/drawing/2014/main" id="{988779D7-CA59-48D9-B867-F9E453D1D063}"/>
              </a:ext>
            </a:extLst>
          </p:cNvPr>
          <p:cNvSpPr>
            <a:spLocks noGrp="1"/>
          </p:cNvSpPr>
          <p:nvPr>
            <p:ph type="dt" idx="15"/>
          </p:nvPr>
        </p:nvSpPr>
        <p:spPr/>
        <p:txBody>
          <a:bodyPr/>
          <a:lstStyle/>
          <a:p>
            <a:r>
              <a:rPr lang="en-US"/>
              <a:t>September 2021</a:t>
            </a:r>
            <a:endParaRPr lang="en-GB" dirty="0"/>
          </a:p>
        </p:txBody>
      </p:sp>
      <p:sp>
        <p:nvSpPr>
          <p:cNvPr id="3" name="Footer Placeholder 2">
            <a:extLst>
              <a:ext uri="{FF2B5EF4-FFF2-40B4-BE49-F238E27FC236}">
                <a16:creationId xmlns:a16="http://schemas.microsoft.com/office/drawing/2014/main" id="{BB77E7B6-AB2A-4D9A-8280-EA02463D0554}"/>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CB9782AF-B923-4900-B27A-B96084E103D0}"/>
              </a:ext>
            </a:extLst>
          </p:cNvPr>
          <p:cNvSpPr>
            <a:spLocks noGrp="1"/>
          </p:cNvSpPr>
          <p:nvPr>
            <p:ph type="sldNum" idx="12"/>
          </p:nvPr>
        </p:nvSpPr>
        <p:spPr/>
        <p:txBody>
          <a:bodyPr/>
          <a:lstStyle/>
          <a:p>
            <a:r>
              <a:rPr lang="en-GB"/>
              <a:t>Slide </a:t>
            </a:r>
            <a:fld id="{440F5867-744E-4AA6-B0ED-4C44D2DFBB7B}" type="slidenum">
              <a:rPr lang="en-GB" smtClean="0"/>
              <a:pPr/>
              <a:t>76</a:t>
            </a:fld>
            <a:endParaRPr lang="en-GB"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September 2021 Interim Session (virtual)</a:t>
            </a:r>
          </a:p>
        </p:txBody>
      </p:sp>
      <p:sp>
        <p:nvSpPr>
          <p:cNvPr id="2" name="Date Placeholder 1">
            <a:extLst>
              <a:ext uri="{FF2B5EF4-FFF2-40B4-BE49-F238E27FC236}">
                <a16:creationId xmlns:a16="http://schemas.microsoft.com/office/drawing/2014/main" id="{0932C4FF-5F4F-4066-B785-E12A51940CE2}"/>
              </a:ext>
            </a:extLst>
          </p:cNvPr>
          <p:cNvSpPr>
            <a:spLocks noGrp="1"/>
          </p:cNvSpPr>
          <p:nvPr>
            <p:ph type="dt" idx="15"/>
          </p:nvPr>
        </p:nvSpPr>
        <p:spPr/>
        <p:txBody>
          <a:bodyPr/>
          <a:lstStyle/>
          <a:p>
            <a:r>
              <a:rPr lang="en-US"/>
              <a:t>September 2021</a:t>
            </a:r>
            <a:endParaRPr lang="en-GB" dirty="0"/>
          </a:p>
        </p:txBody>
      </p:sp>
      <p:sp>
        <p:nvSpPr>
          <p:cNvPr id="3" name="Footer Placeholder 2">
            <a:extLst>
              <a:ext uri="{FF2B5EF4-FFF2-40B4-BE49-F238E27FC236}">
                <a16:creationId xmlns:a16="http://schemas.microsoft.com/office/drawing/2014/main" id="{D7CD5522-503D-468A-8F16-455A0AD92862}"/>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C5469A68-90B7-4753-A0DC-EA6B6AAFF8B0}"/>
              </a:ext>
            </a:extLst>
          </p:cNvPr>
          <p:cNvSpPr>
            <a:spLocks noGrp="1"/>
          </p:cNvSpPr>
          <p:nvPr>
            <p:ph type="sldNum" idx="12"/>
          </p:nvPr>
        </p:nvSpPr>
        <p:spPr/>
        <p:txBody>
          <a:bodyPr/>
          <a:lstStyle/>
          <a:p>
            <a:r>
              <a:rPr lang="en-GB"/>
              <a:t>Slide </a:t>
            </a:r>
            <a:fld id="{440F5867-744E-4AA6-B0ED-4C44D2DFBB7B}" type="slidenum">
              <a:rPr lang="en-GB" smtClean="0"/>
              <a:pPr/>
              <a:t>77</a:t>
            </a:fld>
            <a:endParaRPr lang="en-GB"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r>
              <a:rPr lang="en-US" dirty="0"/>
              <a:t>Agenda is here: </a:t>
            </a:r>
            <a:r>
              <a:rPr lang="en-US" dirty="0">
                <a:hlinkClick r:id="rId3"/>
              </a:rPr>
              <a:t>11-21/1294r9</a:t>
            </a:r>
            <a:r>
              <a:rPr lang="en-US" dirty="0"/>
              <a:t> </a:t>
            </a:r>
          </a:p>
          <a:p>
            <a:pPr>
              <a:spcBef>
                <a:spcPts val="0"/>
              </a:spcBef>
            </a:pPr>
            <a:endParaRPr lang="en-US" dirty="0"/>
          </a:p>
          <a:p>
            <a:pPr>
              <a:spcBef>
                <a:spcPts val="0"/>
              </a:spcBef>
            </a:pPr>
            <a:r>
              <a:rPr lang="en-US" dirty="0"/>
              <a:t>Reviewed contributions on scope and requirements:</a:t>
            </a:r>
          </a:p>
          <a:p>
            <a:pPr marL="857250" lvl="1" indent="-457200">
              <a:lnSpc>
                <a:spcPct val="90000"/>
              </a:lnSpc>
              <a:spcBef>
                <a:spcPts val="0"/>
              </a:spcBef>
              <a:spcAft>
                <a:spcPts val="0"/>
              </a:spcAft>
              <a:buFont typeface="Arial" panose="020B0604020202020204" pitchFamily="34" charset="0"/>
              <a:buChar char="•"/>
              <a:defRPr/>
            </a:pPr>
            <a:r>
              <a:rPr lang="en-US" dirty="0">
                <a:hlinkClick r:id="rId4"/>
              </a:rPr>
              <a:t>11-21/1470r0</a:t>
            </a:r>
            <a:r>
              <a:rPr lang="en-US" dirty="0">
                <a:solidFill>
                  <a:srgbClr val="000000"/>
                </a:solidFill>
              </a:rPr>
              <a:t> Scope of TGbh and TGbi</a:t>
            </a:r>
          </a:p>
          <a:p>
            <a:pPr marL="857250" lvl="1" indent="-457200">
              <a:lnSpc>
                <a:spcPct val="90000"/>
              </a:lnSpc>
              <a:spcBef>
                <a:spcPts val="0"/>
              </a:spcBef>
              <a:spcAft>
                <a:spcPts val="0"/>
              </a:spcAft>
              <a:buFont typeface="Arial" panose="020B0604020202020204" pitchFamily="34" charset="0"/>
              <a:buChar char="•"/>
              <a:defRPr/>
            </a:pPr>
            <a:r>
              <a:rPr lang="en-US" dirty="0">
                <a:hlinkClick r:id="rId4"/>
              </a:rPr>
              <a:t>11-21/1531r1</a:t>
            </a:r>
            <a:r>
              <a:rPr lang="en-US" dirty="0">
                <a:solidFill>
                  <a:srgbClr val="000000"/>
                </a:solidFill>
              </a:rPr>
              <a:t> Private identifier requirements</a:t>
            </a:r>
          </a:p>
          <a:p>
            <a:pPr>
              <a:spcBef>
                <a:spcPts val="0"/>
              </a:spcBef>
            </a:pPr>
            <a:endParaRPr lang="en-US" dirty="0"/>
          </a:p>
          <a:p>
            <a:pPr>
              <a:spcBef>
                <a:spcPts val="0"/>
              </a:spcBef>
            </a:pPr>
            <a:r>
              <a:rPr lang="en-US" dirty="0"/>
              <a:t>Completed review of use cases in tracking document (clean up is still needed): </a:t>
            </a:r>
            <a:r>
              <a:rPr lang="en-US" dirty="0">
                <a:hlinkClick r:id="rId5"/>
              </a:rPr>
              <a:t>11-21/0332r15</a:t>
            </a:r>
            <a:r>
              <a:rPr lang="en-US" dirty="0"/>
              <a:t> </a:t>
            </a:r>
          </a:p>
          <a:p>
            <a:pPr>
              <a:spcBef>
                <a:spcPts val="0"/>
              </a:spcBef>
            </a:pPr>
            <a:endParaRPr lang="en-US" dirty="0"/>
          </a:p>
          <a:p>
            <a:pPr>
              <a:spcBef>
                <a:spcPts val="0"/>
              </a:spcBef>
            </a:pPr>
            <a:r>
              <a:rPr lang="en-US" dirty="0"/>
              <a:t>Completed review of liaison from WBA: </a:t>
            </a:r>
            <a:r>
              <a:rPr lang="en-US" dirty="0">
                <a:hlinkClick r:id="rId6"/>
              </a:rPr>
              <a:t>11-21/0703r0</a:t>
            </a:r>
            <a:r>
              <a:rPr lang="en-US" dirty="0"/>
              <a:t>, analysis in: </a:t>
            </a:r>
            <a:r>
              <a:rPr lang="en-US" dirty="0">
                <a:hlinkClick r:id="rId7"/>
              </a:rPr>
              <a:t>11-21/1141r0</a:t>
            </a:r>
            <a:r>
              <a:rPr lang="en-US" dirty="0"/>
              <a:t>  </a:t>
            </a:r>
          </a:p>
          <a:p>
            <a:pPr lvl="1">
              <a:spcBef>
                <a:spcPts val="0"/>
              </a:spcBef>
            </a:pPr>
            <a:r>
              <a:rPr lang="en-US" dirty="0"/>
              <a:t>Agreed response: we’re still working; reference above documents</a:t>
            </a:r>
          </a:p>
          <a:p>
            <a:pPr marL="857250" lvl="1" indent="-457200">
              <a:lnSpc>
                <a:spcPct val="90000"/>
              </a:lnSpc>
              <a:spcBef>
                <a:spcPts val="0"/>
              </a:spcBef>
              <a:spcAft>
                <a:spcPts val="0"/>
              </a:spcAft>
              <a:buFont typeface="Arial" panose="020B0604020202020204" pitchFamily="34" charset="0"/>
              <a:buChar char="•"/>
              <a:defRPr/>
            </a:pPr>
            <a:endParaRPr lang="en-US" dirty="0">
              <a:hlinkClick r:id="rId4"/>
            </a:endParaRPr>
          </a:p>
          <a:p>
            <a:pPr>
              <a:spcBef>
                <a:spcPts val="0"/>
              </a:spcBef>
            </a:pPr>
            <a:endParaRPr lang="en-US" dirty="0"/>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B3C2164F-634B-45E0-9FF7-D663D4990BDF}"/>
              </a:ext>
            </a:extLst>
          </p:cNvPr>
          <p:cNvSpPr>
            <a:spLocks noGrp="1"/>
          </p:cNvSpPr>
          <p:nvPr>
            <p:ph type="dt" idx="15"/>
          </p:nvPr>
        </p:nvSpPr>
        <p:spPr/>
        <p:txBody>
          <a:bodyPr/>
          <a:lstStyle/>
          <a:p>
            <a:r>
              <a:rPr lang="en-US"/>
              <a:t>September 2021</a:t>
            </a:r>
            <a:endParaRPr lang="en-GB" dirty="0"/>
          </a:p>
        </p:txBody>
      </p:sp>
      <p:sp>
        <p:nvSpPr>
          <p:cNvPr id="3" name="Footer Placeholder 2">
            <a:extLst>
              <a:ext uri="{FF2B5EF4-FFF2-40B4-BE49-F238E27FC236}">
                <a16:creationId xmlns:a16="http://schemas.microsoft.com/office/drawing/2014/main" id="{DE3A1951-2BAF-4C1F-A484-73EA7DBD5FF0}"/>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BCBC59B6-48EA-40A1-8FD9-86C732C83E08}"/>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Tree>
    <p:extLst>
      <p:ext uri="{BB962C8B-B14F-4D97-AF65-F5344CB8AC3E}">
        <p14:creationId xmlns:p14="http://schemas.microsoft.com/office/powerpoint/2010/main" val="39072962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Next steps</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endParaRPr lang="en-US" dirty="0"/>
          </a:p>
          <a:p>
            <a:pPr>
              <a:spcBef>
                <a:spcPts val="0"/>
              </a:spcBef>
            </a:pPr>
            <a:r>
              <a:rPr lang="en-US" dirty="0"/>
              <a:t>Contributions with solutions for impacted features/functions:</a:t>
            </a:r>
          </a:p>
          <a:p>
            <a:pPr lvl="1">
              <a:spcBef>
                <a:spcPts val="0"/>
              </a:spcBef>
              <a:buFont typeface="Arial" panose="020B0604020202020204" pitchFamily="34" charset="0"/>
              <a:buChar char="•"/>
            </a:pPr>
            <a:r>
              <a:rPr lang="en-US" dirty="0"/>
              <a:t>ID Query action frame:  </a:t>
            </a:r>
            <a:r>
              <a:rPr lang="en-US" dirty="0">
                <a:hlinkClick r:id="rId3"/>
              </a:rPr>
              <a:t>11-21/1379r2</a:t>
            </a:r>
            <a:r>
              <a:rPr lang="en-US" dirty="0"/>
              <a:t> – Mark Hamilton</a:t>
            </a:r>
          </a:p>
          <a:p>
            <a:pPr lvl="1">
              <a:spcBef>
                <a:spcPts val="0"/>
              </a:spcBef>
              <a:buFont typeface="Arial" panose="020B0604020202020204" pitchFamily="34" charset="0"/>
              <a:buChar char="•"/>
            </a:pPr>
            <a:r>
              <a:rPr lang="en-US" dirty="0"/>
              <a:t>Resolvable random address: </a:t>
            </a:r>
            <a:r>
              <a:rPr lang="en-US" dirty="0">
                <a:hlinkClick r:id="rId4"/>
              </a:rPr>
              <a:t>11-21/1535r0</a:t>
            </a:r>
            <a:r>
              <a:rPr lang="en-US" dirty="0"/>
              <a:t> – Graham Smith</a:t>
            </a:r>
          </a:p>
          <a:p>
            <a:pPr>
              <a:spcBef>
                <a:spcPts val="0"/>
              </a:spcBef>
            </a:pPr>
            <a:endParaRPr lang="en-US" dirty="0"/>
          </a:p>
          <a:p>
            <a:pPr>
              <a:spcBef>
                <a:spcPts val="0"/>
              </a:spcBef>
            </a:pPr>
            <a:r>
              <a:rPr lang="en-US" dirty="0"/>
              <a:t>WBA liaison response</a:t>
            </a:r>
          </a:p>
          <a:p>
            <a:pPr>
              <a:spcBef>
                <a:spcPts val="0"/>
              </a:spcBef>
            </a:pPr>
            <a:endParaRPr lang="en-US" dirty="0"/>
          </a:p>
          <a:p>
            <a:pPr>
              <a:spcBef>
                <a:spcPts val="0"/>
              </a:spcBef>
            </a:pPr>
            <a:r>
              <a:rPr lang="en-US" dirty="0"/>
              <a:t>Targeting D0.1 out of November session</a:t>
            </a:r>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12E20D5B-1F1C-42C0-8539-A4BC9BC38567}"/>
              </a:ext>
            </a:extLst>
          </p:cNvPr>
          <p:cNvSpPr>
            <a:spLocks noGrp="1"/>
          </p:cNvSpPr>
          <p:nvPr>
            <p:ph type="dt" idx="15"/>
          </p:nvPr>
        </p:nvSpPr>
        <p:spPr/>
        <p:txBody>
          <a:bodyPr/>
          <a:lstStyle/>
          <a:p>
            <a:r>
              <a:rPr lang="en-US"/>
              <a:t>September 2021</a:t>
            </a:r>
            <a:endParaRPr lang="en-GB" dirty="0"/>
          </a:p>
        </p:txBody>
      </p:sp>
      <p:sp>
        <p:nvSpPr>
          <p:cNvPr id="3" name="Footer Placeholder 2">
            <a:extLst>
              <a:ext uri="{FF2B5EF4-FFF2-40B4-BE49-F238E27FC236}">
                <a16:creationId xmlns:a16="http://schemas.microsoft.com/office/drawing/2014/main" id="{21C1B56B-CFD5-4E87-B8CE-A947B78ECF26}"/>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6072034D-B40F-4525-9156-03845255183F}"/>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Tree>
    <p:extLst>
      <p:ext uri="{BB962C8B-B14F-4D97-AF65-F5344CB8AC3E}">
        <p14:creationId xmlns:p14="http://schemas.microsoft.com/office/powerpoint/2010/main" val="318749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BA8E-3ABD-449B-8277-7ADBD40B31DC}"/>
              </a:ext>
            </a:extLst>
          </p:cNvPr>
          <p:cNvSpPr>
            <a:spLocks noGrp="1"/>
          </p:cNvSpPr>
          <p:nvPr>
            <p:ph type="title"/>
          </p:nvPr>
        </p:nvSpPr>
        <p:spPr/>
        <p:txBody>
          <a:bodyPr/>
          <a:lstStyle/>
          <a:p>
            <a:r>
              <a:rPr lang="en-US" dirty="0"/>
              <a:t>Attendance by subgroup (September interim session)</a:t>
            </a:r>
          </a:p>
        </p:txBody>
      </p:sp>
      <p:sp>
        <p:nvSpPr>
          <p:cNvPr id="4" name="Slide Number Placeholder 3">
            <a:extLst>
              <a:ext uri="{FF2B5EF4-FFF2-40B4-BE49-F238E27FC236}">
                <a16:creationId xmlns:a16="http://schemas.microsoft.com/office/drawing/2014/main" id="{93B9BBB6-269E-4E55-BF80-0F808336A47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7B801E43-A4B7-4476-B423-7F840D3ADB30}"/>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AF9E9BED-F645-45BB-8298-C7AE696B5FD8}"/>
              </a:ext>
            </a:extLst>
          </p:cNvPr>
          <p:cNvSpPr>
            <a:spLocks noGrp="1"/>
          </p:cNvSpPr>
          <p:nvPr>
            <p:ph type="dt" idx="15"/>
          </p:nvPr>
        </p:nvSpPr>
        <p:spPr/>
        <p:txBody>
          <a:bodyPr/>
          <a:lstStyle/>
          <a:p>
            <a:r>
              <a:rPr lang="en-US"/>
              <a:t>September 2021</a:t>
            </a:r>
            <a:endParaRPr lang="en-GB" dirty="0"/>
          </a:p>
        </p:txBody>
      </p:sp>
      <p:pic>
        <p:nvPicPr>
          <p:cNvPr id="9" name="Content Placeholder 8">
            <a:extLst>
              <a:ext uri="{FF2B5EF4-FFF2-40B4-BE49-F238E27FC236}">
                <a16:creationId xmlns:a16="http://schemas.microsoft.com/office/drawing/2014/main" id="{8127BA16-53D8-4673-8BAD-C6E8A196F39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399" y="1600200"/>
            <a:ext cx="8879605" cy="4852269"/>
          </a:xfrm>
        </p:spPr>
      </p:pic>
    </p:spTree>
    <p:extLst>
      <p:ext uri="{BB962C8B-B14F-4D97-AF65-F5344CB8AC3E}">
        <p14:creationId xmlns:p14="http://schemas.microsoft.com/office/powerpoint/2010/main" val="38503654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pPr>
            <a:r>
              <a:rPr lang="en-US" altLang="zh-CN" sz="2400" dirty="0"/>
              <a:t>PAR approved				</a:t>
            </a:r>
            <a:r>
              <a:rPr lang="en-US" altLang="zh-CN" sz="2400" dirty="0">
                <a:highlight>
                  <a:srgbClr val="00FF00"/>
                </a:highlight>
              </a:rPr>
              <a:t>Feb 2021</a:t>
            </a:r>
          </a:p>
          <a:p>
            <a:pPr lvl="1" algn="just">
              <a:spcBef>
                <a:spcPts val="0"/>
              </a:spcBef>
            </a:pPr>
            <a:r>
              <a:rPr lang="en-US" altLang="zh-CN" sz="2400" dirty="0"/>
              <a:t>First TG meeting			</a:t>
            </a:r>
            <a:r>
              <a:rPr lang="en-US" altLang="zh-CN" sz="2400" dirty="0">
                <a:highlight>
                  <a:srgbClr val="00FF00"/>
                </a:highlight>
              </a:rPr>
              <a:t>Mar 2021</a:t>
            </a:r>
          </a:p>
          <a:p>
            <a:pPr lvl="1" algn="just">
              <a:spcBef>
                <a:spcPts val="0"/>
              </a:spcBef>
            </a:pPr>
            <a:r>
              <a:rPr lang="en-US" altLang="zh-CN" sz="2400" dirty="0"/>
              <a:t>D0.1 					</a:t>
            </a:r>
            <a:r>
              <a:rPr lang="en-US" altLang="zh-CN" sz="2400" dirty="0">
                <a:highlight>
                  <a:srgbClr val="FFFF00"/>
                </a:highlight>
              </a:rPr>
              <a:t>Nov 2021</a:t>
            </a:r>
          </a:p>
          <a:p>
            <a:pPr lvl="1" algn="just">
              <a:spcBef>
                <a:spcPts val="0"/>
              </a:spcBef>
            </a:pPr>
            <a:r>
              <a:rPr lang="en-US" altLang="zh-CN" sz="2400" dirty="0"/>
              <a:t>Initial Letter Ballot (D1.0)		Mar 2022 </a:t>
            </a:r>
          </a:p>
          <a:p>
            <a:pPr lvl="1" algn="just">
              <a:spcBef>
                <a:spcPts val="0"/>
              </a:spcBef>
            </a:pPr>
            <a:r>
              <a:rPr lang="en-US" altLang="zh-CN" sz="2400" dirty="0"/>
              <a:t>Recirculation LB (D2.0)		Jul 2022</a:t>
            </a:r>
          </a:p>
          <a:p>
            <a:pPr lvl="1" algn="just">
              <a:spcBef>
                <a:spcPts val="0"/>
              </a:spcBef>
            </a:pPr>
            <a:r>
              <a:rPr lang="en-US" altLang="zh-CN" sz="2400" dirty="0"/>
              <a:t>Initial SA Ballot (D3.0)			Nov 2022</a:t>
            </a:r>
          </a:p>
          <a:p>
            <a:pPr lvl="1" algn="just">
              <a:spcBef>
                <a:spcPts val="0"/>
              </a:spcBef>
            </a:pPr>
            <a:r>
              <a:rPr lang="en-US" altLang="zh-CN" sz="2400" dirty="0"/>
              <a:t>Final 802.11 WG approval		Mar 2023 </a:t>
            </a:r>
          </a:p>
          <a:p>
            <a:pPr lvl="1" algn="just">
              <a:spcBef>
                <a:spcPts val="0"/>
              </a:spcBef>
            </a:pPr>
            <a:r>
              <a:rPr lang="en-US" altLang="zh-CN" sz="2400" dirty="0"/>
              <a:t>802 EC approval			May 2023</a:t>
            </a:r>
          </a:p>
          <a:p>
            <a:pPr lvl="1" algn="just">
              <a:spcBef>
                <a:spcPts val="0"/>
              </a:spcBef>
            </a:pPr>
            <a:r>
              <a:rPr lang="en-US" altLang="zh-CN" sz="2400" dirty="0" err="1"/>
              <a:t>RevCom</a:t>
            </a:r>
            <a:r>
              <a:rPr lang="en-US" altLang="zh-CN" sz="2400" dirty="0"/>
              <a:t> and SASB approval		May 2023</a:t>
            </a:r>
            <a:endParaRPr lang="en-US" sz="2400" b="1" dirty="0"/>
          </a:p>
          <a:p>
            <a:pPr marL="0" indent="0">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E5039EEF-80D2-4BA8-93F8-B17514D8C391}"/>
              </a:ext>
            </a:extLst>
          </p:cNvPr>
          <p:cNvSpPr>
            <a:spLocks noGrp="1"/>
          </p:cNvSpPr>
          <p:nvPr>
            <p:ph type="dt" idx="15"/>
          </p:nvPr>
        </p:nvSpPr>
        <p:spPr/>
        <p:txBody>
          <a:bodyPr/>
          <a:lstStyle/>
          <a:p>
            <a:r>
              <a:rPr lang="en-US"/>
              <a:t>September 2021</a:t>
            </a:r>
            <a:endParaRPr lang="en-GB" dirty="0"/>
          </a:p>
        </p:txBody>
      </p:sp>
      <p:sp>
        <p:nvSpPr>
          <p:cNvPr id="3" name="Footer Placeholder 2">
            <a:extLst>
              <a:ext uri="{FF2B5EF4-FFF2-40B4-BE49-F238E27FC236}">
                <a16:creationId xmlns:a16="http://schemas.microsoft.com/office/drawing/2014/main" id="{B710993D-618C-4440-920D-6D52DB707DB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61714E40-57E7-435D-B9A7-D47613143D0D}"/>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Tree>
    <p:extLst>
      <p:ext uri="{BB962C8B-B14F-4D97-AF65-F5344CB8AC3E}">
        <p14:creationId xmlns:p14="http://schemas.microsoft.com/office/powerpoint/2010/main" val="36442910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lvl="0"/>
            <a:r>
              <a:rPr lang="en-US" sz="2800" dirty="0"/>
              <a:t>Tuesday, Oct 12, 9:00-11:00 ET</a:t>
            </a:r>
          </a:p>
          <a:p>
            <a:pPr lvl="0"/>
            <a:r>
              <a:rPr lang="en-US" sz="2800" dirty="0"/>
              <a:t>Thursday, Oct 21, 19:00-21:00 ET</a:t>
            </a:r>
          </a:p>
          <a:p>
            <a:pPr lvl="0"/>
            <a:r>
              <a:rPr lang="en-US" sz="2800" dirty="0"/>
              <a:t>Tuesday, Oct 26, 9:00-11:00 ET</a:t>
            </a:r>
          </a:p>
          <a:p>
            <a:r>
              <a:rPr lang="en-US" sz="2800" dirty="0"/>
              <a:t>Thursday, Nov 4, 19:00-21:00 ET</a:t>
            </a:r>
          </a:p>
          <a:p>
            <a:pPr lvl="0"/>
            <a:endParaRPr lang="en-US" sz="2800" dirty="0"/>
          </a:p>
        </p:txBody>
      </p:sp>
      <p:sp>
        <p:nvSpPr>
          <p:cNvPr id="2" name="Date Placeholder 1">
            <a:extLst>
              <a:ext uri="{FF2B5EF4-FFF2-40B4-BE49-F238E27FC236}">
                <a16:creationId xmlns:a16="http://schemas.microsoft.com/office/drawing/2014/main" id="{1F1E4F13-74FD-43B3-B976-675F51947979}"/>
              </a:ext>
            </a:extLst>
          </p:cNvPr>
          <p:cNvSpPr>
            <a:spLocks noGrp="1"/>
          </p:cNvSpPr>
          <p:nvPr>
            <p:ph type="dt" idx="15"/>
          </p:nvPr>
        </p:nvSpPr>
        <p:spPr/>
        <p:txBody>
          <a:bodyPr/>
          <a:lstStyle/>
          <a:p>
            <a:r>
              <a:rPr lang="en-US"/>
              <a:t>September 2021</a:t>
            </a:r>
            <a:endParaRPr lang="en-GB" dirty="0"/>
          </a:p>
        </p:txBody>
      </p:sp>
      <p:sp>
        <p:nvSpPr>
          <p:cNvPr id="3" name="Footer Placeholder 2">
            <a:extLst>
              <a:ext uri="{FF2B5EF4-FFF2-40B4-BE49-F238E27FC236}">
                <a16:creationId xmlns:a16="http://schemas.microsoft.com/office/drawing/2014/main" id="{2D0C4F96-9386-4023-B163-1F37A6CC8C4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50F77F77-AA10-41FB-AA37-8F59143A1E67}"/>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November 2021 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Three meeting slots planned</a:t>
            </a:r>
          </a:p>
          <a:p>
            <a:pPr marL="0" indent="0">
              <a:lnSpc>
                <a:spcPct val="90000"/>
              </a:lnSpc>
            </a:pPr>
            <a:endParaRPr lang="en-US" sz="3200" dirty="0"/>
          </a:p>
          <a:p>
            <a:pPr>
              <a:lnSpc>
                <a:spcPct val="90000"/>
              </a:lnSpc>
            </a:pPr>
            <a:r>
              <a:rPr lang="en-US" sz="3200" dirty="0"/>
              <a:t>Consider “solutions” to use cases that are in 802.11 scope to resolve</a:t>
            </a:r>
          </a:p>
          <a:p>
            <a:pPr>
              <a:lnSpc>
                <a:spcPct val="90000"/>
              </a:lnSpc>
            </a:pPr>
            <a:endParaRPr lang="en-US" sz="3200" dirty="0"/>
          </a:p>
          <a:p>
            <a:pPr>
              <a:lnSpc>
                <a:spcPct val="90000"/>
              </a:lnSpc>
            </a:pPr>
            <a:r>
              <a:rPr lang="en-US" sz="3200" dirty="0"/>
              <a:t>Formulate D0.1</a:t>
            </a:r>
          </a:p>
          <a:p>
            <a:pPr marL="684213">
              <a:lnSpc>
                <a:spcPct val="90000"/>
              </a:lnSpc>
            </a:pPr>
            <a:endParaRPr lang="en-US" dirty="0"/>
          </a:p>
        </p:txBody>
      </p:sp>
      <p:sp>
        <p:nvSpPr>
          <p:cNvPr id="2" name="Date Placeholder 1">
            <a:extLst>
              <a:ext uri="{FF2B5EF4-FFF2-40B4-BE49-F238E27FC236}">
                <a16:creationId xmlns:a16="http://schemas.microsoft.com/office/drawing/2014/main" id="{348826F3-6B7C-4C59-8B72-801F34142101}"/>
              </a:ext>
            </a:extLst>
          </p:cNvPr>
          <p:cNvSpPr>
            <a:spLocks noGrp="1"/>
          </p:cNvSpPr>
          <p:nvPr>
            <p:ph type="dt" idx="15"/>
          </p:nvPr>
        </p:nvSpPr>
        <p:spPr/>
        <p:txBody>
          <a:bodyPr/>
          <a:lstStyle/>
          <a:p>
            <a:r>
              <a:rPr lang="en-US"/>
              <a:t>September 2021</a:t>
            </a:r>
            <a:endParaRPr lang="en-GB" dirty="0"/>
          </a:p>
        </p:txBody>
      </p:sp>
      <p:sp>
        <p:nvSpPr>
          <p:cNvPr id="3" name="Footer Placeholder 2">
            <a:extLst>
              <a:ext uri="{FF2B5EF4-FFF2-40B4-BE49-F238E27FC236}">
                <a16:creationId xmlns:a16="http://schemas.microsoft.com/office/drawing/2014/main" id="{0C5B9324-B67D-4561-A9CE-27054A9E17C6}"/>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00C2B0CA-7B9E-4863-94C5-2E6947CAAC0A}"/>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Tree>
    <p:extLst>
      <p:ext uri="{BB962C8B-B14F-4D97-AF65-F5344CB8AC3E}">
        <p14:creationId xmlns:p14="http://schemas.microsoft.com/office/powerpoint/2010/main" val="13999462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(Enhanced Data Privacy) </a:t>
            </a:r>
            <a:br>
              <a:rPr lang="en-US" dirty="0"/>
            </a:br>
            <a:r>
              <a:rPr lang="en-US" dirty="0"/>
              <a:t>Closing Report</a:t>
            </a:r>
            <a:endParaRPr lang="en-GB" dirty="0"/>
          </a:p>
        </p:txBody>
      </p:sp>
      <p:sp>
        <p:nvSpPr>
          <p:cNvPr id="3074" name="Rectangle 2"/>
          <p:cNvSpPr>
            <a:spLocks noGrp="1" noChangeArrowheads="1"/>
          </p:cNvSpPr>
          <p:nvPr>
            <p:ph type="subTitle" idx="1"/>
          </p:nvPr>
        </p:nvSpPr>
        <p:spPr>
          <a:xfrm>
            <a:off x="1828800" y="1657350"/>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2021-09-20</a:t>
            </a:r>
          </a:p>
        </p:txBody>
      </p:sp>
      <p:sp>
        <p:nvSpPr>
          <p:cNvPr id="8" name="Slide Number Placeholder 5"/>
          <p:cNvSpPr>
            <a:spLocks noGrp="1"/>
          </p:cNvSpPr>
          <p:nvPr>
            <p:ph type="sldNum" idx="12"/>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fld id="{DE40C9FC-4879-4F20-9ECA-A574A90476B7}" type="slidenum">
              <a:rPr lang="en-GB" smtClean="0"/>
              <a:pPr/>
              <a:t>83</a:t>
            </a:fld>
            <a:endParaRPr lang="en-GB" dirty="0"/>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Date Placeholder 2">
            <a:extLst>
              <a:ext uri="{FF2B5EF4-FFF2-40B4-BE49-F238E27FC236}">
                <a16:creationId xmlns:a16="http://schemas.microsoft.com/office/drawing/2014/main" id="{131C2230-CC4D-4DC8-BA62-F5782E75F826}"/>
              </a:ext>
            </a:extLst>
          </p:cNvPr>
          <p:cNvSpPr>
            <a:spLocks noGrp="1"/>
          </p:cNvSpPr>
          <p:nvPr>
            <p:ph type="dt" idx="10"/>
          </p:nvPr>
        </p:nvSpPr>
        <p:spPr/>
        <p:txBody>
          <a:bodyPr/>
          <a:lstStyle/>
          <a:p>
            <a:r>
              <a:rPr lang="en-US"/>
              <a:t>September 2021</a:t>
            </a:r>
            <a:endParaRPr lang="en-GB"/>
          </a:p>
        </p:txBody>
      </p:sp>
      <p:sp>
        <p:nvSpPr>
          <p:cNvPr id="4" name="Footer Placeholder 3">
            <a:extLst>
              <a:ext uri="{FF2B5EF4-FFF2-40B4-BE49-F238E27FC236}">
                <a16:creationId xmlns:a16="http://schemas.microsoft.com/office/drawing/2014/main" id="{E6C6F3B0-4AAF-460D-8FC4-963E6C7120B0}"/>
              </a:ext>
            </a:extLst>
          </p:cNvPr>
          <p:cNvSpPr>
            <a:spLocks noGrp="1"/>
          </p:cNvSpPr>
          <p:nvPr>
            <p:ph type="ftr" idx="11"/>
          </p:nvPr>
        </p:nvSpPr>
        <p:spPr/>
        <p:txBody>
          <a:bodyPr/>
          <a:lstStyle/>
          <a:p>
            <a:r>
              <a:rPr lang="en-GB"/>
              <a:t>Carol Ansley, Cox</a:t>
            </a:r>
          </a:p>
        </p:txBody>
      </p:sp>
    </p:spTree>
    <p:extLst>
      <p:ext uri="{BB962C8B-B14F-4D97-AF65-F5344CB8AC3E}">
        <p14:creationId xmlns:p14="http://schemas.microsoft.com/office/powerpoint/2010/main" val="22850794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ooter Placeholder 2"/>
          <p:cNvSpPr txBox="1"/>
          <p:nvPr/>
        </p:nvSpPr>
        <p:spPr>
          <a:xfrm>
            <a:off x="7143757" y="6475414"/>
            <a:ext cx="4246027"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r>
              <a:rPr lang="en-US" dirty="0"/>
              <a:t>Carol Ansley</a:t>
            </a:r>
            <a:r>
              <a:rPr dirty="0"/>
              <a:t> (</a:t>
            </a:r>
            <a:r>
              <a:rPr lang="en-US" dirty="0"/>
              <a:t>Cox</a:t>
            </a:r>
            <a:r>
              <a:rPr dirty="0"/>
              <a:t>)</a:t>
            </a:r>
          </a:p>
        </p:txBody>
      </p:sp>
      <p:sp>
        <p:nvSpPr>
          <p:cNvPr id="80" name="Slide Number Placeholder 3"/>
          <p:cNvSpPr txBox="1">
            <a:spLocks noGrp="1"/>
          </p:cNvSpPr>
          <p:nvPr>
            <p:ph type="sldNum" sz="quarter" idx="2"/>
          </p:nvPr>
        </p:nvSpPr>
        <p:spPr>
          <a:xfrm>
            <a:off x="6063192" y="6475414"/>
            <a:ext cx="165101"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49262" rtl="0" fontAlgn="auto" latinLnBrk="0" hangingPunct="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kumimoji="0" sz="1200" b="0" i="0" u="none" strike="noStrike" cap="none" spc="0" normalizeH="0" baseline="0">
                <a:ln>
                  <a:noFill/>
                </a:ln>
                <a:solidFill>
                  <a:srgbClr val="000000"/>
                </a:solidFill>
                <a:effectLst/>
                <a:uFillTx/>
                <a:latin typeface="+mn-lt"/>
                <a:ea typeface="+mn-ea"/>
                <a:cs typeface="+mn-cs"/>
                <a:sym typeface="Times New Roman"/>
              </a:defRPr>
            </a:lvl1pPr>
            <a:lvl2pPr marL="0" marR="0" indent="457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2pPr>
            <a:lvl3pPr marL="0" marR="0" indent="914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3pPr>
            <a:lvl4pPr marL="0" marR="0" indent="1371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4pPr>
            <a:lvl5pPr marL="0" marR="0" indent="18288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5pPr>
            <a:lvl6pPr marL="0" marR="0" indent="22860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6pPr>
            <a:lvl7pPr marL="0" marR="0" indent="27432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7pPr>
            <a:lvl8pPr marL="0" marR="0" indent="32004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8pPr>
            <a:lvl9pPr marL="0" marR="0" indent="3657600" algn="l" defTabSz="449262"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Times New Roman"/>
              </a:defRPr>
            </a:lvl9pPr>
          </a:lstStyle>
          <a:p>
            <a:fld id="{86CB4B4D-7CA3-9044-876B-883B54F8677D}" type="slidenum">
              <a:rPr lang="en-US" smtClean="0"/>
              <a:pPr/>
              <a:t>84</a:t>
            </a:fld>
            <a:endParaRPr/>
          </a:p>
        </p:txBody>
      </p:sp>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September </a:t>
            </a:r>
            <a:r>
              <a:rPr dirty="0"/>
              <a:t>202</a:t>
            </a:r>
            <a:r>
              <a:rPr lang="en-US" dirty="0"/>
              <a:t>1</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lnSpcReduction="10000"/>
          </a:bodyPr>
          <a:lstStyle/>
          <a:p>
            <a:pPr>
              <a:buClr>
                <a:srgbClr val="000000"/>
              </a:buClr>
              <a:buSzPct val="100000"/>
              <a:buFont typeface="Arial"/>
              <a:buChar char="•"/>
            </a:pPr>
            <a:r>
              <a:rPr lang="en-US" dirty="0" err="1"/>
              <a:t>TGbi</a:t>
            </a:r>
            <a:r>
              <a:rPr lang="en-US" dirty="0"/>
              <a:t> met twice during this interim session.</a:t>
            </a:r>
          </a:p>
          <a:p>
            <a:pPr>
              <a:buClr>
                <a:srgbClr val="000000"/>
              </a:buClr>
              <a:buSzPct val="100000"/>
              <a:buFont typeface="Arial"/>
              <a:buChar char="•"/>
            </a:pPr>
            <a:endParaRPr lang="en-US" dirty="0"/>
          </a:p>
          <a:p>
            <a:pPr>
              <a:buClr>
                <a:srgbClr val="000000"/>
              </a:buClr>
              <a:buSzPct val="100000"/>
              <a:buFont typeface="Arial"/>
              <a:buChar char="•"/>
            </a:pPr>
            <a:r>
              <a:rPr lang="en-US" dirty="0"/>
              <a:t>We reviewed 4 technical presentations and had extensive discussions on how to divide up work with </a:t>
            </a:r>
            <a:r>
              <a:rPr lang="en-US" dirty="0" err="1"/>
              <a:t>TGbh</a:t>
            </a:r>
            <a:r>
              <a:rPr lang="en-US" dirty="0"/>
              <a:t>.</a:t>
            </a:r>
          </a:p>
          <a:p>
            <a:pPr>
              <a:buClr>
                <a:srgbClr val="000000"/>
              </a:buClr>
              <a:buSzPct val="100000"/>
              <a:buFont typeface="Arial"/>
              <a:buChar char="•"/>
            </a:pPr>
            <a:endParaRPr lang="en-US" dirty="0"/>
          </a:p>
          <a:p>
            <a:pPr>
              <a:buClr>
                <a:srgbClr val="000000"/>
              </a:buClr>
              <a:buSzPct val="100000"/>
              <a:buFont typeface="Arial"/>
              <a:buChar char="•"/>
            </a:pPr>
            <a:r>
              <a:rPr lang="en-US" dirty="0"/>
              <a:t>The timeline is unchanged.</a:t>
            </a:r>
          </a:p>
          <a:p>
            <a:pPr>
              <a:buClr>
                <a:srgbClr val="000000"/>
              </a:buClr>
              <a:buSzPct val="100000"/>
              <a:buFont typeface="Arial"/>
              <a:buChar char="•"/>
            </a:pPr>
            <a:endParaRPr lang="en-US" dirty="0"/>
          </a:p>
          <a:p>
            <a:pPr>
              <a:buClr>
                <a:srgbClr val="000000"/>
              </a:buClr>
              <a:buSzPct val="100000"/>
              <a:buFont typeface="Arial"/>
              <a:buChar char="•"/>
            </a:pPr>
            <a:r>
              <a:rPr lang="en-US" dirty="0"/>
              <a:t>Upcoming teleconferences:</a:t>
            </a:r>
          </a:p>
          <a:p>
            <a:pPr lvl="1">
              <a:buClr>
                <a:srgbClr val="000000"/>
              </a:buClr>
              <a:buSzPct val="100000"/>
              <a:buFont typeface="Arial"/>
              <a:buChar char="•"/>
            </a:pPr>
            <a:r>
              <a:rPr lang="en-US" dirty="0"/>
              <a:t> October 7, 10am-noon ET</a:t>
            </a:r>
          </a:p>
          <a:p>
            <a:pPr lvl="1">
              <a:buClr>
                <a:srgbClr val="000000"/>
              </a:buClr>
              <a:buSzPct val="100000"/>
              <a:buFont typeface="Arial"/>
              <a:buChar char="•"/>
            </a:pPr>
            <a:r>
              <a:rPr lang="en-US" dirty="0"/>
              <a:t> October 21, 9am-10amET</a:t>
            </a:r>
          </a:p>
          <a:p>
            <a:pPr lvl="1">
              <a:buClr>
                <a:srgbClr val="000000"/>
              </a:buClr>
              <a:buSzPct val="100000"/>
              <a:buFont typeface="Arial"/>
              <a:buChar char="•"/>
            </a:pPr>
            <a:r>
              <a:rPr lang="en-US" dirty="0"/>
              <a:t> November 4, 9am-10amET</a:t>
            </a: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Date Placeholder 1">
            <a:extLst>
              <a:ext uri="{FF2B5EF4-FFF2-40B4-BE49-F238E27FC236}">
                <a16:creationId xmlns:a16="http://schemas.microsoft.com/office/drawing/2014/main" id="{1356929F-8452-43BA-9421-3B5A6A7EE816}"/>
              </a:ext>
            </a:extLst>
          </p:cNvPr>
          <p:cNvSpPr>
            <a:spLocks noGrp="1"/>
          </p:cNvSpPr>
          <p:nvPr>
            <p:ph type="dt" idx="10"/>
          </p:nvPr>
        </p:nvSpPr>
        <p:spPr/>
        <p:txBody>
          <a:bodyPr/>
          <a:lstStyle/>
          <a:p>
            <a:r>
              <a:rPr lang="en-US"/>
              <a:t>September 2021</a:t>
            </a:r>
            <a:endParaRPr lang="en-GB"/>
          </a:p>
        </p:txBody>
      </p:sp>
      <p:sp>
        <p:nvSpPr>
          <p:cNvPr id="3" name="Footer Placeholder 2">
            <a:extLst>
              <a:ext uri="{FF2B5EF4-FFF2-40B4-BE49-F238E27FC236}">
                <a16:creationId xmlns:a16="http://schemas.microsoft.com/office/drawing/2014/main" id="{96A73EBC-05AE-4F55-B022-E93BB0F816B3}"/>
              </a:ext>
            </a:extLst>
          </p:cNvPr>
          <p:cNvSpPr>
            <a:spLocks noGrp="1"/>
          </p:cNvSpPr>
          <p:nvPr>
            <p:ph type="ftr" idx="11"/>
          </p:nvPr>
        </p:nvSpPr>
        <p:spPr/>
        <p:txBody>
          <a:bodyPr/>
          <a:lstStyle/>
          <a:p>
            <a:r>
              <a:rPr lang="en-GB"/>
              <a:t>Carol Ansley, Cox</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914400" y="1632857"/>
            <a:ext cx="10361085" cy="4461557"/>
          </a:xfrm>
        </p:spPr>
        <p:txBody>
          <a:bodyPr>
            <a:normAutofit fontScale="92500" lnSpcReduction="10000"/>
          </a:bodyPr>
          <a:lstStyle/>
          <a:p>
            <a:r>
              <a:rPr lang="en-US" dirty="0"/>
              <a:t>TG use case start:					March 2021</a:t>
            </a:r>
          </a:p>
          <a:p>
            <a:r>
              <a:rPr lang="en-US" dirty="0"/>
              <a:t>Use case completion:				January 2022</a:t>
            </a:r>
          </a:p>
          <a:p>
            <a:r>
              <a:rPr lang="en-US" dirty="0"/>
              <a:t>Features identified:				July 2022</a:t>
            </a:r>
          </a:p>
          <a:p>
            <a:r>
              <a:rPr lang="en-US" dirty="0"/>
              <a:t>LB initial:   						March 2023</a:t>
            </a:r>
            <a:endParaRPr lang="en-US" dirty="0">
              <a:solidFill>
                <a:srgbClr val="FF0000"/>
              </a:solidFill>
            </a:endParaRPr>
          </a:p>
          <a:p>
            <a:r>
              <a:rPr lang="en-US" dirty="0"/>
              <a:t>LB re-circ:  						September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a:p>
            <a:endParaRPr lang="en-US" dirty="0"/>
          </a:p>
        </p:txBody>
      </p:sp>
      <p:sp>
        <p:nvSpPr>
          <p:cNvPr id="6" name="Footer Placeholder 2">
            <a:extLst>
              <a:ext uri="{FF2B5EF4-FFF2-40B4-BE49-F238E27FC236}">
                <a16:creationId xmlns:a16="http://schemas.microsoft.com/office/drawing/2014/main" id="{06EC8A42-57D6-5845-9B1A-36BC5B804FB2}"/>
              </a:ext>
            </a:extLst>
          </p:cNvPr>
          <p:cNvSpPr txBox="1"/>
          <p:nvPr/>
        </p:nvSpPr>
        <p:spPr>
          <a:xfrm>
            <a:off x="7143757" y="6475414"/>
            <a:ext cx="4246027" cy="1840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defRPr sz="1200"/>
            </a:lvl1pPr>
          </a:lstStyle>
          <a:p>
            <a:r>
              <a:rPr lang="en-US" dirty="0"/>
              <a:t>Carol Ansley</a:t>
            </a:r>
            <a:r>
              <a:rPr dirty="0"/>
              <a:t> (</a:t>
            </a:r>
            <a:r>
              <a:rPr lang="en-US" dirty="0"/>
              <a:t>Cox</a:t>
            </a:r>
            <a:r>
              <a:rPr dirty="0"/>
              <a:t>)</a:t>
            </a:r>
          </a:p>
        </p:txBody>
      </p:sp>
      <p:sp>
        <p:nvSpPr>
          <p:cNvPr id="7" name="Slide Number Placeholder 5">
            <a:extLst>
              <a:ext uri="{FF2B5EF4-FFF2-40B4-BE49-F238E27FC236}">
                <a16:creationId xmlns:a16="http://schemas.microsoft.com/office/drawing/2014/main" id="{F163C7D7-679F-3747-83A2-6DB2C0BC5199}"/>
              </a:ext>
            </a:extLst>
          </p:cNvPr>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marL="0" marR="0" indent="0" algn="l" defTabSz="914400" rtl="0" fontAlgn="auto" latinLnBrk="1" hangingPunct="0">
              <a:lnSpc>
                <a:spcPct val="100000"/>
              </a:lnSpc>
              <a:spcBef>
                <a:spcPts val="0"/>
              </a:spcBef>
              <a:spcAft>
                <a:spcPts val="0"/>
              </a:spcAft>
              <a:buClrTx/>
              <a:buSzTx/>
              <a:buFontTx/>
              <a:buNone/>
              <a:tabLst/>
              <a:defRPr kumimoji="0" lang="en-GB" sz="1800" b="0" i="0" u="none" strike="noStrike" cap="none" spc="0" normalizeH="0" baseline="0">
                <a:ln>
                  <a:noFill/>
                </a:ln>
                <a:solidFill>
                  <a:srgbClr val="000000"/>
                </a:solidFill>
                <a:effectLst/>
                <a:uFillTx/>
              </a:defRPr>
            </a:defPPr>
            <a:lvl1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1200" b="0" i="0" u="none" strike="noStrike" kern="1200" cap="none" spc="0" normalizeH="0" baseline="0">
                <a:ln>
                  <a:noFill/>
                </a:ln>
                <a:solidFill>
                  <a:srgbClr val="000000"/>
                </a:solidFill>
                <a:effectLst/>
                <a:uFillTx/>
                <a:latin typeface="Times New Roman" pitchFamily="16" charset="0"/>
                <a:ea typeface="MS Gothic" charset="-128"/>
                <a:cs typeface="Arial Unicode MS" charset="0"/>
                <a:sym typeface="Times New Roman"/>
              </a:defRPr>
            </a:lvl1pPr>
            <a:lvl2pPr marL="742950" marR="0" indent="-28575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2pPr>
            <a:lvl3pPr marL="1143000" marR="0" indent="-22860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3pPr>
            <a:lvl4pPr marL="1600200" marR="0" indent="-22860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4pPr>
            <a:lvl5pPr marL="2057400" marR="0" indent="-22860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5pPr>
            <a:lvl6pPr marL="2286000" marR="0" indent="22860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6pPr>
            <a:lvl7pPr marL="2743200" marR="0" indent="27432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7pPr>
            <a:lvl8pPr marL="3200400" marR="0" indent="32004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8pPr>
            <a:lvl9pPr marL="3657600" marR="0" indent="3657600" algn="l" defTabSz="914400" rtl="0" eaLnBrk="1" fontAlgn="auto" latinLnBrk="0" hangingPunct="1">
              <a:lnSpc>
                <a:spcPct val="100000"/>
              </a:lnSpc>
              <a:spcBef>
                <a:spcPts val="0"/>
              </a:spcBef>
              <a:spcAft>
                <a:spcPts val="0"/>
              </a:spcAft>
              <a:buClrTx/>
              <a:buSzTx/>
              <a:buFontTx/>
              <a:buNone/>
              <a:tabLst/>
              <a:defRPr kumimoji="0" sz="2400" b="0" i="0" u="none" strike="noStrike" kern="1200" cap="none" spc="0" normalizeH="0" baseline="0">
                <a:ln>
                  <a:noFill/>
                </a:ln>
                <a:solidFill>
                  <a:schemeClr val="bg1"/>
                </a:solidFill>
                <a:effectLst/>
                <a:uFillTx/>
                <a:latin typeface="Times New Roman" pitchFamily="16" charset="0"/>
                <a:ea typeface="MS Gothic" charset="-128"/>
                <a:cs typeface="+mn-cs"/>
                <a:sym typeface="Times New Roman"/>
              </a:defRPr>
            </a:lvl9pPr>
          </a:lstStyle>
          <a:p>
            <a:fld id="{DE40C9FC-4879-4F20-9ECA-A574A90476B7}" type="slidenum">
              <a:rPr lang="en-GB" smtClean="0"/>
              <a:pPr/>
              <a:t>85</a:t>
            </a:fld>
            <a:endParaRPr lang="en-GB" dirty="0"/>
          </a:p>
        </p:txBody>
      </p:sp>
      <p:sp>
        <p:nvSpPr>
          <p:cNvPr id="2" name="Date Placeholder 1">
            <a:extLst>
              <a:ext uri="{FF2B5EF4-FFF2-40B4-BE49-F238E27FC236}">
                <a16:creationId xmlns:a16="http://schemas.microsoft.com/office/drawing/2014/main" id="{5D981A15-2D78-4A19-A3B3-A5704B0F6B6A}"/>
              </a:ext>
            </a:extLst>
          </p:cNvPr>
          <p:cNvSpPr>
            <a:spLocks noGrp="1"/>
          </p:cNvSpPr>
          <p:nvPr>
            <p:ph type="dt" idx="15"/>
          </p:nvPr>
        </p:nvSpPr>
        <p:spPr/>
        <p:txBody>
          <a:bodyPr/>
          <a:lstStyle/>
          <a:p>
            <a:r>
              <a:rPr lang="en-US"/>
              <a:t>September 2021</a:t>
            </a:r>
            <a:endParaRPr lang="en-GB" dirty="0"/>
          </a:p>
        </p:txBody>
      </p:sp>
      <p:sp>
        <p:nvSpPr>
          <p:cNvPr id="5" name="Footer Placeholder 4">
            <a:extLst>
              <a:ext uri="{FF2B5EF4-FFF2-40B4-BE49-F238E27FC236}">
                <a16:creationId xmlns:a16="http://schemas.microsoft.com/office/drawing/2014/main" id="{715BE43D-7006-4AA2-8A0E-3CBAEED504C8}"/>
              </a:ext>
            </a:extLst>
          </p:cNvPr>
          <p:cNvSpPr>
            <a:spLocks noGrp="1"/>
          </p:cNvSpPr>
          <p:nvPr>
            <p:ph type="ftr" idx="14"/>
          </p:nvPr>
        </p:nvSpPr>
        <p:spPr/>
        <p:txBody>
          <a:bodyPr/>
          <a:lstStyle/>
          <a:p>
            <a:r>
              <a:rPr lang="en-GB"/>
              <a:t>Carol Ansley, Cox</a:t>
            </a:r>
            <a:endParaRPr lang="en-GB" dirty="0"/>
          </a:p>
        </p:txBody>
      </p:sp>
      <p:sp>
        <p:nvSpPr>
          <p:cNvPr id="8" name="Slide Number Placeholder 7">
            <a:extLst>
              <a:ext uri="{FF2B5EF4-FFF2-40B4-BE49-F238E27FC236}">
                <a16:creationId xmlns:a16="http://schemas.microsoft.com/office/drawing/2014/main" id="{9C4CEABF-E861-4985-AF81-20299F8F6CF4}"/>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Tree>
    <p:extLst>
      <p:ext uri="{BB962C8B-B14F-4D97-AF65-F5344CB8AC3E}">
        <p14:creationId xmlns:p14="http://schemas.microsoft.com/office/powerpoint/2010/main" val="23326625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1579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September 2021</a:t>
            </a:r>
            <a:endParaRPr lang="en-GB" altLang="en-US" sz="1800" dirty="0"/>
          </a:p>
        </p:txBody>
      </p:sp>
      <p:sp>
        <p:nvSpPr>
          <p:cNvPr id="1331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Hassan Yaghoobi (Intel Corp.)</a:t>
            </a:r>
            <a:endParaRPr lang="en-GB" sz="1200" b="0" dirty="0"/>
          </a:p>
        </p:txBody>
      </p:sp>
      <p:sp>
        <p:nvSpPr>
          <p:cNvPr id="13316" name="Slide Number Placeholder 5"/>
          <p:cNvSpPr>
            <a:spLocks noGrp="1"/>
          </p:cNvSpPr>
          <p:nvPr>
            <p:ph type="sldNum" sz="quarter" idx="12"/>
          </p:nvPr>
        </p:nvSpPr>
        <p:spPr>
          <a:xfrm>
            <a:off x="5807968" y="6483483"/>
            <a:ext cx="432811"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a:pPr>
                <a:spcBef>
                  <a:spcPct val="0"/>
                </a:spcBef>
                <a:buFontTx/>
                <a:buNone/>
              </a:pPr>
              <a:t>86</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ITU AHG Closing Report for </a:t>
            </a:r>
            <a:r>
              <a:rPr lang="en-US" dirty="0"/>
              <a:t>September 2021 Plenary</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2021-09-21</a:t>
            </a:r>
          </a:p>
        </p:txBody>
      </p:sp>
      <p:sp>
        <p:nvSpPr>
          <p:cNvPr id="13320" name="Rectangle 6"/>
          <p:cNvSpPr>
            <a:spLocks noChangeArrowheads="1"/>
          </p:cNvSpPr>
          <p:nvPr/>
        </p:nvSpPr>
        <p:spPr bwMode="auto">
          <a:xfrm>
            <a:off x="2057400" y="2676289"/>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9" name="Object 11"/>
          <p:cNvGraphicFramePr>
            <a:graphicFrameLocks noChangeAspect="1"/>
          </p:cNvGraphicFramePr>
          <p:nvPr/>
        </p:nvGraphicFramePr>
        <p:xfrm>
          <a:off x="1643063" y="3311525"/>
          <a:ext cx="9366250" cy="1708150"/>
        </p:xfrm>
        <a:graphic>
          <a:graphicData uri="http://schemas.openxmlformats.org/presentationml/2006/ole">
            <mc:AlternateContent xmlns:mc="http://schemas.openxmlformats.org/markup-compatibility/2006">
              <mc:Choice xmlns:v="urn:schemas-microsoft-com:vml" Requires="v">
                <p:oleObj name="Document" r:id="rId3" imgW="8442770" imgH="1549859" progId="Word.Document.8">
                  <p:embed/>
                </p:oleObj>
              </mc:Choice>
              <mc:Fallback>
                <p:oleObj name="Document" r:id="rId3" imgW="8442770" imgH="1549859" progId="Word.Document.8">
                  <p:embed/>
                  <p:pic>
                    <p:nvPicPr>
                      <p:cNvPr id="9" name="Object 11"/>
                      <p:cNvPicPr>
                        <a:picLocks noChangeAspect="1" noChangeArrowheads="1"/>
                      </p:cNvPicPr>
                      <p:nvPr/>
                    </p:nvPicPr>
                    <p:blipFill>
                      <a:blip r:embed="rId4"/>
                      <a:srcRect/>
                      <a:stretch>
                        <a:fillRect/>
                      </a:stretch>
                    </p:blipFill>
                    <p:spPr bwMode="auto">
                      <a:xfrm>
                        <a:off x="1643063" y="3311525"/>
                        <a:ext cx="9366250" cy="1708150"/>
                      </a:xfrm>
                      <a:prstGeom prst="rect">
                        <a:avLst/>
                      </a:prstGeom>
                      <a:noFill/>
                      <a:ln>
                        <a:noFill/>
                      </a:ln>
                      <a:effectLst/>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273968"/>
            <a:ext cx="10363200" cy="1066800"/>
          </a:xfrm>
        </p:spPr>
        <p:txBody>
          <a:bodyPr/>
          <a:lstStyle/>
          <a:p>
            <a:r>
              <a:rPr lang="en-US" altLang="en-US" dirty="0"/>
              <a:t>Meeting Results</a:t>
            </a:r>
          </a:p>
        </p:txBody>
      </p:sp>
      <p:sp>
        <p:nvSpPr>
          <p:cNvPr id="6147" name="Content Placeholder 2"/>
          <p:cNvSpPr>
            <a:spLocks noGrp="1"/>
          </p:cNvSpPr>
          <p:nvPr>
            <p:ph idx="1"/>
          </p:nvPr>
        </p:nvSpPr>
        <p:spPr>
          <a:xfrm>
            <a:off x="929218" y="1052736"/>
            <a:ext cx="10639389" cy="4875213"/>
          </a:xfrm>
        </p:spPr>
        <p:txBody>
          <a:bodyPr/>
          <a:lstStyle/>
          <a:p>
            <a:pPr marL="342900" lvl="2" indent="-342900">
              <a:spcBef>
                <a:spcPts val="300"/>
              </a:spcBef>
              <a:spcAft>
                <a:spcPts val="0"/>
              </a:spcAft>
              <a:defRPr/>
            </a:pPr>
            <a:r>
              <a:rPr lang="en-US" altLang="en-US" sz="2000" dirty="0"/>
              <a:t>Had one Session: Thu 9/16 7PM EST</a:t>
            </a:r>
          </a:p>
          <a:p>
            <a:pPr marL="228600" lvl="2" indent="-342900">
              <a:spcBef>
                <a:spcPts val="300"/>
              </a:spcBef>
              <a:spcAft>
                <a:spcPts val="0"/>
              </a:spcAft>
              <a:buFont typeface="Arial" panose="020B0604020202020204" pitchFamily="34" charset="0"/>
              <a:buChar char="•"/>
              <a:defRPr/>
            </a:pPr>
            <a:r>
              <a:rPr lang="en-US" sz="2000" dirty="0"/>
              <a:t>Presented/discussed the </a:t>
            </a:r>
            <a:r>
              <a:rPr lang="en-US" sz="2000"/>
              <a:t>following three </a:t>
            </a:r>
            <a:r>
              <a:rPr lang="en-US" sz="2000" dirty="0"/>
              <a:t>contributions:</a:t>
            </a:r>
          </a:p>
          <a:p>
            <a:pPr marL="571500" lvl="3" indent="-342900">
              <a:spcBef>
                <a:spcPts val="300"/>
              </a:spcBef>
              <a:spcAft>
                <a:spcPts val="0"/>
              </a:spcAft>
              <a:buFont typeface="Arial" panose="020B0604020202020204" pitchFamily="34" charset="0"/>
              <a:buChar char="•"/>
              <a:defRPr/>
            </a:pPr>
            <a:r>
              <a:rPr lang="en-US" sz="2000" dirty="0"/>
              <a:t>11-21-0986-02-0itu, Proposed modifications to ITU-R M.1450-5, Hassan Yaghoobi (Intel Corp.)</a:t>
            </a:r>
          </a:p>
          <a:p>
            <a:pPr marL="571500" lvl="3" indent="-342900">
              <a:spcBef>
                <a:spcPts val="300"/>
              </a:spcBef>
              <a:spcAft>
                <a:spcPts val="0"/>
              </a:spcAft>
              <a:buFont typeface="Arial" panose="020B0604020202020204" pitchFamily="34" charset="0"/>
              <a:buChar char="•"/>
              <a:defRPr/>
            </a:pPr>
            <a:r>
              <a:rPr lang="en-US" sz="2000" dirty="0"/>
              <a:t>11-21-0987-00-0itu, Proposed modifications to ITU-R M.1801-2, Hassan Yaghoobi (Intel Corp.) </a:t>
            </a:r>
            <a:endParaRPr lang="en-GB" sz="2000" dirty="0"/>
          </a:p>
          <a:p>
            <a:pPr marL="571500" lvl="3" indent="-342900">
              <a:spcBef>
                <a:spcPts val="300"/>
              </a:spcBef>
              <a:spcAft>
                <a:spcPts val="0"/>
              </a:spcAft>
              <a:buFont typeface="Arial" panose="020B0604020202020204" pitchFamily="34" charset="0"/>
              <a:buChar char="•"/>
              <a:defRPr/>
            </a:pPr>
            <a:r>
              <a:rPr lang="en-US" sz="2000" dirty="0"/>
              <a:t>11-21-1457-02-0000 Liaison Response to ITU-R WP_1A on VLC standards, </a:t>
            </a:r>
            <a:r>
              <a:rPr lang="en-US" sz="2000" dirty="0" err="1"/>
              <a:t>Tunçer</a:t>
            </a:r>
            <a:r>
              <a:rPr lang="en-US" sz="2000" dirty="0"/>
              <a:t> </a:t>
            </a:r>
            <a:r>
              <a:rPr lang="en-US" sz="2000" dirty="0" err="1"/>
              <a:t>Baykaş</a:t>
            </a:r>
            <a:r>
              <a:rPr lang="en-US" sz="2000" dirty="0"/>
              <a:t> (Hyperion Technologies) and Kadir Has Uni. (Nikola </a:t>
            </a:r>
            <a:r>
              <a:rPr lang="en-US" sz="2000" dirty="0" err="1"/>
              <a:t>Serafimovski</a:t>
            </a:r>
            <a:r>
              <a:rPr lang="en-US" sz="2000" dirty="0"/>
              <a:t> </a:t>
            </a:r>
            <a:r>
              <a:rPr lang="en-US" sz="2000" dirty="0" err="1"/>
              <a:t>Purelifi</a:t>
            </a:r>
            <a:r>
              <a:rPr lang="en-US" sz="2000" dirty="0"/>
              <a:t>)</a:t>
            </a:r>
          </a:p>
          <a:p>
            <a:pPr marL="571500" lvl="3" indent="-342900">
              <a:spcBef>
                <a:spcPts val="300"/>
              </a:spcBef>
              <a:spcAft>
                <a:spcPts val="0"/>
              </a:spcAft>
              <a:buFont typeface="Arial" panose="020B0604020202020204" pitchFamily="34" charset="0"/>
              <a:buChar char="•"/>
              <a:defRPr/>
            </a:pPr>
            <a:r>
              <a:rPr lang="en-US" sz="2000" dirty="0"/>
              <a:t>Contributions 11-21-0986-02-0itu</a:t>
            </a:r>
            <a:r>
              <a:rPr lang="en-US" sz="2000" b="1" dirty="0"/>
              <a:t>, </a:t>
            </a:r>
            <a:r>
              <a:rPr lang="en-US" sz="2000" dirty="0"/>
              <a:t>11-21-0987-00-0itu and 11-21-1457-02-0000  all endorsed by ITU Ad Hoc</a:t>
            </a:r>
          </a:p>
          <a:p>
            <a:pPr marL="342900" lvl="2" indent="-342900">
              <a:spcBef>
                <a:spcPts val="300"/>
              </a:spcBef>
              <a:spcAft>
                <a:spcPts val="0"/>
              </a:spcAft>
              <a:buFont typeface="Arial" panose="020B0604020202020204" pitchFamily="34" charset="0"/>
              <a:buChar char="•"/>
              <a:defRPr/>
            </a:pPr>
            <a:r>
              <a:rPr lang="en-US" sz="2000" dirty="0"/>
              <a:t>Next Steps:</a:t>
            </a:r>
          </a:p>
          <a:p>
            <a:pPr marL="685800" lvl="3" indent="-342900">
              <a:spcBef>
                <a:spcPts val="300"/>
              </a:spcBef>
              <a:spcAft>
                <a:spcPts val="0"/>
              </a:spcAft>
              <a:buFont typeface="Arial" panose="020B0604020202020204" pitchFamily="34" charset="0"/>
              <a:buChar char="•"/>
              <a:defRPr/>
            </a:pPr>
            <a:r>
              <a:rPr lang="en-US" sz="2000" dirty="0"/>
              <a:t>Contributions 11-21-0986-02-0itu</a:t>
            </a:r>
            <a:r>
              <a:rPr lang="en-US" sz="2000" b="1" dirty="0"/>
              <a:t>, </a:t>
            </a:r>
            <a:r>
              <a:rPr lang="en-US" sz="2000" dirty="0"/>
              <a:t>11-21-0987-00-0itu and 11-21-1457-02-0000  are being reported to 802.11 and 802.18 for further processing and submission to EC for approval </a:t>
            </a:r>
          </a:p>
          <a:p>
            <a:pPr marL="685800" lvl="3" indent="-342900">
              <a:spcBef>
                <a:spcPts val="300"/>
              </a:spcBef>
              <a:spcAft>
                <a:spcPts val="0"/>
              </a:spcAft>
              <a:buFont typeface="Arial" panose="020B0604020202020204" pitchFamily="34" charset="0"/>
              <a:buChar char="•"/>
              <a:defRPr/>
            </a:pPr>
            <a:r>
              <a:rPr lang="en-US" sz="2000" dirty="0"/>
              <a:t>Working Party 5A Next Meeting Dates: 2021-11-15 to 2021-11-26</a:t>
            </a:r>
          </a:p>
          <a:p>
            <a:pPr marL="342900" lvl="2" indent="-342900">
              <a:spcBef>
                <a:spcPts val="300"/>
              </a:spcBef>
              <a:spcAft>
                <a:spcPts val="0"/>
              </a:spcAft>
              <a:buFont typeface="Arial" panose="020B0604020202020204" pitchFamily="34" charset="0"/>
              <a:buChar char="•"/>
              <a:defRPr/>
            </a:pPr>
            <a:r>
              <a:rPr lang="pt-BR" sz="2000" dirty="0"/>
              <a:t>Next AHG Meeting: </a:t>
            </a:r>
          </a:p>
          <a:p>
            <a:pPr marL="685800" lvl="3" indent="-342900">
              <a:spcBef>
                <a:spcPts val="300"/>
              </a:spcBef>
              <a:spcAft>
                <a:spcPts val="0"/>
              </a:spcAft>
              <a:buFont typeface="Arial" panose="020B0604020202020204" pitchFamily="34" charset="0"/>
              <a:buChar char="•"/>
              <a:defRPr/>
            </a:pPr>
            <a:r>
              <a:rPr lang="en-US" sz="1800" dirty="0"/>
              <a:t>November 11, 2021, 7PM ET (tentative) during the November Plenary </a:t>
            </a:r>
          </a:p>
          <a:p>
            <a:pPr marL="342900" lvl="2" indent="-342900">
              <a:spcBef>
                <a:spcPts val="300"/>
              </a:spcBef>
              <a:spcAft>
                <a:spcPts val="0"/>
              </a:spcAft>
              <a:buFont typeface="Arial" panose="020B0604020202020204" pitchFamily="34" charset="0"/>
              <a:buChar char="•"/>
              <a:defRPr/>
            </a:pPr>
            <a:r>
              <a:rPr lang="pt-BR" altLang="en-US" sz="2000" dirty="0"/>
              <a:t>Meeting Minutes: </a:t>
            </a:r>
          </a:p>
          <a:p>
            <a:pPr marL="685800" lvl="3" indent="-342900">
              <a:spcBef>
                <a:spcPts val="300"/>
              </a:spcBef>
              <a:spcAft>
                <a:spcPts val="0"/>
              </a:spcAft>
              <a:buFont typeface="Arial" panose="020B0604020202020204" pitchFamily="34" charset="0"/>
              <a:buChar char="•"/>
              <a:defRPr/>
            </a:pPr>
            <a:r>
              <a:rPr lang="en-US" sz="1800" dirty="0"/>
              <a:t>11-21-1342-00-0itu</a:t>
            </a:r>
            <a:r>
              <a:rPr lang="pt-BR" altLang="en-US" sz="1800" dirty="0"/>
              <a:t> </a:t>
            </a:r>
            <a:endParaRPr lang="en-US" altLang="en-US" sz="1800" dirty="0">
              <a:highlight>
                <a:srgbClr val="FFFF00"/>
              </a:highlight>
            </a:endParaRPr>
          </a:p>
        </p:txBody>
      </p:sp>
      <p:sp>
        <p:nvSpPr>
          <p:cNvPr id="4" name="Date Placeholder 3"/>
          <p:cNvSpPr>
            <a:spLocks noGrp="1"/>
          </p:cNvSpPr>
          <p:nvPr>
            <p:ph type="dt" sz="quarter" idx="10"/>
          </p:nvPr>
        </p:nvSpPr>
        <p:spPr bwMode="auto">
          <a:xfrm>
            <a:off x="929218" y="332601"/>
            <a:ext cx="1579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en-US"/>
              <a:t>September 2021</a:t>
            </a:r>
            <a:endParaRPr lang="en-US" dirty="0"/>
          </a:p>
        </p:txBody>
      </p:sp>
      <p:sp>
        <p:nvSpPr>
          <p:cNvPr id="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t>Hassan Yaghoobi (Intel Corp.)</a:t>
            </a:r>
            <a:endParaRPr lang="en-US" dirty="0"/>
          </a:p>
        </p:txBody>
      </p:sp>
      <p:sp>
        <p:nvSpPr>
          <p:cNvPr id="6150" name="Slide Number Placeholder 5"/>
          <p:cNvSpPr>
            <a:spLocks noGrp="1"/>
          </p:cNvSpPr>
          <p:nvPr>
            <p:ph type="sldNum" sz="quarter" idx="12"/>
          </p:nvPr>
        </p:nvSpPr>
        <p:spPr>
          <a:xfrm>
            <a:off x="5807968"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6001523C-0808-4A04-9D87-C76A4F12628C}" type="slidenum">
              <a:rPr lang="en-US" altLang="en-US" sz="1200" b="0"/>
              <a:pPr>
                <a:spcBef>
                  <a:spcPct val="0"/>
                </a:spcBef>
                <a:buFontTx/>
                <a:buNone/>
              </a:pPr>
              <a:t>87</a:t>
            </a:fld>
            <a:endParaRPr lang="en-US" altLang="en-US" sz="1200" b="0" dirty="0"/>
          </a:p>
        </p:txBody>
      </p:sp>
    </p:spTree>
    <p:extLst>
      <p:ext uri="{BB962C8B-B14F-4D97-AF65-F5344CB8AC3E}">
        <p14:creationId xmlns:p14="http://schemas.microsoft.com/office/powerpoint/2010/main" val="32120941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A10D4C-BF3F-4476-8DF8-3F9A2723FD7C}"/>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F1773F09-544E-46B6-9707-A8B1368896CB}"/>
              </a:ext>
            </a:extLst>
          </p:cNvPr>
          <p:cNvSpPr>
            <a:spLocks noGrp="1"/>
          </p:cNvSpPr>
          <p:nvPr>
            <p:ph type="body" idx="1"/>
          </p:nvPr>
        </p:nvSpPr>
        <p:spPr/>
        <p:txBody>
          <a:bodyPr/>
          <a:lstStyle/>
          <a:p>
            <a:r>
              <a:rPr lang="en-US" dirty="0"/>
              <a:t>From opening plenary</a:t>
            </a:r>
          </a:p>
        </p:txBody>
      </p:sp>
      <p:sp>
        <p:nvSpPr>
          <p:cNvPr id="6" name="Date Placeholder 5">
            <a:extLst>
              <a:ext uri="{FF2B5EF4-FFF2-40B4-BE49-F238E27FC236}">
                <a16:creationId xmlns:a16="http://schemas.microsoft.com/office/drawing/2014/main" id="{A7D9ED30-C79B-4AB7-AF88-ECD7096FBC3A}"/>
              </a:ext>
            </a:extLst>
          </p:cNvPr>
          <p:cNvSpPr>
            <a:spLocks noGrp="1"/>
          </p:cNvSpPr>
          <p:nvPr>
            <p:ph type="dt" idx="10"/>
          </p:nvPr>
        </p:nvSpPr>
        <p:spPr/>
        <p:txBody>
          <a:bodyPr/>
          <a:lstStyle/>
          <a:p>
            <a:r>
              <a:rPr lang="en-US"/>
              <a:t>September 2021</a:t>
            </a:r>
            <a:endParaRPr lang="en-GB" dirty="0"/>
          </a:p>
        </p:txBody>
      </p:sp>
      <p:sp>
        <p:nvSpPr>
          <p:cNvPr id="5" name="Footer Placeholder 4">
            <a:extLst>
              <a:ext uri="{FF2B5EF4-FFF2-40B4-BE49-F238E27FC236}">
                <a16:creationId xmlns:a16="http://schemas.microsoft.com/office/drawing/2014/main" id="{CF1796C5-4F5F-4A71-9499-05D98AA1D9D2}"/>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B12EDD0A-5EAB-4FF4-A0A7-52CF35E24095}"/>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Tree>
    <p:extLst>
      <p:ext uri="{BB962C8B-B14F-4D97-AF65-F5344CB8AC3E}">
        <p14:creationId xmlns:p14="http://schemas.microsoft.com/office/powerpoint/2010/main" val="25814658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21766" y="324645"/>
            <a:ext cx="2303451" cy="273050"/>
          </a:xfrm>
        </p:spPr>
        <p:txBody>
          <a:bodyPr/>
          <a:lstStyle/>
          <a:p>
            <a:r>
              <a:rPr lang="en-US"/>
              <a:t>September 2021</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a:t>Jay Holcomb (Itron)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89</a:t>
            </a:fld>
            <a:endParaRPr lang="en-GB" dirty="0"/>
          </a:p>
        </p:txBody>
      </p:sp>
      <p:sp>
        <p:nvSpPr>
          <p:cNvPr id="3073" name="Rectangle 1"/>
          <p:cNvSpPr>
            <a:spLocks noGrp="1" noChangeArrowheads="1"/>
          </p:cNvSpPr>
          <p:nvPr>
            <p:ph type="title"/>
          </p:nvPr>
        </p:nvSpPr>
        <p:spPr>
          <a:xfrm>
            <a:off x="2209800" y="685800"/>
            <a:ext cx="90678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latin typeface="+mn-lt"/>
              </a:rPr>
              <a:t>IEEE 802.18 RR-TAG</a:t>
            </a:r>
            <a:br>
              <a:rPr lang="en-US" sz="2400" dirty="0">
                <a:latin typeface="+mn-lt"/>
              </a:rPr>
            </a:br>
            <a:r>
              <a:rPr lang="en-US" sz="2400" dirty="0"/>
              <a:t>Electronic Wireless Interim</a:t>
            </a:r>
            <a:br>
              <a:rPr lang="en-US" sz="2400" dirty="0"/>
            </a:br>
            <a:r>
              <a:rPr lang="en-GB" sz="2400" dirty="0"/>
              <a:t>Liaison  from 802.18 to 802.11</a:t>
            </a:r>
            <a:endParaRPr lang="en-GB" sz="2400" dirty="0">
              <a:latin typeface="+mn-lt"/>
            </a:endParaRPr>
          </a:p>
        </p:txBody>
      </p:sp>
      <p:sp>
        <p:nvSpPr>
          <p:cNvPr id="3074" name="Rectangle 2"/>
          <p:cNvSpPr>
            <a:spLocks noGrp="1" noChangeArrowheads="1"/>
          </p:cNvSpPr>
          <p:nvPr>
            <p:ph type="body" idx="1"/>
          </p:nvPr>
        </p:nvSpPr>
        <p:spPr>
          <a:xfrm>
            <a:off x="2209800" y="1889126"/>
            <a:ext cx="9067800" cy="701675"/>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	Date:</a:t>
            </a:r>
            <a:r>
              <a:rPr lang="en-GB" sz="2000" b="0" dirty="0"/>
              <a:t> 13  September 2021</a:t>
            </a:r>
          </a:p>
        </p:txBody>
      </p:sp>
      <p:sp>
        <p:nvSpPr>
          <p:cNvPr id="3076" name="Rectangle 4"/>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 </a:t>
            </a:r>
            <a:endParaRPr lang="en-GB" sz="2000" dirty="0">
              <a:solidFill>
                <a:srgbClr val="000000"/>
              </a:solidFill>
            </a:endParaRPr>
          </a:p>
        </p:txBody>
      </p:sp>
      <p:graphicFrame>
        <p:nvGraphicFramePr>
          <p:cNvPr id="9" name="Object 3">
            <a:extLst>
              <a:ext uri="{FF2B5EF4-FFF2-40B4-BE49-F238E27FC236}">
                <a16:creationId xmlns:a16="http://schemas.microsoft.com/office/drawing/2014/main" id="{A9943946-CAC7-4B5F-A0AD-61A516AFFB3A}"/>
              </a:ext>
            </a:extLst>
          </p:cNvPr>
          <p:cNvGraphicFramePr>
            <a:graphicFrameLocks noChangeAspect="1"/>
          </p:cNvGraphicFramePr>
          <p:nvPr/>
        </p:nvGraphicFramePr>
        <p:xfrm>
          <a:off x="1600200" y="3365500"/>
          <a:ext cx="9636124" cy="1739901"/>
        </p:xfrm>
        <a:graphic>
          <a:graphicData uri="http://schemas.openxmlformats.org/presentationml/2006/ole">
            <mc:AlternateContent xmlns:mc="http://schemas.openxmlformats.org/markup-compatibility/2006">
              <mc:Choice xmlns:v="urn:schemas-microsoft-com:vml" Requires="v">
                <p:oleObj name="Document" r:id="rId3" imgW="8468318" imgH="1903886" progId="Word.Document.8">
                  <p:embed/>
                </p:oleObj>
              </mc:Choice>
              <mc:Fallback>
                <p:oleObj name="Document" r:id="rId3" imgW="8468318" imgH="1903886" progId="Word.Document.8">
                  <p:embed/>
                  <p:pic>
                    <p:nvPicPr>
                      <p:cNvPr id="9" name="Object 3">
                        <a:extLst>
                          <a:ext uri="{FF2B5EF4-FFF2-40B4-BE49-F238E27FC236}">
                            <a16:creationId xmlns:a16="http://schemas.microsoft.com/office/drawing/2014/main" id="{A9943946-CAC7-4B5F-A0AD-61A516AFFB3A}"/>
                          </a:ext>
                        </a:extLst>
                      </p:cNvPr>
                      <p:cNvPicPr>
                        <a:picLocks noChangeAspect="1" noChangeArrowheads="1"/>
                      </p:cNvPicPr>
                      <p:nvPr/>
                    </p:nvPicPr>
                    <p:blipFill>
                      <a:blip r:embed="rId4"/>
                      <a:srcRect/>
                      <a:stretch>
                        <a:fillRect/>
                      </a:stretch>
                    </p:blipFill>
                    <p:spPr bwMode="auto">
                      <a:xfrm>
                        <a:off x="1600200" y="3365500"/>
                        <a:ext cx="9636124" cy="1739901"/>
                      </a:xfrm>
                      <a:prstGeom prst="rect">
                        <a:avLst/>
                      </a:prstGeom>
                      <a:noFill/>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805952-DE45-470E-A099-F2EDDF15AE9A}"/>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6227FC70-DDB2-4FB5-A2B1-1482B416BB3D}"/>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3911CE1B-E9A5-49A4-A42F-3237D35A5F27}"/>
              </a:ext>
            </a:extLst>
          </p:cNvPr>
          <p:cNvSpPr>
            <a:spLocks noGrp="1"/>
          </p:cNvSpPr>
          <p:nvPr>
            <p:ph type="dt" idx="10"/>
          </p:nvPr>
        </p:nvSpPr>
        <p:spPr/>
        <p:txBody>
          <a:bodyPr/>
          <a:lstStyle/>
          <a:p>
            <a:r>
              <a:rPr lang="en-US"/>
              <a:t>September 2021</a:t>
            </a:r>
            <a:endParaRPr lang="en-GB" dirty="0"/>
          </a:p>
        </p:txBody>
      </p:sp>
      <p:sp>
        <p:nvSpPr>
          <p:cNvPr id="5" name="Footer Placeholder 4">
            <a:extLst>
              <a:ext uri="{FF2B5EF4-FFF2-40B4-BE49-F238E27FC236}">
                <a16:creationId xmlns:a16="http://schemas.microsoft.com/office/drawing/2014/main" id="{029E1A56-488E-4E62-B46F-6CE79BFFED8B}"/>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31482268-73D2-4562-B970-71FB8C184D9B}"/>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21362180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891950" y="609602"/>
            <a:ext cx="8408100" cy="761999"/>
          </a:xfrm>
        </p:spPr>
        <p:txBody>
          <a:bodyPr/>
          <a:lstStyle/>
          <a:p>
            <a:pPr eaLnBrk="1" hangingPunct="1"/>
            <a:r>
              <a:rPr lang="en-US" sz="2400" dirty="0">
                <a:latin typeface="Times New Roman" charset="0"/>
              </a:rPr>
              <a:t>802.18 Radio Regulatory Advisory Group – RR-TAG</a:t>
            </a:r>
          </a:p>
        </p:txBody>
      </p:sp>
      <p:sp>
        <p:nvSpPr>
          <p:cNvPr id="5123" name="Content Placeholder 2"/>
          <p:cNvSpPr>
            <a:spLocks noGrp="1"/>
          </p:cNvSpPr>
          <p:nvPr>
            <p:ph idx="1"/>
          </p:nvPr>
        </p:nvSpPr>
        <p:spPr>
          <a:xfrm>
            <a:off x="914400" y="1371600"/>
            <a:ext cx="10515600" cy="5103813"/>
          </a:xfrm>
        </p:spPr>
        <p:txBody>
          <a:bodyPr/>
          <a:lstStyle/>
          <a:p>
            <a:pPr>
              <a:buFont typeface="Arial" panose="020B0604020202020204" pitchFamily="34" charset="0"/>
              <a:buChar char="•"/>
            </a:pPr>
            <a:r>
              <a:rPr lang="en-US" altLang="en-US" sz="2000" dirty="0"/>
              <a:t>Number of voters:  38 (8 on LMSC)</a:t>
            </a:r>
            <a:r>
              <a:rPr lang="en-US" altLang="en-US" sz="2000" dirty="0">
                <a:solidFill>
                  <a:schemeClr val="tx1"/>
                </a:solidFill>
              </a:rPr>
              <a:t>;  Nearly Voters: 2;  Aspirant members: 10</a:t>
            </a:r>
          </a:p>
          <a:p>
            <a:pPr eaLnBrk="1" hangingPunct="1">
              <a:defRPr/>
            </a:pPr>
            <a:endParaRPr lang="en-US" sz="1000" dirty="0">
              <a:solidFill>
                <a:srgbClr val="FF0000"/>
              </a:solidFill>
            </a:endParaRPr>
          </a:p>
          <a:p>
            <a:pPr eaLnBrk="1" hangingPunct="1">
              <a:buFont typeface="Arial" panose="020B0604020202020204" pitchFamily="34" charset="0"/>
              <a:buChar char="•"/>
              <a:defRPr/>
            </a:pPr>
            <a:r>
              <a:rPr lang="en-US" sz="2000" dirty="0"/>
              <a:t>Officers or the RR-TAG / IEEE 802.18:</a:t>
            </a:r>
          </a:p>
          <a:p>
            <a:pPr lvl="1">
              <a:defRPr/>
            </a:pPr>
            <a:r>
              <a:rPr lang="en-US" sz="1800" dirty="0"/>
              <a:t>Chair is Jay Holcomb (Itron) </a:t>
            </a:r>
          </a:p>
          <a:p>
            <a:pPr lvl="1">
              <a:defRPr/>
            </a:pPr>
            <a:r>
              <a:rPr lang="en-US" sz="1800" dirty="0"/>
              <a:t>Co-Vice-chair  Stuart Kerry (OK-Brit, self)</a:t>
            </a:r>
          </a:p>
          <a:p>
            <a:pPr lvl="1">
              <a:defRPr/>
            </a:pPr>
            <a:r>
              <a:rPr lang="en-US" sz="1800" dirty="0"/>
              <a:t>Co-Vice-Chair Al Petrick (Skyworks Solutions) </a:t>
            </a:r>
          </a:p>
          <a:p>
            <a:pPr lvl="1">
              <a:defRPr/>
            </a:pPr>
            <a:r>
              <a:rPr lang="en-US" sz="1800" dirty="0"/>
              <a:t>Secretary is open –  </a:t>
            </a:r>
          </a:p>
          <a:p>
            <a:pPr lvl="1">
              <a:defRPr/>
            </a:pPr>
            <a:r>
              <a:rPr lang="en-US" sz="1600" dirty="0"/>
              <a:t>	</a:t>
            </a:r>
          </a:p>
          <a:p>
            <a:pPr marL="342900" lvl="1" indent="-342900">
              <a:spcBef>
                <a:spcPts val="600"/>
              </a:spcBef>
              <a:buFont typeface="Arial" panose="020B0604020202020204" pitchFamily="34" charset="0"/>
              <a:buChar char="•"/>
              <a:defRPr/>
            </a:pPr>
            <a:r>
              <a:rPr lang="en-US" b="1" dirty="0">
                <a:cs typeface="+mn-cs"/>
              </a:rPr>
              <a:t>Schedule this plenary </a:t>
            </a:r>
          </a:p>
          <a:p>
            <a:pPr marL="742950" lvl="2" indent="-342900">
              <a:spcBef>
                <a:spcPts val="600"/>
              </a:spcBef>
              <a:buFont typeface="Arial" panose="020B0604020202020204" pitchFamily="34" charset="0"/>
              <a:buChar char="•"/>
              <a:defRPr/>
            </a:pPr>
            <a:r>
              <a:rPr lang="en-US" dirty="0">
                <a:cs typeface="+mn-cs"/>
              </a:rPr>
              <a:t>Thursday 16</a:t>
            </a:r>
            <a:r>
              <a:rPr lang="en-US" baseline="30000" dirty="0">
                <a:cs typeface="+mn-cs"/>
              </a:rPr>
              <a:t>th</a:t>
            </a:r>
            <a:r>
              <a:rPr lang="en-US" dirty="0">
                <a:cs typeface="+mn-cs"/>
              </a:rPr>
              <a:t>  15:00et, 1hr, opening</a:t>
            </a:r>
          </a:p>
          <a:p>
            <a:pPr marL="742950" lvl="2" indent="-342900">
              <a:spcBef>
                <a:spcPts val="600"/>
              </a:spcBef>
              <a:buFont typeface="Arial" panose="020B0604020202020204" pitchFamily="34" charset="0"/>
              <a:buChar char="•"/>
              <a:defRPr/>
            </a:pPr>
            <a:r>
              <a:rPr lang="en-US" dirty="0">
                <a:cs typeface="+mn-cs"/>
              </a:rPr>
              <a:t>Thursday 23</a:t>
            </a:r>
            <a:r>
              <a:rPr lang="en-US" baseline="30000" dirty="0">
                <a:cs typeface="+mn-cs"/>
              </a:rPr>
              <a:t>rd</a:t>
            </a:r>
            <a:r>
              <a:rPr lang="en-US" dirty="0">
                <a:cs typeface="+mn-cs"/>
              </a:rPr>
              <a:t>  15:00et, 1hr, closing</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600" dirty="0">
                <a:latin typeface="Times New Roman" pitchFamily="16" charset="0"/>
              </a:rPr>
              <a:t>WEBEX MEETING</a:t>
            </a:r>
          </a:p>
          <a:p>
            <a:pPr>
              <a:spcBef>
                <a:spcPts val="0"/>
              </a:spcBef>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See IEEE 802 overall calendar ( &amp; under 802.18 calendar) </a:t>
            </a:r>
            <a:endParaRPr lang="en-US" sz="1600" dirty="0">
              <a:latin typeface="Times New Roman" pitchFamily="16" charset="0"/>
            </a:endParaRPr>
          </a:p>
          <a:p>
            <a:pPr marL="742950" lvl="2" indent="-342900">
              <a:spcBef>
                <a:spcPts val="600"/>
              </a:spcBef>
              <a:buFont typeface="Arial" panose="020B0604020202020204" pitchFamily="34" charset="0"/>
              <a:buChar char="•"/>
              <a:defRPr/>
            </a:pPr>
            <a:endParaRPr lang="en-US" sz="1600" dirty="0"/>
          </a:p>
        </p:txBody>
      </p:sp>
      <p:sp>
        <p:nvSpPr>
          <p:cNvPr id="7" name="Date Placeholder 6"/>
          <p:cNvSpPr>
            <a:spLocks noGrp="1"/>
          </p:cNvSpPr>
          <p:nvPr>
            <p:ph type="dt" sz="quarter" idx="4294967295"/>
          </p:nvPr>
        </p:nvSpPr>
        <p:spPr>
          <a:xfrm>
            <a:off x="914400" y="333377"/>
            <a:ext cx="2198688" cy="276225"/>
          </a:xfrm>
          <a:prstGeom prst="rect">
            <a:avLst/>
          </a:prstGeom>
        </p:spPr>
        <p:txBody>
          <a:bodyPr/>
          <a:lstStyle/>
          <a:p>
            <a:pPr>
              <a:defRPr/>
            </a:pPr>
            <a:r>
              <a:rPr lang="en-US"/>
              <a:t>September 2021</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90</a:t>
            </a:fld>
            <a:endParaRPr lang="en-GB" dirty="0"/>
          </a:p>
        </p:txBody>
      </p:sp>
      <p:sp>
        <p:nvSpPr>
          <p:cNvPr id="3" name="Footer Placeholder 2"/>
          <p:cNvSpPr>
            <a:spLocks noGrp="1"/>
          </p:cNvSpPr>
          <p:nvPr>
            <p:ph type="ftr" idx="14"/>
          </p:nvPr>
        </p:nvSpPr>
        <p:spPr>
          <a:xfrm>
            <a:off x="6934200" y="6475414"/>
            <a:ext cx="3184520" cy="180975"/>
          </a:xfrm>
        </p:spPr>
        <p:txBody>
          <a:bodyPr/>
          <a:lstStyle/>
          <a:p>
            <a:r>
              <a:rPr lang="en-US"/>
              <a:t>Jay Holcomb (Itron)</a:t>
            </a:r>
            <a:endParaRPr lang="en-GB" dirty="0"/>
          </a:p>
        </p:txBody>
      </p:sp>
    </p:spTree>
    <p:extLst>
      <p:ext uri="{BB962C8B-B14F-4D97-AF65-F5344CB8AC3E}">
        <p14:creationId xmlns:p14="http://schemas.microsoft.com/office/powerpoint/2010/main" val="1140944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Eu Standards</a:t>
            </a:r>
          </a:p>
        </p:txBody>
      </p:sp>
      <p:sp>
        <p:nvSpPr>
          <p:cNvPr id="31746" name="Content Placeholder 2"/>
          <p:cNvSpPr>
            <a:spLocks noGrp="1"/>
          </p:cNvSpPr>
          <p:nvPr>
            <p:ph idx="1"/>
          </p:nvPr>
        </p:nvSpPr>
        <p:spPr>
          <a:xfrm>
            <a:off x="914400" y="990601"/>
            <a:ext cx="10591800" cy="5484813"/>
          </a:xfrm>
        </p:spPr>
        <p:txBody>
          <a:bodyPr/>
          <a:lstStyle/>
          <a:p>
            <a:pPr marL="457200" lvl="1" indent="0">
              <a:spcBef>
                <a:spcPts val="0"/>
              </a:spcBef>
            </a:pPr>
            <a:r>
              <a:rPr lang="en-US" altLang="en-US" sz="1600" dirty="0"/>
              <a:t> </a:t>
            </a:r>
          </a:p>
          <a:p>
            <a:pPr>
              <a:spcBef>
                <a:spcPts val="0"/>
              </a:spcBef>
              <a:buFont typeface="Arial" panose="020B0604020202020204" pitchFamily="34" charset="0"/>
              <a:buChar char="•"/>
            </a:pPr>
            <a:r>
              <a:rPr lang="en-US" altLang="en-US" sz="2000" dirty="0"/>
              <a:t>Will discuss what members have to share on EU activities in ETSI, CEPT, etc. </a:t>
            </a:r>
          </a:p>
          <a:p>
            <a:pPr marL="400050" lvl="1">
              <a:spcBef>
                <a:spcPts val="0"/>
              </a:spcBef>
              <a:spcAft>
                <a:spcPts val="0"/>
              </a:spcAft>
              <a:buFont typeface="Arial" panose="020B0604020202020204" pitchFamily="34" charset="0"/>
              <a:buChar char="•"/>
            </a:pPr>
            <a:endParaRPr lang="en-US" altLang="en-US" dirty="0"/>
          </a:p>
          <a:p>
            <a:pPr marL="400050" lvl="1">
              <a:spcBef>
                <a:spcPts val="0"/>
              </a:spcBef>
              <a:spcAft>
                <a:spcPts val="0"/>
              </a:spcAft>
              <a:buFont typeface="Arial" panose="020B0604020202020204" pitchFamily="34" charset="0"/>
              <a:buChar char="•"/>
            </a:pPr>
            <a:r>
              <a:rPr lang="en-US" altLang="en-US" dirty="0"/>
              <a:t>For ETSI BRAN - from yesterday’s (9</a:t>
            </a:r>
            <a:r>
              <a:rPr lang="en-US" altLang="en-US" baseline="30000" dirty="0"/>
              <a:t>th</a:t>
            </a:r>
            <a:r>
              <a:rPr lang="en-US" altLang="en-US" dirty="0"/>
              <a:t>) weekly .18 call. </a:t>
            </a:r>
          </a:p>
          <a:p>
            <a:pPr lvl="1">
              <a:spcBef>
                <a:spcPts val="0"/>
              </a:spcBef>
              <a:buFont typeface="Arial" panose="020B0604020202020204" pitchFamily="34" charset="0"/>
              <a:buChar char="•"/>
            </a:pPr>
            <a:r>
              <a:rPr lang="en-US" b="0" dirty="0">
                <a:solidFill>
                  <a:schemeClr val="tx1"/>
                </a:solidFill>
                <a:effectLst/>
                <a:ea typeface="Calibri" panose="020F0502020204030204" pitchFamily="34" charset="0"/>
                <a:sym typeface="Wingdings" panose="05000000000000000000" pitchFamily="2" charset="2"/>
              </a:rPr>
              <a:t>EN 301 598 – TVWS – approved</a:t>
            </a:r>
            <a:r>
              <a:rPr lang="en-US" dirty="0">
                <a:solidFill>
                  <a:schemeClr val="tx1"/>
                </a:solidFill>
                <a:ea typeface="Calibri" panose="020F0502020204030204" pitchFamily="34" charset="0"/>
                <a:sym typeface="Wingdings" panose="05000000000000000000" pitchFamily="2" charset="2"/>
              </a:rPr>
              <a:t> and </a:t>
            </a:r>
            <a:r>
              <a:rPr lang="en-US" b="0" dirty="0">
                <a:solidFill>
                  <a:schemeClr val="tx1"/>
                </a:solidFill>
                <a:effectLst/>
                <a:ea typeface="Calibri" panose="020F0502020204030204" pitchFamily="34" charset="0"/>
                <a:sym typeface="Wingdings" panose="05000000000000000000" pitchFamily="2" charset="2"/>
              </a:rPr>
              <a:t>next is EC assessment</a:t>
            </a:r>
            <a:r>
              <a:rPr lang="en-US" dirty="0">
                <a:solidFill>
                  <a:schemeClr val="tx1"/>
                </a:solidFill>
                <a:ea typeface="Calibri" panose="020F0502020204030204" pitchFamily="34" charset="0"/>
                <a:sym typeface="Wingdings" panose="05000000000000000000" pitchFamily="2" charset="2"/>
              </a:rPr>
              <a:t>, </a:t>
            </a:r>
            <a:r>
              <a:rPr lang="en-US" b="0" dirty="0">
                <a:solidFill>
                  <a:schemeClr val="tx1"/>
                </a:solidFill>
                <a:effectLst/>
                <a:ea typeface="Calibri" panose="020F0502020204030204" pitchFamily="34" charset="0"/>
                <a:sym typeface="Wingdings" panose="05000000000000000000" pitchFamily="2" charset="2"/>
              </a:rPr>
              <a:t>then to ENAP and heading for the OJEU. </a:t>
            </a:r>
          </a:p>
          <a:p>
            <a:pPr lvl="1">
              <a:spcBef>
                <a:spcPts val="0"/>
              </a:spcBef>
              <a:buFont typeface="Arial" panose="020B0604020202020204" pitchFamily="34" charset="0"/>
              <a:buChar char="•"/>
            </a:pPr>
            <a:r>
              <a:rPr lang="en-US" dirty="0">
                <a:solidFill>
                  <a:schemeClr val="tx1"/>
                </a:solidFill>
                <a:ea typeface="Calibri" panose="020F0502020204030204" pitchFamily="34" charset="0"/>
                <a:sym typeface="Wingdings" panose="05000000000000000000" pitchFamily="2" charset="2"/>
              </a:rPr>
              <a:t>EN 301 893 5 GHz - had 2 calls, cleaning up the standard. Working to conclude in meeting #112 in Dec. </a:t>
            </a:r>
          </a:p>
          <a:p>
            <a:pPr lvl="1">
              <a:spcBef>
                <a:spcPts val="0"/>
              </a:spcBef>
              <a:buFont typeface="Arial" panose="020B0604020202020204" pitchFamily="34" charset="0"/>
              <a:buChar char="•"/>
            </a:pPr>
            <a:r>
              <a:rPr lang="en-US" b="0" dirty="0">
                <a:solidFill>
                  <a:schemeClr val="tx1"/>
                </a:solidFill>
                <a:effectLst/>
                <a:ea typeface="Calibri" panose="020F0502020204030204" pitchFamily="34" charset="0"/>
                <a:sym typeface="Wingdings" panose="05000000000000000000" pitchFamily="2" charset="2"/>
              </a:rPr>
              <a:t>EN 303 687 6 GHz - </a:t>
            </a:r>
            <a:r>
              <a:rPr lang="en-US" dirty="0">
                <a:solidFill>
                  <a:schemeClr val="tx1"/>
                </a:solidFill>
                <a:ea typeface="Calibri" panose="020F0502020204030204" pitchFamily="34" charset="0"/>
                <a:sym typeface="Wingdings" panose="05000000000000000000" pitchFamily="2" charset="2"/>
              </a:rPr>
              <a:t> have had 3 ad hoc meetings, 1 was on client-to-client communications with some values still being discussed.  2 were on NB FH and discussions continue. </a:t>
            </a:r>
            <a:endParaRPr lang="en-US" b="0" dirty="0">
              <a:solidFill>
                <a:schemeClr val="tx1"/>
              </a:solidFill>
              <a:effectLst/>
              <a:ea typeface="Calibri" panose="020F0502020204030204" pitchFamily="34" charset="0"/>
              <a:sym typeface="Wingdings" panose="05000000000000000000" pitchFamily="2" charset="2"/>
            </a:endParaRPr>
          </a:p>
          <a:p>
            <a:pPr lvl="1">
              <a:spcBef>
                <a:spcPts val="0"/>
              </a:spcBef>
              <a:buFont typeface="Arial" panose="020B0604020202020204" pitchFamily="34" charset="0"/>
              <a:buChar char="•"/>
            </a:pPr>
            <a:r>
              <a:rPr lang="en-US" b="0" dirty="0">
                <a:solidFill>
                  <a:schemeClr val="tx1"/>
                </a:solidFill>
                <a:effectLst/>
                <a:ea typeface="Calibri" panose="020F0502020204030204" pitchFamily="34" charset="0"/>
                <a:sym typeface="Wingdings" panose="05000000000000000000" pitchFamily="2" charset="2"/>
              </a:rPr>
              <a:t>EN 303 753, 1 of the 60GHz stds has a call today/10</a:t>
            </a:r>
            <a:r>
              <a:rPr lang="en-US" b="0" baseline="30000" dirty="0">
                <a:solidFill>
                  <a:schemeClr val="tx1"/>
                </a:solidFill>
                <a:effectLst/>
                <a:ea typeface="Calibri" panose="020F0502020204030204" pitchFamily="34" charset="0"/>
                <a:sym typeface="Wingdings" panose="05000000000000000000" pitchFamily="2" charset="2"/>
              </a:rPr>
              <a:t>th</a:t>
            </a:r>
            <a:r>
              <a:rPr lang="en-US" b="0" dirty="0">
                <a:solidFill>
                  <a:schemeClr val="tx1"/>
                </a:solidFill>
                <a:effectLst/>
                <a:ea typeface="Calibri" panose="020F0502020204030204" pitchFamily="34" charset="0"/>
                <a:sym typeface="Wingdings" panose="05000000000000000000" pitchFamily="2" charset="2"/>
              </a:rPr>
              <a:t> and then #2 is 21sep21  </a:t>
            </a:r>
          </a:p>
          <a:p>
            <a:pPr lvl="2">
              <a:spcBef>
                <a:spcPts val="0"/>
              </a:spcBef>
              <a:buFont typeface="Arial" panose="020B0604020202020204" pitchFamily="34" charset="0"/>
              <a:buChar char="•"/>
            </a:pPr>
            <a:r>
              <a:rPr lang="en-US" sz="2000" dirty="0">
                <a:solidFill>
                  <a:schemeClr val="tx1"/>
                </a:solidFill>
                <a:ea typeface="Calibri" panose="020F0502020204030204" pitchFamily="34" charset="0"/>
                <a:sym typeface="Wingdings" panose="05000000000000000000" pitchFamily="2" charset="2"/>
              </a:rPr>
              <a:t>EN 303 722 another 60GHz standard is waiting on ENAP.</a:t>
            </a:r>
          </a:p>
          <a:p>
            <a:pPr lvl="2">
              <a:spcBef>
                <a:spcPts val="0"/>
              </a:spcBef>
              <a:buFont typeface="Arial" panose="020B0604020202020204" pitchFamily="34" charset="0"/>
              <a:buChar char="•"/>
            </a:pPr>
            <a:r>
              <a:rPr lang="en-US" sz="2000" dirty="0">
                <a:solidFill>
                  <a:schemeClr val="tx1"/>
                </a:solidFill>
              </a:rPr>
              <a:t>(not discussed yesterday though: EN 302 567 –  another 60GHz (.11ad and .11ay) has passed 2</a:t>
            </a:r>
            <a:r>
              <a:rPr lang="en-US" sz="2000" baseline="30000" dirty="0">
                <a:solidFill>
                  <a:schemeClr val="tx1"/>
                </a:solidFill>
              </a:rPr>
              <a:t>nd</a:t>
            </a:r>
            <a:r>
              <a:rPr lang="en-US" sz="2000" dirty="0">
                <a:solidFill>
                  <a:schemeClr val="tx1"/>
                </a:solidFill>
              </a:rPr>
              <a:t> ENAP, it is now an approved standard, next is to EC to approve for the OJEU.)</a:t>
            </a:r>
          </a:p>
          <a:p>
            <a:pPr lvl="1">
              <a:spcBef>
                <a:spcPts val="0"/>
              </a:spcBef>
              <a:buFont typeface="Arial" panose="020B0604020202020204" pitchFamily="34" charset="0"/>
              <a:buChar char="•"/>
            </a:pPr>
            <a:r>
              <a:rPr lang="en-US" b="0" dirty="0">
                <a:solidFill>
                  <a:schemeClr val="tx1"/>
                </a:solidFill>
                <a:effectLst/>
                <a:ea typeface="Calibri" panose="020F0502020204030204" pitchFamily="34" charset="0"/>
                <a:sym typeface="Wingdings" panose="05000000000000000000" pitchFamily="2" charset="2"/>
              </a:rPr>
              <a:t>Next plenary starts on 27sept.  Looking at 4 – 90day, sessions each day. </a:t>
            </a:r>
          </a:p>
          <a:p>
            <a:pPr marL="400050" lvl="1">
              <a:spcBef>
                <a:spcPts val="0"/>
              </a:spcBef>
              <a:spcAft>
                <a:spcPts val="0"/>
              </a:spcAft>
              <a:buFont typeface="Arial" panose="020B0604020202020204" pitchFamily="34" charset="0"/>
              <a:buChar char="•"/>
            </a:pPr>
            <a:endParaRPr lang="en-US" dirty="0">
              <a:effectLst/>
              <a:ea typeface="Calibri" panose="020F0502020204030204" pitchFamily="34" charset="0"/>
            </a:endParaRPr>
          </a:p>
          <a:p>
            <a:pPr marL="400050" lvl="1">
              <a:spcBef>
                <a:spcPts val="0"/>
              </a:spcBef>
              <a:spcAft>
                <a:spcPts val="0"/>
              </a:spcAft>
              <a:buFont typeface="Arial" panose="020B0604020202020204" pitchFamily="34" charset="0"/>
              <a:buChar char="•"/>
            </a:pPr>
            <a:r>
              <a:rPr lang="en-US" dirty="0">
                <a:effectLst/>
                <a:ea typeface="Calibri" panose="020F0502020204030204" pitchFamily="34" charset="0"/>
              </a:rPr>
              <a:t>CEPT activities have been quieter, should be picking up soon. </a:t>
            </a:r>
          </a:p>
        </p:txBody>
      </p:sp>
      <p:sp>
        <p:nvSpPr>
          <p:cNvPr id="7" name="Date Placeholder 6"/>
          <p:cNvSpPr>
            <a:spLocks noGrp="1"/>
          </p:cNvSpPr>
          <p:nvPr>
            <p:ph type="dt" sz="quarter" idx="4294967295"/>
          </p:nvPr>
        </p:nvSpPr>
        <p:spPr>
          <a:xfrm>
            <a:off x="914400" y="350839"/>
            <a:ext cx="2198688" cy="276225"/>
          </a:xfrm>
          <a:prstGeom prst="rect">
            <a:avLst/>
          </a:prstGeom>
        </p:spPr>
        <p:txBody>
          <a:bodyPr/>
          <a:lstStyle/>
          <a:p>
            <a:pPr>
              <a:defRPr/>
            </a:pPr>
            <a:r>
              <a:rPr lang="en-US"/>
              <a:t>September 2021</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91</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36646868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752601" y="381000"/>
            <a:ext cx="8686800" cy="838200"/>
          </a:xfrm>
        </p:spPr>
        <p:txBody>
          <a:bodyPr/>
          <a:lstStyle/>
          <a:p>
            <a:r>
              <a:rPr lang="en-US" altLang="en-US" sz="2400" dirty="0"/>
              <a:t>802.18 meeting discussion item</a:t>
            </a:r>
            <a:r>
              <a:rPr lang="en-US" altLang="en-US" sz="2000" dirty="0">
                <a:solidFill>
                  <a:schemeClr val="tx1"/>
                </a:solidFill>
              </a:rPr>
              <a:t>s - </a:t>
            </a:r>
            <a:r>
              <a:rPr lang="en-US" altLang="en-US" sz="2000" dirty="0"/>
              <a:t>non-EU stds and USA activities</a:t>
            </a:r>
            <a:endParaRPr lang="en-US" altLang="en-US" sz="2000" dirty="0">
              <a:solidFill>
                <a:schemeClr val="tx1"/>
              </a:solidFill>
            </a:endParaRPr>
          </a:p>
        </p:txBody>
      </p:sp>
      <p:sp>
        <p:nvSpPr>
          <p:cNvPr id="31746" name="Content Placeholder 2"/>
          <p:cNvSpPr>
            <a:spLocks noGrp="1"/>
          </p:cNvSpPr>
          <p:nvPr>
            <p:ph idx="1"/>
          </p:nvPr>
        </p:nvSpPr>
        <p:spPr>
          <a:xfrm>
            <a:off x="914400" y="990601"/>
            <a:ext cx="10475384" cy="5484813"/>
          </a:xfrm>
        </p:spPr>
        <p:txBody>
          <a:bodyPr/>
          <a:lstStyle/>
          <a:p>
            <a:pPr marL="457200" lvl="1" indent="0">
              <a:spcBef>
                <a:spcPts val="0"/>
              </a:spcBef>
            </a:pPr>
            <a:r>
              <a:rPr lang="en-US" altLang="en-US" sz="1600" dirty="0"/>
              <a:t> </a:t>
            </a:r>
          </a:p>
          <a:p>
            <a:pPr marL="0" indent="0">
              <a:spcBef>
                <a:spcPts val="0"/>
              </a:spcBef>
            </a:pPr>
            <a:endParaRPr lang="en-US" altLang="en-US" sz="2000" dirty="0"/>
          </a:p>
          <a:p>
            <a:pPr>
              <a:spcBef>
                <a:spcPts val="0"/>
              </a:spcBef>
              <a:buFont typeface="Arial" panose="020B0604020202020204" pitchFamily="34" charset="0"/>
              <a:buChar char="•"/>
            </a:pPr>
            <a:r>
              <a:rPr lang="en-US" altLang="en-US" sz="2000" dirty="0"/>
              <a:t>Many countries working the 6 GHz license-exempt updates. e.g. 2 recent ones: </a:t>
            </a:r>
          </a:p>
          <a:p>
            <a:pPr lvl="1">
              <a:spcBef>
                <a:spcPts val="0"/>
              </a:spcBef>
              <a:buFont typeface="Arial" panose="020B0604020202020204" pitchFamily="34" charset="0"/>
              <a:buChar char="•"/>
            </a:pPr>
            <a:endParaRPr lang="en-US" dirty="0">
              <a:effectLst/>
              <a:ea typeface="Calibri" panose="020F0502020204030204" pitchFamily="34" charset="0"/>
            </a:endParaRPr>
          </a:p>
          <a:p>
            <a:pPr lvl="1">
              <a:spcBef>
                <a:spcPts val="0"/>
              </a:spcBef>
              <a:buFont typeface="Arial" panose="020B0604020202020204" pitchFamily="34" charset="0"/>
              <a:buChar char="•"/>
            </a:pPr>
            <a:r>
              <a:rPr lang="en-US" dirty="0">
                <a:effectLst/>
                <a:ea typeface="Calibri" panose="020F0502020204030204" pitchFamily="34" charset="0"/>
              </a:rPr>
              <a:t>Malaysia MCMC has recently begun a public consultation that seeks public view on the possibility of allocating 6 GHz spectrum to unlicensed use.</a:t>
            </a:r>
            <a:endParaRPr lang="en-US" dirty="0">
              <a:ea typeface="Calibri" panose="020F0502020204030204" pitchFamily="34" charset="0"/>
            </a:endParaRPr>
          </a:p>
          <a:p>
            <a:pPr lvl="1">
              <a:spcBef>
                <a:spcPts val="0"/>
              </a:spcBef>
              <a:buFont typeface="Arial" panose="020B0604020202020204" pitchFamily="34" charset="0"/>
              <a:buChar char="•"/>
            </a:pPr>
            <a:endParaRPr lang="en-US" i="0" dirty="0">
              <a:solidFill>
                <a:srgbClr val="222222"/>
              </a:solidFill>
              <a:effectLst/>
            </a:endParaRPr>
          </a:p>
          <a:p>
            <a:pPr lvl="1">
              <a:spcBef>
                <a:spcPts val="0"/>
              </a:spcBef>
              <a:buFont typeface="Arial" panose="020B0604020202020204" pitchFamily="34" charset="0"/>
              <a:buChar char="•"/>
            </a:pPr>
            <a:r>
              <a:rPr lang="en-US" dirty="0">
                <a:solidFill>
                  <a:schemeClr val="tx1"/>
                </a:solidFill>
                <a:ea typeface="Times New Roman" panose="02020603050405020304" pitchFamily="18" charset="0"/>
                <a:cs typeface="Times New Roman" panose="02020603050405020304" pitchFamily="18" charset="0"/>
              </a:rPr>
              <a:t>Chile – SUBTEL - </a:t>
            </a:r>
            <a:r>
              <a:rPr lang="en-US" dirty="0"/>
              <a:t>Amendments to Regulation </a:t>
            </a:r>
            <a:r>
              <a:rPr lang="en-US" dirty="0" err="1"/>
              <a:t>Resolución</a:t>
            </a:r>
            <a:r>
              <a:rPr lang="en-US" dirty="0"/>
              <a:t> 1985</a:t>
            </a:r>
            <a:r>
              <a:rPr lang="en-US" dirty="0">
                <a:solidFill>
                  <a:schemeClr val="tx1"/>
                </a:solidFill>
                <a:cs typeface="Times New Roman" panose="02020603050405020304" pitchFamily="18" charset="0"/>
              </a:rPr>
              <a:t> </a:t>
            </a:r>
            <a:r>
              <a:rPr lang="en-US" dirty="0"/>
              <a:t>Low power APs (Access Points) with internal batteries may operate outdoors in the 5925 - 7125 MHz frequency band</a:t>
            </a:r>
            <a:endParaRPr lang="en-US" altLang="en-US" dirty="0"/>
          </a:p>
          <a:p>
            <a:pPr lvl="1">
              <a:spcBef>
                <a:spcPts val="0"/>
              </a:spcBef>
              <a:buFont typeface="Arial" panose="020B0604020202020204" pitchFamily="34" charset="0"/>
              <a:buChar char="•"/>
            </a:pPr>
            <a:endParaRPr lang="en-US" i="0" dirty="0">
              <a:solidFill>
                <a:srgbClr val="222222"/>
              </a:solidFill>
              <a:effectLst/>
            </a:endParaRPr>
          </a:p>
          <a:p>
            <a:pPr lvl="1">
              <a:spcBef>
                <a:spcPts val="0"/>
              </a:spcBef>
              <a:buFont typeface="Arial" panose="020B0604020202020204" pitchFamily="34" charset="0"/>
              <a:buChar char="•"/>
            </a:pPr>
            <a:endParaRPr lang="en-US" i="0" dirty="0">
              <a:solidFill>
                <a:srgbClr val="222222"/>
              </a:solidFill>
              <a:effectLst/>
            </a:endParaRPr>
          </a:p>
          <a:p>
            <a:pPr>
              <a:spcBef>
                <a:spcPts val="0"/>
              </a:spcBef>
              <a:buFont typeface="Arial" panose="020B0604020202020204" pitchFamily="34" charset="0"/>
              <a:buChar char="•"/>
            </a:pPr>
            <a:r>
              <a:rPr lang="en-US" sz="2000" i="0" dirty="0">
                <a:solidFill>
                  <a:srgbClr val="222222"/>
                </a:solidFill>
                <a:effectLst/>
              </a:rPr>
              <a:t>Then, other country regulatory activities, </a:t>
            </a:r>
          </a:p>
          <a:p>
            <a:pPr>
              <a:spcBef>
                <a:spcPts val="0"/>
              </a:spcBef>
              <a:buFont typeface="Arial" panose="020B0604020202020204" pitchFamily="34" charset="0"/>
              <a:buChar char="•"/>
            </a:pPr>
            <a:r>
              <a:rPr lang="en-US" sz="2000" dirty="0">
                <a:solidFill>
                  <a:srgbClr val="222222"/>
                </a:solidFill>
              </a:rPr>
              <a:t>e.g.  </a:t>
            </a:r>
            <a:r>
              <a:rPr lang="en-US" sz="2000" i="0" dirty="0">
                <a:solidFill>
                  <a:srgbClr val="222222"/>
                </a:solidFill>
                <a:effectLst/>
              </a:rPr>
              <a:t>Canada ISED is seeking comments on a new public consultation, entitled "Consultation on New Access Licensing Framework, </a:t>
            </a:r>
            <a:r>
              <a:rPr lang="en-US" sz="2000" b="0" i="0" dirty="0">
                <a:solidFill>
                  <a:srgbClr val="222222"/>
                </a:solidFill>
                <a:effectLst/>
              </a:rPr>
              <a:t>Changes to Subordinate Licensing and White Space to Support Rural and Remote Deployment“.</a:t>
            </a:r>
          </a:p>
        </p:txBody>
      </p:sp>
      <p:sp>
        <p:nvSpPr>
          <p:cNvPr id="7" name="Date Placeholder 6"/>
          <p:cNvSpPr>
            <a:spLocks noGrp="1"/>
          </p:cNvSpPr>
          <p:nvPr>
            <p:ph type="dt" sz="quarter" idx="4294967295"/>
          </p:nvPr>
        </p:nvSpPr>
        <p:spPr>
          <a:xfrm>
            <a:off x="914400" y="350839"/>
            <a:ext cx="2198688" cy="276225"/>
          </a:xfrm>
          <a:prstGeom prst="rect">
            <a:avLst/>
          </a:prstGeom>
        </p:spPr>
        <p:txBody>
          <a:bodyPr/>
          <a:lstStyle/>
          <a:p>
            <a:pPr>
              <a:defRPr/>
            </a:pPr>
            <a:r>
              <a:rPr lang="en-US"/>
              <a:t>September 2021</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92</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14655308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ITU-R </a:t>
            </a:r>
          </a:p>
        </p:txBody>
      </p:sp>
      <p:sp>
        <p:nvSpPr>
          <p:cNvPr id="31746" name="Content Placeholder 2"/>
          <p:cNvSpPr>
            <a:spLocks noGrp="1"/>
          </p:cNvSpPr>
          <p:nvPr>
            <p:ph idx="1"/>
          </p:nvPr>
        </p:nvSpPr>
        <p:spPr>
          <a:xfrm>
            <a:off x="914400" y="990601"/>
            <a:ext cx="10363200" cy="5484813"/>
          </a:xfrm>
        </p:spPr>
        <p:txBody>
          <a:bodyPr/>
          <a:lstStyle/>
          <a:p>
            <a:pPr>
              <a:spcBef>
                <a:spcPts val="0"/>
              </a:spcBef>
              <a:buFont typeface="Arial" panose="020B0604020202020204" pitchFamily="34" charset="0"/>
              <a:buChar char="•"/>
            </a:pPr>
            <a:r>
              <a:rPr lang="en-US" altLang="en-US" sz="2000" dirty="0"/>
              <a:t>Will discuss what member have to share on ITU-R, </a:t>
            </a:r>
          </a:p>
          <a:p>
            <a:pPr lvl="1">
              <a:spcBef>
                <a:spcPts val="0"/>
              </a:spcBef>
              <a:buFont typeface="Arial" panose="020B0604020202020204" pitchFamily="34" charset="0"/>
              <a:buChar char="•"/>
            </a:pPr>
            <a:r>
              <a:rPr lang="en-US" altLang="en-US" sz="1800" dirty="0"/>
              <a:t>For example, IEEE 802 viewpoints on the WRC-23 Agenda Items. </a:t>
            </a:r>
          </a:p>
          <a:p>
            <a:pPr lvl="1">
              <a:spcBef>
                <a:spcPts val="0"/>
              </a:spcBef>
              <a:buFont typeface="Arial" panose="020B0604020202020204" pitchFamily="34" charset="0"/>
              <a:buChar char="•"/>
            </a:pPr>
            <a:r>
              <a:rPr lang="en-US" altLang="en-US" sz="1800" dirty="0"/>
              <a:t>and status on the current Liaisons different task groups are working on. </a:t>
            </a:r>
          </a:p>
          <a:p>
            <a:pPr marL="514350" indent="-514350">
              <a:spcBef>
                <a:spcPts val="0"/>
              </a:spcBef>
              <a:buFont typeface="+mj-lt"/>
              <a:buAutoNum type="romanLcPeriod"/>
            </a:pPr>
            <a:r>
              <a:rPr lang="en-US" sz="1600" dirty="0"/>
              <a:t>Liaison from ITU-R WP5A re: M.2121 ITS, see </a:t>
            </a:r>
            <a:r>
              <a:rPr lang="en-US" sz="1600" dirty="0">
                <a:hlinkClick r:id="rId2"/>
              </a:rPr>
              <a:t>https://mentor.ieee.org/802.18/dcn/21/18-21-0059-00-0000-request-for-input-itu-r-m-2121-its.docx</a:t>
            </a:r>
            <a:r>
              <a:rPr lang="en-US" sz="1600" dirty="0"/>
              <a:t> </a:t>
            </a:r>
          </a:p>
          <a:p>
            <a:pPr marL="914400" lvl="1" indent="-514350">
              <a:spcBef>
                <a:spcPts val="0"/>
              </a:spcBef>
              <a:buFont typeface="+mj-lt"/>
              <a:buAutoNum type="romanLcPeriod"/>
            </a:pPr>
            <a:r>
              <a:rPr lang="en-US" sz="1600" dirty="0"/>
              <a:t>WP 5A next __meeting is 15-26nov21</a:t>
            </a:r>
          </a:p>
          <a:p>
            <a:pPr marL="914400" lvl="1" indent="-514350">
              <a:spcBef>
                <a:spcPts val="0"/>
              </a:spcBef>
              <a:buFont typeface="+mj-lt"/>
              <a:buAutoNum type="romanLcPeriod"/>
            </a:pPr>
            <a:r>
              <a:rPr lang="en-US" sz="1600" dirty="0">
                <a:ea typeface="Times New Roman" panose="02020603050405020304" pitchFamily="18" charset="0"/>
                <a:cs typeface="Times New Roman" panose="02020603050405020304" pitchFamily="18" charset="0"/>
              </a:rPr>
              <a:t>Document 59 is assigned to </a:t>
            </a:r>
            <a:r>
              <a:rPr lang="en-US" sz="1600" dirty="0" err="1">
                <a:ea typeface="Times New Roman" panose="02020603050405020304" pitchFamily="18" charset="0"/>
                <a:cs typeface="Times New Roman" panose="02020603050405020304" pitchFamily="18" charset="0"/>
              </a:rPr>
              <a:t>TGbd</a:t>
            </a:r>
            <a:r>
              <a:rPr lang="en-US" sz="1600" dirty="0">
                <a:ea typeface="Times New Roman" panose="02020603050405020304" pitchFamily="18" charset="0"/>
                <a:cs typeface="Times New Roman" panose="02020603050405020304" pitchFamily="18" charset="0"/>
              </a:rPr>
              <a:t> for consideration, as the document relates to ITS topics. </a:t>
            </a:r>
          </a:p>
          <a:p>
            <a:pPr marL="2228850" lvl="4" indent="-514350">
              <a:spcBef>
                <a:spcPts val="0"/>
              </a:spcBef>
              <a:buFont typeface="+mj-lt"/>
              <a:buAutoNum type="romanLcPeriod"/>
            </a:pPr>
            <a:endParaRPr lang="en-US" sz="800" dirty="0"/>
          </a:p>
          <a:p>
            <a:pPr marL="514350" indent="-514350">
              <a:spcBef>
                <a:spcPts val="0"/>
              </a:spcBef>
              <a:buFont typeface="+mj-lt"/>
              <a:buAutoNum type="romanLcPeriod"/>
            </a:pPr>
            <a:r>
              <a:rPr lang="en-US" sz="1600" dirty="0"/>
              <a:t>Liaison from ITU-R WP5A re: M.1801-2, see </a:t>
            </a:r>
            <a:r>
              <a:rPr lang="en-US" sz="1600" dirty="0">
                <a:hlinkClick r:id="rId3"/>
              </a:rPr>
              <a:t>https://mentor.ieee.org/802.18/dcn/21/18-21-0058-00-0000-request-for-input-itu-r-m-1801-2.docx</a:t>
            </a:r>
            <a:r>
              <a:rPr lang="en-US" sz="1600" dirty="0"/>
              <a:t> </a:t>
            </a:r>
          </a:p>
          <a:p>
            <a:pPr marL="514350" indent="-514350">
              <a:spcBef>
                <a:spcPts val="0"/>
              </a:spcBef>
              <a:buFont typeface="+mj-lt"/>
              <a:buAutoNum type="romanLcPeriod"/>
            </a:pPr>
            <a:r>
              <a:rPr lang="en-US" sz="1600" dirty="0"/>
              <a:t>Liaison from ITU-R WP5A re: M.1450-5, see </a:t>
            </a:r>
            <a:r>
              <a:rPr lang="en-US" sz="1600" dirty="0">
                <a:hlinkClick r:id="rId4"/>
              </a:rPr>
              <a:t>https://mentor.ieee.org/802.18/dcn/21/18-21-0057-00-0000-request-for-input-itu-r-m-1450-5.docx</a:t>
            </a:r>
            <a:r>
              <a:rPr lang="en-US" sz="1600" dirty="0"/>
              <a:t> </a:t>
            </a:r>
          </a:p>
          <a:p>
            <a:pPr marL="914400" lvl="1" indent="-514350">
              <a:spcBef>
                <a:spcPts val="0"/>
              </a:spcBef>
              <a:buFont typeface="+mj-lt"/>
              <a:buAutoNum type="romanLcPeriod"/>
            </a:pPr>
            <a:r>
              <a:rPr lang="en-US" sz="1600" dirty="0"/>
              <a:t>WP 5A next __meeting is 15-26nov21</a:t>
            </a:r>
          </a:p>
          <a:p>
            <a:pPr marL="914400" lvl="1" indent="-514350">
              <a:spcBef>
                <a:spcPts val="0"/>
              </a:spcBef>
              <a:buFont typeface="+mj-lt"/>
              <a:buAutoNum type="romanLcPeriod"/>
            </a:pPr>
            <a:r>
              <a:rPr lang="en-US" sz="1600" dirty="0">
                <a:ea typeface="Times New Roman" panose="02020603050405020304" pitchFamily="18" charset="0"/>
                <a:cs typeface="Times New Roman" panose="02020603050405020304" pitchFamily="18" charset="0"/>
              </a:rPr>
              <a:t>Documents 57 and 58 are assigned to the ITU Ad hoc group for processing.</a:t>
            </a:r>
            <a:r>
              <a:rPr lang="en-US" sz="1600" dirty="0"/>
              <a:t>  ad hoc has met on these. </a:t>
            </a:r>
          </a:p>
          <a:p>
            <a:pPr marL="2228850" lvl="4" indent="-514350">
              <a:spcBef>
                <a:spcPts val="0"/>
              </a:spcBef>
              <a:buFont typeface="+mj-lt"/>
              <a:buAutoNum type="romanLcPeriod"/>
            </a:pPr>
            <a:endParaRPr lang="en-US" sz="1200" dirty="0"/>
          </a:p>
          <a:p>
            <a:pPr marL="514350" indent="-514350">
              <a:spcBef>
                <a:spcPts val="0"/>
              </a:spcBef>
              <a:buFont typeface="+mj-lt"/>
              <a:buAutoNum type="romanLcPeriod"/>
            </a:pPr>
            <a:r>
              <a:rPr lang="en-US" sz="1600" dirty="0"/>
              <a:t>Liaison from ITU-R WP 1A re: Light Communications, see </a:t>
            </a:r>
            <a:r>
              <a:rPr lang="en-US" sz="1600" dirty="0">
                <a:hlinkClick r:id="rId5"/>
              </a:rPr>
              <a:t>https://mentor.ieee.org/802.18/dcn/21/18-21-0080-00-0000-request-for-information-itu-r-wp-1a.docx</a:t>
            </a:r>
            <a:r>
              <a:rPr lang="en-US" sz="1600" dirty="0"/>
              <a:t> </a:t>
            </a:r>
          </a:p>
          <a:p>
            <a:pPr marL="914400" lvl="1" indent="-514350">
              <a:spcBef>
                <a:spcPts val="0"/>
              </a:spcBef>
              <a:buFont typeface="+mj-lt"/>
              <a:buAutoNum type="romanLcPeriod"/>
            </a:pPr>
            <a:r>
              <a:rPr lang="en-US" sz="1600" dirty="0">
                <a:solidFill>
                  <a:schemeClr val="tx1"/>
                </a:solidFill>
              </a:rPr>
              <a:t>WP 1A next e-meeting is 03-12nov21</a:t>
            </a:r>
          </a:p>
          <a:p>
            <a:pPr marL="914400" lvl="1" indent="-514350">
              <a:spcBef>
                <a:spcPts val="0"/>
              </a:spcBef>
              <a:buFont typeface="+mj-lt"/>
              <a:buAutoNum type="romanLcPeriod"/>
            </a:pPr>
            <a:r>
              <a:rPr lang="en-US" sz="1600" dirty="0">
                <a:ea typeface="Times New Roman" panose="02020603050405020304" pitchFamily="18" charset="0"/>
                <a:cs typeface="Times New Roman" panose="02020603050405020304" pitchFamily="18" charset="0"/>
              </a:rPr>
              <a:t>Review the document and develop recommended modifications to reflect the work underway for P802.11bb and 802.15.7a/802.15.13</a:t>
            </a:r>
            <a:r>
              <a:rPr lang="en-US" sz="1800" dirty="0">
                <a:ea typeface="Times New Roman" panose="02020603050405020304" pitchFamily="18" charset="0"/>
                <a:cs typeface="Times New Roman" panose="02020603050405020304" pitchFamily="18" charset="0"/>
              </a:rPr>
              <a:t>.</a:t>
            </a:r>
            <a:endParaRPr lang="en-US" altLang="en-US" sz="1600" dirty="0"/>
          </a:p>
          <a:p>
            <a:pPr>
              <a:spcBef>
                <a:spcPts val="0"/>
              </a:spcBef>
              <a:buFont typeface="Arial" panose="020B0604020202020204" pitchFamily="34" charset="0"/>
              <a:buChar char="•"/>
            </a:pPr>
            <a:r>
              <a:rPr lang="en-US" sz="1800" dirty="0"/>
              <a:t>To upload to WP1A 20oct21; best to be out of .18 then 08oct for EC 10 day ballot.</a:t>
            </a:r>
          </a:p>
          <a:p>
            <a:pPr>
              <a:spcBef>
                <a:spcPts val="0"/>
              </a:spcBef>
              <a:buFont typeface="Arial" panose="020B0604020202020204" pitchFamily="34" charset="0"/>
              <a:buChar char="•"/>
            </a:pPr>
            <a:r>
              <a:rPr lang="en-US" sz="1800" dirty="0"/>
              <a:t>To upload to WP5A 02nov21; best to be out of .18 then 15oct for EC 10 day ballot.</a:t>
            </a:r>
          </a:p>
          <a:p>
            <a:pPr>
              <a:spcBef>
                <a:spcPts val="0"/>
              </a:spcBef>
              <a:buFont typeface="Arial" panose="020B0604020202020204" pitchFamily="34" charset="0"/>
              <a:buChar char="•"/>
            </a:pPr>
            <a:endParaRPr lang="en-US" altLang="en-US" sz="1800" b="0" dirty="0"/>
          </a:p>
        </p:txBody>
      </p:sp>
      <p:sp>
        <p:nvSpPr>
          <p:cNvPr id="7" name="Date Placeholder 6"/>
          <p:cNvSpPr>
            <a:spLocks noGrp="1"/>
          </p:cNvSpPr>
          <p:nvPr>
            <p:ph type="dt" sz="quarter" idx="4294967295"/>
          </p:nvPr>
        </p:nvSpPr>
        <p:spPr>
          <a:xfrm>
            <a:off x="914400" y="312829"/>
            <a:ext cx="2198688" cy="276225"/>
          </a:xfrm>
          <a:prstGeom prst="rect">
            <a:avLst/>
          </a:prstGeom>
        </p:spPr>
        <p:txBody>
          <a:bodyPr/>
          <a:lstStyle/>
          <a:p>
            <a:pPr>
              <a:defRPr/>
            </a:pPr>
            <a:r>
              <a:rPr lang="en-US"/>
              <a:t>September 2021</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93</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10392309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593" y="648049"/>
            <a:ext cx="7770813" cy="464123"/>
          </a:xfrm>
        </p:spPr>
        <p:txBody>
          <a:bodyPr/>
          <a:lstStyle/>
          <a:p>
            <a:pPr marL="0" marR="0">
              <a:spcBef>
                <a:spcPts val="0"/>
              </a:spcBef>
              <a:spcAft>
                <a:spcPts val="0"/>
              </a:spcAft>
            </a:pPr>
            <a:r>
              <a:rPr lang="en-US" sz="2400" dirty="0">
                <a:ea typeface="Calibri" panose="020F0502020204030204" pitchFamily="34" charset="0"/>
              </a:rPr>
              <a:t>FCC NPRM on 60GHz on </a:t>
            </a:r>
            <a:r>
              <a:rPr lang="en-US" sz="2400" dirty="0">
                <a:effectLst/>
                <a:ea typeface="Calibri" panose="020F0502020204030204" pitchFamily="34" charset="0"/>
              </a:rPr>
              <a:t>Radar Sensing Technology</a:t>
            </a:r>
            <a:r>
              <a:rPr lang="en-US" sz="2400" dirty="0">
                <a:ea typeface="Calibri" panose="020F0502020204030204" pitchFamily="34" charset="0"/>
              </a:rPr>
              <a:t>  </a:t>
            </a:r>
          </a:p>
        </p:txBody>
      </p:sp>
      <p:sp>
        <p:nvSpPr>
          <p:cNvPr id="3" name="Content Placeholder 2"/>
          <p:cNvSpPr>
            <a:spLocks noGrp="1"/>
          </p:cNvSpPr>
          <p:nvPr>
            <p:ph idx="1"/>
          </p:nvPr>
        </p:nvSpPr>
        <p:spPr>
          <a:xfrm>
            <a:off x="762000" y="1371600"/>
            <a:ext cx="11049000" cy="5181599"/>
          </a:xfrm>
        </p:spPr>
        <p:txBody>
          <a:bodyPr/>
          <a:lstStyle/>
          <a:p>
            <a:pPr marL="0" marR="0">
              <a:spcBef>
                <a:spcPts val="0"/>
              </a:spcBef>
              <a:spcAft>
                <a:spcPts val="0"/>
              </a:spcAft>
              <a:buFont typeface="Arial" panose="020B0604020202020204" pitchFamily="34" charset="0"/>
              <a:buChar char="•"/>
            </a:pPr>
            <a:r>
              <a:rPr lang="en-US" sz="1800" b="0" dirty="0">
                <a:effectLst/>
                <a:ea typeface="Calibri" panose="020F0502020204030204" pitchFamily="34" charset="0"/>
              </a:rPr>
              <a:t>This NPRM is for allowing Expanded Flexibility and Opportunities for Radar Operation in the 57-64 GHz band</a:t>
            </a:r>
          </a:p>
          <a:p>
            <a:pPr marL="1257300" lvl="3">
              <a:spcBef>
                <a:spcPts val="0"/>
              </a:spcBef>
              <a:spcAft>
                <a:spcPts val="0"/>
              </a:spcAft>
              <a:buFont typeface="Arial" panose="020B0604020202020204" pitchFamily="34" charset="0"/>
              <a:buChar char="•"/>
            </a:pPr>
            <a:endParaRPr lang="en-US" sz="1400" b="0" dirty="0">
              <a:solidFill>
                <a:srgbClr val="191919"/>
              </a:solidFill>
              <a:effectLst/>
              <a:ea typeface="Calibri" panose="020F0502020204030204" pitchFamily="34" charset="0"/>
            </a:endParaRPr>
          </a:p>
          <a:p>
            <a:pPr marL="400050" lvl="1">
              <a:spcBef>
                <a:spcPts val="0"/>
              </a:spcBef>
              <a:spcAft>
                <a:spcPts val="0"/>
              </a:spcAft>
              <a:buFont typeface="Arial" panose="020B0604020202020204" pitchFamily="34" charset="0"/>
              <a:buChar char="•"/>
            </a:pPr>
            <a:r>
              <a:rPr lang="en-US" sz="1800" b="0" dirty="0">
                <a:solidFill>
                  <a:srgbClr val="191919"/>
                </a:solidFill>
                <a:effectLst/>
                <a:ea typeface="Calibri" panose="020F0502020204030204" pitchFamily="34" charset="0"/>
              </a:rPr>
              <a:t>Proceeding: </a:t>
            </a:r>
            <a:r>
              <a:rPr lang="en-US" sz="1800" b="0" dirty="0">
                <a:solidFill>
                  <a:srgbClr val="191919"/>
                </a:solidFill>
                <a:effectLst/>
                <a:ea typeface="Calibri" panose="020F0502020204030204" pitchFamily="34" charset="0"/>
                <a:hlinkClick r:id="rId3"/>
              </a:rPr>
              <a:t>https://www.fcc.gov/ecfs/search/filings?q=((proceedings.name:((21%5C-264*))%20OR%20proceedings.description:((21%5C-264*))))&amp;sort=date_disseminated,DESC</a:t>
            </a:r>
            <a:r>
              <a:rPr lang="en-US" sz="1800" b="0" dirty="0">
                <a:solidFill>
                  <a:srgbClr val="191919"/>
                </a:solidFill>
                <a:effectLst/>
                <a:ea typeface="Calibri" panose="020F0502020204030204" pitchFamily="34" charset="0"/>
              </a:rPr>
              <a:t> </a:t>
            </a:r>
          </a:p>
          <a:p>
            <a:pPr marL="400050" lvl="1">
              <a:spcBef>
                <a:spcPts val="0"/>
              </a:spcBef>
              <a:spcAft>
                <a:spcPts val="0"/>
              </a:spcAft>
              <a:buFont typeface="Arial" panose="020B0604020202020204" pitchFamily="34" charset="0"/>
              <a:buChar char="•"/>
            </a:pPr>
            <a:r>
              <a:rPr lang="en-US" sz="1800" dirty="0">
                <a:solidFill>
                  <a:srgbClr val="191919"/>
                </a:solidFill>
                <a:ea typeface="Calibri" panose="020F0502020204030204" pitchFamily="34" charset="0"/>
              </a:rPr>
              <a:t>It is on Mentor:  r02 is the July OET versions (r01 is the later Federal Register version). Have not seen in Errata  on the OET version:   </a:t>
            </a:r>
            <a:r>
              <a:rPr lang="en-US" sz="1800" dirty="0">
                <a:solidFill>
                  <a:srgbClr val="191919"/>
                </a:solidFill>
                <a:ea typeface="Calibri" panose="020F0502020204030204" pitchFamily="34" charset="0"/>
                <a:hlinkClick r:id="rId4"/>
              </a:rPr>
              <a:t>https://mentor.ieee.org/802.18/dcn/21/18-21-0079-02-0000-fcc-nprm-allowing-expanded-flexibility-for-radar-operation-in-57-64-ghz-band.docx</a:t>
            </a:r>
            <a:r>
              <a:rPr lang="en-US" sz="1800" dirty="0">
                <a:solidFill>
                  <a:srgbClr val="191919"/>
                </a:solidFill>
                <a:ea typeface="Calibri" panose="020F0502020204030204" pitchFamily="34" charset="0"/>
              </a:rPr>
              <a:t> </a:t>
            </a:r>
            <a:r>
              <a:rPr lang="en-US" sz="1600" dirty="0">
                <a:solidFill>
                  <a:srgbClr val="191919"/>
                </a:solidFill>
                <a:ea typeface="Calibri" panose="020F0502020204030204" pitchFamily="34" charset="0"/>
              </a:rPr>
              <a:t> 	</a:t>
            </a:r>
          </a:p>
          <a:p>
            <a:pPr marL="1257300" lvl="3">
              <a:spcBef>
                <a:spcPts val="0"/>
              </a:spcBef>
              <a:spcAft>
                <a:spcPts val="0"/>
              </a:spcAft>
              <a:buFont typeface="Arial" panose="020B0604020202020204" pitchFamily="34" charset="0"/>
              <a:buChar char="•"/>
            </a:pPr>
            <a:endParaRPr lang="en-US" sz="1400" b="0" dirty="0">
              <a:effectLst/>
              <a:ea typeface="Calibri" panose="020F0502020204030204" pitchFamily="34" charset="0"/>
            </a:endParaRPr>
          </a:p>
          <a:p>
            <a:pPr marL="0" marR="0">
              <a:spcBef>
                <a:spcPts val="0"/>
              </a:spcBef>
              <a:spcAft>
                <a:spcPts val="0"/>
              </a:spcAft>
              <a:buFont typeface="Arial" panose="020B0604020202020204" pitchFamily="34" charset="0"/>
              <a:buChar char="•"/>
            </a:pPr>
            <a:r>
              <a:rPr lang="en-US" sz="1800" b="0" dirty="0">
                <a:effectLst/>
                <a:ea typeface="Calibri" panose="020F0502020204030204" pitchFamily="34" charset="0"/>
              </a:rPr>
              <a:t>.11bf, is looking at the NPRM, and .11 </a:t>
            </a:r>
            <a:r>
              <a:rPr lang="en-US" sz="1800" b="0" dirty="0" err="1">
                <a:effectLst/>
                <a:ea typeface="Calibri" panose="020F0502020204030204" pitchFamily="34" charset="0"/>
              </a:rPr>
              <a:t>CoEx</a:t>
            </a:r>
            <a:r>
              <a:rPr lang="en-US" sz="1800" b="0" dirty="0">
                <a:effectLst/>
                <a:ea typeface="Calibri" panose="020F0502020204030204" pitchFamily="34" charset="0"/>
              </a:rPr>
              <a:t>, had a presentation in </a:t>
            </a:r>
            <a:r>
              <a:rPr lang="en-US" sz="1800" b="0" dirty="0">
                <a:ea typeface="Calibri" panose="020F0502020204030204" pitchFamily="34" charset="0"/>
              </a:rPr>
              <a:t>July</a:t>
            </a:r>
            <a:r>
              <a:rPr lang="en-US" sz="1800" b="0" dirty="0">
                <a:effectLst/>
                <a:ea typeface="Calibri" panose="020F0502020204030204" pitchFamily="34" charset="0"/>
              </a:rPr>
              <a:t> plenary, </a:t>
            </a:r>
            <a:r>
              <a:rPr lang="en-US" sz="1800" b="0" dirty="0">
                <a:effectLst/>
                <a:ea typeface="Calibri" panose="020F0502020204030204" pitchFamily="34" charset="0"/>
                <a:hlinkClick r:id="rId5"/>
              </a:rPr>
              <a:t>https://mentor.ieee.org/802.11/dcn/21/11-21-1089-00-coex-coexistence-between-radars-and-communication-systems-in-the-60ghz-band-u-s-update.pptx</a:t>
            </a:r>
            <a:r>
              <a:rPr lang="en-US" sz="1800" b="0" dirty="0">
                <a:effectLst/>
                <a:ea typeface="Calibri" panose="020F0502020204030204" pitchFamily="34" charset="0"/>
              </a:rPr>
              <a:t>  and had some concerns on the proposed rules. </a:t>
            </a:r>
            <a:endParaRPr lang="en-US" sz="1400" b="0" dirty="0">
              <a:effectLst/>
              <a:ea typeface="Calibri" panose="020F0502020204030204" pitchFamily="34" charset="0"/>
            </a:endParaRPr>
          </a:p>
          <a:p>
            <a:pPr marL="0">
              <a:spcBef>
                <a:spcPts val="0"/>
              </a:spcBef>
              <a:spcAft>
                <a:spcPts val="0"/>
              </a:spcAft>
              <a:buFont typeface="Arial" panose="020B0604020202020204" pitchFamily="34" charset="0"/>
              <a:buChar char="•"/>
            </a:pPr>
            <a:r>
              <a:rPr lang="en-US" sz="1800" b="0" dirty="0">
                <a:ea typeface="Calibri" panose="020F0502020204030204" pitchFamily="34" charset="0"/>
              </a:rPr>
              <a:t>  802.15.3 might have interest. </a:t>
            </a:r>
          </a:p>
          <a:p>
            <a:pPr marL="800100" lvl="2">
              <a:spcBef>
                <a:spcPts val="0"/>
              </a:spcBef>
              <a:spcAft>
                <a:spcPts val="0"/>
              </a:spcAft>
              <a:buFont typeface="Arial" panose="020B0604020202020204" pitchFamily="34" charset="0"/>
              <a:buChar char="•"/>
            </a:pPr>
            <a:endParaRPr lang="en-US" sz="1200" b="0" dirty="0">
              <a:ea typeface="Calibri" panose="020F0502020204030204" pitchFamily="34" charset="0"/>
            </a:endParaRPr>
          </a:p>
          <a:p>
            <a:pPr marL="0" marR="0">
              <a:spcBef>
                <a:spcPts val="0"/>
              </a:spcBef>
              <a:spcAft>
                <a:spcPts val="0"/>
              </a:spcAft>
              <a:buFont typeface="Wingdings" panose="05000000000000000000" pitchFamily="2" charset="2"/>
              <a:buChar char="v"/>
            </a:pPr>
            <a:r>
              <a:rPr lang="en-US" sz="1800" dirty="0">
                <a:solidFill>
                  <a:schemeClr val="tx1"/>
                </a:solidFill>
                <a:ea typeface="Calibri" panose="020F0502020204030204" pitchFamily="34" charset="0"/>
              </a:rPr>
              <a:t>Comments due 20Sept21 and reply comments due 18Oct21</a:t>
            </a:r>
          </a:p>
          <a:p>
            <a:pPr marL="400050" lvl="1">
              <a:spcBef>
                <a:spcPts val="0"/>
              </a:spcBef>
              <a:spcAft>
                <a:spcPts val="0"/>
              </a:spcAft>
              <a:buFont typeface="Arial" panose="020B0604020202020204" pitchFamily="34" charset="0"/>
              <a:buChar char="•"/>
            </a:pPr>
            <a:r>
              <a:rPr lang="en-US" sz="1800" b="0" dirty="0">
                <a:solidFill>
                  <a:srgbClr val="000000"/>
                </a:solidFill>
                <a:effectLst/>
                <a:ea typeface="Calibri" panose="020F0502020204030204" pitchFamily="34" charset="0"/>
              </a:rPr>
              <a:t>We did not make doing Comments though effort started up this week to do Reply Comments. </a:t>
            </a:r>
          </a:p>
          <a:p>
            <a:pPr marL="400050" lvl="1">
              <a:spcBef>
                <a:spcPts val="0"/>
              </a:spcBef>
              <a:spcAft>
                <a:spcPts val="0"/>
              </a:spcAft>
              <a:buFont typeface="Arial" panose="020B0604020202020204" pitchFamily="34" charset="0"/>
              <a:buChar char="•"/>
            </a:pPr>
            <a:r>
              <a:rPr lang="en-US" sz="1800" dirty="0">
                <a:ea typeface="Calibri" panose="020F0502020204030204" pitchFamily="34" charset="0"/>
              </a:rPr>
              <a:t>Several from .11 are starting on a draft, much will be based on what is in the .11 document, link above. </a:t>
            </a:r>
          </a:p>
          <a:p>
            <a:pPr marL="400050" lvl="1">
              <a:spcBef>
                <a:spcPts val="0"/>
              </a:spcBef>
              <a:spcAft>
                <a:spcPts val="0"/>
              </a:spcAft>
              <a:buFont typeface="Arial" panose="020B0604020202020204" pitchFamily="34" charset="0"/>
              <a:buChar char="•"/>
            </a:pPr>
            <a:r>
              <a:rPr lang="en-US" sz="1800" b="0" dirty="0">
                <a:solidFill>
                  <a:srgbClr val="000000"/>
                </a:solidFill>
                <a:effectLst/>
                <a:ea typeface="Calibri" panose="020F0502020204030204" pitchFamily="34" charset="0"/>
              </a:rPr>
              <a:t>Will be discussing in .18 weekly meetings and very likely will schedule several ad </a:t>
            </a:r>
            <a:r>
              <a:rPr lang="en-US" sz="1800" b="0" dirty="0" err="1">
                <a:solidFill>
                  <a:srgbClr val="000000"/>
                </a:solidFill>
                <a:effectLst/>
                <a:ea typeface="Calibri" panose="020F0502020204030204" pitchFamily="34" charset="0"/>
              </a:rPr>
              <a:t>hocs</a:t>
            </a:r>
            <a:r>
              <a:rPr lang="en-US" sz="1800" dirty="0">
                <a:ea typeface="Calibri" panose="020F0502020204030204" pitchFamily="34" charset="0"/>
              </a:rPr>
              <a:t> weeks of 19</a:t>
            </a:r>
            <a:r>
              <a:rPr lang="en-US" sz="1800" baseline="30000" dirty="0">
                <a:ea typeface="Calibri" panose="020F0502020204030204" pitchFamily="34" charset="0"/>
              </a:rPr>
              <a:t>th</a:t>
            </a:r>
            <a:r>
              <a:rPr lang="en-US" sz="1800" dirty="0">
                <a:ea typeface="Calibri" panose="020F0502020204030204" pitchFamily="34" charset="0"/>
              </a:rPr>
              <a:t> and/or 26</a:t>
            </a:r>
            <a:r>
              <a:rPr lang="en-US" sz="1800" baseline="30000" dirty="0">
                <a:ea typeface="Calibri" panose="020F0502020204030204" pitchFamily="34" charset="0"/>
              </a:rPr>
              <a:t>th</a:t>
            </a:r>
            <a:r>
              <a:rPr lang="en-US" sz="1800" dirty="0">
                <a:ea typeface="Calibri" panose="020F0502020204030204" pitchFamily="34" charset="0"/>
              </a:rPr>
              <a:t>. </a:t>
            </a:r>
            <a:endParaRPr lang="en-US" sz="1800" b="0" dirty="0">
              <a:solidFill>
                <a:srgbClr val="000000"/>
              </a:solidFill>
              <a:effectLst/>
              <a:ea typeface="Calibri" panose="020F0502020204030204" pitchFamily="34" charset="0"/>
            </a:endParaRPr>
          </a:p>
          <a:p>
            <a:pPr marL="400050" lvl="1">
              <a:spcBef>
                <a:spcPts val="0"/>
              </a:spcBef>
              <a:spcAft>
                <a:spcPts val="0"/>
              </a:spcAft>
              <a:buFont typeface="Arial" panose="020B0604020202020204" pitchFamily="34" charset="0"/>
              <a:buChar char="•"/>
            </a:pPr>
            <a:endParaRPr lang="en-US" sz="1800" b="0" dirty="0">
              <a:solidFill>
                <a:srgbClr val="000000"/>
              </a:solidFill>
              <a:effectLst/>
              <a:ea typeface="Calibri" panose="020F0502020204030204" pitchFamily="34" charset="0"/>
            </a:endParaRPr>
          </a:p>
          <a:p>
            <a:pPr marL="400050" lvl="1">
              <a:spcBef>
                <a:spcPts val="0"/>
              </a:spcBef>
              <a:spcAft>
                <a:spcPts val="0"/>
              </a:spcAft>
              <a:buFont typeface="Arial" panose="020B0604020202020204" pitchFamily="34" charset="0"/>
              <a:buChar char="•"/>
            </a:pPr>
            <a:r>
              <a:rPr lang="en-US" sz="1800" b="0" dirty="0">
                <a:solidFill>
                  <a:srgbClr val="000000"/>
                </a:solidFill>
                <a:effectLst/>
                <a:ea typeface="Calibri" panose="020F0502020204030204" pitchFamily="34" charset="0"/>
              </a:rPr>
              <a:t>With reply comments due Monday 18oct, would be best to approve in .18 </a:t>
            </a:r>
            <a:r>
              <a:rPr lang="en-US" sz="1800" dirty="0">
                <a:ea typeface="Calibri" panose="020F0502020204030204" pitchFamily="34" charset="0"/>
              </a:rPr>
              <a:t>by</a:t>
            </a:r>
            <a:r>
              <a:rPr lang="en-US" sz="1800" b="0" dirty="0">
                <a:solidFill>
                  <a:srgbClr val="000000"/>
                </a:solidFill>
                <a:effectLst/>
                <a:ea typeface="Calibri" panose="020F0502020204030204" pitchFamily="34" charset="0"/>
              </a:rPr>
              <a:t> 30sept21.</a:t>
            </a:r>
            <a:r>
              <a:rPr lang="en-US" sz="1800" dirty="0">
                <a:ea typeface="Calibri" panose="020F0502020204030204" pitchFamily="34" charset="0"/>
              </a:rPr>
              <a:t> </a:t>
            </a:r>
            <a:endParaRPr lang="en-US" sz="1800" b="0" dirty="0">
              <a:solidFill>
                <a:srgbClr val="000000"/>
              </a:solidFill>
              <a:effectLst/>
              <a:ea typeface="Calibri" panose="020F0502020204030204" pitchFamily="34" charset="0"/>
            </a:endParaRPr>
          </a:p>
          <a:p>
            <a:pPr marL="400050" lvl="1">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SimSun" panose="02010600030101010101" pitchFamily="2" charset="-122"/>
            </a:endParaRPr>
          </a:p>
          <a:p>
            <a:pPr marL="400050" lvl="1">
              <a:spcBef>
                <a:spcPts val="0"/>
              </a:spcBef>
              <a:spcAft>
                <a:spcPts val="0"/>
              </a:spcAft>
              <a:buFont typeface="Arial" panose="020B0604020202020204" pitchFamily="34" charset="0"/>
              <a:buChar char="•"/>
            </a:pPr>
            <a:endParaRPr lang="en-US" sz="1600" b="0" dirty="0">
              <a:solidFill>
                <a:srgbClr val="000000"/>
              </a:solidFill>
              <a:effectLst/>
              <a:ea typeface="Calibri" panose="020F0502020204030204" pitchFamily="34" charset="0"/>
            </a:endParaRPr>
          </a:p>
          <a:p>
            <a:pPr marL="400050" lvl="1">
              <a:spcBef>
                <a:spcPts val="0"/>
              </a:spcBef>
              <a:spcAft>
                <a:spcPts val="0"/>
              </a:spcAft>
              <a:buFont typeface="Arial" panose="020B0604020202020204" pitchFamily="34" charset="0"/>
              <a:buChar char="•"/>
            </a:pPr>
            <a:endParaRPr lang="en-US" sz="1800" dirty="0">
              <a:solidFill>
                <a:srgbClr val="191919"/>
              </a:solidFill>
              <a:ea typeface="Calibri" panose="020F0502020204030204" pitchFamily="34" charset="0"/>
            </a:endParaRPr>
          </a:p>
          <a:p>
            <a:pPr marL="400050" lvl="1">
              <a:spcBef>
                <a:spcPts val="0"/>
              </a:spcBef>
              <a:spcAft>
                <a:spcPts val="0"/>
              </a:spcAft>
              <a:buFont typeface="Arial" panose="020B0604020202020204" pitchFamily="34" charset="0"/>
              <a:buChar char="•"/>
            </a:pPr>
            <a:endParaRPr lang="en-US" sz="1800" dirty="0">
              <a:solidFill>
                <a:srgbClr val="191919"/>
              </a:solidFill>
              <a:effectLst/>
              <a:ea typeface="Calibri" panose="020F0502020204030204" pitchFamily="34" charset="0"/>
            </a:endParaRPr>
          </a:p>
          <a:p>
            <a:pPr marL="400050" lvl="1">
              <a:spcBef>
                <a:spcPts val="0"/>
              </a:spcBef>
              <a:spcAft>
                <a:spcPts val="0"/>
              </a:spcAft>
              <a:buFont typeface="Arial" panose="020B0604020202020204" pitchFamily="34" charset="0"/>
              <a:buChar char="•"/>
            </a:pPr>
            <a:endParaRPr lang="en-US" sz="1400" dirty="0">
              <a:solidFill>
                <a:srgbClr val="191919"/>
              </a:solidFill>
              <a:effectLst/>
              <a:ea typeface="Calibri" panose="020F0502020204030204" pitchFamily="34" charset="0"/>
            </a:endParaRPr>
          </a:p>
        </p:txBody>
      </p:sp>
      <p:sp>
        <p:nvSpPr>
          <p:cNvPr id="6" name="Slide Number Placeholder 5"/>
          <p:cNvSpPr>
            <a:spLocks noGrp="1"/>
          </p:cNvSpPr>
          <p:nvPr>
            <p:ph type="sldNum" sz="quarter" idx="12"/>
          </p:nvPr>
        </p:nvSpPr>
        <p:spPr/>
        <p:txBody>
          <a:bodyPr/>
          <a:lstStyle/>
          <a:p>
            <a:pPr>
              <a:defRPr/>
            </a:pPr>
            <a:r>
              <a:rPr lang="en-US" altLang="en-US" dirty="0"/>
              <a:t>Slide </a:t>
            </a:r>
            <a:fld id="{2BB90ECF-03D6-4833-9AEB-C6122C9F4DEF}" type="slidenum">
              <a:rPr lang="en-US" altLang="en-US" smtClean="0"/>
              <a:pPr>
                <a:defRPr/>
              </a:pPr>
              <a:t>94</a:t>
            </a:fld>
            <a:endParaRPr lang="en-US" altLang="en-US" dirty="0"/>
          </a:p>
        </p:txBody>
      </p:sp>
      <p:sp>
        <p:nvSpPr>
          <p:cNvPr id="7" name="Date Placeholder 6"/>
          <p:cNvSpPr>
            <a:spLocks noGrp="1"/>
          </p:cNvSpPr>
          <p:nvPr>
            <p:ph type="dt" idx="15"/>
          </p:nvPr>
        </p:nvSpPr>
        <p:spPr/>
        <p:txBody>
          <a:bodyPr/>
          <a:lstStyle/>
          <a:p>
            <a:r>
              <a:rPr lang="en-US"/>
              <a:t>September 2021</a:t>
            </a:r>
            <a:endParaRPr lang="en-GB" dirty="0"/>
          </a:p>
        </p:txBody>
      </p:sp>
      <p:sp>
        <p:nvSpPr>
          <p:cNvPr id="8" name="Footer Placeholder 7"/>
          <p:cNvSpPr>
            <a:spLocks noGrp="1"/>
          </p:cNvSpPr>
          <p:nvPr>
            <p:ph type="ftr" idx="14"/>
          </p:nvPr>
        </p:nvSpPr>
        <p:spPr/>
        <p:txBody>
          <a:bodyPr/>
          <a:lstStyle/>
          <a:p>
            <a:r>
              <a:rPr lang="en-US" dirty="0"/>
              <a:t>Jay Holcomb (Itron)</a:t>
            </a:r>
            <a:endParaRPr lang="en-GB" dirty="0"/>
          </a:p>
        </p:txBody>
      </p:sp>
    </p:spTree>
    <p:extLst>
      <p:ext uri="{BB962C8B-B14F-4D97-AF65-F5344CB8AC3E}">
        <p14:creationId xmlns:p14="http://schemas.microsoft.com/office/powerpoint/2010/main" val="7703676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IEEE 802 Standards Table of Frequency Ranges</a:t>
            </a:r>
            <a:endParaRPr lang="en-US" altLang="en-US" sz="2000" dirty="0">
              <a:solidFill>
                <a:schemeClr val="tx1"/>
              </a:solidFill>
            </a:endParaRPr>
          </a:p>
        </p:txBody>
      </p:sp>
      <p:sp>
        <p:nvSpPr>
          <p:cNvPr id="31746" name="Content Placeholder 2"/>
          <p:cNvSpPr>
            <a:spLocks noGrp="1"/>
          </p:cNvSpPr>
          <p:nvPr>
            <p:ph idx="1"/>
          </p:nvPr>
        </p:nvSpPr>
        <p:spPr>
          <a:xfrm>
            <a:off x="914400" y="990601"/>
            <a:ext cx="10475384" cy="5484813"/>
          </a:xfrm>
        </p:spPr>
        <p:txBody>
          <a:bodyPr/>
          <a:lstStyle/>
          <a:p>
            <a:pPr>
              <a:spcBef>
                <a:spcPts val="0"/>
              </a:spcBef>
              <a:buFont typeface="Arial" panose="020B0604020202020204" pitchFamily="34" charset="0"/>
              <a:buChar char="•"/>
            </a:pPr>
            <a:r>
              <a:rPr lang="en-US" altLang="en-US" sz="2000" dirty="0"/>
              <a:t>General discussions include progress on IEEE 802 Wireless Standards - Table of Frequency Ranges</a:t>
            </a:r>
          </a:p>
          <a:p>
            <a:pPr lvl="1">
              <a:spcBef>
                <a:spcPts val="0"/>
              </a:spcBef>
              <a:buFont typeface="Arial" panose="020B0604020202020204" pitchFamily="34" charset="0"/>
              <a:buChar char="•"/>
            </a:pPr>
            <a:endParaRPr lang="en-US" altLang="en-US" sz="1400" dirty="0"/>
          </a:p>
          <a:p>
            <a:pPr>
              <a:spcBef>
                <a:spcPts val="0"/>
              </a:spcBef>
              <a:buFont typeface="Arial" panose="020B0604020202020204" pitchFamily="34" charset="0"/>
              <a:buChar char="•"/>
            </a:pPr>
            <a:r>
              <a:rPr lang="en-US" altLang="en-US" sz="2000" dirty="0"/>
              <a:t>This is a joint effort by 802.18 and 802.19</a:t>
            </a:r>
          </a:p>
          <a:p>
            <a:pPr lvl="1">
              <a:spcBef>
                <a:spcPts val="0"/>
              </a:spcBef>
              <a:buFont typeface="Arial" panose="020B0604020202020204" pitchFamily="34" charset="0"/>
              <a:buChar char="•"/>
            </a:pPr>
            <a:r>
              <a:rPr lang="en-US" sz="1800" dirty="0">
                <a:solidFill>
                  <a:schemeClr val="tx1"/>
                </a:solidFill>
                <a:ea typeface="Times New Roman" panose="02020603050405020304" pitchFamily="18" charset="0"/>
              </a:rPr>
              <a:t>Ad hoc calls, the 4</a:t>
            </a:r>
            <a:r>
              <a:rPr lang="en-US" sz="1800" baseline="30000" dirty="0">
                <a:solidFill>
                  <a:schemeClr val="tx1"/>
                </a:solidFill>
                <a:ea typeface="Times New Roman" panose="02020603050405020304" pitchFamily="18" charset="0"/>
              </a:rPr>
              <a:t>th</a:t>
            </a:r>
            <a:r>
              <a:rPr lang="en-US" sz="1800" dirty="0">
                <a:solidFill>
                  <a:schemeClr val="tx1"/>
                </a:solidFill>
                <a:ea typeface="Times New Roman" panose="02020603050405020304" pitchFamily="18" charset="0"/>
              </a:rPr>
              <a:t> Tuesday of the month, the next is 28Sept21, 15:00et. </a:t>
            </a:r>
          </a:p>
          <a:p>
            <a:pPr lvl="2">
              <a:spcBef>
                <a:spcPts val="0"/>
              </a:spcBef>
              <a:buFont typeface="Arial" panose="020B0604020202020204" pitchFamily="34" charset="0"/>
              <a:buChar char="•"/>
            </a:pPr>
            <a:endParaRPr lang="en-US" sz="1400" dirty="0">
              <a:solidFill>
                <a:srgbClr val="333333"/>
              </a:solidFill>
              <a:ea typeface="Times New Roman" panose="02020603050405020304" pitchFamily="18" charset="0"/>
            </a:endParaRPr>
          </a:p>
          <a:p>
            <a:pPr>
              <a:spcBef>
                <a:spcPts val="0"/>
              </a:spcBef>
              <a:buFont typeface="Arial" panose="020B0604020202020204" pitchFamily="34" charset="0"/>
              <a:buChar char="•"/>
            </a:pPr>
            <a:r>
              <a:rPr lang="en-US" sz="2000" dirty="0">
                <a:solidFill>
                  <a:srgbClr val="333333"/>
                </a:solidFill>
                <a:ea typeface="Times New Roman" panose="02020603050405020304" pitchFamily="18" charset="0"/>
              </a:rPr>
              <a:t>Problem statement</a:t>
            </a:r>
          </a:p>
          <a:p>
            <a:pPr marL="685800" lvl="1">
              <a:spcBef>
                <a:spcPts val="0"/>
              </a:spcBef>
              <a:spcAft>
                <a:spcPts val="0"/>
              </a:spcAft>
              <a:buFont typeface="Arial" panose="020B0604020202020204" pitchFamily="34" charset="0"/>
              <a:buChar char="•"/>
            </a:pPr>
            <a:r>
              <a:rPr lang="en-US" sz="1800" dirty="0">
                <a:ea typeface="Calibri" panose="020F0502020204030204" pitchFamily="34" charset="0"/>
              </a:rPr>
              <a:t>It is difficult for 802 wireless standards developers to quickly and </a:t>
            </a:r>
            <a:r>
              <a:rPr lang="en-US" sz="1800" dirty="0">
                <a:solidFill>
                  <a:schemeClr val="tx1"/>
                </a:solidFill>
                <a:ea typeface="Calibri" panose="020F0502020204030204" pitchFamily="34" charset="0"/>
              </a:rPr>
              <a:t>accurately identify all the frequency bands by the family of 802 wireless standards in a regularly maintained database. </a:t>
            </a:r>
          </a:p>
          <a:p>
            <a:pPr marL="685800" lvl="1">
              <a:spcBef>
                <a:spcPts val="0"/>
              </a:spcBef>
              <a:spcAft>
                <a:spcPts val="0"/>
              </a:spcAft>
              <a:buFont typeface="Arial" panose="020B0604020202020204" pitchFamily="34" charset="0"/>
              <a:buChar char="•"/>
            </a:pPr>
            <a:r>
              <a:rPr lang="en-US" sz="1800" dirty="0">
                <a:solidFill>
                  <a:schemeClr val="tx1"/>
                </a:solidFill>
                <a:ea typeface="Calibri" panose="020F0502020204030204" pitchFamily="34" charset="0"/>
              </a:rPr>
              <a:t>The primary application is to simplify identification of potential frequency bands for coexistence assessment</a:t>
            </a:r>
            <a:r>
              <a:rPr lang="en-US" sz="1800" dirty="0">
                <a:ea typeface="Calibri" panose="020F0502020204030204" pitchFamily="34" charset="0"/>
              </a:rPr>
              <a:t>.	</a:t>
            </a:r>
            <a:endParaRPr lang="en-US" sz="1800" dirty="0">
              <a:solidFill>
                <a:srgbClr val="333333"/>
              </a:solidFill>
              <a:ea typeface="Times New Roman" panose="02020603050405020304" pitchFamily="18" charset="0"/>
            </a:endParaRPr>
          </a:p>
          <a:p>
            <a:pPr marL="285750">
              <a:spcBef>
                <a:spcPts val="0"/>
              </a:spcBef>
              <a:spcAft>
                <a:spcPts val="0"/>
              </a:spcAft>
              <a:buFont typeface="Arial" panose="020B0604020202020204" pitchFamily="34" charset="0"/>
              <a:buChar char="•"/>
            </a:pPr>
            <a:r>
              <a:rPr lang="en-US" sz="2000" dirty="0">
                <a:solidFill>
                  <a:srgbClr val="333333"/>
                </a:solidFill>
                <a:ea typeface="Times New Roman" panose="02020603050405020304" pitchFamily="18" charset="0"/>
              </a:rPr>
              <a:t>Initial Audiences: </a:t>
            </a:r>
          </a:p>
          <a:p>
            <a:pPr marL="685800" lvl="1">
              <a:spcBef>
                <a:spcPts val="0"/>
              </a:spcBef>
              <a:spcAft>
                <a:spcPts val="0"/>
              </a:spcAft>
              <a:buFont typeface="Arial" panose="020B0604020202020204" pitchFamily="34" charset="0"/>
              <a:buChar char="•"/>
            </a:pPr>
            <a:r>
              <a:rPr lang="en-US" sz="1800" dirty="0">
                <a:solidFill>
                  <a:srgbClr val="333333"/>
                </a:solidFill>
                <a:ea typeface="Calibri" panose="020F0502020204030204" pitchFamily="34" charset="0"/>
              </a:rPr>
              <a:t>1) </a:t>
            </a:r>
            <a:r>
              <a:rPr lang="en-US" sz="1800" dirty="0">
                <a:ea typeface="Calibri" panose="020F0502020204030204" pitchFamily="34" charset="0"/>
              </a:rPr>
              <a:t>802 wireless standards developers &amp; 2) 802.19 wireless coexistence working group</a:t>
            </a:r>
          </a:p>
          <a:p>
            <a:pPr>
              <a:spcBef>
                <a:spcPts val="0"/>
              </a:spcBef>
              <a:buFont typeface="Arial" panose="020B0604020202020204" pitchFamily="34" charset="0"/>
              <a:buChar char="•"/>
            </a:pPr>
            <a:endParaRPr lang="en-US" sz="1800" dirty="0">
              <a:solidFill>
                <a:schemeClr val="tx1"/>
              </a:solidFill>
              <a:ea typeface="Times New Roman" panose="02020603050405020304" pitchFamily="18" charset="0"/>
            </a:endParaRPr>
          </a:p>
          <a:p>
            <a:pPr>
              <a:spcBef>
                <a:spcPts val="0"/>
              </a:spcBef>
              <a:buFont typeface="Arial" panose="020B0604020202020204" pitchFamily="34" charset="0"/>
              <a:buChar char="•"/>
            </a:pPr>
            <a:r>
              <a:rPr lang="en-US" sz="2000" u="sng" dirty="0">
                <a:solidFill>
                  <a:schemeClr val="tx1"/>
                </a:solidFill>
                <a:ea typeface="Times New Roman" panose="02020603050405020304" pitchFamily="18" charset="0"/>
              </a:rPr>
              <a:t>The spreadsheet is going, always look for latest:</a:t>
            </a:r>
          </a:p>
          <a:p>
            <a:pPr lvl="1">
              <a:spcBef>
                <a:spcPts val="0"/>
              </a:spcBef>
              <a:buFont typeface="Arial" panose="020B0604020202020204" pitchFamily="34" charset="0"/>
              <a:buChar char="•"/>
            </a:pPr>
            <a:r>
              <a:rPr lang="en-US" dirty="0">
                <a:solidFill>
                  <a:srgbClr val="0070C0"/>
                </a:solidFill>
                <a:ea typeface="Times New Roman" panose="02020603050405020304" pitchFamily="18" charset="0"/>
                <a:hlinkClick r:id="rId2"/>
              </a:rPr>
              <a:t>https://mentor.ieee.org/802.18/dcn/21/18-21-0036-07-0000-frequency-table-template.xlsx</a:t>
            </a:r>
            <a:endParaRPr lang="en-US" dirty="0">
              <a:solidFill>
                <a:srgbClr val="0070C0"/>
              </a:solidFill>
              <a:ea typeface="Times New Roman" panose="02020603050405020304" pitchFamily="18" charset="0"/>
            </a:endParaRPr>
          </a:p>
          <a:p>
            <a:pPr lvl="3">
              <a:spcBef>
                <a:spcPts val="0"/>
              </a:spcBef>
              <a:buFont typeface="Arial" panose="020B0604020202020204" pitchFamily="34" charset="0"/>
              <a:buChar char="•"/>
            </a:pPr>
            <a:endParaRPr lang="en-US" altLang="en-US" sz="1400" dirty="0"/>
          </a:p>
          <a:p>
            <a:pPr lvl="1">
              <a:spcBef>
                <a:spcPts val="0"/>
              </a:spcBef>
              <a:buFont typeface="Arial" panose="020B0604020202020204" pitchFamily="34" charset="0"/>
              <a:buChar char="•"/>
            </a:pPr>
            <a:endParaRPr lang="en-US" altLang="en-US" sz="1800" dirty="0"/>
          </a:p>
        </p:txBody>
      </p:sp>
      <p:sp>
        <p:nvSpPr>
          <p:cNvPr id="7" name="Date Placeholder 6"/>
          <p:cNvSpPr>
            <a:spLocks noGrp="1"/>
          </p:cNvSpPr>
          <p:nvPr>
            <p:ph type="dt" sz="quarter" idx="4294967295"/>
          </p:nvPr>
        </p:nvSpPr>
        <p:spPr>
          <a:xfrm>
            <a:off x="914400" y="297589"/>
            <a:ext cx="2198688" cy="276225"/>
          </a:xfrm>
          <a:prstGeom prst="rect">
            <a:avLst/>
          </a:prstGeom>
        </p:spPr>
        <p:txBody>
          <a:bodyPr/>
          <a:lstStyle/>
          <a:p>
            <a:pPr>
              <a:defRPr/>
            </a:pPr>
            <a:r>
              <a:rPr lang="en-US"/>
              <a:t>September 2021</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95</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12661221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FEC4E-D58D-4A00-A290-A9FAA1966072}"/>
              </a:ext>
            </a:extLst>
          </p:cNvPr>
          <p:cNvSpPr>
            <a:spLocks noGrp="1"/>
          </p:cNvSpPr>
          <p:nvPr>
            <p:ph idx="1"/>
          </p:nvPr>
        </p:nvSpPr>
        <p:spPr>
          <a:xfrm>
            <a:off x="915458" y="990600"/>
            <a:ext cx="10361084" cy="5410200"/>
          </a:xfrm>
        </p:spPr>
        <p:txBody>
          <a:bodyPr/>
          <a:lstStyle/>
          <a:p>
            <a:r>
              <a:rPr lang="en-US" dirty="0"/>
              <a:t>Thank You</a:t>
            </a:r>
          </a:p>
          <a:p>
            <a:endParaRPr lang="en-US" dirty="0"/>
          </a:p>
          <a:p>
            <a:pPr marL="342900" lvl="1" indent="-342900">
              <a:spcBef>
                <a:spcPts val="600"/>
              </a:spcBef>
              <a:buFont typeface="Arial" panose="020B0604020202020204" pitchFamily="34" charset="0"/>
              <a:buChar char="•"/>
              <a:defRPr/>
            </a:pPr>
            <a:r>
              <a:rPr lang="en-US" b="1" dirty="0">
                <a:cs typeface="+mn-cs"/>
              </a:rPr>
              <a:t>Schedule this Wireless Interim </a:t>
            </a:r>
          </a:p>
          <a:p>
            <a:pPr marL="742950" lvl="2" indent="-342900">
              <a:spcBef>
                <a:spcPts val="600"/>
              </a:spcBef>
              <a:buFont typeface="Arial" panose="020B0604020202020204" pitchFamily="34" charset="0"/>
              <a:buChar char="•"/>
              <a:defRPr/>
            </a:pPr>
            <a:r>
              <a:rPr lang="en-US" dirty="0">
                <a:cs typeface="+mn-cs"/>
              </a:rPr>
              <a:t>Thursday 16</a:t>
            </a:r>
            <a:r>
              <a:rPr lang="en-US" baseline="30000" dirty="0">
                <a:cs typeface="+mn-cs"/>
              </a:rPr>
              <a:t>th</a:t>
            </a:r>
            <a:r>
              <a:rPr lang="en-US" dirty="0">
                <a:cs typeface="+mn-cs"/>
              </a:rPr>
              <a:t>  15:00et, 1hr, opening</a:t>
            </a:r>
          </a:p>
          <a:p>
            <a:pPr marL="742950" lvl="2" indent="-342900">
              <a:spcBef>
                <a:spcPts val="600"/>
              </a:spcBef>
              <a:buFont typeface="Arial" panose="020B0604020202020204" pitchFamily="34" charset="0"/>
              <a:buChar char="•"/>
              <a:defRPr/>
            </a:pPr>
            <a:r>
              <a:rPr lang="en-US" dirty="0">
                <a:cs typeface="+mn-cs"/>
              </a:rPr>
              <a:t>Thursday 23</a:t>
            </a:r>
            <a:r>
              <a:rPr lang="en-US" baseline="30000" dirty="0">
                <a:cs typeface="+mn-cs"/>
              </a:rPr>
              <a:t>rd</a:t>
            </a:r>
            <a:r>
              <a:rPr lang="en-US" dirty="0">
                <a:cs typeface="+mn-cs"/>
              </a:rPr>
              <a:t>  15:00et, 1hr, closing</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800" dirty="0"/>
              <a:t>WEBEX MEETING</a:t>
            </a:r>
          </a:p>
          <a:p>
            <a:pPr>
              <a:spcBef>
                <a:spcPts val="0"/>
              </a:spcBef>
              <a:buFont typeface="Arial" panose="020B0604020202020204" pitchFamily="34" charset="0"/>
              <a:buChar char="•"/>
            </a:pPr>
            <a:r>
              <a:rPr lang="en-US" sz="1800" dirty="0">
                <a:ea typeface="Times New Roman" panose="02020603050405020304" pitchFamily="18" charset="0"/>
              </a:rPr>
              <a:t>See 802.18 webpage or IEEE 802 overall calendar ( &amp; under 802.18 calendar)</a:t>
            </a:r>
          </a:p>
          <a:p>
            <a:pPr>
              <a:spcBef>
                <a:spcPts val="0"/>
              </a:spcBef>
              <a:buFont typeface="Arial" panose="020B0604020202020204" pitchFamily="34" charset="0"/>
              <a:buChar char="•"/>
            </a:pPr>
            <a:r>
              <a:rPr lang="en-US" sz="1800" dirty="0">
                <a:ea typeface="Times New Roman" panose="02020603050405020304" pitchFamily="18" charset="0"/>
              </a:rPr>
              <a:t>or : </a:t>
            </a:r>
            <a:r>
              <a:rPr lang="en-US" sz="1800" b="1" dirty="0">
                <a:solidFill>
                  <a:srgbClr val="000000"/>
                </a:solidFill>
                <a:effectLst/>
                <a:ea typeface="Times New Roman" panose="02020603050405020304" pitchFamily="18" charset="0"/>
                <a:cs typeface="Times New Roman" panose="02020603050405020304" pitchFamily="18" charset="0"/>
              </a:rPr>
              <a:t>Join from this meeting link</a:t>
            </a:r>
            <a:endParaRPr lang="en-US" sz="18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u="sng" dirty="0">
                <a:solidFill>
                  <a:srgbClr val="005E7D"/>
                </a:solidFill>
                <a:effectLst/>
                <a:ea typeface="Times New Roman" panose="02020603050405020304" pitchFamily="18" charset="0"/>
                <a:cs typeface="Times New Roman" panose="02020603050405020304" pitchFamily="18" charset="0"/>
                <a:hlinkClick r:id="rId2"/>
              </a:rPr>
              <a:t>https://ieeesa.webex.com/ieeesa/j.php?MTID=mb227025e23b552d59ce66c69fe99c16c</a:t>
            </a:r>
            <a:endParaRPr lang="en-US" sz="18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solidFill>
                  <a:srgbClr val="000000"/>
                </a:solidFill>
                <a:effectLst/>
                <a:ea typeface="Times New Roman" panose="02020603050405020304" pitchFamily="18" charset="0"/>
                <a:cs typeface="Times New Roman" panose="02020603050405020304" pitchFamily="18" charset="0"/>
              </a:rPr>
              <a:t> </a:t>
            </a:r>
            <a:endParaRPr lang="en-US" sz="18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1" dirty="0">
                <a:solidFill>
                  <a:srgbClr val="000000"/>
                </a:solidFill>
                <a:effectLst/>
                <a:ea typeface="Times New Roman" panose="02020603050405020304" pitchFamily="18" charset="0"/>
                <a:cs typeface="Times New Roman" panose="02020603050405020304" pitchFamily="18" charset="0"/>
              </a:rPr>
              <a:t>Join by meeting number </a:t>
            </a:r>
            <a:endParaRPr lang="en-US" sz="18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ea typeface="Times New Roman" panose="02020603050405020304" pitchFamily="18" charset="0"/>
                <a:cs typeface="Times New Roman" panose="02020603050405020304" pitchFamily="18" charset="0"/>
              </a:rPr>
              <a:t>Meeting number (access code): 179 033 9055 </a:t>
            </a:r>
          </a:p>
          <a:p>
            <a:pPr marL="0" marR="0">
              <a:spcBef>
                <a:spcPts val="0"/>
              </a:spcBef>
              <a:spcAft>
                <a:spcPts val="0"/>
              </a:spcAft>
            </a:pPr>
            <a:r>
              <a:rPr lang="en-US" sz="1800" dirty="0">
                <a:effectLst/>
                <a:ea typeface="Times New Roman" panose="02020603050405020304" pitchFamily="18" charset="0"/>
                <a:cs typeface="Times New Roman" panose="02020603050405020304" pitchFamily="18" charset="0"/>
              </a:rPr>
              <a:t>Meeting password: rrtag21c</a:t>
            </a:r>
          </a:p>
          <a:p>
            <a:pPr>
              <a:spcBef>
                <a:spcPts val="0"/>
              </a:spcBef>
              <a:buFont typeface="Arial" panose="020B0604020202020204" pitchFamily="34" charset="0"/>
              <a:buChar char="•"/>
            </a:pPr>
            <a:r>
              <a:rPr lang="en-US" sz="1800" dirty="0">
                <a:ea typeface="Times New Roman" panose="02020603050405020304" pitchFamily="18" charset="0"/>
              </a:rPr>
              <a:t> </a:t>
            </a:r>
            <a:endParaRPr lang="en-US" sz="1800" dirty="0"/>
          </a:p>
          <a:p>
            <a:r>
              <a:rPr lang="en-US" sz="1600" dirty="0"/>
              <a:t>(this the call-in used for the weekly 802.18 call </a:t>
            </a:r>
            <a:r>
              <a:rPr lang="en-US" sz="1600" dirty="0" err="1"/>
              <a:t>thursday’s</a:t>
            </a:r>
            <a:r>
              <a:rPr lang="en-US" sz="1600" dirty="0"/>
              <a:t> at 1500et) </a:t>
            </a:r>
          </a:p>
        </p:txBody>
      </p:sp>
      <p:sp>
        <p:nvSpPr>
          <p:cNvPr id="4" name="Slide Number Placeholder 3">
            <a:extLst>
              <a:ext uri="{FF2B5EF4-FFF2-40B4-BE49-F238E27FC236}">
                <a16:creationId xmlns:a16="http://schemas.microsoft.com/office/drawing/2014/main" id="{F1A62BAE-8D0B-4B09-8E4E-60DDA402EDA3}"/>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5" name="Footer Placeholder 4">
            <a:extLst>
              <a:ext uri="{FF2B5EF4-FFF2-40B4-BE49-F238E27FC236}">
                <a16:creationId xmlns:a16="http://schemas.microsoft.com/office/drawing/2014/main" id="{19131770-8B4D-40EC-9E24-EB5B54D59CEA}"/>
              </a:ext>
            </a:extLst>
          </p:cNvPr>
          <p:cNvSpPr>
            <a:spLocks noGrp="1"/>
          </p:cNvSpPr>
          <p:nvPr>
            <p:ph type="ftr" idx="14"/>
          </p:nvPr>
        </p:nvSpPr>
        <p:spPr/>
        <p:txBody>
          <a:bodyPr/>
          <a:lstStyle/>
          <a:p>
            <a:r>
              <a:rPr lang="en-GB"/>
              <a:t>Jay Holcomb (Itron)</a:t>
            </a:r>
            <a:endParaRPr lang="en-GB" dirty="0"/>
          </a:p>
        </p:txBody>
      </p:sp>
      <p:sp>
        <p:nvSpPr>
          <p:cNvPr id="6" name="Date Placeholder 5">
            <a:extLst>
              <a:ext uri="{FF2B5EF4-FFF2-40B4-BE49-F238E27FC236}">
                <a16:creationId xmlns:a16="http://schemas.microsoft.com/office/drawing/2014/main" id="{5B277190-09EE-41DC-AB47-FC11E978F360}"/>
              </a:ext>
            </a:extLst>
          </p:cNvPr>
          <p:cNvSpPr>
            <a:spLocks noGrp="1"/>
          </p:cNvSpPr>
          <p:nvPr>
            <p:ph type="dt" idx="15"/>
          </p:nvPr>
        </p:nvSpPr>
        <p:spPr>
          <a:xfrm>
            <a:off x="914401" y="304800"/>
            <a:ext cx="2655888" cy="273050"/>
          </a:xfrm>
        </p:spPr>
        <p:txBody>
          <a:bodyPr/>
          <a:lstStyle/>
          <a:p>
            <a:r>
              <a:rPr lang="en-US"/>
              <a:t>September 2021</a:t>
            </a:r>
            <a:endParaRPr lang="en-GB" dirty="0"/>
          </a:p>
        </p:txBody>
      </p:sp>
    </p:spTree>
    <p:extLst>
      <p:ext uri="{BB962C8B-B14F-4D97-AF65-F5344CB8AC3E}">
        <p14:creationId xmlns:p14="http://schemas.microsoft.com/office/powerpoint/2010/main" val="6177696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2" y="333376"/>
            <a:ext cx="2303452" cy="273051"/>
          </a:xfrm>
        </p:spPr>
        <p:txBody>
          <a:bodyPr/>
          <a:lstStyle/>
          <a:p>
            <a:r>
              <a:rPr lang="en-US" dirty="0"/>
              <a:t>September 2021</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US" dirty="0" err="1"/>
              <a:t>Tuncer</a:t>
            </a:r>
            <a:r>
              <a:rPr lang="en-US" dirty="0"/>
              <a:t> </a:t>
            </a:r>
            <a:r>
              <a:rPr lang="en-US" dirty="0" err="1"/>
              <a:t>Baykas</a:t>
            </a:r>
            <a:r>
              <a:rPr lang="en-US" dirty="0"/>
              <a:t>, Kadir Has Uni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97</a:t>
            </a:fld>
            <a:endParaRPr lang="en-GB" dirty="0"/>
          </a:p>
        </p:txBody>
      </p:sp>
      <p:sp>
        <p:nvSpPr>
          <p:cNvPr id="3073" name="Rectangle 1"/>
          <p:cNvSpPr>
            <a:spLocks noGrp="1" noChangeArrowheads="1"/>
          </p:cNvSpPr>
          <p:nvPr>
            <p:ph type="title"/>
          </p:nvPr>
        </p:nvSpPr>
        <p:spPr>
          <a:xfrm>
            <a:off x="2209800" y="685800"/>
            <a:ext cx="7772400" cy="838200"/>
          </a:xfrm>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en-GB" sz="3375" dirty="0"/>
              <a:t>September 2021 </a:t>
            </a:r>
            <a:r>
              <a:rPr lang="tr-TR" sz="3375" dirty="0"/>
              <a:t>802.19 </a:t>
            </a:r>
            <a:r>
              <a:rPr lang="tr-TR" sz="3375" dirty="0" err="1"/>
              <a:t>Liaison</a:t>
            </a:r>
            <a:r>
              <a:rPr lang="tr-TR" sz="3375" dirty="0"/>
              <a:t> Report</a:t>
            </a:r>
            <a:endParaRPr lang="en-GB" sz="3375" dirty="0"/>
          </a:p>
        </p:txBody>
      </p:sp>
      <p:sp>
        <p:nvSpPr>
          <p:cNvPr id="3074" name="Rectangle 2"/>
          <p:cNvSpPr>
            <a:spLocks noGrp="1" noChangeArrowheads="1"/>
          </p:cNvSpPr>
          <p:nvPr>
            <p:ph type="body" idx="1"/>
          </p:nvPr>
        </p:nvSpPr>
        <p:spPr>
          <a:xfrm>
            <a:off x="2209800" y="1524000"/>
            <a:ext cx="7772400" cy="396876"/>
          </a:xfrm>
          <a:ln/>
        </p:spPr>
        <p:txBody>
          <a:bodyPr/>
          <a:lstStyle/>
          <a:p>
            <a:pPr marL="0" indent="0" algn="ctr">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00" dirty="0"/>
              <a:t>Date:</a:t>
            </a:r>
            <a:r>
              <a:rPr lang="en-GB" sz="2000" b="0" dirty="0"/>
              <a:t> 2021-09-</a:t>
            </a:r>
            <a:r>
              <a:rPr lang="tr-TR" sz="2000" b="0" dirty="0"/>
              <a:t>13</a:t>
            </a:r>
            <a:endParaRPr lang="en-GB" sz="2000" b="0" dirty="0"/>
          </a:p>
        </p:txBody>
      </p:sp>
      <p:graphicFrame>
        <p:nvGraphicFramePr>
          <p:cNvPr id="3075" name="Object 3"/>
          <p:cNvGraphicFramePr>
            <a:graphicFrameLocks noChangeAspect="1"/>
          </p:cNvGraphicFramePr>
          <p:nvPr/>
        </p:nvGraphicFramePr>
        <p:xfrm>
          <a:off x="2030016" y="2286000"/>
          <a:ext cx="8131969" cy="2512219"/>
        </p:xfrm>
        <a:graphic>
          <a:graphicData uri="http://schemas.openxmlformats.org/presentationml/2006/ole">
            <mc:AlternateContent xmlns:mc="http://schemas.openxmlformats.org/markup-compatibility/2006">
              <mc:Choice xmlns:v="urn:schemas-microsoft-com:vml" Requires="v">
                <p:oleObj name="Document" r:id="rId3" imgW="8249760" imgH="2557440" progId="Word.Document.8">
                  <p:embed/>
                </p:oleObj>
              </mc:Choice>
              <mc:Fallback>
                <p:oleObj name="Document" r:id="rId3" imgW="8249760" imgH="2557440" progId="Word.Document.8">
                  <p:embed/>
                  <p:pic>
                    <p:nvPicPr>
                      <p:cNvPr id="3075" name="Object 3"/>
                      <p:cNvPicPr>
                        <a:picLocks noChangeAspect="1" noChangeArrowheads="1"/>
                      </p:cNvPicPr>
                      <p:nvPr/>
                    </p:nvPicPr>
                    <p:blipFill>
                      <a:blip r:embed="rId4"/>
                      <a:srcRect/>
                      <a:stretch>
                        <a:fillRect/>
                      </a:stretch>
                    </p:blipFill>
                    <p:spPr bwMode="auto">
                      <a:xfrm>
                        <a:off x="2030016" y="2286000"/>
                        <a:ext cx="8131969" cy="251221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00" dirty="0">
                <a:solidFill>
                  <a:srgbClr val="000000"/>
                </a:solidFill>
                <a:latin typeface="Calibri" panose="020F0502020204030204" pitchFamily="34" charset="0"/>
              </a:rPr>
              <a:t>Authors:</a:t>
            </a:r>
          </a:p>
        </p:txBody>
      </p:sp>
      <p:grpSp>
        <p:nvGrpSpPr>
          <p:cNvPr id="12" name="Group 11"/>
          <p:cNvGrpSpPr/>
          <p:nvPr/>
        </p:nvGrpSpPr>
        <p:grpSpPr>
          <a:xfrm>
            <a:off x="2095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dirty="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C835-B316-4211-B639-18D8C35BC0DB}"/>
              </a:ext>
            </a:extLst>
          </p:cNvPr>
          <p:cNvSpPr>
            <a:spLocks noGrp="1"/>
          </p:cNvSpPr>
          <p:nvPr>
            <p:ph type="title"/>
          </p:nvPr>
        </p:nvSpPr>
        <p:spPr/>
        <p:txBody>
          <a:bodyPr/>
          <a:lstStyle/>
          <a:p>
            <a:r>
              <a:rPr lang="tr-TR" sz="3375" dirty="0" err="1"/>
              <a:t>Voters</a:t>
            </a:r>
            <a:r>
              <a:rPr lang="tr-TR" sz="3375" dirty="0"/>
              <a:t> </a:t>
            </a:r>
            <a:r>
              <a:rPr lang="tr-TR" sz="3375" dirty="0" err="1"/>
              <a:t>and</a:t>
            </a:r>
            <a:r>
              <a:rPr lang="tr-TR" sz="3375" dirty="0"/>
              <a:t> </a:t>
            </a:r>
            <a:r>
              <a:rPr lang="en-US" sz="3375" dirty="0"/>
              <a:t>Voting Rights</a:t>
            </a:r>
          </a:p>
        </p:txBody>
      </p:sp>
      <p:sp>
        <p:nvSpPr>
          <p:cNvPr id="3" name="Content Placeholder 2">
            <a:extLst>
              <a:ext uri="{FF2B5EF4-FFF2-40B4-BE49-F238E27FC236}">
                <a16:creationId xmlns:a16="http://schemas.microsoft.com/office/drawing/2014/main" id="{CD03C6C8-DD82-41FD-813E-9E11425B6458}"/>
              </a:ext>
            </a:extLst>
          </p:cNvPr>
          <p:cNvSpPr>
            <a:spLocks noGrp="1"/>
          </p:cNvSpPr>
          <p:nvPr>
            <p:ph idx="1"/>
          </p:nvPr>
        </p:nvSpPr>
        <p:spPr/>
        <p:txBody>
          <a:bodyPr/>
          <a:lstStyle/>
          <a:p>
            <a:r>
              <a:rPr lang="en-US" sz="2250" dirty="0"/>
              <a:t>IEEE 802.19 has 51 voting members</a:t>
            </a:r>
            <a:endParaRPr lang="tr-TR" sz="2250" dirty="0"/>
          </a:p>
          <a:p>
            <a:r>
              <a:rPr lang="en-US" sz="2250" dirty="0"/>
              <a:t>This meeting does not provide attendance credit towards voting rights</a:t>
            </a:r>
          </a:p>
          <a:p>
            <a:r>
              <a:rPr lang="en-US" sz="2250" dirty="0"/>
              <a:t>Future Electronic Interims are likely to provide attendance credit for voting rights</a:t>
            </a:r>
          </a:p>
        </p:txBody>
      </p:sp>
      <p:sp>
        <p:nvSpPr>
          <p:cNvPr id="4" name="Slide Number Placeholder 3">
            <a:extLst>
              <a:ext uri="{FF2B5EF4-FFF2-40B4-BE49-F238E27FC236}">
                <a16:creationId xmlns:a16="http://schemas.microsoft.com/office/drawing/2014/main" id="{2C537CCC-8FB5-4F27-AC4E-962FFED733DC}"/>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5" name="Footer Placeholder 4">
            <a:extLst>
              <a:ext uri="{FF2B5EF4-FFF2-40B4-BE49-F238E27FC236}">
                <a16:creationId xmlns:a16="http://schemas.microsoft.com/office/drawing/2014/main" id="{E2B514E8-9761-4914-A937-BB3DB1C36118}"/>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72864290-A4C6-4106-A19E-D421B37B52F1}"/>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26840110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5141-828D-4897-9E49-77BF44EA5748}"/>
              </a:ext>
            </a:extLst>
          </p:cNvPr>
          <p:cNvSpPr>
            <a:spLocks noGrp="1"/>
          </p:cNvSpPr>
          <p:nvPr>
            <p:ph type="title"/>
          </p:nvPr>
        </p:nvSpPr>
        <p:spPr>
          <a:xfrm>
            <a:off x="1881187" y="685803"/>
            <a:ext cx="8501063" cy="885823"/>
          </a:xfrm>
        </p:spPr>
        <p:txBody>
          <a:bodyPr/>
          <a:lstStyle/>
          <a:p>
            <a:r>
              <a:rPr lang="en-US" sz="3000" dirty="0"/>
              <a:t>Comment Collection on the 802.11be CA Document</a:t>
            </a:r>
          </a:p>
        </p:txBody>
      </p:sp>
      <p:sp>
        <p:nvSpPr>
          <p:cNvPr id="3" name="Content Placeholder 2">
            <a:extLst>
              <a:ext uri="{FF2B5EF4-FFF2-40B4-BE49-F238E27FC236}">
                <a16:creationId xmlns:a16="http://schemas.microsoft.com/office/drawing/2014/main" id="{B2871B69-C814-48EF-BA2E-7766A548A756}"/>
              </a:ext>
            </a:extLst>
          </p:cNvPr>
          <p:cNvSpPr>
            <a:spLocks noGrp="1"/>
          </p:cNvSpPr>
          <p:nvPr>
            <p:ph idx="1"/>
          </p:nvPr>
        </p:nvSpPr>
        <p:spPr/>
        <p:txBody>
          <a:bodyPr/>
          <a:lstStyle/>
          <a:p>
            <a:r>
              <a:rPr lang="en-US" sz="2250" dirty="0"/>
              <a:t>The 802.19 Comment Collection on the 802.11be Coexistence Assessment document closed on June 21, 2021</a:t>
            </a:r>
          </a:p>
          <a:p>
            <a:r>
              <a:rPr lang="en-US" sz="2250" dirty="0"/>
              <a:t>Four comments were received during and were forwarded to the 802.11 working group</a:t>
            </a:r>
          </a:p>
          <a:p>
            <a:endParaRPr lang="en-US" sz="2063" dirty="0"/>
          </a:p>
        </p:txBody>
      </p:sp>
      <p:sp>
        <p:nvSpPr>
          <p:cNvPr id="4" name="Slide Number Placeholder 3">
            <a:extLst>
              <a:ext uri="{FF2B5EF4-FFF2-40B4-BE49-F238E27FC236}">
                <a16:creationId xmlns:a16="http://schemas.microsoft.com/office/drawing/2014/main" id="{A72DBF4B-5229-43E8-9118-26108784F313}"/>
              </a:ext>
            </a:extLst>
          </p:cNvPr>
          <p:cNvSpPr>
            <a:spLocks noGrp="1"/>
          </p:cNvSpPr>
          <p:nvPr>
            <p:ph type="sldNum" idx="12"/>
          </p:nvPr>
        </p:nvSpPr>
        <p:spPr/>
        <p:txBody>
          <a:bodyPr/>
          <a:lstStyle/>
          <a:p>
            <a:r>
              <a:rPr lang="en-GB" dirty="0"/>
              <a:t>Slide </a:t>
            </a:r>
            <a:fld id="{440F5867-744E-4AA6-B0ED-4C44D2DFBB7B}" type="slidenum">
              <a:rPr lang="en-GB" smtClean="0"/>
              <a:pPr/>
              <a:t>99</a:t>
            </a:fld>
            <a:endParaRPr lang="en-GB" dirty="0"/>
          </a:p>
        </p:txBody>
      </p:sp>
      <p:sp>
        <p:nvSpPr>
          <p:cNvPr id="5" name="Footer Placeholder 4">
            <a:extLst>
              <a:ext uri="{FF2B5EF4-FFF2-40B4-BE49-F238E27FC236}">
                <a16:creationId xmlns:a16="http://schemas.microsoft.com/office/drawing/2014/main" id="{B7D81742-5FF6-42F5-B4C3-E33AA667A33C}"/>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26D4AB33-7BF2-4751-A576-312FA0A032CD}"/>
              </a:ext>
            </a:extLst>
          </p:cNvPr>
          <p:cNvSpPr>
            <a:spLocks noGrp="1"/>
          </p:cNvSpPr>
          <p:nvPr>
            <p:ph type="dt" idx="15"/>
          </p:nvPr>
        </p:nvSpPr>
        <p:spPr/>
        <p:txBody>
          <a:bodyPr/>
          <a:lstStyle/>
          <a:p>
            <a:r>
              <a:rPr lang="en-US"/>
              <a:t>September 2021</a:t>
            </a:r>
            <a:endParaRPr lang="en-GB" dirty="0"/>
          </a:p>
        </p:txBody>
      </p:sp>
    </p:spTree>
    <p:extLst>
      <p:ext uri="{BB962C8B-B14F-4D97-AF65-F5344CB8AC3E}">
        <p14:creationId xmlns:p14="http://schemas.microsoft.com/office/powerpoint/2010/main" val="1059936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c6689a7-e099-4b05-bbab-bcc547e00d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4247</TotalTime>
  <Words>12395</Words>
  <Application>Microsoft Office PowerPoint</Application>
  <PresentationFormat>Widescreen</PresentationFormat>
  <Paragraphs>1941</Paragraphs>
  <Slides>126</Slides>
  <Notes>75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126</vt:i4>
      </vt:variant>
    </vt:vector>
  </HeadingPairs>
  <TitlesOfParts>
    <vt:vector size="137" baseType="lpstr">
      <vt:lpstr>Arial</vt:lpstr>
      <vt:lpstr>Arial Black</vt:lpstr>
      <vt:lpstr>Calibri</vt:lpstr>
      <vt:lpstr>Garamond</vt:lpstr>
      <vt:lpstr>Symbol</vt:lpstr>
      <vt:lpstr>Times</vt:lpstr>
      <vt:lpstr>Times New Roman</vt:lpstr>
      <vt:lpstr>Wingdings</vt:lpstr>
      <vt:lpstr>Office Theme</vt:lpstr>
      <vt:lpstr>Document</vt:lpstr>
      <vt:lpstr>Dokument</vt:lpstr>
      <vt:lpstr>802.11 WG September 2021 Session Report</vt:lpstr>
      <vt:lpstr>Abstract</vt:lpstr>
      <vt:lpstr>Attendance data</vt:lpstr>
      <vt:lpstr>PowerPoint Presentation</vt:lpstr>
      <vt:lpstr>PowerPoint Presentation</vt:lpstr>
      <vt:lpstr>Attendees by affiliation (attended at least one meeting July to September)</vt:lpstr>
      <vt:lpstr>Attendance by subgroup (July to September)</vt:lpstr>
      <vt:lpstr>Attendance by subgroup (September interim session)</vt:lpstr>
      <vt:lpstr>Closing Reports</vt:lpstr>
      <vt:lpstr>802.11 WG Editor’s Meeting (September 2021)</vt:lpstr>
      <vt:lpstr>Abstract</vt:lpstr>
      <vt:lpstr>Agenda for 2021-09-13 meeting</vt:lpstr>
      <vt:lpstr>Volunteer Editor Contacts</vt:lpstr>
      <vt:lpstr>September 13th roundtable status report</vt:lpstr>
      <vt:lpstr>MIB Style, Visio and Frame Practices</vt:lpstr>
      <vt:lpstr>Editor Amendment Ordering</vt:lpstr>
      <vt:lpstr>Draft Development Snapshot</vt:lpstr>
      <vt:lpstr>PowerPoint Presentation</vt:lpstr>
      <vt:lpstr>PowerPoint Presentation</vt:lpstr>
      <vt:lpstr>PowerPoint Presentation</vt:lpstr>
      <vt:lpstr>Technical Report Status – September 2021</vt:lpstr>
      <vt:lpstr>WBA Reply LS Status – September 2021</vt:lpstr>
      <vt:lpstr>PowerPoint Presentation</vt:lpstr>
      <vt:lpstr>ARC Closing Report </vt:lpstr>
      <vt:lpstr>Abstract</vt:lpstr>
      <vt:lpstr>Work Completed</vt:lpstr>
      <vt:lpstr>Work Completed</vt:lpstr>
      <vt:lpstr>Monitoring/future activities</vt:lpstr>
      <vt:lpstr>Plans</vt:lpstr>
      <vt:lpstr>IEEE 802.11 Coexistence SC Sep 2021 (virtual) closing report</vt:lpstr>
      <vt:lpstr>IEEE 802.11 Coexistence SC achieved its goals as a discussion forum for coexistence issues</vt:lpstr>
      <vt:lpstr>IEEE 802.11 Coexistence SC will continue promoting good coexistence in Nov 2021</vt:lpstr>
      <vt:lpstr>WNG SC Closing Report</vt:lpstr>
      <vt:lpstr>Abstract</vt:lpstr>
      <vt:lpstr>PowerPoint Presentation</vt:lpstr>
      <vt:lpstr>IEEE 802 JTC1 Standing Committee September 2021 (virtual) closing report</vt:lpstr>
      <vt:lpstr>The IEEE 802 JTC1 SC reviewed the PSDO process status</vt:lpstr>
      <vt:lpstr>IEEE 802 needs to resolve an 802.11ax related IPR issue that arose during the 60-day ballot of the PSDO process</vt:lpstr>
      <vt:lpstr>Motion proposing response to comments on 802.11ax during the 60-ballot in the PSDO process</vt:lpstr>
      <vt:lpstr>The IEEE 802 JTC1 SC reviewed  SC6’s virtual meeting in Aug/Sep 2021</vt:lpstr>
      <vt:lpstr>The IEEE 802 JTC1 SC developed a response to a HK NB critique of 802.11ax/be</vt:lpstr>
      <vt:lpstr>Motion proposing response to comments from the HK NB in WG1 N289 </vt:lpstr>
      <vt:lpstr>The IEEE 802 JTC1 SC will undertake its usual work at its virtual meeting in November 2021</vt:lpstr>
      <vt:lpstr>REVme Closing Report – September 2021</vt:lpstr>
      <vt:lpstr>Work Completed</vt:lpstr>
      <vt:lpstr>Plans for November</vt:lpstr>
      <vt:lpstr>TGaz (Next Generation Positioning) Sep. Electronic Meeting Closing Report</vt:lpstr>
      <vt:lpstr>Abstract</vt:lpstr>
      <vt:lpstr>Sep. Progress and Targets Towards the Nov. Meeting</vt:lpstr>
      <vt:lpstr>Timeline – TG progress update past the Sep. meeting</vt:lpstr>
      <vt:lpstr>Scheduled telecons</vt:lpstr>
      <vt:lpstr>Light Communications Task Group (TGbb)  September 2021 Closing Report</vt:lpstr>
      <vt:lpstr>Abstract</vt:lpstr>
      <vt:lpstr>TGbb activities at the September 2021 meeting</vt:lpstr>
      <vt:lpstr>TGbb moving forward</vt:lpstr>
      <vt:lpstr>TGbc (Broadcast Services) Closing Report</vt:lpstr>
      <vt:lpstr>Abstract</vt:lpstr>
      <vt:lpstr>Meeting Goals &amp; Accomplishments of the week</vt:lpstr>
      <vt:lpstr>Plans for Next Meeting &amp; Upcoming Telcos</vt:lpstr>
      <vt:lpstr>TGbc schedule (unchanged)</vt:lpstr>
      <vt:lpstr>References</vt:lpstr>
      <vt:lpstr>IEEE 802.11 Interim Sep 2021 IEEE 802.11 TGbd Closing Report</vt:lpstr>
      <vt:lpstr>TGbd’s Progress during the Sep 802.11 interim week</vt:lpstr>
      <vt:lpstr>TGbd Progress Documents</vt:lpstr>
      <vt:lpstr>IEEE 802.11 TGbd Timeline</vt:lpstr>
      <vt:lpstr>IEEE 802.11 TGbd TC Plan</vt:lpstr>
      <vt:lpstr>TGbe (Extremely High Throughput) September 2021 Closing Report</vt:lpstr>
      <vt:lpstr>TGbe (Extremely High Throughput)</vt:lpstr>
      <vt:lpstr>Teleconference Plan</vt:lpstr>
      <vt:lpstr>Timeline</vt:lpstr>
      <vt:lpstr>TGbf (WLAN Sensing) September 2021 Closing Report</vt:lpstr>
      <vt:lpstr>Abstract</vt:lpstr>
      <vt:lpstr>TGbf (WLAN Sensing) – September 2021 </vt:lpstr>
      <vt:lpstr>IEEE 802.11bf Timeline (unchanged)</vt:lpstr>
      <vt:lpstr>Teleconference Schedule</vt:lpstr>
      <vt:lpstr>TGbh (Random and changing MAC addresses) Closing Report </vt:lpstr>
      <vt:lpstr>Abstract</vt:lpstr>
      <vt:lpstr>Work Completed</vt:lpstr>
      <vt:lpstr>Next steps</vt:lpstr>
      <vt:lpstr>Timeline</vt:lpstr>
      <vt:lpstr>Teleconference(s)</vt:lpstr>
      <vt:lpstr>November 2021 Plans</vt:lpstr>
      <vt:lpstr>TGbi (Enhanced Data Privacy)  Closing Report</vt:lpstr>
      <vt:lpstr>IEEE 802.11 TGbi – September 2021</vt:lpstr>
      <vt:lpstr>Timeline</vt:lpstr>
      <vt:lpstr>ITU AHG Closing Report for September 2021 Plenary</vt:lpstr>
      <vt:lpstr>Meeting Results</vt:lpstr>
      <vt:lpstr>Internal Liaisons</vt:lpstr>
      <vt:lpstr>IEEE 802.18 RR-TAG Electronic Wireless Interim Liaison  from 802.18 to 802.11</vt:lpstr>
      <vt:lpstr>802.18 Radio Regulatory Advisory Group – RR-TAG</vt:lpstr>
      <vt:lpstr>802.18 meeting discussion items – Eu Standards</vt:lpstr>
      <vt:lpstr>802.18 meeting discussion items - non-EU stds and USA activities</vt:lpstr>
      <vt:lpstr>802.18 meeting discussion items – ITU-R </vt:lpstr>
      <vt:lpstr>FCC NPRM on 60GHz on Radar Sensing Technology  </vt:lpstr>
      <vt:lpstr>IEEE 802 Standards Table of Frequency Ranges</vt:lpstr>
      <vt:lpstr>PowerPoint Presentation</vt:lpstr>
      <vt:lpstr>September 2021 802.19 Liaison Report</vt:lpstr>
      <vt:lpstr>Voters and Voting Rights</vt:lpstr>
      <vt:lpstr>Comment Collection on the 802.11be CA Document</vt:lpstr>
      <vt:lpstr>IEEE 802 Frequency Tables – Activity</vt:lpstr>
      <vt:lpstr>Schedule</vt:lpstr>
      <vt:lpstr>External Liaisons</vt:lpstr>
      <vt:lpstr>Wi-Fi Alliance Liaison Update</vt:lpstr>
      <vt:lpstr>PowerPoint Presentation</vt:lpstr>
      <vt:lpstr>PowerPoint Presentation</vt:lpstr>
      <vt:lpstr>PowerPoint Presentation</vt:lpstr>
      <vt:lpstr>IEEE 802.11-IETF Liaison Report</vt:lpstr>
      <vt:lpstr>Abstract</vt:lpstr>
      <vt:lpstr>IETF Meetings</vt:lpstr>
      <vt:lpstr>IETF- IEEE 802 Liaison Activity  </vt:lpstr>
      <vt:lpstr>IETF protocol use with 802.11 technology</vt:lpstr>
      <vt:lpstr>BOFs at IETF 112 November 6-12, 2021</vt:lpstr>
      <vt:lpstr>IETF new groups being (re-)chartered</vt:lpstr>
      <vt:lpstr>YANG Model Catalog</vt:lpstr>
      <vt:lpstr>IoT-related work</vt:lpstr>
      <vt:lpstr>IoT-related work (cont.)</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PowerPoint Presentation</vt:lpstr>
      <vt:lpstr>PowerPoint Presentation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174</cp:revision>
  <cp:lastPrinted>1601-01-01T00:00:00Z</cp:lastPrinted>
  <dcterms:created xsi:type="dcterms:W3CDTF">2018-05-10T15:59:06Z</dcterms:created>
  <dcterms:modified xsi:type="dcterms:W3CDTF">2021-09-21T14:45:04Z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