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1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4"/>
  </p:notesMasterIdLst>
  <p:handoutMasterIdLst>
    <p:handoutMasterId r:id="rId115"/>
  </p:handoutMasterIdLst>
  <p:sldIdLst>
    <p:sldId id="256" r:id="rId2"/>
    <p:sldId id="257" r:id="rId3"/>
    <p:sldId id="395" r:id="rId4"/>
    <p:sldId id="443" r:id="rId5"/>
    <p:sldId id="448" r:id="rId6"/>
    <p:sldId id="449" r:id="rId7"/>
    <p:sldId id="447" r:id="rId8"/>
    <p:sldId id="1603" r:id="rId9"/>
    <p:sldId id="1604" r:id="rId10"/>
    <p:sldId id="258" r:id="rId11"/>
    <p:sldId id="259" r:id="rId12"/>
    <p:sldId id="283" r:id="rId13"/>
    <p:sldId id="262" r:id="rId14"/>
    <p:sldId id="265" r:id="rId15"/>
    <p:sldId id="278" r:id="rId16"/>
    <p:sldId id="273" r:id="rId17"/>
    <p:sldId id="282" r:id="rId18"/>
    <p:sldId id="1605" r:id="rId19"/>
    <p:sldId id="1606" r:id="rId20"/>
    <p:sldId id="1607" r:id="rId21"/>
    <p:sldId id="1608" r:id="rId22"/>
    <p:sldId id="1609" r:id="rId23"/>
    <p:sldId id="1610" r:id="rId24"/>
    <p:sldId id="1611" r:id="rId25"/>
    <p:sldId id="272" r:id="rId26"/>
    <p:sldId id="293" r:id="rId27"/>
    <p:sldId id="307" r:id="rId28"/>
    <p:sldId id="306" r:id="rId29"/>
    <p:sldId id="296" r:id="rId30"/>
    <p:sldId id="1634" r:id="rId31"/>
    <p:sldId id="271" r:id="rId32"/>
    <p:sldId id="276" r:id="rId33"/>
    <p:sldId id="331" r:id="rId34"/>
    <p:sldId id="332" r:id="rId35"/>
    <p:sldId id="386" r:id="rId36"/>
    <p:sldId id="1626" r:id="rId37"/>
    <p:sldId id="1627" r:id="rId38"/>
    <p:sldId id="1628" r:id="rId39"/>
    <p:sldId id="1629" r:id="rId40"/>
    <p:sldId id="1630" r:id="rId41"/>
    <p:sldId id="1631" r:id="rId42"/>
    <p:sldId id="1632" r:id="rId43"/>
    <p:sldId id="1633" r:id="rId44"/>
    <p:sldId id="1621" r:id="rId45"/>
    <p:sldId id="523" r:id="rId46"/>
    <p:sldId id="288" r:id="rId47"/>
    <p:sldId id="1624" r:id="rId48"/>
    <p:sldId id="1625" r:id="rId49"/>
    <p:sldId id="868" r:id="rId50"/>
    <p:sldId id="723" r:id="rId51"/>
    <p:sldId id="884" r:id="rId52"/>
    <p:sldId id="1586" r:id="rId53"/>
    <p:sldId id="1587" r:id="rId54"/>
    <p:sldId id="263" r:id="rId55"/>
    <p:sldId id="264" r:id="rId56"/>
    <p:sldId id="1588" r:id="rId57"/>
    <p:sldId id="1589" r:id="rId58"/>
    <p:sldId id="266" r:id="rId59"/>
    <p:sldId id="1590" r:id="rId60"/>
    <p:sldId id="268" r:id="rId61"/>
    <p:sldId id="1591" r:id="rId62"/>
    <p:sldId id="1592" r:id="rId63"/>
    <p:sldId id="1573" r:id="rId64"/>
    <p:sldId id="1576" r:id="rId65"/>
    <p:sldId id="1575" r:id="rId66"/>
    <p:sldId id="1577" r:id="rId67"/>
    <p:sldId id="261" r:id="rId68"/>
    <p:sldId id="1593" r:id="rId69"/>
    <p:sldId id="1594" r:id="rId70"/>
    <p:sldId id="1595" r:id="rId71"/>
    <p:sldId id="1619" r:id="rId72"/>
    <p:sldId id="286" r:id="rId73"/>
    <p:sldId id="299" r:id="rId74"/>
    <p:sldId id="302" r:id="rId75"/>
    <p:sldId id="300" r:id="rId76"/>
    <p:sldId id="1612" r:id="rId77"/>
    <p:sldId id="1613" r:id="rId78"/>
    <p:sldId id="1614" r:id="rId79"/>
    <p:sldId id="298" r:id="rId80"/>
    <p:sldId id="297" r:id="rId81"/>
    <p:sldId id="290" r:id="rId82"/>
    <p:sldId id="1615" r:id="rId83"/>
    <p:sldId id="1616" r:id="rId84"/>
    <p:sldId id="1617" r:id="rId85"/>
    <p:sldId id="1618" r:id="rId86"/>
    <p:sldId id="1620" r:id="rId87"/>
    <p:sldId id="387" r:id="rId88"/>
    <p:sldId id="1623" r:id="rId89"/>
    <p:sldId id="1635" r:id="rId90"/>
    <p:sldId id="440" r:id="rId91"/>
    <p:sldId id="441" r:id="rId92"/>
    <p:sldId id="442" r:id="rId93"/>
    <p:sldId id="269" r:id="rId94"/>
    <p:sldId id="1636" r:id="rId95"/>
    <p:sldId id="326" r:id="rId96"/>
    <p:sldId id="339" r:id="rId97"/>
    <p:sldId id="373" r:id="rId98"/>
    <p:sldId id="371" r:id="rId99"/>
    <p:sldId id="372" r:id="rId100"/>
    <p:sldId id="353" r:id="rId101"/>
    <p:sldId id="364" r:id="rId102"/>
    <p:sldId id="376" r:id="rId103"/>
    <p:sldId id="374" r:id="rId104"/>
    <p:sldId id="343" r:id="rId105"/>
    <p:sldId id="348" r:id="rId106"/>
    <p:sldId id="357" r:id="rId107"/>
    <p:sldId id="377" r:id="rId108"/>
    <p:sldId id="368" r:id="rId109"/>
    <p:sldId id="375" r:id="rId110"/>
    <p:sldId id="366" r:id="rId111"/>
    <p:sldId id="1637" r:id="rId112"/>
    <p:sldId id="1638" r:id="rId113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32" autoAdjust="0"/>
    <p:restoredTop sz="94660"/>
  </p:normalViewPr>
  <p:slideViewPr>
    <p:cSldViewPr>
      <p:cViewPr varScale="1">
        <p:scale>
          <a:sx n="104" d="100"/>
          <a:sy n="104" d="100"/>
        </p:scale>
        <p:origin x="108" y="856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notesMaster" Target="notesMasters/notesMaster1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7441BA8B-EA44-4BCB-8894-4A698C9D9EC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9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F12C820A-A132-4231-BE0A-AC79B82FD72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 cap="flat"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91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3D3FA66A-62ED-4644-A773-A96A93BA9B1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50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3D3FA66A-62ED-4644-A773-A96A93BA9B1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79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3D3FA66A-62ED-4644-A773-A96A93BA9B1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42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0BDA00EA-C510-44A9-980E-C8DBCAD60F3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327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30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802.11-13/0900r0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Clint Chaplin, Chair (Samsung)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B6A31C27-B09A-4880-B9CE-D62100860083}" type="slidenum">
              <a:rPr lang="en-GB" altLang="en-US"/>
              <a:pPr>
                <a:spcBef>
                  <a:spcPct val="0"/>
                </a:spcBef>
              </a:pPr>
              <a:t>33</a:t>
            </a:fld>
            <a:endParaRPr lang="en-GB" altLang="en-US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50888"/>
            <a:ext cx="6597650" cy="3711575"/>
          </a:xfrm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39783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802.11-13/0900r0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Clint Chaplin, Chair (Samsung)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60D2CC4C-3E45-403F-B1FF-28CA88101F17}" type="slidenum">
              <a:rPr lang="en-GB" altLang="en-US"/>
              <a:pPr>
                <a:spcBef>
                  <a:spcPct val="0"/>
                </a:spcBef>
              </a:pPr>
              <a:t>34</a:t>
            </a:fld>
            <a:endParaRPr lang="en-GB" altLang="en-US"/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50888"/>
            <a:ext cx="6597650" cy="3711575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335" rIns="95335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28465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802.11-13/0900r0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Clint Chaplin, Chair (Samsung)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CE31C515-4596-4B3E-8972-F5FD6C34C3AA}" type="slidenum">
              <a:rPr lang="en-GB" altLang="en-US"/>
              <a:pPr>
                <a:spcBef>
                  <a:spcPct val="0"/>
                </a:spcBef>
              </a:pPr>
              <a:t>35</a:t>
            </a:fld>
            <a:endParaRPr lang="en-GB" altLang="en-US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3" y="750888"/>
            <a:ext cx="6596062" cy="3711575"/>
          </a:xfrm>
          <a:ln cap="flat"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8050"/>
            <a:ext cx="4984750" cy="4468813"/>
          </a:xfrm>
          <a:noFill/>
        </p:spPr>
        <p:txBody>
          <a:bodyPr lIns="95230" tIns="46028" rIns="95230" bIns="4602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565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36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doc.: IEEE 802.11-yy/xxxxr0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Month Year</a:t>
            </a:r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>
                <a:latin typeface="Times New Roman" charset="0"/>
              </a:rPr>
              <a:t>Osama Aboul-Magd (Samsung)</a:t>
            </a:r>
          </a:p>
        </p:txBody>
      </p:sp>
      <p:sp>
        <p:nvSpPr>
          <p:cNvPr id="92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Page </a:t>
            </a:r>
            <a:fld id="{48189E4D-1385-4EFA-9270-3C7FC52F7D9E}" type="slidenum">
              <a:rPr lang="en-US" smtClean="0">
                <a:latin typeface="Times New Roman" charset="0"/>
              </a:rPr>
              <a:pPr/>
              <a:t>44</a:t>
            </a:fld>
            <a:endParaRPr lang="en-US">
              <a:latin typeface="Times New Roman" charset="0"/>
            </a:endParaRPr>
          </a:p>
        </p:txBody>
      </p:sp>
      <p:sp>
        <p:nvSpPr>
          <p:cNvPr id="92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92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126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doc.: IEEE 802.11-yy/xxxxr0</a:t>
            </a:r>
          </a:p>
        </p:txBody>
      </p:sp>
      <p:sp>
        <p:nvSpPr>
          <p:cNvPr id="1126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Month Year</a:t>
            </a:r>
          </a:p>
        </p:txBody>
      </p:sp>
      <p:sp>
        <p:nvSpPr>
          <p:cNvPr id="1127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>
                <a:latin typeface="Times New Roman" charset="0"/>
              </a:rPr>
              <a:t>Osama Aboul-Magd (Samsung)</a:t>
            </a:r>
          </a:p>
        </p:txBody>
      </p:sp>
      <p:sp>
        <p:nvSpPr>
          <p:cNvPr id="1127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Page </a:t>
            </a:r>
            <a:fld id="{484108AB-0851-459B-AB7B-943A8BD15352}" type="slidenum">
              <a:rPr lang="en-US" smtClean="0">
                <a:latin typeface="Times New Roman" charset="0"/>
              </a:rPr>
              <a:pPr/>
              <a:t>45</a:t>
            </a:fld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3442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126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doc.: IEEE 802.11-yy/xxxxr0</a:t>
            </a:r>
          </a:p>
        </p:txBody>
      </p:sp>
      <p:sp>
        <p:nvSpPr>
          <p:cNvPr id="1126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Month Year</a:t>
            </a:r>
          </a:p>
        </p:txBody>
      </p:sp>
      <p:sp>
        <p:nvSpPr>
          <p:cNvPr id="1127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>
                <a:latin typeface="Times New Roman" charset="0"/>
              </a:rPr>
              <a:t>Osama Aboul-Magd (Samsung)</a:t>
            </a:r>
          </a:p>
        </p:txBody>
      </p:sp>
      <p:sp>
        <p:nvSpPr>
          <p:cNvPr id="1127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Page </a:t>
            </a:r>
            <a:fld id="{484108AB-0851-459B-AB7B-943A8BD15352}" type="slidenum">
              <a:rPr lang="en-US" smtClean="0">
                <a:latin typeface="Times New Roman" charset="0"/>
              </a:rPr>
              <a:pPr/>
              <a:t>46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47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48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934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802.11-19/1413r0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Sept.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Nikola Serafimovski, pureLiFi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52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280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802.11-19/1413r0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Sept.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Nikola Serafimovski, pureLiFi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53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826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802.11-19/1413r0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Sept.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Nikola Serafimovski, pureLiFi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54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00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802.11-18/1390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Dorothy Stanley, HP Enterprise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0FE52186-36B6-4054-BEF3-62B8BA7A57C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281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802.11-19/1413r0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Sept.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Nikola Serafimovski, pureLiFi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55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647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de-DE"/>
              <a:t>doc.: IEEE 802.11-21/1356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September 2021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/>
              <a:t>Marc Emmelmann (Koden-TI)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56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668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de-DE"/>
              <a:t>doc.: IEEE 802.11-21/1356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September 2021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/>
              <a:t>Marc Emmelmann (Koden-TI)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57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484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de-DE"/>
              <a:t>doc.: IEEE 802.11-21/1356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September 2021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/>
              <a:t>Marc Emmelmann (Koden-TI)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59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0720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de-DE"/>
              <a:t>doc.: IEEE 802.11-21/1356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September 2021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/>
              <a:t>Marc Emmelmann (Koden-TI)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61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70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 Title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dirty="0"/>
              <a:t>John Doe, Some Company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Page </a:t>
            </a:r>
            <a:fld id="{9A6FF2A5-3843-4034-80EC-B86A7C49C539}" type="slidenum">
              <a:rPr lang="en-US"/>
              <a:pPr/>
              <a:t>71</a:t>
            </a:fld>
            <a:endParaRPr lang="en-US" dirty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9613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701675"/>
            <a:ext cx="6165850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6257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701675"/>
            <a:ext cx="6165850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6783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701675"/>
            <a:ext cx="6165850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5730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701675"/>
            <a:ext cx="6165850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23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8479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7441BA8B-EA44-4BCB-8894-4A698C9D9ECD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99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F12C820A-A132-4231-BE0A-AC79B82FD720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 cap="flat"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9148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3D3FA66A-62ED-4644-A773-A96A93BA9B1D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501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3D3FA66A-62ED-4644-A773-A96A93BA9B1D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43108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3D3FA66A-62ED-4644-A773-A96A93BA9B1D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311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0BDA00EA-C510-44A9-980E-C8DBCAD60F3A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3986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0BDA00EA-C510-44A9-980E-C8DBCAD60F3A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3271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802.11-21/0444r1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March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Stephen McCann, Huawei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83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5721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802.11-13/0900r0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dirty="0"/>
              <a:t>September 2013</a:t>
            </a:r>
            <a:endParaRPr lang="en-GB" altLang="en-US" sz="1400" dirty="0"/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dirty="0"/>
              <a:t>Hassan Yaghoobi (Intel Corp.)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B6A31C27-B09A-4880-B9CE-D62100860083}" type="slidenum">
              <a:rPr lang="en-GB" altLang="en-US"/>
              <a:pPr>
                <a:spcBef>
                  <a:spcPct val="0"/>
                </a:spcBef>
              </a:pPr>
              <a:t>86</a:t>
            </a:fld>
            <a:endParaRPr lang="en-GB" altLang="en-US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50888"/>
            <a:ext cx="6597650" cy="3711575"/>
          </a:xfrm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397836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802.11-14/0216r0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March 2014</a:t>
            </a:r>
            <a:endParaRPr lang="en-GB" altLang="en-US" sz="1400"/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Stephen McCann, Blackberry</a:t>
            </a:r>
          </a:p>
        </p:txBody>
      </p:sp>
      <p:sp>
        <p:nvSpPr>
          <p:cNvPr id="92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D55620EA-3F44-4E94-8BEB-09EE72043127}" type="slidenum">
              <a:rPr lang="en-GB" altLang="en-US"/>
              <a:pPr>
                <a:spcBef>
                  <a:spcPct val="0"/>
                </a:spcBef>
              </a:pPr>
              <a:t>89</a:t>
            </a:fld>
            <a:endParaRPr lang="en-GB" altLang="en-US"/>
          </a:p>
        </p:txBody>
      </p:sp>
      <p:sp>
        <p:nvSpPr>
          <p:cNvPr id="92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50888"/>
            <a:ext cx="6597650" cy="3711575"/>
          </a:xfrm>
          <a:ln/>
        </p:spPr>
      </p:sp>
      <p:sp>
        <p:nvSpPr>
          <p:cNvPr id="92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40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CA5AFF69-4AEE-4693-9CD6-98E2EBC076EC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37381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959225" y="117475"/>
            <a:ext cx="2195513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ea typeface="ＭＳ Ｐゴシック" panose="020B0600070205080204" pitchFamily="34" charset="-128"/>
              </a:rPr>
              <a:t>doc.: IEEE 802.11-14/0325r0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1350" y="117475"/>
            <a:ext cx="920750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March 2014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62388" y="9615488"/>
            <a:ext cx="2292350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Stephen McCann, Blackberry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43263" y="9615488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FF711518-8A9C-49D7-8BC3-2A761B35C2E9}" type="slidenum">
              <a:rPr lang="en-US" altLang="en-US"/>
              <a:pPr>
                <a:spcBef>
                  <a:spcPct val="0"/>
                </a:spcBef>
              </a:pPr>
              <a:t>90</a:t>
            </a:fld>
            <a:endParaRPr lang="en-US" altLang="en-US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119928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959225" y="117475"/>
            <a:ext cx="2195513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ea typeface="ＭＳ Ｐゴシック" panose="020B0600070205080204" pitchFamily="34" charset="-128"/>
              </a:rPr>
              <a:t>doc.: IEEE 802.11-14/0325r0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1350" y="117475"/>
            <a:ext cx="920750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March 2014</a:t>
            </a: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62388" y="9615488"/>
            <a:ext cx="2292350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Stephen McCann, Blackberry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43263" y="9615488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9E01ADE7-4C11-4939-A951-A30C1E62FF68}" type="slidenum">
              <a:rPr lang="en-US" altLang="en-US"/>
              <a:pPr>
                <a:spcBef>
                  <a:spcPct val="0"/>
                </a:spcBef>
              </a:pPr>
              <a:t>91</a:t>
            </a:fld>
            <a:endParaRPr lang="en-US" altLang="en-US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081591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959225" y="117475"/>
            <a:ext cx="2195513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ea typeface="ＭＳ Ｐゴシック" panose="020B0600070205080204" pitchFamily="34" charset="-128"/>
              </a:rPr>
              <a:t>doc.: IEEE 802.11-14/0325r0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1350" y="117475"/>
            <a:ext cx="920750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March 2014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62388" y="9615488"/>
            <a:ext cx="2292350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Stephen McCann, Blackberry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43263" y="9615488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4567F9E1-F1ED-4416-AB33-F94FB6852DD4}" type="slidenum">
              <a:rPr lang="en-US" altLang="en-US"/>
              <a:pPr>
                <a:spcBef>
                  <a:spcPct val="0"/>
                </a:spcBef>
              </a:pPr>
              <a:t>92</a:t>
            </a:fld>
            <a:endParaRPr lang="en-US" altLang="en-US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837285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802.11-21/1548r0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September 2021</a:t>
            </a: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59DFE69E-7B67-423D-89E4-C946A1808069}" type="slidenum">
              <a:rPr lang="en-US" smtClean="0"/>
              <a:pPr/>
              <a:t>93</a:t>
            </a:fld>
            <a:endParaRPr lang="en-US"/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64619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802.11-21/1548r0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September 2021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C2B2D208-67FA-4E74-9755-1AF3509BEB51}" type="slidenum">
              <a:rPr lang="en-US" smtClean="0"/>
              <a:pPr/>
              <a:t>94</a:t>
            </a:fld>
            <a:endParaRPr lang="en-US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noFill/>
          <a:ln cap="flat"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250" rIns="9525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7613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802.11-21/1548r0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September 2021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B0A0A058-61AE-463F-87ED-EACDF2E98EFB}" type="slidenum">
              <a:rPr lang="en-US" smtClean="0"/>
              <a:pPr/>
              <a:t>95</a:t>
            </a:fld>
            <a:endParaRPr lang="en-US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4174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802.11-21/1548r0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September 2021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E783FD9D-D6EB-47B8-935B-6BFFBD965035}" type="slidenum">
              <a:rPr lang="en-US" smtClean="0"/>
              <a:pPr/>
              <a:t>96</a:t>
            </a:fld>
            <a:endParaRPr lang="en-US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1994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802.11-21/1548r0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September 2021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E783FD9D-D6EB-47B8-935B-6BFFBD965035}" type="slidenum">
              <a:rPr lang="en-US" smtClean="0"/>
              <a:pPr/>
              <a:t>97</a:t>
            </a:fld>
            <a:endParaRPr lang="en-US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55560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doc.: IEEE 802.11-17/1557r0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September 2021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B0A0A058-61AE-463F-87ED-EACDF2E98EFB}" type="slidenum">
              <a:rPr lang="en-US" smtClean="0"/>
              <a:pPr/>
              <a:t>98</a:t>
            </a:fld>
            <a:endParaRPr lang="en-US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12562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doc.: IEEE 802.11-17/1557r0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September 2021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B0A0A058-61AE-463F-87ED-EACDF2E98EFB}" type="slidenum">
              <a:rPr lang="en-US" smtClean="0"/>
              <a:pPr/>
              <a:t>99</a:t>
            </a:fld>
            <a:endParaRPr lang="en-US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971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8107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802.11-21/1548r0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September 2021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E783FD9D-D6EB-47B8-935B-6BFFBD965035}" type="slidenum">
              <a:rPr lang="en-US" smtClean="0"/>
              <a:pPr/>
              <a:t>100</a:t>
            </a:fld>
            <a:endParaRPr lang="en-US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886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802.11-21/1548r0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September 2021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E783FD9D-D6EB-47B8-935B-6BFFBD965035}" type="slidenum">
              <a:rPr lang="en-US" smtClean="0"/>
              <a:pPr/>
              <a:t>101</a:t>
            </a:fld>
            <a:endParaRPr lang="en-US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5375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802.11-21/1548r0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September 2021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E783FD9D-D6EB-47B8-935B-6BFFBD965035}" type="slidenum">
              <a:rPr lang="en-US" smtClean="0"/>
              <a:pPr/>
              <a:t>102</a:t>
            </a:fld>
            <a:endParaRPr lang="en-US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11873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802.11-21/1548r0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September 2021</a:t>
            </a:r>
          </a:p>
        </p:txBody>
      </p:sp>
      <p:sp>
        <p:nvSpPr>
          <p:cNvPr id="409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409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93E5D11F-20FA-4889-9D94-08C3D54988E1}" type="slidenum">
              <a:rPr lang="en-US" smtClean="0"/>
              <a:pPr/>
              <a:t>103</a:t>
            </a:fld>
            <a:endParaRPr lang="en-US"/>
          </a:p>
        </p:txBody>
      </p:sp>
      <p:sp>
        <p:nvSpPr>
          <p:cNvPr id="409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409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32332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802.11-21/1548r0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September 2021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E783FD9D-D6EB-47B8-935B-6BFFBD965035}" type="slidenum">
              <a:rPr lang="en-US" smtClean="0"/>
              <a:pPr/>
              <a:t>104</a:t>
            </a:fld>
            <a:endParaRPr lang="en-US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9625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802.11-21/1548r0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September 2021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E783FD9D-D6EB-47B8-935B-6BFFBD965035}" type="slidenum">
              <a:rPr lang="en-US" smtClean="0"/>
              <a:pPr/>
              <a:t>105</a:t>
            </a:fld>
            <a:endParaRPr lang="en-US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31132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802.11-21/1548r0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65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1400" dirty="0"/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E783FD9D-D6EB-47B8-935B-6BFFBD965035}" type="slidenum">
              <a:rPr lang="en-US" smtClean="0"/>
              <a:pPr/>
              <a:t>106</a:t>
            </a:fld>
            <a:endParaRPr lang="en-US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0470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701675"/>
            <a:ext cx="6165850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doc.: IEEE 802.11-21/1548r0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54050" y="95706"/>
            <a:ext cx="1227837" cy="215444"/>
          </a:xfrm>
        </p:spPr>
        <p:txBody>
          <a:bodyPr/>
          <a:lstStyle/>
          <a:p>
            <a:pPr>
              <a:defRPr/>
            </a:pPr>
            <a:r>
              <a:rPr lang="en-US" dirty="0"/>
              <a:t>September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Peter Yee, AKAYLA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10D7EFBA-D1C0-45C5-A488-61E1EC8B7946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0020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802.11-21/1548r0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65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1400" dirty="0"/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E783FD9D-D6EB-47B8-935B-6BFFBD965035}" type="slidenum">
              <a:rPr lang="en-US" smtClean="0"/>
              <a:pPr/>
              <a:t>108</a:t>
            </a:fld>
            <a:endParaRPr lang="en-US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4601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802.11-21/1548r0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65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1400" dirty="0"/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E783FD9D-D6EB-47B8-935B-6BFFBD965035}" type="slidenum">
              <a:rPr lang="en-US" smtClean="0"/>
              <a:pPr/>
              <a:t>109</a:t>
            </a:fld>
            <a:endParaRPr lang="en-US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57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6957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802.11-21/1548r0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1227837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September 2021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E783FD9D-D6EB-47B8-935B-6BFFBD965035}" type="slidenum">
              <a:rPr lang="en-US" smtClean="0"/>
              <a:pPr/>
              <a:t>110</a:t>
            </a:fld>
            <a:endParaRPr lang="en-US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1570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959225" y="117475"/>
            <a:ext cx="2195513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dirty="0">
                <a:ea typeface="ＭＳ Ｐゴシック" panose="020B0600070205080204" pitchFamily="34" charset="-128"/>
              </a:rPr>
              <a:t>doc.: IEEE 802.11-14/0325r0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1350" y="117475"/>
            <a:ext cx="920750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dirty="0"/>
              <a:t>March 2014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62388" y="9615488"/>
            <a:ext cx="2292350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Stephen McCann, Blackberry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43263" y="9615488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Page </a:t>
            </a:r>
            <a:fld id="{FF711518-8A9C-49D7-8BC3-2A761B35C2E9}" type="slidenum">
              <a:rPr lang="en-US" altLang="en-US"/>
              <a:pPr>
                <a:spcBef>
                  <a:spcPct val="0"/>
                </a:spcBef>
              </a:pPr>
              <a:t>111</a:t>
            </a:fld>
            <a:endParaRPr lang="en-US" altLang="en-US" dirty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9119928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959225" y="117475"/>
            <a:ext cx="2195513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dirty="0">
                <a:ea typeface="ＭＳ Ｐゴシック" panose="020B0600070205080204" pitchFamily="34" charset="-128"/>
              </a:rPr>
              <a:t>doc.: IEEE 802.11-14/0325r0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1350" y="117475"/>
            <a:ext cx="920750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dirty="0"/>
              <a:t>March 2014</a:t>
            </a: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62388" y="9615488"/>
            <a:ext cx="2292350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Stephen McCann, Blackberry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43263" y="9615488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Page </a:t>
            </a:r>
            <a:fld id="{9E01ADE7-4C11-4939-A951-A30C1E62FF68}" type="slidenum">
              <a:rPr lang="en-US" altLang="en-US"/>
              <a:pPr>
                <a:spcBef>
                  <a:spcPct val="0"/>
                </a:spcBef>
              </a:pPr>
              <a:t>112</a:t>
            </a:fld>
            <a:endParaRPr lang="en-US" altLang="en-US" dirty="0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0815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49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68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 (Intel)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8026400" y="381001"/>
            <a:ext cx="7112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 sz="1200" dirty="0">
              <a:latin typeface="Times New Roman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B95CDD-E1F6-2D43-A6DE-DFE5E038F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E8C9794E-61A5-714F-A1C3-0B830A40B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2021</a:t>
            </a:r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8DF689E7-6B72-2C4B-99D0-CD708FC1A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Michael Montemurro, Huawei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2BF0E52-58D7-5042-997A-535993AD5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0237118-83BD-4B23-982E-CD5E6FF86F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88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September 2021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 (Intel)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 (Intel)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2021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 (Intel)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2021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 (Intel)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 (Intel)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 (Intel)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September 2021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802.11-21/1338r1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tf.org/blog/yang-catalog-latest-developments-ietf-100-hackathon/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1.ieee802.org/yangsters/" TargetMode="External"/><Relationship Id="rId4" Type="http://schemas.openxmlformats.org/officeDocument/2006/relationships/hyperlink" Target="https://yangcatalog.org/" TargetMode="Externa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6lo/charter/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tracker.ietf.org/doc/draft-ietf-6lo-use-cases/" TargetMode="Externa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roll/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tatracker.ietf.org/group/iotdir/about/" TargetMode="External"/><Relationship Id="rId4" Type="http://schemas.openxmlformats.org/officeDocument/2006/relationships/hyperlink" Target="http://datatracker.ietf.org/wg/core/" TargetMode="Externa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emu/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doc/draft-lear-eap-teap-brski/" TargetMode="External"/><Relationship Id="rId5" Type="http://schemas.openxmlformats.org/officeDocument/2006/relationships/hyperlink" Target="https://datatracker.ietf.org/doc/draft-ietf-emu-eap-tls13/" TargetMode="External"/><Relationship Id="rId4" Type="http://schemas.openxmlformats.org/officeDocument/2006/relationships/hyperlink" Target="https://datatracker.ietf.org/doc/draft-ietf-emu-eap-noob/" TargetMode="Externa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opsawg/" TargetMode="External"/><Relationship Id="rId7" Type="http://schemas.openxmlformats.org/officeDocument/2006/relationships/hyperlink" Target="https://www.ietf.org/topics/netmgmt/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ools.ietf.org/html/rfc6632" TargetMode="External"/><Relationship Id="rId5" Type="http://schemas.openxmlformats.org/officeDocument/2006/relationships/hyperlink" Target="https://datatracker.ietf.org/doc/draft-ietf-opsawg-vpn-common/" TargetMode="External"/><Relationship Id="rId4" Type="http://schemas.openxmlformats.org/officeDocument/2006/relationships/hyperlink" Target="https://datatracker.ietf.org/doc/draft-ietf-opsawg-l2nm/" TargetMode="Externa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tls/" TargetMode="Externa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doc/draft-ietf-tls-ctls/" TargetMode="External"/><Relationship Id="rId5" Type="http://schemas.openxmlformats.org/officeDocument/2006/relationships/hyperlink" Target="https://datatracker.ietf.org/doc/draft-ietf-tls-dtls13/" TargetMode="External"/><Relationship Id="rId4" Type="http://schemas.openxmlformats.org/officeDocument/2006/relationships/hyperlink" Target="https://datatracker.ietf.org/doc/draft-ietf-tls-rfc8446bis/" TargetMode="Externa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wg/detnet/charter/" TargetMode="Externa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tracker.ietf.org/doc/draft-ietf-detnet-bounded-latency/" TargetMode="Externa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wg/raw/charter/" TargetMode="Externa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doc/draft-ietf-raw-architecture/" TargetMode="External"/><Relationship Id="rId5" Type="http://schemas.openxmlformats.org/officeDocument/2006/relationships/hyperlink" Target="https://datatracker.ietf.org/doc/draft-ietf-raw-technologies/" TargetMode="External"/><Relationship Id="rId4" Type="http://schemas.openxmlformats.org/officeDocument/2006/relationships/hyperlink" Target="https://datatracker.ietf.org/doc/draft-ietf-raw-use-cases/" TargetMode="Externa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group/ipwave/about/" TargetMode="Externa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tracker.ietf.org/doc/draft-ietf-ipwave-vehicular-networking/" TargetMode="Externa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group/anima/about/" TargetMode="Externa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doc/rfc7241/" TargetMode="Externa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eee-sa.centraldesktop.com/802liaisondb/FrontPage" TargetMode="Externa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volker.jungnickel@hhi.fraunhofer.de" TargetMode="External"/><Relationship Id="rId13" Type="http://schemas.openxmlformats.org/officeDocument/2006/relationships/hyperlink" Target="mailto:claudiodasilva@fb.com" TargetMode="External"/><Relationship Id="rId3" Type="http://schemas.openxmlformats.org/officeDocument/2006/relationships/hyperlink" Target="mailto:robert.stacey@intel.com" TargetMode="External"/><Relationship Id="rId7" Type="http://schemas.openxmlformats.org/officeDocument/2006/relationships/hyperlink" Target="mailto:po-kai.huang@intel.com" TargetMode="External"/><Relationship Id="rId12" Type="http://schemas.openxmlformats.org/officeDocument/2006/relationships/hyperlink" Target="mailto:edward.ks.au@huawei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haochun.wang@mediatek.com" TargetMode="External"/><Relationship Id="rId11" Type="http://schemas.openxmlformats.org/officeDocument/2006/relationships/hyperlink" Target="mailto:Yujin.Noh@senscomm.com" TargetMode="External"/><Relationship Id="rId5" Type="http://schemas.openxmlformats.org/officeDocument/2006/relationships/hyperlink" Target="mailto:RoyWant@google.com" TargetMode="External"/><Relationship Id="rId10" Type="http://schemas.openxmlformats.org/officeDocument/2006/relationships/hyperlink" Target="mailto:carol@ansley.com" TargetMode="External"/><Relationship Id="rId4" Type="http://schemas.openxmlformats.org/officeDocument/2006/relationships/hyperlink" Target="mailto:pecclesi@cisco.com" TargetMode="External"/><Relationship Id="rId9" Type="http://schemas.openxmlformats.org/officeDocument/2006/relationships/hyperlink" Target="mailto:harrybims@me.com" TargetMode="External"/><Relationship Id="rId14" Type="http://schemas.openxmlformats.org/officeDocument/2006/relationships/hyperlink" Target="mailto:emily.h.qi@intel.com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r.ieee.org/groups/802/11/Reports/802.11_Timelines.ht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0/11-20-0013-AANI-draft-technical-report-on-interworking-between-3gpp-5g-network-wlan.docx" TargetMode="External"/><Relationship Id="rId2" Type="http://schemas.openxmlformats.org/officeDocument/2006/relationships/hyperlink" Target="https://mentor.ieee.org/802.11/dcn/21/11-21-1311-03-AANI-aani-sc-agenda-september-2021-interim.pptx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entor.ieee.org/802.11/dcn/21/11-21-0170-00-0000-2021-jan-liaison-from-wba-re-convergence.docx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0/11-20-0013-15-AANI-draft-technical-report-on-interworking-between-3gpp-5g-network-wlan.docx" TargetMode="External"/><Relationship Id="rId2" Type="http://schemas.openxmlformats.org/officeDocument/2006/relationships/hyperlink" Target="https://mentor.ieee.org/802.11/dcn/21/11-21-1514-00-AANI-press-release-for-aani-interworking-between-3gpp-5g-network-wlan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20/11-20-0013-16-AANI-draft-technical-report-on-interworking-between-3gpp-5g-network-wlan.docx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1/11-21-1198-03-AANI-draft-ls-response-to-wba-qos-material.docx" TargetMode="External"/><Relationship Id="rId2" Type="http://schemas.openxmlformats.org/officeDocument/2006/relationships/hyperlink" Target="https://mentor.ieee.org/802.11/dcn/21/11-21-1198-02-AANI-draft-ls-response-to-wba-qos-material.docx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mentor.ieee.org/802.11/dcn/21/11-21-0414-02-0arc-draft-examples-of-a-proposed-notation-for-frame-exchange-sequence-sequences-in-annex-g-of-802-11-2020.docx" TargetMode="External"/><Relationship Id="rId3" Type="http://schemas.openxmlformats.org/officeDocument/2006/relationships/hyperlink" Target="https://mentor.ieee.org/802.11/dcn/21/11-21-1293-08-0arc-arc-sc-agenda-sep-2021.pptx" TargetMode="External"/><Relationship Id="rId7" Type="http://schemas.openxmlformats.org/officeDocument/2006/relationships/hyperlink" Target="https://mentor.ieee.org/802.11/dcn/21/11-21-1516-00-0arc-proposal-annex-g-frame-exchange-sequence.doc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21/11-21-1111-09-00be-mld-architecture-part-2.docx" TargetMode="External"/><Relationship Id="rId5" Type="http://schemas.openxmlformats.org/officeDocument/2006/relationships/hyperlink" Target="https://mentor.ieee.org/802.11/dcn/21/11-21-0396-05-00be-11be-ap-mld-architecture-discussion-2.pptx" TargetMode="External"/><Relationship Id="rId4" Type="http://schemas.openxmlformats.org/officeDocument/2006/relationships/hyperlink" Target="https://mentor.ieee.org/802.11/dcn/21/11-21-0577-05-00be-cr-mld-architecture.docx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-ec/dcn/21/ec-21-0131-00-00EC-views-on-revision-of-ieee-std-802.ppt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0/11-20-0174-00-0arc-epd-and-lpd-terminology-misalignment-in-ieee-std-802-1-and-802-11.pptx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9/11-19-0106-00-000m-sta-and-ap.docx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20/11-21-1286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1/11-21-0945-01-0wng-agenda-for-wng-sc-2021-september.pptx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21/11-21-1505-00-0wng-wng-meeting-minutes-2021-september-electronic-meeting.docx" TargetMode="External"/><Relationship Id="rId5" Type="http://schemas.openxmlformats.org/officeDocument/2006/relationships/hyperlink" Target="https://mentor.ieee.org/802.11/dcn/21/11-21-1494-00-0wng-invitation-to-synthetic-aperture-standards-committee.pptx" TargetMode="External"/><Relationship Id="rId4" Type="http://schemas.openxmlformats.org/officeDocument/2006/relationships/hyperlink" Target="https://mentor.ieee.org/802.11/dcn/21/11-21-1423-00-0wng-802-802-11-and-research-engagement.pptx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20/11-21-1287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21/11-21-1400-03-0jtc-response-to-comments-on-802-11ax-in-60-day-ballot.docx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21/11-21-1400-03-0jtc-response-to-comments-on-802-11ax-in-60-day-ballot.doc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-ec/dcn/21/ec-21-0165-00-00EC-ieee-802-status-report-for-sc6.pptx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1/11-21-1450-01-0jtc-response-to-n289.docx" TargetMode="External"/><Relationship Id="rId2" Type="http://schemas.openxmlformats.org/officeDocument/2006/relationships/hyperlink" Target="https://mentor.ieee.org/802.11/dcn/20/11-21-1287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21/11-21-1450-01-0jtc-response-to-n289.docx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1/11-21-1544-00-00bd-tgbd-september-interim-2021-teleconference-minutes.docx" TargetMode="External"/><Relationship Id="rId2" Type="http://schemas.openxmlformats.org/officeDocument/2006/relationships/hyperlink" Target="https://mentor.ieee.org/802.11/dcn/21/11-21-1326-07-00bd-tgbd-teleconference-agenda-for-sep-2021.pptx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1/11-21-1478-03-00be-sept-nov-tgbe-teleconference-agenda.docx" TargetMode="External"/><Relationship Id="rId2" Type="http://schemas.openxmlformats.org/officeDocument/2006/relationships/hyperlink" Target="https://mentor.ieee.org/802.11/dcn/21/11-21-1319-08-00be-tgbe-sept-2021-meeting-agenda.ppt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hyperlink" Target="https://mentor.ieee.org/802.11/dcn/20/11-20-1982-44-00be-tgbe-motions-list-for-teleconferences-part-2.pptx" TargetMode="Externa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1/11-21-1294-09-00bh-agenda-tgbh-2021-sep-interim.pptx" TargetMode="External"/><Relationship Id="rId7" Type="http://schemas.openxmlformats.org/officeDocument/2006/relationships/hyperlink" Target="https://mentor.ieee.org/802.11/dcn/21/11-21-1141-00-00bh-excerpts-of-wba-document-wi-fi-id-scope.pptx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21/11-21-0703-00-0000-2021-april-liaison-from-wba.docx" TargetMode="External"/><Relationship Id="rId5" Type="http://schemas.openxmlformats.org/officeDocument/2006/relationships/hyperlink" Target="https://mentor.ieee.org/802.11/dcn/21/11-21-0332-15-00bh-issues-tracking.docx" TargetMode="External"/><Relationship Id="rId4" Type="http://schemas.openxmlformats.org/officeDocument/2006/relationships/hyperlink" Target="https://mentor.ieee.org/802.11/dcn/21/11-21-1140-01-00bh-issues-matrix.pptx" TargetMode="Externa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1/11-21-1379-02-00bh-proposed-text-for-id-query-action-frame.docx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21/11-21-1535-00-00bh-resolvable-random-address.pptx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-fi.org/who-we-are/current-work-areas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-fi.org/" TargetMode="Externa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tf.org/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etf.org/edu/tutorials.html" TargetMode="External"/><Relationship Id="rId4" Type="http://schemas.openxmlformats.org/officeDocument/2006/relationships/hyperlink" Target="https://www.ietf.org/edu/process-oriented-tutorials.html#newcomers" TargetMode="Externa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b.org/activities/joint-activities/iab-ieee-coordination/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tracker.ietf.org/wg/ipwave/charter/" TargetMode="Externa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wg/bofs/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tracker.ietf.org/wg/madinas/about/" TargetMode="Externa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tracker.ietf.org/wg/dance/about/" TargetMode="External"/><Relationship Id="rId13" Type="http://schemas.openxmlformats.org/officeDocument/2006/relationships/hyperlink" Target="https://datatracker.ietf.org/doc/charter-ietf-grow/" TargetMode="External"/><Relationship Id="rId3" Type="http://schemas.openxmlformats.org/officeDocument/2006/relationships/hyperlink" Target="https://datatracker.ietf.org/group/chartering/" TargetMode="External"/><Relationship Id="rId7" Type="http://schemas.openxmlformats.org/officeDocument/2006/relationships/hyperlink" Target="https://datatracker.ietf.org/doc/charter-ietf-ccamp/" TargetMode="External"/><Relationship Id="rId12" Type="http://schemas.openxmlformats.org/officeDocument/2006/relationships/hyperlink" Target="https://datatracker.ietf.org/wg/grow/about/" TargetMode="External"/><Relationship Id="rId17" Type="http://schemas.openxmlformats.org/officeDocument/2006/relationships/hyperlink" Target="https://datatracker.ietf.org/doc/charter-ietf-ohttp/" TargetMode="External"/><Relationship Id="rId2" Type="http://schemas.openxmlformats.org/officeDocument/2006/relationships/notesSlide" Target="../notesSlides/notesSlide59.xml"/><Relationship Id="rId16" Type="http://schemas.openxmlformats.org/officeDocument/2006/relationships/hyperlink" Target="https://datatracker.ietf.org/wg/ohttp/abou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wg/ccamp/about/" TargetMode="External"/><Relationship Id="rId11" Type="http://schemas.openxmlformats.org/officeDocument/2006/relationships/hyperlink" Target="https://datatracker.ietf.org/doc/charter-ietf-dtn/" TargetMode="External"/><Relationship Id="rId5" Type="http://schemas.openxmlformats.org/officeDocument/2006/relationships/hyperlink" Target="https://datatracker.ietf.org/doc/charter-ietf-alto/" TargetMode="External"/><Relationship Id="rId15" Type="http://schemas.openxmlformats.org/officeDocument/2006/relationships/hyperlink" Target="https://datatracker.ietf.org/doc/charter-ietf-oarh/" TargetMode="External"/><Relationship Id="rId10" Type="http://schemas.openxmlformats.org/officeDocument/2006/relationships/hyperlink" Target="https://datatracker.ietf.org/wg/dtn/about/" TargetMode="External"/><Relationship Id="rId4" Type="http://schemas.openxmlformats.org/officeDocument/2006/relationships/hyperlink" Target="https://datatracker.ietf.org/wg/alto/about/" TargetMode="External"/><Relationship Id="rId9" Type="http://schemas.openxmlformats.org/officeDocument/2006/relationships/hyperlink" Target="https://datatracker.ietf.org/doc/charter-ietf-dance/" TargetMode="External"/><Relationship Id="rId14" Type="http://schemas.openxmlformats.org/officeDocument/2006/relationships/hyperlink" Target="https://datatracker.ietf.org/wg/oarh/abou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802.11 WG September 2021 Session Report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 2021-09-21</a:t>
            </a:r>
            <a:endParaRPr lang="en-GB" sz="20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450121"/>
              </p:ext>
            </p:extLst>
          </p:nvPr>
        </p:nvGraphicFramePr>
        <p:xfrm>
          <a:off x="989013" y="2411413"/>
          <a:ext cx="10039350" cy="242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512000" imgH="2539535" progId="Word.Document.8">
                  <p:embed/>
                </p:oleObj>
              </mc:Choice>
              <mc:Fallback>
                <p:oleObj name="Document" r:id="rId3" imgW="10512000" imgH="2539535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3" y="2411413"/>
                        <a:ext cx="10039350" cy="2428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802.11 WG Editor’s Meeting (September 2021)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2021-09-13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794483"/>
              </p:ext>
            </p:extLst>
          </p:nvPr>
        </p:nvGraphicFramePr>
        <p:xfrm>
          <a:off x="993775" y="2436813"/>
          <a:ext cx="10123488" cy="246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39485" imgH="2546686" progId="Word.Document.8">
                  <p:embed/>
                </p:oleObj>
              </mc:Choice>
              <mc:Fallback>
                <p:oleObj name="Document" r:id="rId3" imgW="10439485" imgH="2546686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436813"/>
                        <a:ext cx="10123488" cy="2460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BA5C762-28EA-4FE4-9B30-58A6DE8233B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Robert Stacey (Intel)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999381-8139-470C-B1FF-DC8B420CE2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C5E34-310A-4978-B67C-396F2031757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316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YANG Model Catalog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752600"/>
            <a:ext cx="8077200" cy="4648200"/>
          </a:xfrm>
        </p:spPr>
        <p:txBody>
          <a:bodyPr/>
          <a:lstStyle/>
          <a:p>
            <a:pPr marL="0" indent="0">
              <a:lnSpc>
                <a:spcPct val="80000"/>
              </a:lnSpc>
              <a:defRPr/>
            </a:pPr>
            <a:endParaRPr lang="en-US" sz="900" dirty="0"/>
          </a:p>
          <a:p>
            <a:pPr>
              <a:lnSpc>
                <a:spcPct val="80000"/>
              </a:lnSpc>
            </a:pPr>
            <a:r>
              <a:rPr lang="en-US" dirty="0"/>
              <a:t>YANG catalog development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 YANG model catalog and registry that allows users to find models relevant to their use cases from the large and growing number of YANG modules being published.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YANG Catalog was developed through a collaboration between the IETF and the Broadband Forum, and contains many data models, including from other Standards Development Organizations (SDOs) such as the IEEE, as well as some vendor-specific data models. Interest and participation from other SDOs, equipment vendors, open source projects and network operators is encouraged.</a:t>
            </a:r>
          </a:p>
          <a:p>
            <a:pPr>
              <a:lnSpc>
                <a:spcPct val="80000"/>
              </a:lnSpc>
            </a:pPr>
            <a:r>
              <a:rPr lang="en-US" dirty="0"/>
              <a:t>See </a:t>
            </a:r>
            <a:r>
              <a:rPr lang="en-US" dirty="0">
                <a:hlinkClick r:id="rId3"/>
              </a:rPr>
              <a:t>https://www.ietf.org/blog/yang-catalog-latest-developments-ietf-100-hackathon/</a:t>
            </a: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See </a:t>
            </a:r>
            <a:r>
              <a:rPr lang="en-US" dirty="0">
                <a:hlinkClick r:id="rId4"/>
              </a:rPr>
              <a:t>https://yangcatalog.org/</a:t>
            </a:r>
            <a:r>
              <a:rPr lang="en-US" dirty="0"/>
              <a:t> and </a:t>
            </a:r>
            <a:r>
              <a:rPr lang="en-US" dirty="0">
                <a:hlinkClick r:id="rId5"/>
              </a:rPr>
              <a:t>https://1.ieee802.org/yangsters/</a:t>
            </a:r>
            <a:r>
              <a:rPr lang="en-US" dirty="0"/>
              <a:t> 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 marL="0" indent="0"/>
            <a:endParaRPr lang="en-US" sz="1800" dirty="0"/>
          </a:p>
          <a:p>
            <a:pPr marL="0" indent="0">
              <a:lnSpc>
                <a:spcPct val="80000"/>
              </a:lnSpc>
              <a:defRPr/>
            </a:pPr>
            <a:endParaRPr lang="en-US" sz="1800" dirty="0"/>
          </a:p>
          <a:p>
            <a:pPr>
              <a:lnSpc>
                <a:spcPct val="80000"/>
              </a:lnSpc>
              <a:defRPr/>
            </a:pPr>
            <a:endParaRPr lang="en-US" sz="1800" dirty="0"/>
          </a:p>
          <a:p>
            <a:pPr lvl="1">
              <a:lnSpc>
                <a:spcPct val="80000"/>
              </a:lnSpc>
              <a:defRPr/>
            </a:pPr>
            <a:endParaRPr lang="en-US" sz="1600" u="sng" dirty="0"/>
          </a:p>
          <a:p>
            <a:pPr lvl="1">
              <a:lnSpc>
                <a:spcPct val="80000"/>
              </a:lnSpc>
              <a:defRPr/>
            </a:pPr>
            <a:endParaRPr lang="en-US" sz="1600" dirty="0"/>
          </a:p>
          <a:p>
            <a:pPr>
              <a:lnSpc>
                <a:spcPct val="80000"/>
              </a:lnSpc>
              <a:defRPr/>
            </a:pPr>
            <a:endParaRPr lang="en-US" sz="18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endParaRPr lang="en-US" sz="1000" dirty="0"/>
          </a:p>
          <a:p>
            <a:pPr lvl="1">
              <a:lnSpc>
                <a:spcPct val="80000"/>
              </a:lnSpc>
              <a:defRPr/>
            </a:pPr>
            <a:endParaRPr lang="en-US" sz="1200" dirty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/>
          </a:p>
        </p:txBody>
      </p:sp>
      <p:sp>
        <p:nvSpPr>
          <p:cNvPr id="5122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September 2021</a:t>
            </a:r>
            <a:endParaRPr lang="en-US" sz="18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5C16A05F-3B59-49E8-BD71-0001B80580FB}" type="slidenum">
              <a:rPr lang="en-US" smtClean="0"/>
              <a:pPr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150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IoT-related work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1800" dirty="0">
                <a:ea typeface="Arial Unicode MS" pitchFamily="34" charset="-128"/>
                <a:cs typeface="Arial Unicode MS" pitchFamily="34" charset="-128"/>
              </a:rPr>
              <a:t>6LO</a:t>
            </a:r>
          </a:p>
          <a:p>
            <a:pPr lvl="1">
              <a:lnSpc>
                <a:spcPct val="80000"/>
              </a:lnSpc>
            </a:pPr>
            <a:r>
              <a:rPr lang="en-GB" sz="1400" dirty="0">
                <a:ea typeface="Arial Unicode MS" pitchFamily="34" charset="-128"/>
                <a:cs typeface="Arial Unicode MS" pitchFamily="34" charset="-128"/>
              </a:rPr>
              <a:t>Working Group website: </a:t>
            </a:r>
            <a:r>
              <a:rPr lang="en-GB" sz="1400" dirty="0">
                <a:hlinkClick r:id="rId3"/>
              </a:rPr>
              <a:t>http://datatracker.ietf.org/wg/6lo/charter/</a:t>
            </a:r>
            <a:r>
              <a:rPr lang="en-GB" sz="14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Focus: IPv6 over Networks of Resource-constrained Nodes</a:t>
            </a:r>
          </a:p>
          <a:p>
            <a:pPr marL="457200" lvl="1" indent="0">
              <a:lnSpc>
                <a:spcPct val="80000"/>
              </a:lnSpc>
            </a:pPr>
            <a:endParaRPr lang="en-US" sz="1400" dirty="0"/>
          </a:p>
          <a:p>
            <a:pPr>
              <a:lnSpc>
                <a:spcPct val="80000"/>
              </a:lnSpc>
            </a:pPr>
            <a:r>
              <a:rPr lang="en-US" sz="1800" dirty="0"/>
              <a:t>Updates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In WG Last Call: IPv6 over Constrained Node Networks (6lo) Applicability &amp; Use cases: </a:t>
            </a:r>
            <a:r>
              <a:rPr lang="en-US" sz="1400" dirty="0">
                <a:hlinkClick r:id="rId4"/>
              </a:rPr>
              <a:t>https://datatracker.ietf.org/doc/draft-ietf-6lo-use-cases/</a:t>
            </a:r>
            <a:r>
              <a:rPr lang="en-US" sz="1400" dirty="0"/>
              <a:t> (July 2021)</a:t>
            </a:r>
          </a:p>
        </p:txBody>
      </p:sp>
      <p:sp>
        <p:nvSpPr>
          <p:cNvPr id="5122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September 2021</a:t>
            </a:r>
            <a:endParaRPr lang="en-US" sz="18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5C16A05F-3B59-49E8-BD71-0001B80580FB}" type="slidenum">
              <a:rPr lang="en-US" smtClean="0"/>
              <a:pPr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2389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IoT-related work (cont.)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/>
              <a:t>ROLL: </a:t>
            </a:r>
            <a:r>
              <a:rPr lang="en-GB" sz="1800" dirty="0">
                <a:ea typeface="Arial Unicode MS" pitchFamily="34" charset="-128"/>
                <a:cs typeface="Arial Unicode MS" pitchFamily="34" charset="-128"/>
              </a:rPr>
              <a:t>Working Group website: </a:t>
            </a:r>
            <a:r>
              <a:rPr lang="en-GB" sz="1800" b="0" dirty="0">
                <a:hlinkClick r:id="rId3"/>
              </a:rPr>
              <a:t>http://datatracker.ietf.org/wg/roll/</a:t>
            </a:r>
            <a:r>
              <a:rPr lang="en-GB" sz="1800" dirty="0"/>
              <a:t> </a:t>
            </a:r>
          </a:p>
          <a:p>
            <a:pPr lvl="1"/>
            <a:r>
              <a:rPr lang="en-US" sz="1400" dirty="0"/>
              <a:t>Focus: Routing over Low Power and </a:t>
            </a:r>
            <a:r>
              <a:rPr lang="en-US" sz="1400" dirty="0" err="1"/>
              <a:t>Lossy</a:t>
            </a:r>
            <a:r>
              <a:rPr lang="en-US" sz="1400" dirty="0"/>
              <a:t> Networks</a:t>
            </a:r>
          </a:p>
          <a:p>
            <a:endParaRPr lang="en-GB" sz="1800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en-GB" sz="1800" dirty="0">
                <a:ea typeface="Arial Unicode MS" pitchFamily="34" charset="-128"/>
                <a:cs typeface="Arial Unicode MS" pitchFamily="34" charset="-128"/>
              </a:rPr>
              <a:t>CORE: (</a:t>
            </a:r>
            <a:r>
              <a:rPr lang="en-US" sz="1800" dirty="0"/>
              <a:t>Constrained </a:t>
            </a:r>
            <a:r>
              <a:rPr lang="en-US" sz="1800" dirty="0" err="1"/>
              <a:t>RESTful</a:t>
            </a:r>
            <a:r>
              <a:rPr lang="en-US" sz="1800" dirty="0"/>
              <a:t> Environments) </a:t>
            </a:r>
            <a:r>
              <a:rPr lang="en-GB" sz="1800" dirty="0">
                <a:ea typeface="Arial Unicode MS" pitchFamily="34" charset="-128"/>
                <a:cs typeface="Arial Unicode MS" pitchFamily="34" charset="-128"/>
              </a:rPr>
              <a:t>Working Group website: </a:t>
            </a:r>
            <a:r>
              <a:rPr lang="en-GB" sz="1800" b="0" dirty="0">
                <a:hlinkClick r:id="rId4"/>
              </a:rPr>
              <a:t>http://datatracker.ietf.org/wg/core/</a:t>
            </a:r>
            <a:r>
              <a:rPr lang="en-GB" sz="1800" b="0" dirty="0"/>
              <a:t> </a:t>
            </a:r>
            <a:endParaRPr lang="en-GB" sz="1800" dirty="0"/>
          </a:p>
          <a:p>
            <a:pPr lvl="1"/>
            <a:r>
              <a:rPr lang="en-US" sz="1400" dirty="0"/>
              <a:t>Focus: framework for resource-oriented applications intended to run on constrained IP networks. </a:t>
            </a:r>
          </a:p>
          <a:p>
            <a:pPr lvl="1"/>
            <a:endParaRPr lang="en-US" sz="1400" dirty="0"/>
          </a:p>
          <a:p>
            <a:r>
              <a:rPr lang="en-US" sz="1800" dirty="0"/>
              <a:t>IoT Directorate:</a:t>
            </a:r>
          </a:p>
          <a:p>
            <a:pPr lvl="1"/>
            <a:r>
              <a:rPr lang="en-US" sz="1400" dirty="0"/>
              <a:t>Reviews IETF drafts that are IoT related</a:t>
            </a:r>
          </a:p>
          <a:p>
            <a:pPr lvl="1"/>
            <a:r>
              <a:rPr lang="en-US" sz="1400" dirty="0"/>
              <a:t>See: </a:t>
            </a:r>
            <a:r>
              <a:rPr lang="en-US" sz="1400" dirty="0">
                <a:hlinkClick r:id="rId5"/>
              </a:rPr>
              <a:t>https://datatracker.ietf.org/group/iotdir/about/</a:t>
            </a:r>
            <a:endParaRPr lang="en-US" sz="1400" dirty="0"/>
          </a:p>
          <a:p>
            <a:pPr marL="0" indent="0"/>
            <a:endParaRPr lang="en-US" sz="1400" dirty="0"/>
          </a:p>
          <a:p>
            <a:endParaRPr lang="en-US" sz="1400" dirty="0"/>
          </a:p>
          <a:p>
            <a:pPr marL="0" indent="0">
              <a:lnSpc>
                <a:spcPct val="80000"/>
              </a:lnSpc>
              <a:defRPr/>
            </a:pPr>
            <a:endParaRPr lang="en-US" sz="1400" dirty="0"/>
          </a:p>
          <a:p>
            <a:pPr marL="457200" lvl="1" indent="0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u="sng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/>
          </a:p>
        </p:txBody>
      </p:sp>
      <p:sp>
        <p:nvSpPr>
          <p:cNvPr id="5122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September 2021</a:t>
            </a:r>
            <a:endParaRPr lang="en-US" sz="18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5C16A05F-3B59-49E8-BD71-0001B80580FB}" type="slidenum">
              <a:rPr lang="en-US" smtClean="0"/>
              <a:pPr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6886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EMU WG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/>
              <a:t>See </a:t>
            </a:r>
            <a:r>
              <a:rPr lang="en-US" sz="1800" dirty="0">
                <a:hlinkClick r:id="rId3"/>
              </a:rPr>
              <a:t>http://datatracker.ietf.org/wg/emu/</a:t>
            </a:r>
            <a:r>
              <a:rPr lang="en-US" sz="1800" dirty="0"/>
              <a:t> 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EAP Method Updates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This working group has been chartered to provide updates to some commonly used Extensible Authentication Protocol methods including of EAP-TLS, EAP-AKA, EAP-AKA’ (for 5G), EAP-SIM, etc.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The group should document any recently gained new knowledge on vulnerabilities or the possible implications of pervasive surveillance or other new concerns. </a:t>
            </a:r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1800" dirty="0"/>
              <a:t>Updates</a:t>
            </a:r>
            <a:endParaRPr lang="en-US" sz="1600" dirty="0"/>
          </a:p>
          <a:p>
            <a:pPr lvl="1">
              <a:lnSpc>
                <a:spcPct val="80000"/>
              </a:lnSpc>
            </a:pPr>
            <a:r>
              <a:rPr lang="en-US" sz="1400" dirty="0"/>
              <a:t>Updated: Nimble out-of-band authentication for EAP (EAP-NOOB), see </a:t>
            </a:r>
            <a:r>
              <a:rPr lang="en-US" sz="1400" dirty="0">
                <a:hlinkClick r:id="rId4"/>
              </a:rPr>
              <a:t>https://datatracker.ietf.org/doc/draft-ietf-emu-eap-noob/</a:t>
            </a:r>
            <a:r>
              <a:rPr lang="en-US" sz="1400" dirty="0"/>
              <a:t> (September 2021)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In IETF Last Call: Using EAP-TLS with TLS 1.3, see </a:t>
            </a:r>
            <a:r>
              <a:rPr lang="en-US" sz="1400" dirty="0">
                <a:hlinkClick r:id="rId5"/>
              </a:rPr>
              <a:t>https://datatracker.ietf.org/doc/draft-ietf-emu-eap-tls13/</a:t>
            </a:r>
            <a:r>
              <a:rPr lang="en-US" sz="1400" dirty="0"/>
              <a:t> (September 2021)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Related: TEAP Update and Extensions for Bootstrapping, see </a:t>
            </a:r>
            <a:r>
              <a:rPr lang="en-US" sz="1400" dirty="0">
                <a:hlinkClick r:id="rId6"/>
              </a:rPr>
              <a:t>https://datatracker.ietf.org/doc/draft-lear-eap-teap-brski/</a:t>
            </a:r>
            <a:r>
              <a:rPr lang="en-US" sz="1400" dirty="0"/>
              <a:t> (August 2021)</a:t>
            </a:r>
          </a:p>
        </p:txBody>
      </p:sp>
      <p:sp>
        <p:nvSpPr>
          <p:cNvPr id="19458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September 2021</a:t>
            </a:r>
            <a:endParaRPr lang="en-US" sz="1800" dirty="0"/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BE2D3960-A144-4B75-B89D-4EFD7A4AD3C3}" type="slidenum">
              <a:rPr lang="en-US" smtClean="0"/>
              <a:pPr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9050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Area Working Group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000" dirty="0">
                <a:hlinkClick r:id="rId3"/>
              </a:rPr>
              <a:t>http://datatracker.ietf.org/wg/opsawg/</a:t>
            </a:r>
            <a:endParaRPr lang="en-US" sz="2000" dirty="0"/>
          </a:p>
          <a:p>
            <a:pPr marL="457200" lvl="1" indent="0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r>
              <a:rPr lang="en-US" sz="1800" dirty="0"/>
              <a:t>Updates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/>
              <a:t>A Layer 2 VPN Network YANG Model, see </a:t>
            </a:r>
            <a:r>
              <a:rPr lang="en-US" sz="1400" dirty="0">
                <a:hlinkClick r:id="rId4"/>
              </a:rPr>
              <a:t>https://datatracker.ietf.org/doc/draft-ietf-opsawg-l2nm/</a:t>
            </a:r>
            <a:r>
              <a:rPr lang="en-US" sz="1400" dirty="0"/>
              <a:t> (September 2021)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/>
              <a:t>A Layer 2/3 VPN Common YANG Model, see</a:t>
            </a:r>
            <a:r>
              <a:rPr lang="en-US" sz="1400" b="1" dirty="0"/>
              <a:t> </a:t>
            </a:r>
            <a:r>
              <a:rPr lang="en-US" sz="1400" dirty="0">
                <a:hlinkClick r:id="rId5"/>
              </a:rPr>
              <a:t>https://datatracker.ietf.org/doc/draft-ietf-opsawg-vpn-common/</a:t>
            </a:r>
            <a:r>
              <a:rPr lang="en-US" sz="1400" dirty="0"/>
              <a:t> (September 2021) [In IESG Evaluation]</a:t>
            </a:r>
          </a:p>
          <a:p>
            <a:pPr marL="0" indent="0">
              <a:lnSpc>
                <a:spcPct val="80000"/>
              </a:lnSpc>
              <a:defRPr/>
            </a:pPr>
            <a:endParaRPr lang="en-US" sz="1800" dirty="0"/>
          </a:p>
          <a:p>
            <a:pPr>
              <a:lnSpc>
                <a:spcPct val="80000"/>
              </a:lnSpc>
              <a:defRPr/>
            </a:pPr>
            <a:r>
              <a:rPr lang="en-US" sz="1800" dirty="0"/>
              <a:t>Background</a:t>
            </a:r>
            <a:endParaRPr lang="en-US" sz="1600" dirty="0"/>
          </a:p>
          <a:p>
            <a:pPr lvl="1">
              <a:lnSpc>
                <a:spcPct val="80000"/>
              </a:lnSpc>
              <a:defRPr/>
            </a:pPr>
            <a:r>
              <a:rPr lang="en-US" sz="1400" dirty="0"/>
              <a:t>Of interest: RFC 6632, An Overview of the IETF Network Management Protocols, see </a:t>
            </a:r>
            <a:r>
              <a:rPr lang="en-US" sz="1400" dirty="0">
                <a:hlinkClick r:id="rId6"/>
              </a:rPr>
              <a:t>https://tools.ietf.org/html/rfc6632</a:t>
            </a:r>
            <a:r>
              <a:rPr lang="en-US" sz="1400" dirty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/>
              <a:t>Automated network management, including YANG data models, see </a:t>
            </a:r>
            <a:r>
              <a:rPr lang="en-US" sz="1400" dirty="0">
                <a:hlinkClick r:id="rId7"/>
              </a:rPr>
              <a:t>https://www.ietf.org/topics/netmgmt/</a:t>
            </a:r>
            <a:r>
              <a:rPr lang="en-US" sz="1400" dirty="0"/>
              <a:t> </a:t>
            </a:r>
          </a:p>
          <a:p>
            <a:pPr lvl="1">
              <a:lnSpc>
                <a:spcPct val="80000"/>
              </a:lnSpc>
              <a:defRPr/>
            </a:pPr>
            <a:endParaRPr lang="en-US" sz="1600" dirty="0"/>
          </a:p>
          <a:p>
            <a:pPr marL="457200" lvl="1" indent="0">
              <a:lnSpc>
                <a:spcPct val="80000"/>
              </a:lnSpc>
              <a:defRPr/>
            </a:pPr>
            <a:endParaRPr lang="en-US" sz="1800" dirty="0"/>
          </a:p>
          <a:p>
            <a:pPr>
              <a:lnSpc>
                <a:spcPct val="80000"/>
              </a:lnSpc>
              <a:defRPr/>
            </a:pPr>
            <a:endParaRPr lang="en-US" sz="18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endParaRPr lang="en-US" sz="1000" dirty="0"/>
          </a:p>
          <a:p>
            <a:pPr lvl="1">
              <a:lnSpc>
                <a:spcPct val="80000"/>
              </a:lnSpc>
              <a:defRPr/>
            </a:pPr>
            <a:endParaRPr lang="en-US" sz="1200" dirty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/>
          </a:p>
        </p:txBody>
      </p:sp>
      <p:sp>
        <p:nvSpPr>
          <p:cNvPr id="5122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September 2021</a:t>
            </a:r>
            <a:endParaRPr lang="en-US" sz="18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5C16A05F-3B59-49E8-BD71-0001B80580FB}" type="slidenum">
              <a:rPr lang="en-US" smtClean="0"/>
              <a:pPr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5622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Layer Security (TLS)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000" dirty="0"/>
              <a:t>Transport Layer Security Working Group website: </a:t>
            </a:r>
            <a:r>
              <a:rPr lang="en-US" sz="2000" dirty="0">
                <a:hlinkClick r:id="rId3"/>
              </a:rPr>
              <a:t>http://datatracker.ietf.org/wg/tls/</a:t>
            </a:r>
            <a:r>
              <a:rPr lang="en-US" sz="2000" dirty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r>
              <a:rPr lang="en-US" sz="1800" dirty="0"/>
              <a:t>Updates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/>
              <a:t>The Transport Layer Security (TLS) Protocol Version 1.3, see </a:t>
            </a:r>
            <a:r>
              <a:rPr lang="en-US" sz="1400" dirty="0">
                <a:hlinkClick r:id="rId4"/>
              </a:rPr>
              <a:t>https://datatracker.ietf.org/doc/draft-ietf-tls-rfc8446bis/</a:t>
            </a:r>
            <a:r>
              <a:rPr lang="en-US" sz="1400" dirty="0"/>
              <a:t> (August 2021)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/>
              <a:t>The Datagram Transport Layer Security (DTLS) Protocol Version 1.3, see </a:t>
            </a:r>
            <a:r>
              <a:rPr lang="en-US" sz="1400" dirty="0">
                <a:hlinkClick r:id="rId5"/>
              </a:rPr>
              <a:t>https://datatracker.ietf.org/doc/draft-ietf-tls-dtls13/</a:t>
            </a:r>
            <a:r>
              <a:rPr lang="en-US" sz="1400" dirty="0"/>
              <a:t> (April 2021) [In RFC Editor’s Queue]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/>
              <a:t>Compact TLS 1.3, see </a:t>
            </a:r>
            <a:r>
              <a:rPr lang="en-US" sz="1400" dirty="0">
                <a:hlinkClick r:id="rId6"/>
              </a:rPr>
              <a:t>https://datatracker.ietf.org/doc/draft-ietf-tls-ctls/</a:t>
            </a:r>
            <a:r>
              <a:rPr lang="en-US" sz="1400" dirty="0"/>
              <a:t> (July 2021)</a:t>
            </a:r>
          </a:p>
        </p:txBody>
      </p:sp>
      <p:sp>
        <p:nvSpPr>
          <p:cNvPr id="5122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September 2021</a:t>
            </a:r>
            <a:endParaRPr lang="en-US" sz="18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5C16A05F-3B59-49E8-BD71-0001B80580FB}" type="slidenum">
              <a:rPr lang="en-US" smtClean="0"/>
              <a:pPr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2982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Networking (DETNET)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371600"/>
            <a:ext cx="8610600" cy="5029200"/>
          </a:xfrm>
        </p:spPr>
        <p:txBody>
          <a:bodyPr/>
          <a:lstStyle/>
          <a:p>
            <a:pPr marL="0" indent="0">
              <a:lnSpc>
                <a:spcPct val="80000"/>
              </a:lnSpc>
              <a:defRPr/>
            </a:pPr>
            <a:endParaRPr lang="en-US" sz="900" dirty="0"/>
          </a:p>
          <a:p>
            <a:pPr lvl="1">
              <a:lnSpc>
                <a:spcPct val="80000"/>
              </a:lnSpc>
              <a:defRPr/>
            </a:pP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DETNET: 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  <a:hlinkClick r:id="rId3"/>
              </a:rPr>
              <a:t>https://datatracker.ietf.org/wg/detnet/charter/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1"/>
            <a:r>
              <a:rPr lang="en-US" sz="1400" dirty="0"/>
              <a:t>The Deterministic Networking (</a:t>
            </a:r>
            <a:r>
              <a:rPr lang="en-US" sz="1400" dirty="0" err="1"/>
              <a:t>DetNet</a:t>
            </a:r>
            <a:r>
              <a:rPr lang="en-US" sz="1400" dirty="0"/>
              <a:t>) Working Group focuses on deterministic data paths that operate over Layer 2 bridged and Layer 3 routed segments, where such paths can provide bounds on latency, loss, and packet delay variation (jitter), and high reliability. </a:t>
            </a:r>
          </a:p>
          <a:p>
            <a:pPr lvl="1"/>
            <a:r>
              <a:rPr lang="en-US" sz="1400" dirty="0"/>
              <a:t>The IEEE 802.11be activities seem like they may fit in with </a:t>
            </a:r>
            <a:r>
              <a:rPr lang="en-US" sz="1400" dirty="0" err="1"/>
              <a:t>DetNet</a:t>
            </a:r>
            <a:r>
              <a:rPr lang="en-US" sz="1400" dirty="0"/>
              <a:t> and there was a joint IEEE-IETF </a:t>
            </a:r>
            <a:r>
              <a:rPr lang="en-US" sz="1400" dirty="0" err="1"/>
              <a:t>DetNet</a:t>
            </a:r>
            <a:r>
              <a:rPr lang="en-US" sz="1400" dirty="0"/>
              <a:t> discussion in Bangkok (November 2018).</a:t>
            </a:r>
          </a:p>
          <a:p>
            <a:pPr lvl="1"/>
            <a:r>
              <a:rPr lang="en-US" sz="1400" dirty="0"/>
              <a:t>Addresses Layer 3 aspects in support of applications requiring deterministic networking. </a:t>
            </a:r>
          </a:p>
          <a:p>
            <a:pPr lvl="1"/>
            <a:r>
              <a:rPr lang="en-US" sz="1400" dirty="0"/>
              <a:t>The Working Group collaborates with IEEE 802.1 Time Sensitive Networking (TSN), which is responsible for Layer 2 operations, to define a common architecture for both Layer 2 and Layer 3. </a:t>
            </a:r>
          </a:p>
          <a:p>
            <a:pPr lvl="1"/>
            <a:r>
              <a:rPr lang="en-US" sz="1400" dirty="0"/>
              <a:t>Example applications for deterministic networks include professional and home audio/video, multimedia in transportation, engine control systems, and other general industrial and vehicular applications being considered by the IEEE 802.1 TSN Task Group.</a:t>
            </a:r>
          </a:p>
          <a:p>
            <a:r>
              <a:rPr lang="en-US" sz="1800" dirty="0"/>
              <a:t>Updates:</a:t>
            </a:r>
          </a:p>
          <a:p>
            <a:pPr lvl="1"/>
            <a:r>
              <a:rPr lang="en-US" sz="1400" dirty="0" err="1"/>
              <a:t>DetNet</a:t>
            </a:r>
            <a:r>
              <a:rPr lang="en-US" sz="1400" dirty="0"/>
              <a:t> Bounded Latency</a:t>
            </a:r>
            <a:r>
              <a:rPr lang="en-US" sz="1400" dirty="0">
                <a:sym typeface="Wingdings" pitchFamily="2" charset="2"/>
              </a:rPr>
              <a:t>: </a:t>
            </a:r>
            <a:r>
              <a:rPr lang="en-US" sz="1400" dirty="0">
                <a:sym typeface="Wingdings" pitchFamily="2" charset="2"/>
                <a:hlinkClick r:id="rId4"/>
              </a:rPr>
              <a:t>https://datatracker.ietf.org/doc/draft-ietf-detnet-bounded-latency/</a:t>
            </a:r>
            <a:r>
              <a:rPr lang="en-US" sz="1400" dirty="0">
                <a:sym typeface="Wingdings" pitchFamily="2" charset="2"/>
              </a:rPr>
              <a:t> (September 2021)</a:t>
            </a:r>
          </a:p>
        </p:txBody>
      </p:sp>
      <p:sp>
        <p:nvSpPr>
          <p:cNvPr id="5122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September 2021</a:t>
            </a:r>
            <a:endParaRPr lang="en-US" sz="18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5C16A05F-3B59-49E8-BD71-0001B80580FB}" type="slidenum">
              <a:rPr lang="en-US" smtClean="0"/>
              <a:pPr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6526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Reliable and Available Wireless (RAW)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RAW: 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  <a:hlinkClick r:id="rId3"/>
              </a:rPr>
              <a:t>https://datatracker.ietf.org/wg/raw/charter/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1"/>
            <a:r>
              <a:rPr lang="en-US" sz="1400" dirty="0"/>
              <a:t>Reliable and Available Wireless (RAW) provides for high reliability and availability for IP connectivity over a wireless medium. RAW extends the </a:t>
            </a:r>
            <a:r>
              <a:rPr lang="en-US" sz="1400" dirty="0" err="1"/>
              <a:t>DetNet</a:t>
            </a:r>
            <a:r>
              <a:rPr lang="en-US" sz="1400" dirty="0"/>
              <a:t> Working Group concepts to provide for high reliability and availability for an IP network utilizing scheduled wireless segments and other media, e.g., frequency/time-sharing physical media resources with stochastic traffic: …, IEEE 802.11ax/be…</a:t>
            </a:r>
          </a:p>
          <a:p>
            <a:r>
              <a:rPr lang="en-US" sz="2200" dirty="0"/>
              <a:t>Of interest:</a:t>
            </a:r>
          </a:p>
          <a:p>
            <a:pPr lvl="1"/>
            <a:r>
              <a:rPr lang="en-US" sz="1400" dirty="0">
                <a:sym typeface="Wingdings" pitchFamily="2" charset="2"/>
              </a:rPr>
              <a:t>Updated: RAW use cases: </a:t>
            </a:r>
            <a:r>
              <a:rPr lang="en-US" sz="1400" dirty="0">
                <a:sym typeface="Wingdings" pitchFamily="2" charset="2"/>
                <a:hlinkClick r:id="rId4"/>
              </a:rPr>
              <a:t>https://datatracker.ietf.org/doc/draft-ietf-raw-use-cases/</a:t>
            </a:r>
            <a:r>
              <a:rPr lang="en-US" sz="1400" dirty="0">
                <a:sym typeface="Wingdings" pitchFamily="2" charset="2"/>
              </a:rPr>
              <a:t> (July 2021)</a:t>
            </a:r>
          </a:p>
          <a:p>
            <a:pPr lvl="1"/>
            <a:r>
              <a:rPr lang="en-US" sz="1400" dirty="0">
                <a:sym typeface="Wingdings" pitchFamily="2" charset="2"/>
              </a:rPr>
              <a:t>Updated: Reliable and Available Wireless Technologies: </a:t>
            </a:r>
            <a:r>
              <a:rPr lang="en-US" sz="1400" dirty="0">
                <a:sym typeface="Wingdings" pitchFamily="2" charset="2"/>
                <a:hlinkClick r:id="rId5"/>
              </a:rPr>
              <a:t>https://datatracker.ietf.org/doc/draft-ietf-raw-technologies/</a:t>
            </a:r>
            <a:r>
              <a:rPr lang="en-US" sz="1400" dirty="0">
                <a:sym typeface="Wingdings" pitchFamily="2" charset="2"/>
              </a:rPr>
              <a:t> (August 2021) [mentions IEEE 802.11ax, be, ad, and ay]</a:t>
            </a:r>
          </a:p>
          <a:p>
            <a:pPr lvl="1"/>
            <a:r>
              <a:rPr lang="en-US" sz="1400" dirty="0">
                <a:sym typeface="Wingdings" pitchFamily="2" charset="2"/>
              </a:rPr>
              <a:t>New: Reliable and Available Wireless Architecture/Framework: </a:t>
            </a:r>
            <a:r>
              <a:rPr lang="en-US" sz="1400" dirty="0">
                <a:sym typeface="Wingdings" pitchFamily="2" charset="2"/>
                <a:hlinkClick r:id="rId6"/>
              </a:rPr>
              <a:t>https://datatracker.ietf.org/doc/draft-ietf-raw-architecture/</a:t>
            </a:r>
            <a:r>
              <a:rPr lang="en-US" sz="1400" dirty="0">
                <a:sym typeface="Wingdings" pitchFamily="2" charset="2"/>
              </a:rPr>
              <a:t> (July 2021)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September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Peter Yee, AKAYLA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E20CCF4-4BCF-4FB2-8854-64DB88A74558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4109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Wireless Access in Vehicular Environments  (IPWAVE)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defRPr/>
            </a:pPr>
            <a:endParaRPr lang="en-US" sz="900" dirty="0"/>
          </a:p>
          <a:p>
            <a:pPr lvl="1">
              <a:lnSpc>
                <a:spcPct val="80000"/>
              </a:lnSpc>
              <a:defRPr/>
            </a:pP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IPWAVE: 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  <a:hlinkClick r:id="rId3"/>
              </a:rPr>
              <a:t>https://datatracker.ietf.org/group/ipwave/about/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   </a:t>
            </a:r>
          </a:p>
          <a:p>
            <a:pPr>
              <a:lnSpc>
                <a:spcPct val="80000"/>
              </a:lnSpc>
            </a:pPr>
            <a:endParaRPr lang="en-US" sz="2000" dirty="0"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Deliverable is: </a:t>
            </a:r>
            <a:r>
              <a:rPr lang="en-US" sz="2000" dirty="0"/>
              <a:t>document that specifies the mechanisms for</a:t>
            </a:r>
            <a:br>
              <a:rPr lang="en-US" sz="2000" dirty="0"/>
            </a:br>
            <a:r>
              <a:rPr lang="en-US" sz="2000" dirty="0"/>
              <a:t>transmission of IPv6 datagrams over IEEE 802.11-OCB mode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r>
              <a:rPr lang="en-US" sz="1800" dirty="0"/>
              <a:t>Updates</a:t>
            </a:r>
          </a:p>
          <a:p>
            <a:pPr lvl="1"/>
            <a:r>
              <a:rPr lang="en-US" sz="1400" dirty="0"/>
              <a:t>Use cases and problem statement document: </a:t>
            </a:r>
            <a:r>
              <a:rPr lang="en-US" sz="1400" dirty="0">
                <a:hlinkClick r:id="rId4"/>
              </a:rPr>
              <a:t>https://datatracker.ietf.org/doc/draft-ietf-ipwave-vehicular-networking/</a:t>
            </a:r>
            <a:r>
              <a:rPr lang="en-US" sz="1400" dirty="0"/>
              <a:t> (Updated: September 2021) [Submitted for publication]</a:t>
            </a:r>
          </a:p>
          <a:p>
            <a:pPr lvl="1"/>
            <a:endParaRPr lang="en-US" sz="1800" dirty="0"/>
          </a:p>
          <a:p>
            <a:pPr lvl="1">
              <a:lnSpc>
                <a:spcPct val="80000"/>
              </a:lnSpc>
              <a:defRPr/>
            </a:pPr>
            <a:endParaRPr lang="en-US" sz="1600" u="sng" dirty="0"/>
          </a:p>
          <a:p>
            <a:pPr lvl="1">
              <a:lnSpc>
                <a:spcPct val="80000"/>
              </a:lnSpc>
              <a:defRPr/>
            </a:pPr>
            <a:endParaRPr lang="en-US" sz="1600" dirty="0"/>
          </a:p>
          <a:p>
            <a:pPr>
              <a:lnSpc>
                <a:spcPct val="80000"/>
              </a:lnSpc>
              <a:defRPr/>
            </a:pPr>
            <a:endParaRPr lang="en-US" sz="18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endParaRPr lang="en-US" sz="1000" dirty="0"/>
          </a:p>
          <a:p>
            <a:pPr lvl="1">
              <a:lnSpc>
                <a:spcPct val="80000"/>
              </a:lnSpc>
              <a:defRPr/>
            </a:pPr>
            <a:endParaRPr lang="en-US" sz="1200" dirty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/>
          </a:p>
        </p:txBody>
      </p:sp>
      <p:sp>
        <p:nvSpPr>
          <p:cNvPr id="5122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September 2021</a:t>
            </a:r>
            <a:endParaRPr lang="en-US" sz="18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5C16A05F-3B59-49E8-BD71-0001B80580FB}" type="slidenum">
              <a:rPr lang="en-US" smtClean="0"/>
              <a:pPr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4729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Autonomic Networking Integrated Model and Approach (ANIMA) 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defRPr/>
            </a:pPr>
            <a:endParaRPr lang="en-US" sz="900" dirty="0"/>
          </a:p>
          <a:p>
            <a:pPr lvl="1">
              <a:lnSpc>
                <a:spcPct val="80000"/>
              </a:lnSpc>
              <a:defRPr/>
            </a:pP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ANIMA: 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  <a:hlinkClick r:id="rId3"/>
              </a:rPr>
              <a:t>https://datatracker.ietf.org/group/anima/about/</a:t>
            </a:r>
            <a:endParaRPr lang="en-US" sz="2000" dirty="0"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80000"/>
              </a:lnSpc>
            </a:pPr>
            <a:endParaRPr lang="en-US" sz="2000" dirty="0">
              <a:ea typeface="Arial Unicode MS" pitchFamily="34" charset="-128"/>
              <a:cs typeface="Arial Unicode MS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1400" dirty="0">
                <a:ea typeface="Arial Unicode MS" pitchFamily="34" charset="-128"/>
                <a:cs typeface="Arial Unicode MS" pitchFamily="34" charset="-128"/>
              </a:rPr>
              <a:t>ANIMA designs protocols to allow network operations to be carried out without requiring low-level management of individual devices</a:t>
            </a:r>
            <a:endParaRPr lang="en-US" sz="1400" dirty="0"/>
          </a:p>
          <a:p>
            <a:r>
              <a:rPr lang="en-US" sz="1800" dirty="0"/>
              <a:t>Updates:</a:t>
            </a:r>
          </a:p>
          <a:p>
            <a:pPr lvl="1"/>
            <a:r>
              <a:rPr lang="en-US" sz="1400" dirty="0"/>
              <a:t>None of note. Perhaps the WG is basking in the feeling of finally publishing their cluster of standards.</a:t>
            </a:r>
          </a:p>
          <a:p>
            <a:pPr>
              <a:lnSpc>
                <a:spcPct val="80000"/>
              </a:lnSpc>
              <a:defRPr/>
            </a:pPr>
            <a:endParaRPr lang="en-US" sz="1800" dirty="0"/>
          </a:p>
          <a:p>
            <a:pPr lvl="1">
              <a:lnSpc>
                <a:spcPct val="80000"/>
              </a:lnSpc>
              <a:defRPr/>
            </a:pPr>
            <a:endParaRPr lang="en-US" sz="1600" u="sng" dirty="0"/>
          </a:p>
          <a:p>
            <a:pPr lvl="1">
              <a:lnSpc>
                <a:spcPct val="80000"/>
              </a:lnSpc>
              <a:defRPr/>
            </a:pPr>
            <a:endParaRPr lang="en-US" sz="1600" dirty="0"/>
          </a:p>
          <a:p>
            <a:pPr>
              <a:lnSpc>
                <a:spcPct val="80000"/>
              </a:lnSpc>
              <a:defRPr/>
            </a:pPr>
            <a:endParaRPr lang="en-US" sz="18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endParaRPr lang="en-US" sz="1000" dirty="0"/>
          </a:p>
          <a:p>
            <a:pPr lvl="1">
              <a:lnSpc>
                <a:spcPct val="80000"/>
              </a:lnSpc>
              <a:defRPr/>
            </a:pPr>
            <a:endParaRPr lang="en-US" sz="1200" dirty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/>
          </a:p>
        </p:txBody>
      </p:sp>
      <p:sp>
        <p:nvSpPr>
          <p:cNvPr id="5122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September 2021</a:t>
            </a:r>
            <a:endParaRPr lang="en-US" sz="18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5C16A05F-3B59-49E8-BD71-0001B80580FB}" type="slidenum">
              <a:rPr lang="en-US" smtClean="0"/>
              <a:pPr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5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algn="ctr">
              <a:buFontTx/>
              <a:buNone/>
            </a:pPr>
            <a:r>
              <a:rPr lang="en-US" b="0" dirty="0"/>
              <a:t>This document contains agenda/minutes/actions/status as prepared/recorded at the IEEE 802.11 Editors’ Meeting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1A4D74-8AB1-4FAB-8611-33CC838F66C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25B7C9-CF31-428E-8FF8-13425BB889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FA0119-C488-4F2E-8022-D18D28ADD1F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53254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defRPr/>
            </a:pPr>
            <a:endParaRPr lang="en-US" sz="900" dirty="0"/>
          </a:p>
          <a:p>
            <a:pPr marL="457200" lvl="1" indent="0">
              <a:lnSpc>
                <a:spcPct val="80000"/>
              </a:lnSpc>
              <a:defRPr/>
            </a:pPr>
            <a:endParaRPr lang="en-US" sz="1200" dirty="0"/>
          </a:p>
          <a:p>
            <a:pPr>
              <a:lnSpc>
                <a:spcPct val="80000"/>
              </a:lnSpc>
              <a:defRPr/>
            </a:pPr>
            <a:r>
              <a:rPr lang="en-US" sz="2000" dirty="0"/>
              <a:t>RFC 7241, “The IEEE 802/IETF Relationship” (RFC 4441 update)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hlinkClick r:id="rId3"/>
              </a:rPr>
              <a:t>https://datatracker.ietf.org/doc/rfc7241/</a:t>
            </a:r>
            <a:r>
              <a:rPr lang="en-US" sz="1600" dirty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/>
              <a:t>IEEE 802 Liaisons list is available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u="sng" dirty="0">
                <a:hlinkClick r:id="rId4"/>
              </a:rPr>
              <a:t>http://ieee-sa.centraldesktop.com/802liaisondb/FrontPage</a:t>
            </a:r>
            <a:endParaRPr lang="en-US" sz="1600" u="sng" dirty="0"/>
          </a:p>
          <a:p>
            <a:pPr lvl="1">
              <a:lnSpc>
                <a:spcPct val="80000"/>
              </a:lnSpc>
              <a:defRPr/>
            </a:pPr>
            <a:endParaRPr lang="en-US" sz="1600" u="sng" dirty="0"/>
          </a:p>
          <a:p>
            <a:pPr marL="0" indent="0">
              <a:lnSpc>
                <a:spcPct val="80000"/>
              </a:lnSpc>
              <a:defRPr/>
            </a:pPr>
            <a:endParaRPr lang="en-US" sz="2200" dirty="0"/>
          </a:p>
        </p:txBody>
      </p:sp>
      <p:sp>
        <p:nvSpPr>
          <p:cNvPr id="5122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September 2021</a:t>
            </a:r>
            <a:endParaRPr lang="en-US" sz="18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5C16A05F-3B59-49E8-BD71-0001B80580FB}" type="slidenum">
              <a:rPr lang="en-US" smtClean="0"/>
              <a:pPr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1182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9873" y="604021"/>
            <a:ext cx="8498681" cy="4503370"/>
          </a:xfrm>
        </p:spPr>
        <p:txBody>
          <a:bodyPr>
            <a:normAutofit/>
          </a:bodyPr>
          <a:lstStyle/>
          <a:p>
            <a:pPr marL="0" indent="0">
              <a:defRPr/>
            </a:pPr>
            <a:r>
              <a:rPr lang="en-US" altLang="en-US" b="0" dirty="0"/>
              <a:t>The IEEE 1609 Working Group</a:t>
            </a:r>
          </a:p>
          <a:p>
            <a:pPr lvl="1">
              <a:defRPr/>
            </a:pPr>
            <a:r>
              <a:rPr lang="en-US" altLang="en-US" b="0" dirty="0"/>
              <a:t>“Middle layer” V2X protocols</a:t>
            </a:r>
          </a:p>
          <a:p>
            <a:pPr lvl="1">
              <a:defRPr/>
            </a:pPr>
            <a:r>
              <a:rPr lang="en-US" altLang="en-US" dirty="0"/>
              <a:t>Scope recently expanded to operate over LTE-V2X as well as DSRC</a:t>
            </a:r>
            <a:endParaRPr lang="en-US" altLang="en-US" sz="1600" dirty="0"/>
          </a:p>
        </p:txBody>
      </p:sp>
      <p:sp>
        <p:nvSpPr>
          <p:cNvPr id="5123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84213" y="332601"/>
            <a:ext cx="968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/>
              <a:t>May 2017</a:t>
            </a:r>
            <a:endParaRPr lang="en-GB" altLang="en-US" sz="18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68989" y="6475413"/>
            <a:ext cx="611187" cy="130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/>
              <a:t>Slide </a:t>
            </a:r>
            <a:fld id="{827138B0-886C-442D-A790-BBBA55B88C81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111</a:t>
            </a:fld>
            <a:endParaRPr lang="en-GB" altLang="en-US" sz="1200" b="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FD13B46-D442-4C9A-A7B0-0A9740430BA6}"/>
              </a:ext>
            </a:extLst>
          </p:cNvPr>
          <p:cNvGrpSpPr/>
          <p:nvPr/>
        </p:nvGrpSpPr>
        <p:grpSpPr>
          <a:xfrm>
            <a:off x="2376488" y="1900799"/>
            <a:ext cx="6985000" cy="4212282"/>
            <a:chOff x="1000125" y="1781175"/>
            <a:chExt cx="6985000" cy="4611562"/>
          </a:xfrm>
        </p:grpSpPr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4F4BDF9D-4CFE-4F1E-95AE-F19DF4A93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8201" y="5857875"/>
              <a:ext cx="3689350" cy="455613"/>
            </a:xfrm>
            <a:prstGeom prst="rect">
              <a:avLst/>
            </a:prstGeom>
            <a:solidFill>
              <a:srgbClr val="00FF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endParaRPr kumimoji="1" lang="en-US" altLang="en-US" sz="1600" dirty="0"/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B7373F80-FF57-4C7C-8BEF-BD661A3CA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8200" y="5197475"/>
              <a:ext cx="5700713" cy="452438"/>
            </a:xfrm>
            <a:prstGeom prst="rect">
              <a:avLst/>
            </a:prstGeom>
            <a:solidFill>
              <a:srgbClr val="99FFCC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FFCC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endParaRPr kumimoji="1" lang="en-US" altLang="en-US" sz="1600" dirty="0"/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85362A8E-64CD-4E0D-B12B-C453DBECD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4225" y="3398838"/>
              <a:ext cx="2687638" cy="1389062"/>
            </a:xfrm>
            <a:prstGeom prst="rect">
              <a:avLst/>
            </a:prstGeom>
            <a:solidFill>
              <a:srgbClr val="99FFCC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FFCC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endParaRPr kumimoji="1" lang="en-US" altLang="en-US" sz="1600" dirty="0"/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F563EE88-0673-4C19-8405-FF4285489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313" y="4200525"/>
              <a:ext cx="2605087" cy="546100"/>
            </a:xfrm>
            <a:prstGeom prst="rect">
              <a:avLst/>
            </a:prstGeom>
            <a:solidFill>
              <a:srgbClr val="FFCC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endParaRPr kumimoji="1" lang="en-US" altLang="en-US" sz="1600" dirty="0"/>
            </a:p>
          </p:txBody>
        </p:sp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6470697A-6920-448E-B826-340A69C010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3013" y="3470275"/>
              <a:ext cx="2606675" cy="454025"/>
            </a:xfrm>
            <a:prstGeom prst="rect">
              <a:avLst/>
            </a:prstGeom>
            <a:solidFill>
              <a:srgbClr val="FFCC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endParaRPr kumimoji="1" lang="en-US" altLang="en-US" sz="1600" dirty="0"/>
            </a:p>
          </p:txBody>
        </p:sp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33B9096A-2679-4BF0-A507-B19B4E0A8F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3113" y="2005013"/>
              <a:ext cx="2687637" cy="1057275"/>
            </a:xfrm>
            <a:prstGeom prst="rect">
              <a:avLst/>
            </a:prstGeom>
            <a:solidFill>
              <a:srgbClr val="99CC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endParaRPr kumimoji="1" lang="en-US" altLang="en-US" sz="1600" dirty="0"/>
            </a:p>
          </p:txBody>
        </p:sp>
        <p:sp>
          <p:nvSpPr>
            <p:cNvPr id="11" name="Rectangle 12">
              <a:extLst>
                <a:ext uri="{FF2B5EF4-FFF2-40B4-BE49-F238E27FC236}">
                  <a16:creationId xmlns:a16="http://schemas.microsoft.com/office/drawing/2014/main" id="{600896FA-D3E6-44CD-BB05-CF2322360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3013" y="2055813"/>
              <a:ext cx="2606675" cy="960437"/>
            </a:xfrm>
            <a:prstGeom prst="rect">
              <a:avLst/>
            </a:prstGeom>
            <a:solidFill>
              <a:srgbClr val="FFCC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endParaRPr kumimoji="1" lang="en-US" altLang="en-US" sz="1600" dirty="0"/>
            </a:p>
          </p:txBody>
        </p:sp>
        <p:sp>
          <p:nvSpPr>
            <p:cNvPr id="12" name="Text Box 13">
              <a:extLst>
                <a:ext uri="{FF2B5EF4-FFF2-40B4-BE49-F238E27FC236}">
                  <a16:creationId xmlns:a16="http://schemas.microsoft.com/office/drawing/2014/main" id="{168DEACF-E035-4FB9-A7BE-517072028B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4515" y="5880556"/>
              <a:ext cx="3673036" cy="512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032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5028" tIns="130055" rIns="65028" bIns="130055" anchor="b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1" lang="en-US" altLang="en-US" sz="2000" baseline="30000" dirty="0">
                  <a:latin typeface="Garamond" pitchFamily="18" charset="0"/>
                  <a:cs typeface="Arial" charset="0"/>
                </a:rPr>
                <a:t>DSRC PHY+MAC (IEEE 802.11p/IEEE 802.11bd)</a:t>
              </a:r>
            </a:p>
          </p:txBody>
        </p:sp>
        <p:sp>
          <p:nvSpPr>
            <p:cNvPr id="13" name="Text Box 14">
              <a:extLst>
                <a:ext uri="{FF2B5EF4-FFF2-40B4-BE49-F238E27FC236}">
                  <a16:creationId xmlns:a16="http://schemas.microsoft.com/office/drawing/2014/main" id="{354F576C-F47E-4703-A59E-2DD21BD67F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4813" y="5234094"/>
              <a:ext cx="3870325" cy="557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032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5028" tIns="130055" rIns="65028" bIns="130055" anchor="b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1" lang="en-US" altLang="en-US" sz="2400" baseline="30000" dirty="0">
                  <a:latin typeface="Garamond" pitchFamily="18" charset="0"/>
                  <a:cs typeface="Arial" charset="0"/>
                </a:rPr>
                <a:t>DSRC Multi-Channel MAC (IEEE 1609.4)</a:t>
              </a:r>
            </a:p>
          </p:txBody>
        </p:sp>
        <p:sp>
          <p:nvSpPr>
            <p:cNvPr id="14" name="Text Box 15">
              <a:extLst>
                <a:ext uri="{FF2B5EF4-FFF2-40B4-BE49-F238E27FC236}">
                  <a16:creationId xmlns:a16="http://schemas.microsoft.com/office/drawing/2014/main" id="{A92A109D-75FA-4680-A028-27FAEDEBBF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7550" y="4224443"/>
              <a:ext cx="868363" cy="557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032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5028" tIns="130055" rIns="65028" bIns="130055" anchor="b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1" lang="en-US" altLang="en-US" sz="2400" baseline="30000" dirty="0">
                  <a:latin typeface="Garamond" pitchFamily="18" charset="0"/>
                  <a:cs typeface="Arial" charset="0"/>
                </a:rPr>
                <a:t>IPv6</a:t>
              </a:r>
            </a:p>
          </p:txBody>
        </p:sp>
        <p:sp>
          <p:nvSpPr>
            <p:cNvPr id="15" name="Text Box 16">
              <a:extLst>
                <a:ext uri="{FF2B5EF4-FFF2-40B4-BE49-F238E27FC236}">
                  <a16:creationId xmlns:a16="http://schemas.microsoft.com/office/drawing/2014/main" id="{FCF7D745-1F74-4F2F-83BD-99A6CD2926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14988" y="3478319"/>
              <a:ext cx="1385887" cy="557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032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5028" tIns="130055" rIns="65028" bIns="130055" anchor="b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1" lang="en-US" altLang="en-US" sz="2400" baseline="30000" dirty="0">
                  <a:latin typeface="Garamond" pitchFamily="18" charset="0"/>
                  <a:cs typeface="Arial" charset="0"/>
                </a:rPr>
                <a:t>TCP/UDP</a:t>
              </a:r>
            </a:p>
          </p:txBody>
        </p:sp>
        <p:sp>
          <p:nvSpPr>
            <p:cNvPr id="16" name="Text Box 17">
              <a:extLst>
                <a:ext uri="{FF2B5EF4-FFF2-40B4-BE49-F238E27FC236}">
                  <a16:creationId xmlns:a16="http://schemas.microsoft.com/office/drawing/2014/main" id="{301F9309-2BA7-45B2-A1C8-E635F9B875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1838" y="2083734"/>
              <a:ext cx="2822575" cy="9277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032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5028" tIns="130055" rIns="65028" bIns="130055" anchor="b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1" lang="en-US" altLang="en-US" sz="2200" baseline="30000" dirty="0">
                  <a:latin typeface="Garamond" pitchFamily="18" charset="0"/>
                  <a:cs typeface="Arial" charset="0"/>
                </a:rPr>
                <a:t>Message</a:t>
              </a:r>
              <a:r>
                <a:rPr kumimoji="1" lang="en-US" altLang="en-US" sz="2400" baseline="30000" dirty="0">
                  <a:latin typeface="Garamond" pitchFamily="18" charset="0"/>
                  <a:cs typeface="Arial" charset="0"/>
                </a:rPr>
                <a:t> </a:t>
              </a:r>
              <a:r>
                <a:rPr kumimoji="1" lang="en-US" altLang="en-US" sz="2200" baseline="30000" dirty="0">
                  <a:latin typeface="Garamond" pitchFamily="18" charset="0"/>
                  <a:cs typeface="Arial" charset="0"/>
                </a:rPr>
                <a:t>Dictionary (SAE J2735</a:t>
              </a:r>
              <a:r>
                <a:rPr kumimoji="1" lang="en-US" altLang="en-US" sz="2400" baseline="30000" dirty="0">
                  <a:latin typeface="Garamond" pitchFamily="18" charset="0"/>
                  <a:cs typeface="Arial" charset="0"/>
                </a:rPr>
                <a:t>) </a:t>
              </a:r>
              <a:r>
                <a:rPr kumimoji="1" lang="en-US" altLang="en-US" sz="2200" baseline="30000" dirty="0">
                  <a:latin typeface="Garamond" pitchFamily="18" charset="0"/>
                  <a:cs typeface="Arial" charset="0"/>
                </a:rPr>
                <a:t>Application Reqs. (SAE J2945/x)</a:t>
              </a:r>
              <a:endParaRPr kumimoji="1" lang="en-US" altLang="en-US" sz="2200" dirty="0"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7" name="Text Box 18">
              <a:extLst>
                <a:ext uri="{FF2B5EF4-FFF2-40B4-BE49-F238E27FC236}">
                  <a16:creationId xmlns:a16="http://schemas.microsoft.com/office/drawing/2014/main" id="{331EA149-168C-4493-AD32-E7418C3AED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3813" y="2100526"/>
              <a:ext cx="2767012" cy="691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032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5028" tIns="130055" rIns="65028" bIns="130055" anchor="b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1" lang="en-US" altLang="en-US" sz="2400" baseline="30000" dirty="0">
                  <a:latin typeface="Garamond" pitchFamily="18" charset="0"/>
                  <a:cs typeface="Arial" charset="0"/>
                </a:rPr>
                <a:t>Other DSRC applications</a:t>
              </a:r>
              <a:endParaRPr kumimoji="1" lang="en-US" altLang="en-US" sz="2400" dirty="0"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8" name="Rectangle 19">
              <a:extLst>
                <a:ext uri="{FF2B5EF4-FFF2-40B4-BE49-F238E27FC236}">
                  <a16:creationId xmlns:a16="http://schemas.microsoft.com/office/drawing/2014/main" id="{0BF11D90-C72A-4ED3-859C-70DA03873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125" y="1982788"/>
              <a:ext cx="731838" cy="2914650"/>
            </a:xfrm>
            <a:prstGeom prst="rect">
              <a:avLst/>
            </a:prstGeom>
            <a:solidFill>
              <a:srgbClr val="99FFCC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FFCC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endParaRPr kumimoji="1" lang="en-US" altLang="en-US" sz="1600" dirty="0"/>
            </a:p>
          </p:txBody>
        </p:sp>
        <p:sp>
          <p:nvSpPr>
            <p:cNvPr id="19" name="Text Box 20">
              <a:extLst>
                <a:ext uri="{FF2B5EF4-FFF2-40B4-BE49-F238E27FC236}">
                  <a16:creationId xmlns:a16="http://schemas.microsoft.com/office/drawing/2014/main" id="{1AACBBBE-99F1-4717-BE9E-28A0EC0058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250" y="1951038"/>
              <a:ext cx="377547" cy="3116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032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vert" wrap="square" lIns="65028" tIns="130055" rIns="65028" bIns="130055" anchor="b">
              <a:spAutoFit/>
            </a:bodyPr>
            <a:lstStyle>
              <a:lvl1pPr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kumimoji="1"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z="2400" baseline="30000" dirty="0">
                  <a:latin typeface="Garamond" pitchFamily="18" charset="0"/>
                  <a:cs typeface="Arial" pitchFamily="34" charset="0"/>
                </a:rPr>
                <a:t>DSRC Security (IEEE 1609.2)</a:t>
              </a:r>
            </a:p>
          </p:txBody>
        </p:sp>
        <p:sp>
          <p:nvSpPr>
            <p:cNvPr id="20" name="Text Box 21">
              <a:extLst>
                <a:ext uri="{FF2B5EF4-FFF2-40B4-BE49-F238E27FC236}">
                  <a16:creationId xmlns:a16="http://schemas.microsoft.com/office/drawing/2014/main" id="{376EDE92-1F65-402E-A033-1DA3C4A07D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8881" y="3185252"/>
              <a:ext cx="2471738" cy="1770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032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5028" tIns="130055" rIns="65028" bIns="130055" anchor="b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1" lang="en-US" altLang="en-US" sz="1600" dirty="0">
                  <a:latin typeface="Garamond" pitchFamily="18" charset="0"/>
                  <a:cs typeface="Arial" charset="0"/>
                </a:rPr>
                <a:t>DSRC WAVE Short Message Protocol (WSMP) and WAVE Service Advertisement (WSA)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1" lang="en-US" altLang="en-US" sz="1600" dirty="0">
                  <a:latin typeface="Garamond" pitchFamily="18" charset="0"/>
                  <a:cs typeface="Arial" charset="0"/>
                </a:rPr>
                <a:t>(IEEE 1609.3)</a:t>
              </a:r>
            </a:p>
          </p:txBody>
        </p:sp>
        <p:sp>
          <p:nvSpPr>
            <p:cNvPr id="21" name="AutoShape 22">
              <a:extLst>
                <a:ext uri="{FF2B5EF4-FFF2-40B4-BE49-F238E27FC236}">
                  <a16:creationId xmlns:a16="http://schemas.microsoft.com/office/drawing/2014/main" id="{6841239A-DAA0-4CAA-81A9-1A3F523E3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5063" y="1781175"/>
              <a:ext cx="3040062" cy="3116263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endParaRPr kumimoji="1" lang="en-US" altLang="en-US" sz="1600" dirty="0"/>
            </a:p>
          </p:txBody>
        </p:sp>
      </p:grpSp>
      <p:sp>
        <p:nvSpPr>
          <p:cNvPr id="23" name="Rectangle 6">
            <a:extLst>
              <a:ext uri="{FF2B5EF4-FFF2-40B4-BE49-F238E27FC236}">
                <a16:creationId xmlns:a16="http://schemas.microsoft.com/office/drawing/2014/main" id="{07E14352-8829-43DB-9050-C152BC0BC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7438" y="5624530"/>
            <a:ext cx="1867838" cy="416165"/>
          </a:xfrm>
          <a:prstGeom prst="rect">
            <a:avLst/>
          </a:prstGeom>
          <a:solidFill>
            <a:srgbClr val="00FF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kumimoji="1" lang="en-US" altLang="en-US" sz="1600" dirty="0"/>
          </a:p>
        </p:txBody>
      </p:sp>
      <p:sp>
        <p:nvSpPr>
          <p:cNvPr id="25" name="Text Box 13">
            <a:extLst>
              <a:ext uri="{FF2B5EF4-FFF2-40B4-BE49-F238E27FC236}">
                <a16:creationId xmlns:a16="http://schemas.microsoft.com/office/drawing/2014/main" id="{30D6986F-6EFE-41EC-8B22-AA33DB0B7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4294" y="5677491"/>
            <a:ext cx="1152128" cy="467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032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5028" tIns="130055" rIns="65028" bIns="130055" anchor="b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en-US" sz="2000" baseline="30000" dirty="0">
                <a:latin typeface="Garamond" pitchFamily="18" charset="0"/>
                <a:cs typeface="Arial" charset="0"/>
              </a:rPr>
              <a:t>LTE-V2X PC5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08D201-07F6-4EEE-BEEF-3BE90830DB6B}"/>
              </a:ext>
            </a:extLst>
          </p:cNvPr>
          <p:cNvSpPr txBox="1"/>
          <p:nvPr/>
        </p:nvSpPr>
        <p:spPr>
          <a:xfrm>
            <a:off x="5199150" y="6113082"/>
            <a:ext cx="5206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FCC moving from DSRC to LTE-V2X</a:t>
            </a:r>
          </a:p>
        </p:txBody>
      </p:sp>
      <p:sp>
        <p:nvSpPr>
          <p:cNvPr id="22" name="Arrow: Bent 21">
            <a:extLst>
              <a:ext uri="{FF2B5EF4-FFF2-40B4-BE49-F238E27FC236}">
                <a16:creationId xmlns:a16="http://schemas.microsoft.com/office/drawing/2014/main" id="{FCC3B5CF-950D-419E-B145-62537CD515A8}"/>
              </a:ext>
            </a:extLst>
          </p:cNvPr>
          <p:cNvSpPr/>
          <p:nvPr/>
        </p:nvSpPr>
        <p:spPr bwMode="auto">
          <a:xfrm flipV="1">
            <a:off x="4688770" y="6067678"/>
            <a:ext cx="510380" cy="276998"/>
          </a:xfrm>
          <a:prstGeom prst="bentArrow">
            <a:avLst/>
          </a:prstGeom>
          <a:solidFill>
            <a:srgbClr val="00206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</a:pPr>
            <a:endParaRPr lang="en-US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9" name="Arrow: Bent 28">
            <a:extLst>
              <a:ext uri="{FF2B5EF4-FFF2-40B4-BE49-F238E27FC236}">
                <a16:creationId xmlns:a16="http://schemas.microsoft.com/office/drawing/2014/main" id="{08ADE026-01B9-4858-8283-635BAE9384A8}"/>
              </a:ext>
            </a:extLst>
          </p:cNvPr>
          <p:cNvSpPr/>
          <p:nvPr/>
        </p:nvSpPr>
        <p:spPr bwMode="auto">
          <a:xfrm rot="16200000" flipV="1">
            <a:off x="7962259" y="5919304"/>
            <a:ext cx="276998" cy="530225"/>
          </a:xfrm>
          <a:prstGeom prst="bentArrow">
            <a:avLst/>
          </a:prstGeom>
          <a:solidFill>
            <a:srgbClr val="00206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</a:pPr>
            <a:endParaRPr lang="en-US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39FF489E-957D-4BB3-A1DC-E703A9CCC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0054855" y="6475413"/>
            <a:ext cx="12989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dirty="0"/>
              <a:t>John Kenney, Toyota</a:t>
            </a:r>
            <a:endParaRPr lang="en-GB" altLang="en-US" sz="1200" b="0" dirty="0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621951"/>
            <a:ext cx="7772400" cy="5616575"/>
          </a:xfrm>
        </p:spPr>
        <p:txBody>
          <a:bodyPr/>
          <a:lstStyle/>
          <a:p>
            <a:pPr>
              <a:defRPr/>
            </a:pPr>
            <a:r>
              <a:rPr lang="en-US" altLang="en-US" sz="2000" dirty="0"/>
              <a:t>IEEE 1609 WG is tracking IEEE 802.11bd progress</a:t>
            </a:r>
          </a:p>
          <a:p>
            <a:pPr>
              <a:defRPr/>
            </a:pPr>
            <a:r>
              <a:rPr lang="en-US" altLang="en-US" sz="2000" b="0" dirty="0"/>
              <a:t>Good alignment achieved between 802.11 and 1609 WGs</a:t>
            </a:r>
          </a:p>
          <a:p>
            <a:pPr>
              <a:defRPr/>
            </a:pPr>
            <a:r>
              <a:rPr lang="en-US" altLang="en-US" sz="2000" b="0" dirty="0"/>
              <a:t>Areas of highest interest for IEEE 1609 WG:</a:t>
            </a:r>
          </a:p>
          <a:p>
            <a:pPr lvl="1">
              <a:defRPr/>
            </a:pPr>
            <a:r>
              <a:rPr lang="en-US" altLang="en-US" sz="1800" dirty="0"/>
              <a:t>Interface and primitives between MAC/MLME and IEEE 1609 middle layers</a:t>
            </a:r>
          </a:p>
          <a:p>
            <a:pPr lvl="1">
              <a:defRPr/>
            </a:pPr>
            <a:r>
              <a:rPr lang="en-US" altLang="en-US" sz="1800" dirty="0"/>
              <a:t>IEEE 802.11bd-enabled positioning</a:t>
            </a:r>
          </a:p>
          <a:p>
            <a:pPr lvl="1">
              <a:defRPr/>
            </a:pPr>
            <a:r>
              <a:rPr lang="en-US" altLang="en-US" sz="1800" dirty="0"/>
              <a:t>IEEE-based V2X in unlicensed bands</a:t>
            </a:r>
          </a:p>
          <a:p>
            <a:pPr>
              <a:defRPr/>
            </a:pPr>
            <a:r>
              <a:rPr lang="en-US" altLang="en-US" sz="2000" b="0" dirty="0"/>
              <a:t>Comment resolution on LB254 touches on several issues of common interest</a:t>
            </a:r>
          </a:p>
          <a:p>
            <a:pPr>
              <a:defRPr/>
            </a:pPr>
            <a:r>
              <a:rPr lang="en-US" altLang="en-US" sz="2000" b="0" dirty="0"/>
              <a:t>IEEE 1609 WG is currently focused on improvements to V2X Security standards (IEEE 1609.2, IEEE 1609.2.1)</a:t>
            </a:r>
          </a:p>
          <a:p>
            <a:pPr>
              <a:defRPr/>
            </a:pPr>
            <a:r>
              <a:rPr lang="en-US" altLang="en-US" sz="2000" b="0" dirty="0"/>
              <a:t>IEEE 1609 meeting schedule (all will be by teleconference):</a:t>
            </a:r>
            <a:endParaRPr lang="en-US" altLang="en-US" sz="1800" b="0" dirty="0"/>
          </a:p>
          <a:p>
            <a:pPr lvl="1">
              <a:defRPr/>
            </a:pPr>
            <a:r>
              <a:rPr lang="en-US" altLang="en-US" sz="1800" dirty="0"/>
              <a:t>September 21, 2021 (noon-5 pm ET)</a:t>
            </a:r>
          </a:p>
          <a:p>
            <a:pPr lvl="1">
              <a:defRPr/>
            </a:pPr>
            <a:r>
              <a:rPr lang="en-US" altLang="en-US" sz="1800" dirty="0"/>
              <a:t>November 9, 2021 (noon-5 pm ET) - tentative</a:t>
            </a:r>
          </a:p>
        </p:txBody>
      </p:sp>
      <p:sp>
        <p:nvSpPr>
          <p:cNvPr id="2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84213" y="332601"/>
            <a:ext cx="968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/>
              <a:t>May 2017</a:t>
            </a:r>
            <a:endParaRPr lang="en-GB" altLang="en-US" sz="18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68989" y="6475413"/>
            <a:ext cx="608011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/>
              <a:t>Slide </a:t>
            </a:r>
            <a:fld id="{827138B0-886C-442D-A790-BBBA55B88C81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112</a:t>
            </a:fld>
            <a:endParaRPr lang="en-GB" altLang="en-US" sz="1200" b="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0B66C53-FC6D-4733-8CAD-F9F74CBFE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0054855" y="6475413"/>
            <a:ext cx="12989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dirty="0"/>
              <a:t>John Kenney, Toyota</a:t>
            </a:r>
            <a:endParaRPr lang="en-GB" altLang="en-US" sz="1200" b="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for 2021-09-13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Roll Call / Contacts / Reflector</a:t>
            </a:r>
          </a:p>
          <a:p>
            <a:r>
              <a:rPr lang="en-US" dirty="0"/>
              <a:t>Brief status report</a:t>
            </a:r>
          </a:p>
          <a:p>
            <a:r>
              <a:rPr lang="en-US" dirty="0"/>
              <a:t>Draft Numbering</a:t>
            </a:r>
          </a:p>
          <a:p>
            <a:r>
              <a:rPr lang="en-US" dirty="0"/>
              <a:t>Learnings from 11ax, 11ay role-in</a:t>
            </a:r>
          </a:p>
          <a:p>
            <a:r>
              <a:rPr lang="en-US" dirty="0"/>
              <a:t>WG Style Guide for 802.11 draft </a:t>
            </a:r>
            <a:r>
              <a:rPr lang="en-US" dirty="0">
                <a:solidFill>
                  <a:schemeClr val="tx1"/>
                </a:solidFill>
              </a:rPr>
              <a:t>09/1034r19</a:t>
            </a:r>
          </a:p>
          <a:p>
            <a:r>
              <a:rPr lang="en-US" dirty="0"/>
              <a:t>Review WG Style Guide, 11be and </a:t>
            </a:r>
            <a:r>
              <a:rPr lang="en-US" dirty="0" err="1"/>
              <a:t>REVme</a:t>
            </a:r>
            <a:r>
              <a:rPr lang="en-US" dirty="0"/>
              <a:t> practice</a:t>
            </a:r>
          </a:p>
          <a:p>
            <a:r>
              <a:rPr lang="en-US" dirty="0"/>
              <a:t>Draft and Amendment alignments</a:t>
            </a:r>
          </a:p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2D4824A-244E-4E49-B9BC-5BA368E520C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04B0FA4-20A5-4069-A930-20A80294EB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30AE298-5C44-4DB2-B87B-056BD7925A6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019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 Editor Contacts</a:t>
            </a:r>
            <a:endParaRPr lang="en-GB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907283" y="1524000"/>
            <a:ext cx="10361084" cy="4876800"/>
          </a:xfrm>
          <a:noFill/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1600" b="1" dirty="0"/>
              <a:t>WG – Robert Stacey </a:t>
            </a:r>
            <a:r>
              <a:rPr lang="en-US" sz="1600" dirty="0"/>
              <a:t>– </a:t>
            </a:r>
            <a:r>
              <a:rPr lang="en-US" sz="1600" dirty="0">
                <a:hlinkClick r:id="rId3"/>
              </a:rPr>
              <a:t>robert.stacey@intel.com</a:t>
            </a:r>
            <a:r>
              <a:rPr lang="en-US" sz="1600" dirty="0"/>
              <a:t>, </a:t>
            </a:r>
            <a:r>
              <a:rPr lang="en-US" sz="1600" b="1" dirty="0"/>
              <a:t>Peter Ecclesine -</a:t>
            </a:r>
            <a:r>
              <a:rPr lang="en-US" sz="1600" dirty="0"/>
              <a:t> </a:t>
            </a:r>
            <a:r>
              <a:rPr lang="it-IT" sz="1600" dirty="0">
                <a:hlinkClick r:id="rId4"/>
              </a:rPr>
              <a:t>pecclesi@cisco.com</a:t>
            </a:r>
            <a:r>
              <a:rPr lang="it-IT" sz="1600" b="1" dirty="0"/>
              <a:t> </a:t>
            </a:r>
            <a:endParaRPr lang="en-US" sz="1600" b="1" dirty="0"/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TGaz</a:t>
            </a:r>
            <a:r>
              <a:rPr lang="en-US" sz="1600" b="1" dirty="0"/>
              <a:t> – Roy Want </a:t>
            </a:r>
            <a:r>
              <a:rPr lang="en-US" sz="1600" dirty="0">
                <a:hlinkClick r:id="rId5"/>
              </a:rPr>
              <a:t>RoyWant@google.com</a:t>
            </a:r>
            <a:r>
              <a:rPr lang="en-US" sz="1600" dirty="0"/>
              <a:t> , </a:t>
            </a:r>
            <a:r>
              <a:rPr lang="en-US" sz="1600" b="1" dirty="0"/>
              <a:t>Chao Chun Wang </a:t>
            </a:r>
            <a:r>
              <a:rPr lang="en-US" sz="1600" dirty="0"/>
              <a:t>– </a:t>
            </a:r>
            <a:r>
              <a:rPr lang="en-US" sz="1600" dirty="0">
                <a:hlinkClick r:id="rId6"/>
              </a:rPr>
              <a:t>chaochun.wang@mediatek.com</a:t>
            </a:r>
            <a:r>
              <a:rPr lang="en-US" sz="160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TGba</a:t>
            </a:r>
            <a:r>
              <a:rPr lang="en-US" sz="1600" b="1" dirty="0"/>
              <a:t> – Po-kai Huang </a:t>
            </a:r>
            <a:r>
              <a:rPr lang="en-US" sz="1600" dirty="0"/>
              <a:t>– </a:t>
            </a:r>
            <a:r>
              <a:rPr lang="en-US" sz="1600" dirty="0">
                <a:hlinkClick r:id="rId7"/>
              </a:rPr>
              <a:t>po-kai.huang@intel.com</a:t>
            </a:r>
            <a:r>
              <a:rPr lang="en-US" sz="160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TGbb</a:t>
            </a:r>
            <a:r>
              <a:rPr lang="en-US" sz="1600" b="1" dirty="0"/>
              <a:t> – Volker </a:t>
            </a:r>
            <a:r>
              <a:rPr lang="en-US" sz="1600" b="1" dirty="0" err="1"/>
              <a:t>Jungnickel</a:t>
            </a:r>
            <a:r>
              <a:rPr lang="en-US" sz="1600" b="1" dirty="0"/>
              <a:t> </a:t>
            </a:r>
            <a:r>
              <a:rPr lang="en-US" sz="1600" dirty="0"/>
              <a:t>– </a:t>
            </a:r>
            <a:r>
              <a:rPr lang="en-US" sz="1600" dirty="0">
                <a:hlinkClick r:id="rId8"/>
              </a:rPr>
              <a:t>volker.jungnickel@hhi.fraunhofer.de</a:t>
            </a:r>
            <a:r>
              <a:rPr lang="en-US" sz="1600" dirty="0"/>
              <a:t> , </a:t>
            </a:r>
            <a:r>
              <a:rPr lang="en-US" sz="1600" b="1" dirty="0"/>
              <a:t>Harry </a:t>
            </a:r>
            <a:r>
              <a:rPr lang="en-US" sz="1600" b="1" dirty="0" err="1"/>
              <a:t>Bims</a:t>
            </a:r>
            <a:r>
              <a:rPr lang="en-US" sz="1600" b="1" dirty="0"/>
              <a:t> </a:t>
            </a:r>
            <a:r>
              <a:rPr lang="en-US" sz="1600" dirty="0">
                <a:hlinkClick r:id="rId9"/>
              </a:rPr>
              <a:t>harrybims@me.com</a:t>
            </a:r>
            <a:r>
              <a:rPr lang="en-US" sz="160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TGbc</a:t>
            </a:r>
            <a:r>
              <a:rPr lang="en-US" sz="1600" b="1" dirty="0"/>
              <a:t> – Carol Ansley </a:t>
            </a:r>
            <a:r>
              <a:rPr lang="en-US" sz="1600" dirty="0"/>
              <a:t>– </a:t>
            </a:r>
            <a:r>
              <a:rPr lang="en-US" sz="1600" dirty="0">
                <a:hlinkClick r:id="rId10"/>
              </a:rPr>
              <a:t>carol@ansley.com</a:t>
            </a:r>
            <a:r>
              <a:rPr lang="en-US" sz="160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TGbd</a:t>
            </a:r>
            <a:r>
              <a:rPr lang="en-US" sz="1600" b="1" dirty="0"/>
              <a:t> – </a:t>
            </a:r>
            <a:r>
              <a:rPr lang="en-US" sz="1600" b="1" dirty="0" err="1"/>
              <a:t>Yujin</a:t>
            </a:r>
            <a:r>
              <a:rPr lang="en-US" sz="1600" b="1" dirty="0"/>
              <a:t> Noh </a:t>
            </a:r>
            <a:r>
              <a:rPr lang="en-US" sz="1600" dirty="0"/>
              <a:t>–</a:t>
            </a:r>
            <a:r>
              <a:rPr lang="en-US" sz="1600" b="1" dirty="0"/>
              <a:t> </a:t>
            </a:r>
            <a:r>
              <a:rPr lang="fi-FI" sz="1600" dirty="0">
                <a:hlinkClick r:id="rId11"/>
              </a:rPr>
              <a:t>Yujin.Noh@senscomm.com</a:t>
            </a:r>
            <a:r>
              <a:rPr lang="fi-FI" sz="1600" dirty="0"/>
              <a:t> </a:t>
            </a:r>
            <a:endParaRPr lang="en-US" sz="1600" dirty="0"/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TGbe</a:t>
            </a:r>
            <a:r>
              <a:rPr lang="en-US" sz="1600" b="1" dirty="0"/>
              <a:t> – Edward Au </a:t>
            </a:r>
            <a:r>
              <a:rPr lang="en-US" sz="1600" dirty="0"/>
              <a:t>– </a:t>
            </a:r>
            <a:r>
              <a:rPr lang="en-US" sz="1600" u="sng" dirty="0">
                <a:hlinkClick r:id="rId12"/>
              </a:rPr>
              <a:t>edward.ks.au@huawei.com</a:t>
            </a:r>
            <a:r>
              <a:rPr lang="en-US" sz="160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TGbf</a:t>
            </a:r>
            <a:r>
              <a:rPr lang="en-US" sz="1600" b="1" dirty="0"/>
              <a:t> – Claudio da Silva </a:t>
            </a:r>
            <a:r>
              <a:rPr lang="en-US" sz="1600" dirty="0"/>
              <a:t>– </a:t>
            </a:r>
            <a:r>
              <a:rPr lang="en-US" sz="1600" dirty="0">
                <a:hlinkClick r:id="rId13"/>
              </a:rPr>
              <a:t>claudiodasilva@fb.com</a:t>
            </a:r>
            <a:r>
              <a:rPr lang="en-US" sz="160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TGbh</a:t>
            </a:r>
            <a:r>
              <a:rPr lang="en-US" sz="1600" b="1" dirty="0"/>
              <a:t> – Carol Ansley </a:t>
            </a:r>
            <a:r>
              <a:rPr lang="en-US" sz="1600" dirty="0"/>
              <a:t>– </a:t>
            </a:r>
            <a:r>
              <a:rPr lang="en-US" sz="1600" dirty="0">
                <a:hlinkClick r:id="rId10"/>
              </a:rPr>
              <a:t>carol@ansley.com</a:t>
            </a:r>
            <a:r>
              <a:rPr lang="en-US" sz="160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TGbi</a:t>
            </a:r>
            <a:r>
              <a:rPr lang="en-US" sz="1600" b="1" dirty="0"/>
              <a:t> – Po-kai Huang </a:t>
            </a:r>
            <a:r>
              <a:rPr lang="en-US" sz="1600" dirty="0"/>
              <a:t>– </a:t>
            </a:r>
            <a:r>
              <a:rPr lang="en-US" sz="1600" dirty="0">
                <a:hlinkClick r:id="rId7"/>
              </a:rPr>
              <a:t>po-kai.huang@intel.com</a:t>
            </a:r>
            <a:r>
              <a:rPr lang="en-US" sz="160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REVme</a:t>
            </a:r>
            <a:r>
              <a:rPr lang="en-US" sz="1600" b="1" dirty="0"/>
              <a:t> – Emily Qi </a:t>
            </a:r>
            <a:r>
              <a:rPr lang="en-US" sz="1600" dirty="0"/>
              <a:t>– </a:t>
            </a:r>
            <a:r>
              <a:rPr lang="en-US" sz="1600" b="0" dirty="0">
                <a:hlinkClick r:id="rId14"/>
              </a:rPr>
              <a:t>emily.h.qi@intel.com</a:t>
            </a:r>
            <a:r>
              <a:rPr lang="en-US" sz="1600" dirty="0"/>
              <a:t>, </a:t>
            </a:r>
            <a:r>
              <a:rPr lang="en-US" sz="1600" b="1" dirty="0"/>
              <a:t>Edward Au </a:t>
            </a:r>
            <a:r>
              <a:rPr lang="en-US" sz="1600" dirty="0"/>
              <a:t>– </a:t>
            </a:r>
            <a:r>
              <a:rPr lang="en-US" sz="1600" b="0" u="sng" dirty="0">
                <a:hlinkClick r:id="rId12"/>
              </a:rPr>
              <a:t>edward.ks.au@huawei.com</a:t>
            </a:r>
            <a:r>
              <a:rPr lang="en-US" sz="1600" dirty="0"/>
              <a:t>, </a:t>
            </a:r>
          </a:p>
          <a:p>
            <a:pPr lvl="1"/>
            <a:endParaRPr lang="en-US" sz="16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97B8EA-243A-4BC4-899C-BF9F6130D7D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47397-DC74-4DB3-A738-BBCD0A61F6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7D043DD-A965-47A2-9121-99253061B66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47591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458" y="685800"/>
            <a:ext cx="10361084" cy="1065213"/>
          </a:xfrm>
        </p:spPr>
        <p:txBody>
          <a:bodyPr/>
          <a:lstStyle/>
          <a:p>
            <a:r>
              <a:rPr lang="en-GB" dirty="0"/>
              <a:t>September 13</a:t>
            </a:r>
            <a:r>
              <a:rPr lang="en-GB" baseline="30000" dirty="0"/>
              <a:t>th</a:t>
            </a:r>
            <a:r>
              <a:rPr lang="en-GB" dirty="0"/>
              <a:t> roundtable status report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5200" y="1600200"/>
            <a:ext cx="10361084" cy="4800600"/>
          </a:xfrm>
          <a:ln/>
        </p:spPr>
        <p:txBody>
          <a:bodyPr/>
          <a:lstStyle/>
          <a:p>
            <a:r>
              <a:rPr lang="en-GB" sz="1400" dirty="0"/>
              <a:t>11az – </a:t>
            </a:r>
            <a:r>
              <a:rPr lang="en-US" sz="1400" dirty="0"/>
              <a:t> LB255 on D4.0 closed recently with 77 comments. Targeting SA ballot: recirc either unchanged D4.0 or D5.0 with minor changes coming out of September.</a:t>
            </a:r>
            <a:endParaRPr lang="en-GB" sz="1400" dirty="0"/>
          </a:p>
          <a:p>
            <a:r>
              <a:rPr lang="en-GB" sz="1400" dirty="0"/>
              <a:t>11ba – </a:t>
            </a:r>
            <a:r>
              <a:rPr lang="en-US" sz="1400" dirty="0"/>
              <a:t> Initial review with publication editor complete. Expecting publication this month. </a:t>
            </a:r>
          </a:p>
          <a:p>
            <a:r>
              <a:rPr lang="en-GB" sz="1400" dirty="0"/>
              <a:t>11bb –  D0.6 out for CC, down to 24 pages (removed optimized PHY). Next draft expected to go to WG LB.</a:t>
            </a:r>
          </a:p>
          <a:p>
            <a:r>
              <a:rPr lang="en-GB" sz="1400" dirty="0"/>
              <a:t>11bc –  Current draft 1.04, now in FrameMaker. Updated to latest baseline. Last 70 comment should be done this week. D2.0 coming out of November.</a:t>
            </a:r>
          </a:p>
          <a:p>
            <a:r>
              <a:rPr lang="en-GB" sz="1400" dirty="0"/>
              <a:t>11bd –  Comment assignment done. 68 (25%) ready for motion.  Continue comment resolution this session. Expect D3.0 coming out of November session.</a:t>
            </a:r>
          </a:p>
          <a:p>
            <a:r>
              <a:rPr lang="en-GB" sz="1400" dirty="0"/>
              <a:t>11be – </a:t>
            </a:r>
            <a:r>
              <a:rPr lang="en-US" sz="1400" dirty="0"/>
              <a:t> 466 with approved resolutions. 691 ready for motion. 3215 pending resolution. (27% complete) Continue CR this week. D1.3 about two weeks after session. Expect D2.0 in March 2022.</a:t>
            </a:r>
          </a:p>
          <a:p>
            <a:r>
              <a:rPr lang="en-US" sz="1400" dirty="0"/>
              <a:t>11bf </a:t>
            </a:r>
            <a:r>
              <a:rPr lang="en-GB" sz="1400" dirty="0"/>
              <a:t>–</a:t>
            </a:r>
            <a:r>
              <a:rPr lang="en-US" sz="1400" dirty="0"/>
              <a:t>  Still building SFD, will freeze soon. Target January – more like March - for D0.1.</a:t>
            </a:r>
          </a:p>
          <a:p>
            <a:r>
              <a:rPr lang="en-GB" sz="1400" dirty="0"/>
              <a:t>11bh – About to shift to text development. Expect D0.1 in March 2022.</a:t>
            </a:r>
          </a:p>
          <a:p>
            <a:r>
              <a:rPr lang="en-GB" sz="1400" dirty="0"/>
              <a:t>11bi –  Still reviewing use cases and technical presentations.</a:t>
            </a:r>
          </a:p>
          <a:p>
            <a:r>
              <a:rPr lang="en-GB" sz="1400" dirty="0" err="1"/>
              <a:t>REVme</a:t>
            </a:r>
            <a:r>
              <a:rPr lang="en-GB" sz="1400" dirty="0"/>
              <a:t> –  D0.3 includes 11ax and 11ay. Resolved 138 out of 604 comments. Hope to roll in 11ba end of September and before November. Expect D1.0 (with 11ba) coming out of November.</a:t>
            </a:r>
          </a:p>
          <a:p>
            <a:endParaRPr lang="en-GB" sz="1400" dirty="0"/>
          </a:p>
          <a:p>
            <a:endParaRPr lang="en-US" sz="1400" dirty="0"/>
          </a:p>
          <a:p>
            <a:r>
              <a:rPr lang="en-GB" sz="2000" dirty="0"/>
              <a:t>  </a:t>
            </a:r>
          </a:p>
          <a:p>
            <a:endParaRPr lang="en-GB" sz="2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1C9D4A-D462-44F1-BC5B-143A5E5CA8F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533EF3-3CD9-4740-BFE2-AEF3377D37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B59009F-A416-44CA-A103-FD185A3DB8A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07829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MIB Style</a:t>
            </a:r>
            <a:r>
              <a:rPr lang="en-GB" dirty="0"/>
              <a:t>, Visio and Frame Practices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981201"/>
            <a:ext cx="10361084" cy="4419599"/>
          </a:xfrm>
          <a:ln/>
        </p:spPr>
        <p:txBody>
          <a:bodyPr/>
          <a:lstStyle/>
          <a:p>
            <a:r>
              <a:rPr lang="en-GB" sz="1600" dirty="0"/>
              <a:t>11-15/355r13 MIB </a:t>
            </a:r>
            <a:r>
              <a:rPr lang="en-GB" sz="1600" dirty="0" err="1"/>
              <a:t>TruthValue</a:t>
            </a:r>
            <a:r>
              <a:rPr lang="en-GB" sz="1600" dirty="0"/>
              <a:t> usage patterns</a:t>
            </a:r>
          </a:p>
          <a:p>
            <a:r>
              <a:rPr lang="en-GB" sz="1600" dirty="0"/>
              <a:t>MIB Style: We use a single style with appropriately set tabs,  and use leading</a:t>
            </a:r>
            <a:r>
              <a:rPr lang="en-US" sz="1600" dirty="0"/>
              <a:t> </a:t>
            </a:r>
            <a:r>
              <a:rPr lang="en-GB" sz="1600" dirty="0"/>
              <a:t>Tabs to distinguish the syntax and description parts. (Adrian Stephens Feb 9, 2010)</a:t>
            </a:r>
            <a:endParaRPr lang="en-US" sz="1600" dirty="0"/>
          </a:p>
          <a:p>
            <a:r>
              <a:rPr lang="en-GB" sz="1600" dirty="0">
                <a:solidFill>
                  <a:schemeClr val="tx1"/>
                </a:solidFill>
              </a:rPr>
              <a:t>Two ways to format a figure &amp; its caption in frame:</a:t>
            </a:r>
            <a:endParaRPr lang="en-US" sz="1600" dirty="0">
              <a:solidFill>
                <a:schemeClr val="tx1"/>
              </a:solidFill>
            </a:endParaRPr>
          </a:p>
          <a:p>
            <a:pPr lvl="1"/>
            <a:r>
              <a:rPr lang="en-GB" sz="1100" dirty="0">
                <a:solidFill>
                  <a:schemeClr val="tx1"/>
                </a:solidFill>
              </a:rPr>
              <a:t>Insert a table.  Insert anchored frame inside table cell to hold graphics.  Use table caption as figure caption.</a:t>
            </a:r>
            <a:endParaRPr lang="en-US" sz="1100" dirty="0">
              <a:solidFill>
                <a:schemeClr val="tx1"/>
              </a:solidFill>
            </a:endParaRPr>
          </a:p>
          <a:p>
            <a:pPr lvl="1"/>
            <a:r>
              <a:rPr lang="en-GB" sz="1100" dirty="0">
                <a:solidFill>
                  <a:schemeClr val="tx1"/>
                </a:solidFill>
              </a:rPr>
              <a:t>Insert an anchored frame.  Insert caption inside a text frame inside the anchored frame.  Insert graphics inside the anchored frame.</a:t>
            </a:r>
            <a:endParaRPr lang="en-US" sz="1100" dirty="0">
              <a:solidFill>
                <a:schemeClr val="tx1"/>
              </a:solidFill>
            </a:endParaRPr>
          </a:p>
          <a:p>
            <a:r>
              <a:rPr lang="en-GB" sz="1400" dirty="0">
                <a:solidFill>
                  <a:srgbClr val="FF0000"/>
                </a:solidFill>
              </a:rPr>
              <a:t>Do not reference other clauses in Visio figures</a:t>
            </a:r>
            <a:r>
              <a:rPr lang="en-US" sz="1400" dirty="0"/>
              <a:t>, it is very hard to maintain the references</a:t>
            </a:r>
            <a:r>
              <a:rPr lang="en-GB" sz="1600" dirty="0"/>
              <a:t> in figures</a:t>
            </a:r>
          </a:p>
          <a:p>
            <a:r>
              <a:rPr lang="en-GB" sz="1600" dirty="0"/>
              <a:t>Keep embedded figures using Visio as long as possible (not in Word)</a:t>
            </a:r>
            <a:endParaRPr lang="en-US" sz="1600" dirty="0"/>
          </a:p>
          <a:p>
            <a:pPr lvl="1"/>
            <a:r>
              <a:rPr lang="en-GB" sz="1400" dirty="0"/>
              <a:t>Near the end of sponsor ballot, </a:t>
            </a:r>
            <a:r>
              <a:rPr lang="en-GB" sz="1400" dirty="0">
                <a:solidFill>
                  <a:schemeClr val="tx1"/>
                </a:solidFill>
              </a:rPr>
              <a:t>turn these all into .emf </a:t>
            </a:r>
            <a:r>
              <a:rPr lang="en-GB" sz="1400" dirty="0"/>
              <a:t>(windows meta file) format files (you can do this from </a:t>
            </a:r>
            <a:r>
              <a:rPr lang="en-GB" sz="1400" dirty="0" err="1"/>
              <a:t>visio</a:t>
            </a:r>
            <a:r>
              <a:rPr lang="en-GB" sz="1400" dirty="0"/>
              <a:t> using “save as”).  </a:t>
            </a:r>
          </a:p>
          <a:p>
            <a:pPr lvl="1"/>
            <a:r>
              <a:rPr lang="en-GB" sz="1400" dirty="0">
                <a:solidFill>
                  <a:srgbClr val="FF0000"/>
                </a:solidFill>
              </a:rPr>
              <a:t>Keep </a:t>
            </a:r>
            <a:r>
              <a:rPr lang="en-GB" sz="1400" dirty="0"/>
              <a:t>separate files for the .</a:t>
            </a:r>
            <a:r>
              <a:rPr lang="en-GB" sz="1400" dirty="0" err="1"/>
              <a:t>vsd</a:t>
            </a:r>
            <a:r>
              <a:rPr lang="en-GB" sz="1400" dirty="0"/>
              <a:t> source and the .emf file that is linked to from frame. There is high likelihood we should use .emf</a:t>
            </a:r>
          </a:p>
          <a:p>
            <a:pPr lvl="1"/>
            <a:r>
              <a:rPr lang="en-US" sz="1400" dirty="0"/>
              <a:t>Use the figure number or a short version of the figure title (shown in your final draft) for the name of  the Visio and emf file. </a:t>
            </a:r>
          </a:p>
          <a:p>
            <a:pPr lvl="1"/>
            <a:r>
              <a:rPr lang="en-US" sz="1400" dirty="0"/>
              <a:t>One figure, one Visio file. Don’t store multiple figures in one Visio file.</a:t>
            </a:r>
            <a:endParaRPr lang="en-GB" sz="1400" dirty="0"/>
          </a:p>
          <a:p>
            <a:r>
              <a:rPr lang="en-GB" sz="1400" dirty="0"/>
              <a:t>Frame format figures are tables</a:t>
            </a:r>
          </a:p>
          <a:p>
            <a:r>
              <a:rPr lang="en-GB" sz="1400" dirty="0"/>
              <a:t>The MathML editor for equations may be applicable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FACD37-2BF5-4330-8311-4729051157D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2F4F21-D9DB-439E-9092-315FDF16F6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E21A9A2-C864-4E8D-8410-89B5C070221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50687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380999"/>
          </a:xfrm>
        </p:spPr>
        <p:txBody>
          <a:bodyPr/>
          <a:lstStyle/>
          <a:p>
            <a:r>
              <a:rPr lang="en-US" dirty="0"/>
              <a:t>Editor Amendment Ordering</a:t>
            </a: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146176"/>
            <a:ext cx="10361084" cy="5329237"/>
          </a:xfrm>
          <a:ln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/>
              <a:t>Data as of </a:t>
            </a:r>
            <a:r>
              <a:rPr lang="en-US" sz="2000" dirty="0">
                <a:solidFill>
                  <a:srgbClr val="FF0000"/>
                </a:solidFill>
              </a:rPr>
              <a:t>Sept 2021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/>
              <a:t>See </a:t>
            </a:r>
            <a:r>
              <a:rPr lang="en-US" sz="1600" dirty="0">
                <a:hlinkClick r:id="rId3"/>
              </a:rPr>
              <a:t>http://grouper.ieee.org/groups/802/11/Reports/802.11_Timelines.htm</a:t>
            </a:r>
            <a:endParaRPr lang="en-US" sz="1600" dirty="0"/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800" dirty="0"/>
              <a:t>We will revisit the running order in</a:t>
            </a:r>
            <a:r>
              <a:rPr lang="en-US" sz="1800" dirty="0">
                <a:solidFill>
                  <a:srgbClr val="FF0000"/>
                </a:solidFill>
              </a:rPr>
              <a:t> November, changes are usually based on MDR suitability</a:t>
            </a:r>
            <a:r>
              <a:rPr lang="en-US" sz="1800" dirty="0"/>
              <a:t>.</a:t>
            </a:r>
          </a:p>
          <a:p>
            <a:pPr>
              <a:buFont typeface="Times New Roman" pitchFamily="16" charset="0"/>
              <a:buChar char="•"/>
            </a:pPr>
            <a:endParaRPr lang="en-GB" b="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181097"/>
              </p:ext>
            </p:extLst>
          </p:nvPr>
        </p:nvGraphicFramePr>
        <p:xfrm>
          <a:off x="838200" y="2057400"/>
          <a:ext cx="10546268" cy="5018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3336049185"/>
                    </a:ext>
                  </a:extLst>
                </a:gridCol>
                <a:gridCol w="4297243">
                  <a:extLst>
                    <a:ext uri="{9D8B030D-6E8A-4147-A177-3AD203B41FA5}">
                      <a16:colId xmlns:a16="http://schemas.microsoft.com/office/drawing/2014/main" val="1921072032"/>
                    </a:ext>
                  </a:extLst>
                </a:gridCol>
                <a:gridCol w="3124825">
                  <a:extLst>
                    <a:ext uri="{9D8B030D-6E8A-4147-A177-3AD203B41FA5}">
                      <a16:colId xmlns:a16="http://schemas.microsoft.com/office/drawing/2014/main" val="3834352144"/>
                    </a:ext>
                  </a:extLst>
                </a:gridCol>
              </a:tblGrid>
              <a:tr h="4724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Amendment Number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Task Group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Projected REVCOM Date</a:t>
                      </a: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8554141"/>
                  </a:ext>
                </a:extLst>
              </a:tr>
              <a:tr h="5135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802.11-2020 Amendment 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802.11-2020 Amendment 5**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TGaz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282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TGbc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80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Dec 2022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Mar 2023</a:t>
                      </a: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2380037"/>
                  </a:ext>
                </a:extLst>
              </a:tr>
              <a:tr h="5135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802.11-2020 Amendment 6**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TGbd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134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Dec 2022</a:t>
                      </a: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4100842"/>
                  </a:ext>
                </a:extLst>
              </a:tr>
              <a:tr h="5135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802.11-2020 Amendment 7**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802.11-2020 Amendment 8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TGbb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TGbe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~700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Dec 2022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May 2024</a:t>
                      </a: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3177727"/>
                  </a:ext>
                </a:extLst>
              </a:tr>
              <a:tr h="5135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REVme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TGm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5944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Sep 2024</a:t>
                      </a: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7786844"/>
                  </a:ext>
                </a:extLst>
              </a:tr>
              <a:tr h="6778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*Published ** Reviewed in July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7905179"/>
                  </a:ext>
                </a:extLst>
              </a:tr>
              <a:tr h="2670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2416159"/>
                  </a:ext>
                </a:extLst>
              </a:tr>
              <a:tr h="2670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494330"/>
                  </a:ext>
                </a:extLst>
              </a:tr>
              <a:tr h="2670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9065581"/>
                  </a:ext>
                </a:extLst>
              </a:tr>
              <a:tr h="2670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7635205"/>
                  </a:ext>
                </a:extLst>
              </a:tr>
            </a:tbl>
          </a:graphicData>
        </a:graphic>
      </p:graphicFrame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D8AB704-EC47-417A-B66E-F7E39F68F09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0A34BA4-C637-4C8A-9D5B-0FEE886897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1D595F8-7C54-462D-89FF-75AF22D9CED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01450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753" y="580101"/>
            <a:ext cx="10361084" cy="1065213"/>
          </a:xfrm>
        </p:spPr>
        <p:txBody>
          <a:bodyPr/>
          <a:lstStyle/>
          <a:p>
            <a:r>
              <a:rPr lang="en-US" dirty="0"/>
              <a:t>Draft Development Snapshot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5684779"/>
              </p:ext>
            </p:extLst>
          </p:nvPr>
        </p:nvGraphicFramePr>
        <p:xfrm>
          <a:off x="737392" y="1374227"/>
          <a:ext cx="9395946" cy="4969303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618827">
                  <a:extLst>
                    <a:ext uri="{9D8B030D-6E8A-4147-A177-3AD203B41FA5}">
                      <a16:colId xmlns:a16="http://schemas.microsoft.com/office/drawing/2014/main" val="4261970102"/>
                    </a:ext>
                  </a:extLst>
                </a:gridCol>
                <a:gridCol w="403471">
                  <a:extLst>
                    <a:ext uri="{9D8B030D-6E8A-4147-A177-3AD203B41FA5}">
                      <a16:colId xmlns:a16="http://schemas.microsoft.com/office/drawing/2014/main" val="78877518"/>
                    </a:ext>
                  </a:extLst>
                </a:gridCol>
                <a:gridCol w="394224">
                  <a:extLst>
                    <a:ext uri="{9D8B030D-6E8A-4147-A177-3AD203B41FA5}">
                      <a16:colId xmlns:a16="http://schemas.microsoft.com/office/drawing/2014/main" val="302974934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94802276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54334289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821760127"/>
                    </a:ext>
                  </a:extLst>
                </a:gridCol>
                <a:gridCol w="436886">
                  <a:extLst>
                    <a:ext uri="{9D8B030D-6E8A-4147-A177-3AD203B41FA5}">
                      <a16:colId xmlns:a16="http://schemas.microsoft.com/office/drawing/2014/main" val="1625024730"/>
                    </a:ext>
                  </a:extLst>
                </a:gridCol>
                <a:gridCol w="477514">
                  <a:extLst>
                    <a:ext uri="{9D8B030D-6E8A-4147-A177-3AD203B41FA5}">
                      <a16:colId xmlns:a16="http://schemas.microsoft.com/office/drawing/2014/main" val="284946490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78415902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27754882"/>
                    </a:ext>
                  </a:extLst>
                </a:gridCol>
                <a:gridCol w="1280551">
                  <a:extLst>
                    <a:ext uri="{9D8B030D-6E8A-4147-A177-3AD203B41FA5}">
                      <a16:colId xmlns:a16="http://schemas.microsoft.com/office/drawing/2014/main" val="309422106"/>
                    </a:ext>
                  </a:extLst>
                </a:gridCol>
                <a:gridCol w="436886">
                  <a:extLst>
                    <a:ext uri="{9D8B030D-6E8A-4147-A177-3AD203B41FA5}">
                      <a16:colId xmlns:a16="http://schemas.microsoft.com/office/drawing/2014/main" val="2746800865"/>
                    </a:ext>
                  </a:extLst>
                </a:gridCol>
                <a:gridCol w="1852449">
                  <a:extLst>
                    <a:ext uri="{9D8B030D-6E8A-4147-A177-3AD203B41FA5}">
                      <a16:colId xmlns:a16="http://schemas.microsoft.com/office/drawing/2014/main" val="664609411"/>
                    </a:ext>
                  </a:extLst>
                </a:gridCol>
                <a:gridCol w="1132938">
                  <a:extLst>
                    <a:ext uri="{9D8B030D-6E8A-4147-A177-3AD203B41FA5}">
                      <a16:colId xmlns:a16="http://schemas.microsoft.com/office/drawing/2014/main" val="1668201667"/>
                    </a:ext>
                  </a:extLst>
                </a:gridCol>
              </a:tblGrid>
              <a:tr h="35427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TG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Published or Draft Baseline Document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Source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MDR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Editor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Snapshot Date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57412"/>
                  </a:ext>
                </a:extLst>
              </a:tr>
              <a:tr h="4554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Published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az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bc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bd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bb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be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me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105578"/>
                  </a:ext>
                </a:extLst>
              </a:tr>
              <a:tr h="4830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az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Word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Roy Want, Chao Chun Wang, 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13-Sep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07337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bc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1.04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FrameMaker 2020 release</a:t>
                      </a:r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Carol Ansley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13-Sep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236281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bd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1.02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FrameMaker</a:t>
                      </a:r>
                    </a:p>
                    <a:p>
                      <a:pPr algn="ctr"/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 release</a:t>
                      </a:r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rgbClr val="FF0000"/>
                          </a:solidFill>
                        </a:rPr>
                        <a:t>Yujin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 Noh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13-Sep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204683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bb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3.1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1.02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0.6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Word</a:t>
                      </a:r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Volker Jungnickel, Harry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Bims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13-Sep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0612243"/>
                  </a:ext>
                </a:extLst>
              </a:tr>
              <a:tr h="4105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3.1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1.03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1.2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0.5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1.1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FrameMaker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(old)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Edward Au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13-Sep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8542191"/>
                  </a:ext>
                </a:extLst>
              </a:tr>
              <a:tr h="4105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0.3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FrameMaker 2020 release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Emily Qi, Edward Au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13-Sep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1138465"/>
                  </a:ext>
                </a:extLst>
              </a:tr>
              <a:tr h="410503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5866631"/>
                  </a:ext>
                </a:extLst>
              </a:tr>
              <a:tr h="205252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8918916"/>
                  </a:ext>
                </a:extLst>
              </a:tr>
              <a:tr h="205252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1030737"/>
                  </a:ext>
                </a:extLst>
              </a:tr>
            </a:tbl>
          </a:graphicData>
        </a:graphic>
      </p:graphicFrame>
      <p:sp>
        <p:nvSpPr>
          <p:cNvPr id="7" name="Text Box 116"/>
          <p:cNvSpPr txBox="1">
            <a:spLocks noChangeArrowheads="1"/>
          </p:cNvSpPr>
          <p:nvPr/>
        </p:nvSpPr>
        <p:spPr bwMode="auto">
          <a:xfrm>
            <a:off x="9753600" y="670986"/>
            <a:ext cx="1295400" cy="646331"/>
          </a:xfrm>
          <a:prstGeom prst="rect">
            <a:avLst/>
          </a:prstGeom>
          <a:solidFill>
            <a:srgbClr val="92D05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1200" dirty="0"/>
              <a:t>Most current doc shaded green.</a:t>
            </a:r>
            <a:endParaRPr lang="en-US" sz="1200" b="1" dirty="0"/>
          </a:p>
        </p:txBody>
      </p:sp>
      <p:sp>
        <p:nvSpPr>
          <p:cNvPr id="8" name="Text Box 231"/>
          <p:cNvSpPr txBox="1">
            <a:spLocks noChangeArrowheads="1"/>
          </p:cNvSpPr>
          <p:nvPr/>
        </p:nvSpPr>
        <p:spPr bwMode="auto">
          <a:xfrm>
            <a:off x="687316" y="580101"/>
            <a:ext cx="1219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  <a:latin typeface="Arial" charset="0"/>
              </a:rPr>
              <a:t>Sept 2021</a:t>
            </a:r>
            <a:endParaRPr lang="en-US" sz="1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9" name="Text Box 116"/>
          <p:cNvSpPr txBox="1">
            <a:spLocks noChangeArrowheads="1"/>
          </p:cNvSpPr>
          <p:nvPr/>
        </p:nvSpPr>
        <p:spPr bwMode="auto">
          <a:xfrm>
            <a:off x="687316" y="761104"/>
            <a:ext cx="16764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Changes from  last report shown in </a:t>
            </a:r>
            <a:r>
              <a:rPr lang="en-US" sz="1200" b="1" dirty="0">
                <a:solidFill>
                  <a:srgbClr val="FF0000"/>
                </a:solidFill>
              </a:rPr>
              <a:t>red.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B8D7C6-3558-432A-A3C1-485F6FE619F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F5BF15D-CF5D-4E4E-AD6D-1EFFBCC7BB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709E5B49-9FE7-49B6-B5E5-F75125C671A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8901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Joseph LEVY (InterDigital)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F5D8E26B-7BCF-4D25-9C89-0168A6618F18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14500" y="838199"/>
            <a:ext cx="8724900" cy="685801"/>
          </a:xfrm>
          <a:prstGeom prst="rect">
            <a:avLst/>
          </a:prstGeom>
          <a:noFill/>
        </p:spPr>
        <p:txBody>
          <a:bodyPr/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en-US" sz="2800" kern="0" dirty="0"/>
              <a:t>AANI SC Closing Report September 2021</a:t>
            </a: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2209800" y="1524000"/>
            <a:ext cx="77724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buFontTx/>
              <a:buNone/>
            </a:pPr>
            <a:r>
              <a:rPr lang="en-US" altLang="en-US" sz="2000" kern="0" dirty="0"/>
              <a:t>Date:</a:t>
            </a:r>
            <a:r>
              <a:rPr lang="en-US" altLang="en-US" sz="2000" b="0" kern="0" dirty="0"/>
              <a:t> 2021-09-20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057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000" dirty="0"/>
              <a:t>Authors:</a:t>
            </a:r>
            <a:endParaRPr lang="en-US" altLang="en-US" sz="2000" b="0" dirty="0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2043113" y="2357438"/>
          <a:ext cx="8029575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245386" imgH="2538729" progId="Word.Document.8">
                  <p:embed/>
                </p:oleObj>
              </mc:Choice>
              <mc:Fallback>
                <p:oleObj name="Document" r:id="rId2" imgW="8245386" imgH="2538729" progId="Word.Document.8">
                  <p:embed/>
                  <p:pic>
                    <p:nvPicPr>
                      <p:cNvPr id="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3113" y="2357438"/>
                        <a:ext cx="8029575" cy="246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F7900AA-4318-4428-ABD5-6A21E6E219DD}"/>
              </a:ext>
            </a:extLst>
          </p:cNvPr>
          <p:cNvSpPr txBox="1"/>
          <p:nvPr/>
        </p:nvSpPr>
        <p:spPr>
          <a:xfrm>
            <a:off x="1714499" y="5257800"/>
            <a:ext cx="4783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r1: editorial date corrections</a:t>
            </a:r>
          </a:p>
        </p:txBody>
      </p:sp>
    </p:spTree>
    <p:extLst>
      <p:ext uri="{BB962C8B-B14F-4D97-AF65-F5344CB8AC3E}">
        <p14:creationId xmlns:p14="http://schemas.microsoft.com/office/powerpoint/2010/main" val="4091266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Joseph LEVY (InterDigital)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F5D8E26B-7BCF-4D25-9C89-0168A6618F18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16945" y="725092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kern="0" dirty="0"/>
              <a:t>Abstract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04245" y="2019698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kern="0" dirty="0"/>
              <a:t>This Document is the closing report for AANI SC, </a:t>
            </a:r>
          </a:p>
          <a:p>
            <a:pPr algn="ctr">
              <a:buFontTx/>
              <a:buNone/>
            </a:pPr>
            <a:r>
              <a:rPr lang="en-US" kern="0" dirty="0"/>
              <a:t>November 2016 Meeting in San Antonio, TX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362201" y="838201"/>
            <a:ext cx="7770813" cy="533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kern="0" dirty="0"/>
              <a:t>Abstract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332707" y="1494405"/>
            <a:ext cx="9829800" cy="46385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/>
              <a:t>This report contains the closing report of the for AANI SC for the September </a:t>
            </a:r>
            <a:r>
              <a:rPr lang="en-US" dirty="0"/>
              <a:t>2021 802.11 Interim Meeting</a:t>
            </a:r>
          </a:p>
        </p:txBody>
      </p:sp>
    </p:spTree>
    <p:extLst>
      <p:ext uri="{BB962C8B-B14F-4D97-AF65-F5344CB8AC3E}">
        <p14:creationId xmlns:p14="http://schemas.microsoft.com/office/powerpoint/2010/main" val="3748791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This document is a digest of the closing reports of all 802.11 sub-groups for presentation at the September 2021 closing plenary meeting. Liaison reports (including reports from the opening plenary) are also included.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Joseph LEVY (InterDigital)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F5D8E26B-7BCF-4D25-9C89-0168A6618F18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16945" y="725092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kern="0" dirty="0"/>
              <a:t>Abstract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04245" y="2019698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kern="0" dirty="0"/>
              <a:t>This Document is the closing report for AANI SC, </a:t>
            </a:r>
          </a:p>
          <a:p>
            <a:pPr algn="ctr">
              <a:buFontTx/>
              <a:buNone/>
            </a:pPr>
            <a:r>
              <a:rPr lang="en-US" kern="0" dirty="0"/>
              <a:t>November 2016 Meeting in San Antonio, TX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362201" y="838201"/>
            <a:ext cx="7770813" cy="533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kern="0" dirty="0"/>
              <a:t>Meeting Overview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6942" y="1494405"/>
            <a:ext cx="11277599" cy="45253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GB" sz="2800" dirty="0"/>
              <a:t>3 Teleconferences were held (</a:t>
            </a:r>
            <a:r>
              <a:rPr lang="en-US" altLang="en-US" b="0" dirty="0"/>
              <a:t>Agenda: </a:t>
            </a:r>
            <a:r>
              <a:rPr lang="en-US" altLang="en-US" b="0" dirty="0">
                <a:hlinkClick r:id="rId2"/>
              </a:rPr>
              <a:t>11-21/1311r3</a:t>
            </a:r>
            <a:r>
              <a:rPr lang="en-US" altLang="en-US" sz="2800" b="0" dirty="0"/>
              <a:t>)</a:t>
            </a:r>
            <a:r>
              <a:rPr lang="en-GB" sz="2800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Monday 13 September 2021 19:00-21:00 h 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Tuesday 14 September 202111:15-13:15 h 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Friday 17 September 2021 9:00-11:00 h ET</a:t>
            </a:r>
          </a:p>
          <a:p>
            <a:pPr marL="0" indent="0"/>
            <a:r>
              <a:rPr lang="en-GB" sz="2800" dirty="0"/>
              <a:t>The AANI SC has made progress on the two topics on the AANI Agenda: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sz="2400" dirty="0"/>
              <a:t>The completion of the technical report on: “</a:t>
            </a:r>
            <a:r>
              <a:rPr lang="en-US" sz="2400" dirty="0"/>
              <a:t>Interworking between 3GPP 5G network &amp; WLAN” (</a:t>
            </a:r>
            <a:r>
              <a:rPr lang="en-US" sz="2400" u="sng" dirty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hlinkClick r:id="rId3"/>
              </a:rPr>
              <a:t>11-20/0013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)</a:t>
            </a:r>
            <a:endParaRPr lang="en-US" sz="2400" dirty="0">
              <a:solidFill>
                <a:schemeClr val="tx1"/>
              </a:solidFill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sz="2400" dirty="0"/>
              <a:t>The reply LS to the WBA LS </a:t>
            </a:r>
            <a:r>
              <a:rPr lang="en-US" sz="2400" b="0" dirty="0"/>
              <a:t>(LS </a:t>
            </a:r>
            <a:r>
              <a:rPr lang="en-US" sz="2400" b="0" dirty="0">
                <a:hlinkClick r:id="rId4"/>
              </a:rPr>
              <a:t>11-21-0170r0</a:t>
            </a:r>
            <a:r>
              <a:rPr lang="en-US" sz="2400" b="0" dirty="0"/>
              <a:t>, related presentation </a:t>
            </a:r>
            <a:r>
              <a:rPr lang="en-US" sz="2400" b="0" dirty="0">
                <a:solidFill>
                  <a:srgbClr val="CCCCFF"/>
                </a:solidFill>
              </a:rPr>
              <a:t>11-21/0408r0</a:t>
            </a:r>
            <a:r>
              <a:rPr lang="en-US" sz="2400" b="0" dirty="0"/>
              <a:t>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2254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620946"/>
            <a:ext cx="7770813" cy="522054"/>
          </a:xfrm>
        </p:spPr>
        <p:txBody>
          <a:bodyPr/>
          <a:lstStyle/>
          <a:p>
            <a:r>
              <a:rPr lang="en-US" dirty="0"/>
              <a:t>Technical Report Status – September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546" y="1157521"/>
            <a:ext cx="11346391" cy="5330195"/>
          </a:xfrm>
        </p:spPr>
        <p:txBody>
          <a:bodyPr/>
          <a:lstStyle/>
          <a:p>
            <a:pPr marL="57150" indent="0"/>
            <a:r>
              <a:rPr lang="en-US" altLang="en-US" dirty="0"/>
              <a:t>Contributions to the AANI SC Regarding the Technical report: </a:t>
            </a:r>
          </a:p>
          <a:p>
            <a:pPr marL="457200" indent="-457200">
              <a:spcBef>
                <a:spcPts val="200"/>
              </a:spcBef>
              <a:buFont typeface="+mj-lt"/>
              <a:buAutoNum type="arabicPeriod"/>
              <a:defRPr/>
            </a:pPr>
            <a:r>
              <a:rPr lang="en-US" altLang="en-US" sz="2000" dirty="0">
                <a:latin typeface="+mj-lt"/>
                <a:hlinkClick r:id="rId2"/>
              </a:rPr>
              <a:t>11-21/1514r0</a:t>
            </a:r>
            <a:r>
              <a:rPr lang="en-US" altLang="en-US" sz="1800" dirty="0">
                <a:latin typeface="+mj-lt"/>
              </a:rPr>
              <a:t> </a:t>
            </a:r>
            <a:r>
              <a:rPr lang="en-US" altLang="en-US" sz="1600" dirty="0"/>
              <a:t>“</a:t>
            </a:r>
            <a:r>
              <a:rPr lang="en-US" sz="1600" dirty="0"/>
              <a:t>Press Release for AANI: Interworking between 3GPP 5G Network &amp; WLAN”, Hyun Seo Oh (ETRI)</a:t>
            </a:r>
          </a:p>
          <a:p>
            <a:pPr marL="457200" indent="-457200">
              <a:spcBef>
                <a:spcPts val="200"/>
              </a:spcBef>
              <a:buFont typeface="+mj-lt"/>
              <a:buAutoNum type="arabicPeriod"/>
              <a:defRPr/>
            </a:pPr>
            <a:r>
              <a:rPr lang="en-US" sz="2000" u="sng" dirty="0">
                <a:solidFill>
                  <a:srgbClr val="0000FF"/>
                </a:solidFill>
                <a:latin typeface="+mj-lt"/>
                <a:ea typeface="Calibri" panose="020F0502020204030204" pitchFamily="34" charset="0"/>
                <a:hlinkClick r:id="rId3"/>
              </a:rPr>
              <a:t>11-20/0013r15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1600" dirty="0"/>
              <a:t>“Draft technical report on interworking between 3GPP 5G network and WLAN“, Hyun Seo Oh (ETRI) </a:t>
            </a:r>
          </a:p>
          <a:p>
            <a:pPr marL="457200" indent="-457200">
              <a:spcBef>
                <a:spcPts val="200"/>
              </a:spcBef>
              <a:buFont typeface="+mj-lt"/>
              <a:buAutoNum type="arabicPeriod"/>
              <a:defRPr/>
            </a:pPr>
            <a:r>
              <a:rPr lang="en-US" sz="2000" u="sng" dirty="0">
                <a:solidFill>
                  <a:srgbClr val="0000FF"/>
                </a:solidFill>
                <a:latin typeface="+mj-lt"/>
                <a:ea typeface="Calibri" panose="020F0502020204030204" pitchFamily="34" charset="0"/>
                <a:hlinkClick r:id="rId4"/>
              </a:rPr>
              <a:t>11-20/0013r16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1600" dirty="0"/>
              <a:t>“Draft technical report on interworking between 3GPP 5G network and WLAN“, Hyun Seo Oh (ETRI) </a:t>
            </a:r>
          </a:p>
          <a:p>
            <a:pPr marL="457200" indent="-457200">
              <a:spcBef>
                <a:spcPts val="200"/>
              </a:spcBef>
              <a:buFont typeface="+mj-lt"/>
              <a:buAutoNum type="arabicPeriod"/>
              <a:defRPr/>
            </a:pPr>
            <a:endParaRPr lang="en-US" sz="1600" dirty="0"/>
          </a:p>
          <a:p>
            <a:pPr marL="0" indent="0"/>
            <a:r>
              <a:rPr lang="en-US" dirty="0"/>
              <a:t>Progress on</a:t>
            </a:r>
            <a:r>
              <a:rPr lang="en-GB" dirty="0"/>
              <a:t>: “</a:t>
            </a:r>
            <a:r>
              <a:rPr lang="en-US" dirty="0"/>
              <a:t>Interworking between 3GPP 5G network &amp; WLAN”</a:t>
            </a:r>
            <a:endParaRPr lang="en-US" sz="2000" u="sng" dirty="0">
              <a:solidFill>
                <a:srgbClr val="0000FF"/>
              </a:solidFill>
              <a:latin typeface="+mj-lt"/>
            </a:endParaRPr>
          </a:p>
          <a:p>
            <a:pPr marL="0" indent="0"/>
            <a:r>
              <a:rPr lang="en-US" sz="2200" b="0" dirty="0"/>
              <a:t>The technical report was reviewed and updated.</a:t>
            </a:r>
          </a:p>
          <a:p>
            <a:r>
              <a:rPr lang="en-US" sz="2200" b="0" dirty="0"/>
              <a:t>A Motion was passed in the AANI SC:</a:t>
            </a:r>
            <a:br>
              <a:rPr lang="en-US" sz="2200" b="0" dirty="0"/>
            </a:br>
            <a:r>
              <a:rPr lang="en-US" sz="3200" dirty="0">
                <a:solidFill>
                  <a:schemeClr val="tx1"/>
                </a:solidFill>
              </a:rPr>
              <a:t>The AANI SC requests 802.11 WG to review and consider the completed report in </a:t>
            </a:r>
            <a:r>
              <a:rPr lang="en-US" sz="3200" dirty="0">
                <a:solidFill>
                  <a:schemeClr val="tx1"/>
                </a:solidFill>
                <a:hlinkClick r:id="rId4"/>
              </a:rPr>
              <a:t>11-20/0013r16</a:t>
            </a:r>
            <a:r>
              <a:rPr lang="en-US" sz="3200" dirty="0">
                <a:solidFill>
                  <a:schemeClr val="tx1"/>
                </a:solidFill>
              </a:rPr>
              <a:t> the “Draft technical report on interworking between 3GPP 5G network &amp; WLAN”.  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b="0" dirty="0">
                <a:solidFill>
                  <a:schemeClr val="tx1"/>
                </a:solidFill>
              </a:rPr>
              <a:t>Moved: Stuart Kerry; Second: Marco Hernandez </a:t>
            </a:r>
            <a:br>
              <a:rPr lang="en-US" sz="3200" b="0" dirty="0">
                <a:solidFill>
                  <a:schemeClr val="tx1"/>
                </a:solidFill>
              </a:rPr>
            </a:br>
            <a:r>
              <a:rPr lang="en-US" sz="3200" b="0" dirty="0">
                <a:solidFill>
                  <a:schemeClr val="tx1"/>
                </a:solidFill>
              </a:rPr>
              <a:t>Yes 14, No 0, Abs 0, DNV 1 – unanimous</a:t>
            </a:r>
            <a:endParaRPr lang="en-US" sz="2800" b="0" dirty="0"/>
          </a:p>
          <a:p>
            <a:pPr>
              <a:buFont typeface="+mj-lt"/>
              <a:buAutoNum type="alphaLcParenR"/>
            </a:pPr>
            <a:endParaRPr lang="en-US" sz="2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Joseph LEVY (InterDigital)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738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620946"/>
            <a:ext cx="7770813" cy="609600"/>
          </a:xfrm>
        </p:spPr>
        <p:txBody>
          <a:bodyPr/>
          <a:lstStyle/>
          <a:p>
            <a:r>
              <a:rPr lang="en-US" dirty="0"/>
              <a:t>WBA Reply LS Status – September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19" y="1245067"/>
            <a:ext cx="11026774" cy="5027613"/>
          </a:xfrm>
        </p:spPr>
        <p:txBody>
          <a:bodyPr/>
          <a:lstStyle/>
          <a:p>
            <a:pPr marL="57150" indent="0"/>
            <a:r>
              <a:rPr lang="en-US" altLang="en-US" dirty="0"/>
              <a:t>Contributions to the AANI SC Regarding the 802.11 Reply LS to WBA: </a:t>
            </a:r>
          </a:p>
          <a:p>
            <a:pPr marL="457200" indent="-457200">
              <a:spcBef>
                <a:spcPts val="200"/>
              </a:spcBef>
              <a:buFont typeface="+mj-lt"/>
              <a:buAutoNum type="arabicPeriod"/>
              <a:defRPr/>
            </a:pPr>
            <a:r>
              <a:rPr lang="en-US" sz="1600" dirty="0">
                <a:hlinkClick r:id="rId2"/>
              </a:rPr>
              <a:t>11-21/1198r2</a:t>
            </a:r>
            <a:r>
              <a:rPr lang="en-US" sz="1600" dirty="0"/>
              <a:t> </a:t>
            </a:r>
            <a:r>
              <a:rPr lang="en-US" sz="1600" b="0" dirty="0"/>
              <a:t>“Draft LS Response to WBA QoS material” Thomas Derham (Broadcom) </a:t>
            </a:r>
          </a:p>
          <a:p>
            <a:pPr marL="457200" indent="-457200">
              <a:spcBef>
                <a:spcPts val="200"/>
              </a:spcBef>
              <a:buFont typeface="+mj-lt"/>
              <a:buAutoNum type="arabicPeriod"/>
              <a:defRPr/>
            </a:pPr>
            <a:r>
              <a:rPr lang="en-US" sz="1600" dirty="0">
                <a:hlinkClick r:id="rId3"/>
              </a:rPr>
              <a:t>11-21/1198r3</a:t>
            </a:r>
            <a:r>
              <a:rPr lang="en-US" sz="1600" dirty="0"/>
              <a:t> </a:t>
            </a:r>
            <a:r>
              <a:rPr lang="en-US" sz="1600" b="0" dirty="0"/>
              <a:t>“Draft LS Response to WBA QoS material” Thomas Derham (Broadcom) </a:t>
            </a:r>
            <a:endParaRPr lang="en-US" sz="1800" b="0" dirty="0"/>
          </a:p>
          <a:p>
            <a:pPr marL="0" indent="0"/>
            <a:r>
              <a:rPr lang="en-US" dirty="0"/>
              <a:t>Progress was made on the 802.11 reply LS to WBA  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b="0" dirty="0"/>
              <a:t>The draft document (</a:t>
            </a:r>
            <a:r>
              <a:rPr lang="en-US" sz="2000" dirty="0">
                <a:hlinkClick r:id="rId2"/>
              </a:rPr>
              <a:t>11-21/1198r2)</a:t>
            </a:r>
            <a:r>
              <a:rPr lang="en-US" sz="2000" dirty="0"/>
              <a:t> </a:t>
            </a:r>
            <a:r>
              <a:rPr lang="en-US" b="0" dirty="0"/>
              <a:t>was discussed and updated</a:t>
            </a:r>
          </a:p>
          <a:p>
            <a:r>
              <a:rPr lang="en-US" dirty="0"/>
              <a:t>A motion was passed:</a:t>
            </a:r>
            <a:br>
              <a:rPr lang="en-US" dirty="0"/>
            </a:br>
            <a:r>
              <a:rPr lang="en-US" sz="3200" b="1" dirty="0">
                <a:solidFill>
                  <a:schemeClr val="tx1"/>
                </a:solidFill>
              </a:rPr>
              <a:t>The AANI SC requests the 802.11 WG to send the reply LS in </a:t>
            </a:r>
            <a:r>
              <a:rPr lang="en-US" sz="3200" b="1" u="sng" dirty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hlinkClick r:id="rId3"/>
              </a:rPr>
              <a:t>11-21/1198r3</a:t>
            </a:r>
            <a:r>
              <a:rPr lang="en-US" sz="3200" b="1" u="sng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“Draft LS Response to WBA QoS material” to WBA, with editorial privileges given to the WG Chair.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2000" b="0" dirty="0">
                <a:solidFill>
                  <a:schemeClr val="tx1"/>
                </a:solidFill>
              </a:rPr>
              <a:t>Moved: Thomas Derham; Second: Marco Hernandez</a:t>
            </a:r>
          </a:p>
          <a:p>
            <a:r>
              <a:rPr lang="en-US" sz="2000" b="0" dirty="0">
                <a:solidFill>
                  <a:schemeClr val="tx1"/>
                </a:solidFill>
              </a:rPr>
              <a:t>	</a:t>
            </a:r>
            <a:r>
              <a:rPr lang="en-US" sz="3200" b="0" dirty="0">
                <a:solidFill>
                  <a:schemeClr val="tx1"/>
                </a:solidFill>
              </a:rPr>
              <a:t>Yes 4, No 1, Abs 2, DNV 2 – Passed</a:t>
            </a:r>
            <a:endParaRPr lang="en-US" b="0" dirty="0"/>
          </a:p>
          <a:p>
            <a:pPr marL="0" indent="0"/>
            <a:r>
              <a:rPr lang="en-US" b="0" dirty="0"/>
              <a:t>A motion will be made to send this reply LS later in this meeting.</a:t>
            </a:r>
          </a:p>
          <a:p>
            <a:pPr marL="857250" lvl="1" indent="-457200">
              <a:buFont typeface="+mj-lt"/>
              <a:buAutoNum type="alphaLcParenR"/>
            </a:pPr>
            <a:endParaRPr lang="en-GB" sz="1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Joseph LEVY (InterDigital)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9424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Joseph LEVY (InterDigital)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F5D8E26B-7BCF-4D25-9C89-0168A6618F18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4600" y="725764"/>
            <a:ext cx="7772400" cy="602695"/>
          </a:xfrm>
          <a:prstGeom prst="rect">
            <a:avLst/>
          </a:prstGeom>
        </p:spPr>
        <p:txBody>
          <a:bodyPr/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en-US" kern="0" dirty="0"/>
              <a:t>Future Session Planning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8AF95E2-06FF-462E-926F-8BD2B0029A66}"/>
              </a:ext>
            </a:extLst>
          </p:cNvPr>
          <p:cNvSpPr txBox="1">
            <a:spLocks/>
          </p:cNvSpPr>
          <p:nvPr/>
        </p:nvSpPr>
        <p:spPr>
          <a:xfrm>
            <a:off x="1586971" y="1466989"/>
            <a:ext cx="9822392" cy="4869895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it-IT" altLang="en-US" dirty="0"/>
              <a:t>802.11 WG November Interim Teleconferences (TBC)</a:t>
            </a:r>
            <a:br>
              <a:rPr lang="it-IT" altLang="en-US" dirty="0"/>
            </a:br>
            <a:r>
              <a:rPr lang="it-IT" altLang="en-US" b="0" dirty="0"/>
              <a:t>the AANI SC - requested 2 meeting slots:</a:t>
            </a:r>
          </a:p>
          <a:p>
            <a:pPr lvl="2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Tuesday 9 Nov 11:15-13:15 ET</a:t>
            </a:r>
          </a:p>
          <a:p>
            <a:pPr lvl="2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Wednesday 10 Nov 19:00-21:00 ET</a:t>
            </a:r>
            <a:endParaRPr lang="it-IT" altLang="en-US" dirty="0"/>
          </a:p>
          <a:p>
            <a:r>
              <a:rPr lang="it-IT" altLang="en-US" dirty="0"/>
              <a:t>AANI SC Teleconference Plan – Agendas will be provided:</a:t>
            </a:r>
          </a:p>
          <a:p>
            <a:pPr lvl="1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</a:rPr>
              <a:t>None scheduled, will be scheduled as required - with 10 days notification</a:t>
            </a:r>
          </a:p>
          <a:p>
            <a:endParaRPr lang="en-US" sz="2000" dirty="0"/>
          </a:p>
          <a:p>
            <a:r>
              <a:rPr lang="en-US" sz="2000" dirty="0"/>
              <a:t>The AANI SC is contribution driven, if you have a topic appropriate for the AANI SC please provide a contribution and notify the Chair. </a:t>
            </a:r>
          </a:p>
        </p:txBody>
      </p:sp>
    </p:spTree>
    <p:extLst>
      <p:ext uri="{BB962C8B-B14F-4D97-AF65-F5344CB8AC3E}">
        <p14:creationId xmlns:p14="http://schemas.microsoft.com/office/powerpoint/2010/main" val="3550479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ARC Closing Report 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2021-09-20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2041526" y="2286001"/>
          <a:ext cx="7559675" cy="263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267030" imgH="2874253" progId="Word.Document.8">
                  <p:embed/>
                </p:oleObj>
              </mc:Choice>
              <mc:Fallback>
                <p:oleObj name="Document" r:id="rId3" imgW="8267030" imgH="2874253" progId="Word.Document.8">
                  <p:embed/>
                  <p:pic>
                    <p:nvPicPr>
                      <p:cNvPr id="102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6" y="2286001"/>
                        <a:ext cx="7559675" cy="2632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2057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5DD6C7-AA64-41D0-A2B0-9F8CA88D574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57719A-4270-4EF0-B685-8A799C057A4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Mark Hamilton, Ruckus/CommScope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F9D2A-38DD-471C-A8E9-93612E5E25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Abstract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dirty="0"/>
              <a:t>This document is the closing report for ARC SC, </a:t>
            </a:r>
          </a:p>
          <a:p>
            <a:pPr algn="ctr" eaLnBrk="1" hangingPunct="1">
              <a:buFontTx/>
              <a:buNone/>
            </a:pPr>
            <a:r>
              <a:rPr lang="en-US" dirty="0"/>
              <a:t>September 2021 Interim Session (virtual)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E42C21-920F-4BED-896B-C7682BF1A93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B79575-AF21-43A2-871F-8B7A9A67C9B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Mark Hamilton, Ruckus/CommScope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827CE-701C-46D1-9BF1-8956FF4D2BB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609600"/>
          </a:xfrm>
        </p:spPr>
        <p:txBody>
          <a:bodyPr/>
          <a:lstStyle/>
          <a:p>
            <a:r>
              <a:rPr lang="en-US" dirty="0"/>
              <a:t>Work Completed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295400"/>
            <a:ext cx="8382000" cy="4876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Agenda is here: </a:t>
            </a:r>
            <a:r>
              <a:rPr lang="en-US" dirty="0">
                <a:hlinkClick r:id="rId3"/>
              </a:rPr>
              <a:t>11-21/1293r8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 err="1"/>
              <a:t>TGbe</a:t>
            </a:r>
            <a:r>
              <a:rPr lang="en-US" dirty="0"/>
              <a:t> architecture concepts:</a:t>
            </a:r>
          </a:p>
          <a:p>
            <a:pPr marL="685800" lvl="2" indent="-342900">
              <a:lnSpc>
                <a:spcPct val="90000"/>
              </a:lnSpc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sz="2000" dirty="0"/>
              <a:t>Continuing from/beyond </a:t>
            </a:r>
            <a:r>
              <a:rPr lang="en-US" sz="2000" dirty="0">
                <a:hlinkClick r:id="rId4"/>
              </a:rPr>
              <a:t>11-21/0577r5</a:t>
            </a:r>
            <a:r>
              <a:rPr lang="en-US" sz="2000" dirty="0"/>
              <a:t> (completed, in </a:t>
            </a:r>
            <a:r>
              <a:rPr lang="en-US" sz="2000" dirty="0" err="1"/>
              <a:t>TGbe</a:t>
            </a:r>
            <a:r>
              <a:rPr lang="en-US" sz="2000" dirty="0"/>
              <a:t>)</a:t>
            </a:r>
          </a:p>
          <a:p>
            <a:pPr marL="685800" lvl="2" indent="-342900">
              <a:lnSpc>
                <a:spcPct val="90000"/>
              </a:lnSpc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hlinkClick r:id="rId5"/>
              </a:rPr>
              <a:t>11-21/0396r5</a:t>
            </a:r>
            <a:r>
              <a:rPr lang="en-US" sz="2000" dirty="0"/>
              <a:t> </a:t>
            </a:r>
          </a:p>
          <a:p>
            <a:pPr marL="685800" lvl="2" indent="-342900">
              <a:lnSpc>
                <a:spcPct val="90000"/>
              </a:lnSpc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hlinkClick r:id="rId6"/>
              </a:rPr>
              <a:t>11-21/1111r9</a:t>
            </a:r>
            <a:r>
              <a:rPr lang="en-US" sz="2000" dirty="0"/>
              <a:t> </a:t>
            </a:r>
          </a:p>
          <a:p>
            <a:pPr marL="685800" lvl="2" indent="-342900">
              <a:lnSpc>
                <a:spcPct val="90000"/>
              </a:lnSpc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sz="2000" dirty="0"/>
              <a:t>Agreed 11-21/1111 ready to be contributed to </a:t>
            </a:r>
            <a:r>
              <a:rPr lang="en-US" sz="2000" dirty="0" err="1"/>
              <a:t>TGbe</a:t>
            </a:r>
            <a:r>
              <a:rPr lang="en-US" sz="2000" dirty="0"/>
              <a:t> (after some cleanup).</a:t>
            </a:r>
          </a:p>
          <a:p>
            <a:pPr marL="685800" lvl="2" indent="-342900">
              <a:lnSpc>
                <a:spcPct val="90000"/>
              </a:lnSpc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sz="2000" dirty="0"/>
              <a:t>Informative Annex under consideration</a:t>
            </a:r>
          </a:p>
          <a:p>
            <a:pPr>
              <a:spcBef>
                <a:spcPts val="0"/>
              </a:spcBef>
            </a:pPr>
            <a:r>
              <a:rPr lang="en-US" dirty="0"/>
              <a:t>Annex G:</a:t>
            </a:r>
          </a:p>
          <a:p>
            <a:pPr lvl="1">
              <a:spcBef>
                <a:spcPts val="0"/>
              </a:spcBef>
            </a:pPr>
            <a:r>
              <a:rPr lang="en-US" dirty="0"/>
              <a:t>Plan is a two-part approach:</a:t>
            </a:r>
          </a:p>
          <a:p>
            <a:pPr lvl="2">
              <a:spcBef>
                <a:spcPts val="0"/>
              </a:spcBef>
            </a:pPr>
            <a:r>
              <a:rPr lang="en-US" dirty="0"/>
              <a:t>Replace any references in main body text (to Annex G or “frame exchange sequence” in various spellings) with normative text in-place, add definition(s), etc.: </a:t>
            </a:r>
            <a:r>
              <a:rPr lang="en-US" dirty="0">
                <a:hlinkClick r:id="rId7"/>
              </a:rPr>
              <a:t>11-21/1516r0</a:t>
            </a:r>
            <a:r>
              <a:rPr lang="en-US" dirty="0"/>
              <a:t> </a:t>
            </a:r>
          </a:p>
          <a:p>
            <a:pPr lvl="3">
              <a:spcBef>
                <a:spcPts val="0"/>
              </a:spcBef>
            </a:pPr>
            <a:r>
              <a:rPr lang="en-US" dirty="0"/>
              <a:t>Nearly complete</a:t>
            </a:r>
          </a:p>
          <a:p>
            <a:pPr lvl="2">
              <a:spcBef>
                <a:spcPts val="0"/>
              </a:spcBef>
            </a:pPr>
            <a:r>
              <a:rPr lang="en-US" dirty="0"/>
              <a:t>Create a new and more useable Annex G with a friendly notation/style and cross-references to main body text for technical details – make it more of an introduction/overview of 802.11 frame exchanges: </a:t>
            </a:r>
            <a:r>
              <a:rPr lang="en-US" dirty="0">
                <a:hlinkClick r:id="rId8"/>
              </a:rPr>
              <a:t>11-21/0414r2</a:t>
            </a:r>
            <a:r>
              <a:rPr lang="en-US" dirty="0"/>
              <a:t> </a:t>
            </a:r>
          </a:p>
          <a:p>
            <a:pPr lvl="3">
              <a:spcBef>
                <a:spcPts val="0"/>
              </a:spcBef>
            </a:pPr>
            <a:r>
              <a:rPr lang="en-US" dirty="0"/>
              <a:t>Will resume on teleconferences</a:t>
            </a:r>
          </a:p>
          <a:p>
            <a:pPr marL="457200" lvl="1" indent="0">
              <a:spcBef>
                <a:spcPts val="0"/>
              </a:spcBef>
            </a:pPr>
            <a:endParaRPr lang="en-US" dirty="0"/>
          </a:p>
          <a:p>
            <a:pPr marL="457200" lvl="1" indent="0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u="sng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8FD239-C23B-47A3-BF1F-B0CBB697966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5C443-3B03-43E2-9FA0-25B38C0D649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Mark Hamilton, Ruckus/CommScope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B2E498-A5BC-4D0F-B0CC-52213744C9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4272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609600"/>
          </a:xfrm>
        </p:spPr>
        <p:txBody>
          <a:bodyPr/>
          <a:lstStyle/>
          <a:p>
            <a:r>
              <a:rPr lang="en-US" dirty="0"/>
              <a:t>Work Completed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981200"/>
            <a:ext cx="8382000" cy="4191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err="1"/>
              <a:t>TGbc</a:t>
            </a:r>
            <a:r>
              <a:rPr lang="en-US" dirty="0"/>
              <a:t> architecture: concluded discussions in </a:t>
            </a:r>
            <a:r>
              <a:rPr lang="en-US" dirty="0" err="1"/>
              <a:t>TGbc</a:t>
            </a:r>
            <a:r>
              <a:rPr lang="en-US" dirty="0"/>
              <a:t> meetings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IEEE Std 802 revision:  Pending …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defRPr/>
            </a:pPr>
            <a:r>
              <a:rPr lang="en-US" dirty="0">
                <a:solidFill>
                  <a:srgbClr val="000000"/>
                </a:solidFill>
                <a:hlinkClick r:id="rId3"/>
              </a:rPr>
              <a:t>ec-21-0131-00-00EC-views-on-revision-of-ieee-std-802.pptx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en-US" sz="1600" dirty="0"/>
          </a:p>
          <a:p>
            <a:pPr lvl="1"/>
            <a:r>
              <a:rPr lang="en-US" dirty="0"/>
              <a:t>Proposal at EC:</a:t>
            </a:r>
          </a:p>
          <a:p>
            <a:pPr lvl="2"/>
            <a:r>
              <a:rPr lang="en-US" dirty="0"/>
              <a:t>A project to revise IEEE Std 802 should be initiated.</a:t>
            </a:r>
          </a:p>
          <a:p>
            <a:pPr lvl="2"/>
            <a:r>
              <a:rPr lang="en-US" dirty="0"/>
              <a:t>The project should be charged with ambitious but documented goals.</a:t>
            </a:r>
          </a:p>
          <a:p>
            <a:pPr lvl="2"/>
            <a:r>
              <a:rPr lang="en-US" dirty="0"/>
              <a:t>The goals should be specified in a consensus report to accompany the PAR.</a:t>
            </a:r>
          </a:p>
          <a:p>
            <a:pPr lvl="2"/>
            <a:r>
              <a:rPr lang="en-US" dirty="0"/>
              <a:t>The report and PAR could be generated by a focused pre-PAR activity, conducted in, for example, a Study Group or an Industry Connections Activity such as </a:t>
            </a:r>
            <a:r>
              <a:rPr lang="en-US" dirty="0" err="1"/>
              <a:t>Nendica</a:t>
            </a:r>
            <a:r>
              <a:rPr lang="en-US" dirty="0"/>
              <a:t>.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en-US" dirty="0"/>
              <a:t>Related?: Review 802.1AC mapping from ISS to 802.11 MAC SAP interface</a:t>
            </a:r>
          </a:p>
          <a:p>
            <a:pPr lvl="1"/>
            <a:endParaRPr lang="en-US" dirty="0"/>
          </a:p>
          <a:p>
            <a:pPr marL="457200" lvl="1" indent="0">
              <a:spcBef>
                <a:spcPts val="0"/>
              </a:spcBef>
            </a:pPr>
            <a:endParaRPr lang="en-US" dirty="0"/>
          </a:p>
          <a:p>
            <a:pPr marL="457200" lvl="1" indent="0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u="sng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72B171-C2FB-4E20-8F25-ACDB933E5C2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C43F8A-2635-4B9D-A760-2BA9C54A55E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Mark Hamilton, Ruckus/CommScope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EFE71E-ECFB-4650-A236-63E619B607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76297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609600"/>
          </a:xfrm>
        </p:spPr>
        <p:txBody>
          <a:bodyPr/>
          <a:lstStyle/>
          <a:p>
            <a:r>
              <a:rPr lang="en-US" dirty="0"/>
              <a:t>Monitoring/future activities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1351754-4384-4741-98EB-67ED3215A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524000"/>
            <a:ext cx="7924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2" indent="0">
              <a:spcBef>
                <a:spcPts val="300"/>
              </a:spcBef>
              <a:spcAft>
                <a:spcPts val="0"/>
              </a:spcAft>
              <a:buNone/>
              <a:defRPr/>
            </a:pPr>
            <a:r>
              <a:rPr lang="en-US" altLang="en-US" b="1" kern="0" dirty="0"/>
              <a:t>Other items being tracked (but not actively worked unless/until contributions):</a:t>
            </a:r>
          </a:p>
          <a:p>
            <a:pPr marL="685800" lvl="2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b="1" kern="0" dirty="0"/>
              <a:t>Related to IEEE Std 802 updates:</a:t>
            </a:r>
          </a:p>
          <a:p>
            <a:pPr marL="1143000" lvl="3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b="1" kern="0" dirty="0"/>
              <a:t>802.1AC mapping from ISS to 802.11 MAC SAP interface</a:t>
            </a:r>
          </a:p>
          <a:p>
            <a:pPr marL="1143000" lvl="3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b="1" kern="0" dirty="0"/>
              <a:t>Consider any changes to remove 802.2/LLC terms?</a:t>
            </a:r>
          </a:p>
          <a:p>
            <a:pPr marL="1143000" lvl="3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b="1" kern="0" dirty="0"/>
              <a:t>Clarifying EPD/LPD: </a:t>
            </a:r>
            <a:r>
              <a:rPr lang="en-US" sz="2000" kern="0" dirty="0">
                <a:hlinkClick r:id="rId3"/>
              </a:rPr>
              <a:t>11-20/0174r0</a:t>
            </a:r>
            <a:endParaRPr lang="en-US" sz="2000" b="1" kern="0" dirty="0">
              <a:solidFill>
                <a:schemeClr val="accent2">
                  <a:lumMod val="75000"/>
                </a:schemeClr>
              </a:solidFill>
            </a:endParaRPr>
          </a:p>
          <a:p>
            <a:pPr marL="685800" lvl="2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b="1" kern="0" dirty="0"/>
              <a:t>“What is a STA?” (per </a:t>
            </a:r>
            <a:r>
              <a:rPr lang="en-US" sz="2000" b="1" kern="0" dirty="0" err="1"/>
              <a:t>REVmd</a:t>
            </a:r>
            <a:r>
              <a:rPr lang="en-US" sz="2000" b="1" kern="0" dirty="0"/>
              <a:t> discussion: </a:t>
            </a:r>
            <a:r>
              <a:rPr lang="en-US" sz="2000" kern="0" dirty="0">
                <a:solidFill>
                  <a:schemeClr val="accent2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11-19/0106r0</a:t>
            </a:r>
            <a:r>
              <a:rPr lang="en-US" sz="2000" b="1" kern="0" dirty="0"/>
              <a:t>)</a:t>
            </a:r>
          </a:p>
          <a:p>
            <a:pPr marL="685800" lvl="2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b="1" kern="0" dirty="0"/>
              <a:t>Off-channel TDLS architecture</a:t>
            </a:r>
          </a:p>
          <a:p>
            <a:pPr marL="685800" lvl="2" indent="-34290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kern="0" dirty="0"/>
              <a:t>MLME-RESET, versus MLME-JOIN, MLME-START, MLME-SCAN and MLME-END</a:t>
            </a:r>
          </a:p>
          <a:p>
            <a:pPr marL="1143000" lvl="3" indent="-34290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kern="0" dirty="0"/>
              <a:t>One aspect is how MAC address is set/controlled – related to IEEE 1609/</a:t>
            </a:r>
            <a:r>
              <a:rPr lang="en-US" sz="2000" b="1" kern="0" dirty="0" err="1"/>
              <a:t>TGbd</a:t>
            </a:r>
            <a:r>
              <a:rPr lang="en-US" sz="2000" b="1" kern="0" dirty="0"/>
              <a:t>  activities</a:t>
            </a:r>
          </a:p>
          <a:p>
            <a:pPr marL="685800" lvl="2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b="1" kern="0" dirty="0" err="1"/>
              <a:t>Nendica’s</a:t>
            </a:r>
            <a:r>
              <a:rPr lang="en-US" sz="2000" b="1" kern="0" dirty="0"/>
              <a:t>/</a:t>
            </a:r>
            <a:r>
              <a:rPr lang="en-US" sz="2000" b="1" kern="0" dirty="0" err="1"/>
              <a:t>TGbe’s</a:t>
            </a:r>
            <a:r>
              <a:rPr lang="en-US" sz="2000" b="1" kern="0" dirty="0"/>
              <a:t> discussion on 802.11 in a Deterministic Network/Time-Sensitive Networking</a:t>
            </a:r>
          </a:p>
          <a:p>
            <a:pPr marL="342900" lvl="1" indent="-342900" eaLnBrk="1" hangingPunct="1">
              <a:lnSpc>
                <a:spcPct val="90000"/>
              </a:lnSpc>
              <a:spcBef>
                <a:spcPts val="300"/>
              </a:spcBef>
              <a:buFont typeface="Arial" pitchFamily="34" charset="0"/>
              <a:buChar char="•"/>
              <a:defRPr/>
            </a:pPr>
            <a:endParaRPr lang="en-US" sz="1800" kern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F0CA4D-C10C-4E94-91BD-97BCD4FE1EB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14B12E-C94D-4676-AF90-A58FD49FEA1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Mark Hamilton, Ruckus/CommScope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E342E-4DA8-46F4-B975-1D4AABC09E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38821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605118"/>
          </a:xfrm>
        </p:spPr>
        <p:txBody>
          <a:bodyPr/>
          <a:lstStyle/>
          <a:p>
            <a:r>
              <a:rPr lang="en-US" dirty="0"/>
              <a:t>Plans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371600"/>
            <a:ext cx="8686800" cy="49530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Ongoing work:</a:t>
            </a:r>
            <a:endParaRPr lang="en-US" dirty="0"/>
          </a:p>
          <a:p>
            <a:pPr marL="684213">
              <a:lnSpc>
                <a:spcPct val="90000"/>
              </a:lnSpc>
            </a:pPr>
            <a:r>
              <a:rPr lang="en-US" dirty="0"/>
              <a:t>Continue Annex G discussion</a:t>
            </a:r>
          </a:p>
          <a:p>
            <a:pPr marL="684213">
              <a:lnSpc>
                <a:spcPct val="90000"/>
              </a:lnSpc>
            </a:pPr>
            <a:r>
              <a:rPr lang="en-US" dirty="0" err="1"/>
              <a:t>TGbe</a:t>
            </a:r>
            <a:r>
              <a:rPr lang="en-US" dirty="0"/>
              <a:t> informative annex consideration</a:t>
            </a:r>
          </a:p>
          <a:p>
            <a:pPr marL="684213">
              <a:lnSpc>
                <a:spcPct val="90000"/>
              </a:lnSpc>
            </a:pPr>
            <a:r>
              <a:rPr lang="en-US" dirty="0"/>
              <a:t>Status update on IEEE Std 802 revision, technical work if/as appropriate</a:t>
            </a:r>
          </a:p>
          <a:p>
            <a:pPr marL="684213">
              <a:lnSpc>
                <a:spcPct val="90000"/>
              </a:lnSpc>
            </a:pPr>
            <a:r>
              <a:rPr lang="en-US" dirty="0"/>
              <a:t>Other monitoring/future activities</a:t>
            </a:r>
          </a:p>
          <a:p>
            <a:pPr marL="684213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sz="3200" dirty="0"/>
              <a:t>Teleconferences</a:t>
            </a:r>
          </a:p>
          <a:p>
            <a:pPr marL="684213" lvl="1" indent="-342900">
              <a:lnSpc>
                <a:spcPct val="90000"/>
              </a:lnSpc>
              <a:buChar char="•"/>
            </a:pPr>
            <a:r>
              <a:rPr lang="en-US" sz="2400" b="1" dirty="0">
                <a:cs typeface="+mn-cs"/>
              </a:rPr>
              <a:t>Oct 11 (Monday): 13:00 ET, 2 hours</a:t>
            </a:r>
          </a:p>
          <a:p>
            <a:pPr marL="684213" lvl="1" indent="-342900">
              <a:lnSpc>
                <a:spcPct val="90000"/>
              </a:lnSpc>
              <a:buChar char="•"/>
            </a:pPr>
            <a:r>
              <a:rPr lang="en-US" sz="2400" b="1" dirty="0">
                <a:cs typeface="+mn-cs"/>
              </a:rPr>
              <a:t>Oct 28 (Thursday): 19:00 ET, 2 hours</a:t>
            </a:r>
            <a:endParaRPr lang="en-US" sz="3200" b="1" dirty="0"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sz="3200" dirty="0"/>
              <a:t>Two meeting slots requested in November</a:t>
            </a:r>
          </a:p>
          <a:p>
            <a:pPr marL="684213">
              <a:lnSpc>
                <a:spcPct val="90000"/>
              </a:lnSpc>
            </a:pP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C3AFDE-BBF3-49C7-8697-77164C18B93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B0B9C5-420E-4CAA-B698-6F1E3E5FB45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Mark Hamilton, Ruckus/CommScope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F6D429-E813-420C-A0B2-7E9FD5BFA5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2900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Attendance data</a:t>
            </a:r>
          </a:p>
        </p:txBody>
      </p:sp>
      <p:sp>
        <p:nvSpPr>
          <p:cNvPr id="28675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867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Robert Stacey (Intel)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2021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0366C23-4538-4CEB-9158-0679D70D390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606425"/>
            <a:ext cx="10363200" cy="13335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dirty="0"/>
              <a:t>IEEE 802.11 Coexistence SC</a:t>
            </a:r>
            <a:br>
              <a:rPr lang="en-AU" dirty="0"/>
            </a:br>
            <a:r>
              <a:rPr lang="en-AU" dirty="0"/>
              <a:t>Sep 2021 (virtual) closing report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088654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20210921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Sep 2021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Andrew Myles, Cisco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 smtClean="0"/>
              <a:pPr/>
              <a:t>30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989013" y="3148013"/>
          <a:ext cx="9963150" cy="242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39485" imgH="2553175" progId="Word.Document.8">
                  <p:embed/>
                </p:oleObj>
              </mc:Choice>
              <mc:Fallback>
                <p:oleObj name="Document" r:id="rId3" imgW="10439485" imgH="2553175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3" y="3148013"/>
                        <a:ext cx="9963150" cy="2424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2702893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IEEE 802.11 Coexistence SC achieved its goals as a discussion forum for coexistence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916832"/>
            <a:ext cx="10361084" cy="4536504"/>
          </a:xfrm>
        </p:spPr>
        <p:txBody>
          <a:bodyPr/>
          <a:lstStyle/>
          <a:p>
            <a:r>
              <a:rPr lang="en-AU" dirty="0"/>
              <a:t>802.11 Coex SC summary for Sep  2021 (</a:t>
            </a:r>
            <a:r>
              <a:rPr lang="en-AU" dirty="0">
                <a:hlinkClick r:id="rId2"/>
              </a:rPr>
              <a:t>11-21-1286</a:t>
            </a:r>
            <a:r>
              <a:rPr lang="en-AU" dirty="0"/>
              <a:t>)</a:t>
            </a:r>
          </a:p>
          <a:p>
            <a:pPr lvl="1"/>
            <a:r>
              <a:rPr lang="en-AU" dirty="0"/>
              <a:t>Wi-Fi/LAA coexistence is becoming more important as more LAA is deployed</a:t>
            </a:r>
          </a:p>
          <a:p>
            <a:pPr lvl="2"/>
            <a:r>
              <a:rPr lang="en-AU" dirty="0"/>
              <a:t>… but measurements suggest concerns with LAA/Wi-Fi </a:t>
            </a:r>
            <a:r>
              <a:rPr lang="en-AU" dirty="0" err="1"/>
              <a:t>coex</a:t>
            </a:r>
            <a:r>
              <a:rPr lang="en-AU" dirty="0"/>
              <a:t> (</a:t>
            </a:r>
            <a:r>
              <a:rPr lang="en-AU" dirty="0" err="1"/>
              <a:t>esp</a:t>
            </a:r>
            <a:r>
              <a:rPr lang="en-AU" dirty="0"/>
              <a:t> hidden station)</a:t>
            </a:r>
          </a:p>
          <a:p>
            <a:pPr lvl="1"/>
            <a:r>
              <a:rPr lang="en-AU" dirty="0"/>
              <a:t>There is an agreement on 5 GHz </a:t>
            </a:r>
            <a:r>
              <a:rPr lang="en-AU" dirty="0" err="1"/>
              <a:t>coex</a:t>
            </a:r>
            <a:r>
              <a:rPr lang="en-AU" dirty="0"/>
              <a:t> mechanisms in Europe </a:t>
            </a:r>
          </a:p>
          <a:p>
            <a:pPr lvl="2"/>
            <a:r>
              <a:rPr lang="en-AU" dirty="0"/>
              <a:t>… but it is not yet clear how well 802.11be will operate when coexisting with 802.11ax</a:t>
            </a:r>
          </a:p>
          <a:p>
            <a:pPr lvl="1"/>
            <a:r>
              <a:rPr lang="en-AU" dirty="0"/>
              <a:t>There is an agreement on 6 GHz </a:t>
            </a:r>
            <a:r>
              <a:rPr lang="en-AU" dirty="0" err="1"/>
              <a:t>coex</a:t>
            </a:r>
            <a:r>
              <a:rPr lang="en-AU" dirty="0"/>
              <a:t> mechanisms in Europe </a:t>
            </a:r>
          </a:p>
          <a:p>
            <a:pPr lvl="2"/>
            <a:r>
              <a:rPr lang="en-AU" dirty="0"/>
              <a:t>… except in relation to NB FH operation, which remains very contentious</a:t>
            </a:r>
          </a:p>
          <a:p>
            <a:pPr lvl="2"/>
            <a:r>
              <a:rPr lang="en-AU" dirty="0"/>
              <a:t>… and there may be some 802.11ax/11be spec work to optimise operation in 6 GHz</a:t>
            </a:r>
          </a:p>
          <a:p>
            <a:pPr lvl="1"/>
            <a:r>
              <a:rPr lang="en-AU" dirty="0"/>
              <a:t>There is continuing opposition to allowing Wi-Fi to use all of 6 GHz globally</a:t>
            </a:r>
          </a:p>
          <a:p>
            <a:pPr lvl="2"/>
            <a:r>
              <a:rPr lang="en-AU" dirty="0"/>
              <a:t>… but the upper 6 GHz may become available in Europe soon, despite GSMA campaigning</a:t>
            </a:r>
          </a:p>
          <a:p>
            <a:pPr lvl="1"/>
            <a:r>
              <a:rPr lang="en-AU" dirty="0"/>
              <a:t>The 60 GHz regulatory discussions have moved to IEEE 802.118 WG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Andrew Myles, Cisco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88408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IEEE 802.11 Coexistence SC will continue</a:t>
            </a:r>
            <a:br>
              <a:rPr lang="en-AU" dirty="0"/>
            </a:br>
            <a:r>
              <a:rPr lang="en-AU" dirty="0"/>
              <a:t>promoting good coexistence in Nov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844824"/>
            <a:ext cx="10361084" cy="4113213"/>
          </a:xfrm>
        </p:spPr>
        <p:txBody>
          <a:bodyPr/>
          <a:lstStyle/>
          <a:p>
            <a:r>
              <a:rPr lang="en-AU" dirty="0"/>
              <a:t>IEEE 802.11 Coexistence SC will meet virtually in Nov 2021</a:t>
            </a:r>
          </a:p>
          <a:p>
            <a:pPr lvl="1"/>
            <a:r>
              <a:rPr lang="en-AU" dirty="0"/>
              <a:t>Review latest Wi-Fi/LAA coexistence measurements</a:t>
            </a:r>
          </a:p>
          <a:p>
            <a:pPr lvl="2"/>
            <a:r>
              <a:rPr lang="en-AU" dirty="0">
                <a:solidFill>
                  <a:srgbClr val="00B050"/>
                </a:solidFill>
              </a:rPr>
              <a:t>… with a submission expected from Uni of Chicago </a:t>
            </a:r>
          </a:p>
          <a:p>
            <a:pPr lvl="1"/>
            <a:r>
              <a:rPr lang="en-AU" dirty="0"/>
              <a:t>Review results ETSI BRAN #111 (Sep) &amp; prepare for BRAN #112 (Dec)</a:t>
            </a:r>
          </a:p>
          <a:p>
            <a:pPr lvl="2"/>
            <a:r>
              <a:rPr lang="en-AU" dirty="0"/>
              <a:t>… particularly the NB FH discussion for 6 GHz in Europe</a:t>
            </a:r>
          </a:p>
          <a:p>
            <a:pPr lvl="3"/>
            <a:r>
              <a:rPr lang="en-AU" dirty="0" err="1"/>
              <a:t>ie</a:t>
            </a:r>
            <a:r>
              <a:rPr lang="en-AU" dirty="0"/>
              <a:t>, what is impact of NB FH on coexistence with 802.11?</a:t>
            </a:r>
          </a:p>
          <a:p>
            <a:pPr lvl="1"/>
            <a:r>
              <a:rPr lang="en-AU" dirty="0"/>
              <a:t>Discuss need to refine 802.11ax/be standard for optimal operation in 6 GHz in Europe</a:t>
            </a:r>
          </a:p>
          <a:p>
            <a:pPr lvl="2"/>
            <a:r>
              <a:rPr lang="en-AU" dirty="0" err="1"/>
              <a:t>ie</a:t>
            </a:r>
            <a:r>
              <a:rPr lang="en-AU" dirty="0"/>
              <a:t>, are IEEE 802.11 changes needed to account for </a:t>
            </a:r>
            <a:r>
              <a:rPr lang="en-AU" i="1" dirty="0"/>
              <a:t>EDT</a:t>
            </a:r>
            <a:r>
              <a:rPr lang="en-AU" dirty="0"/>
              <a:t> @ -72 dBm constraint in 6 GHz?</a:t>
            </a:r>
          </a:p>
          <a:p>
            <a:pPr lvl="1"/>
            <a:r>
              <a:rPr lang="en-AU" dirty="0"/>
              <a:t>Discuss impact of EN 301 893 compromise on 802.11be operation in 5 GHz in Europe</a:t>
            </a:r>
          </a:p>
          <a:p>
            <a:pPr lvl="2"/>
            <a:r>
              <a:rPr lang="en-AU" dirty="0" err="1"/>
              <a:t>ie</a:t>
            </a:r>
            <a:r>
              <a:rPr lang="en-AU" dirty="0"/>
              <a:t>, is 802.11be operation adversely impacted by the </a:t>
            </a:r>
            <a:r>
              <a:rPr lang="en-AU" i="1" dirty="0"/>
              <a:t>compromise</a:t>
            </a:r>
            <a:r>
              <a:rPr lang="en-AU" dirty="0"/>
              <a:t> compared to 802.11ax operation?</a:t>
            </a:r>
          </a:p>
          <a:p>
            <a:pPr lvl="2"/>
            <a:r>
              <a:rPr lang="en-AU" dirty="0">
                <a:solidFill>
                  <a:srgbClr val="00B050"/>
                </a:solidFill>
              </a:rPr>
              <a:t>… with at least one submission expected</a:t>
            </a:r>
          </a:p>
          <a:p>
            <a:pPr lvl="1"/>
            <a:r>
              <a:rPr lang="en-AU" dirty="0"/>
              <a:t>Review recent 3GPP RAN/RAN1/RAN4 activities relevant to coexistence</a:t>
            </a:r>
          </a:p>
          <a:p>
            <a:pPr lvl="2"/>
            <a:r>
              <a:rPr lang="en-AU" dirty="0">
                <a:solidFill>
                  <a:srgbClr val="00B050"/>
                </a:solidFill>
              </a:rPr>
              <a:t>… with at least one submission expected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Andrew Myles, Cisco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 2021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76C78-AFC2-4D4A-9EAD-4C9C57C5E859}"/>
              </a:ext>
            </a:extLst>
          </p:cNvPr>
          <p:cNvSpPr/>
          <p:nvPr/>
        </p:nvSpPr>
        <p:spPr bwMode="auto">
          <a:xfrm>
            <a:off x="8760296" y="2204864"/>
            <a:ext cx="3132348" cy="47016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A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6" charset="0"/>
                <a:ea typeface="MS Gothic" charset="-128"/>
              </a:rPr>
              <a:t>Contributions are sought </a:t>
            </a:r>
            <a:r>
              <a:rPr lang="en-AU" b="1" dirty="0">
                <a:solidFill>
                  <a:srgbClr val="FF0000"/>
                </a:solidFill>
              </a:rPr>
              <a:t>&amp; </a:t>
            </a:r>
            <a:r>
              <a:rPr kumimoji="0" lang="en-A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6" charset="0"/>
                <a:ea typeface="MS Gothic" charset="-128"/>
              </a:rPr>
              <a:t>encouraged!</a:t>
            </a:r>
          </a:p>
        </p:txBody>
      </p:sp>
    </p:spTree>
    <p:extLst>
      <p:ext uri="{BB962C8B-B14F-4D97-AF65-F5344CB8AC3E}">
        <p14:creationId xmlns:p14="http://schemas.microsoft.com/office/powerpoint/2010/main" val="8899793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929218" y="332601"/>
            <a:ext cx="11820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/>
              <a:t>September 2021</a:t>
            </a:r>
            <a:endParaRPr lang="en-GB" altLang="en-US" sz="1800" dirty="0"/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9327232" y="6475413"/>
            <a:ext cx="206466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r>
              <a:rPr lang="en-GB"/>
              <a:t>Jim Lansford, Qualcomm</a:t>
            </a:r>
            <a:endParaRPr lang="en-GB" sz="1200" b="0" dirty="0"/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15000" y="6483483"/>
            <a:ext cx="685800" cy="184666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/>
              <a:t>Slide </a:t>
            </a:r>
            <a:fld id="{E5DD9A7A-ED0C-43AC-A30B-9DAF42DACF76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GB" altLang="en-US" sz="1200" b="0" dirty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dirty="0"/>
              <a:t>WNG SC Closing Report</a:t>
            </a: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dirty="0"/>
              <a:t>Date:</a:t>
            </a:r>
            <a:r>
              <a:rPr lang="en-GB" altLang="en-US" sz="2000" b="0" dirty="0"/>
              <a:t> 2021-09-21</a:t>
            </a:r>
          </a:p>
        </p:txBody>
      </p:sp>
      <p:graphicFrame>
        <p:nvGraphicFramePr>
          <p:cNvPr id="13319" name="Object 5"/>
          <p:cNvGraphicFramePr>
            <a:graphicFrameLocks noChangeAspect="1"/>
          </p:cNvGraphicFramePr>
          <p:nvPr/>
        </p:nvGraphicFramePr>
        <p:xfrm>
          <a:off x="2244725" y="2519363"/>
          <a:ext cx="9439275" cy="241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9056359" imgH="2312431" progId="Word.Document.8">
                  <p:embed/>
                </p:oleObj>
              </mc:Choice>
              <mc:Fallback>
                <p:oleObj name="Document" r:id="rId3" imgW="9056359" imgH="2312431" progId="Word.Document.8">
                  <p:embed/>
                  <p:pic>
                    <p:nvPicPr>
                      <p:cNvPr id="1331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4725" y="2519363"/>
                        <a:ext cx="9439275" cy="2417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2057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/>
              <a:t>Authors:</a:t>
            </a:r>
            <a:endParaRPr lang="en-GB" altLang="en-US" sz="2000" b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929218" y="332601"/>
            <a:ext cx="11820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/>
              <a:t>September 2021</a:t>
            </a:r>
            <a:endParaRPr lang="en-GB" altLang="en-US" sz="1800" dirty="0"/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9327232" y="6475413"/>
            <a:ext cx="206466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r>
              <a:rPr lang="en-GB"/>
              <a:t>Jim Lansford, Qualcomm</a:t>
            </a:r>
            <a:endParaRPr lang="en-GB" sz="1200" b="0" dirty="0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6481949"/>
            <a:ext cx="609600" cy="184666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/>
              <a:t>Slide </a:t>
            </a:r>
            <a:fld id="{49436526-2E2D-4112-A1A2-07C822E07195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GB" altLang="en-US" sz="1200" b="0" dirty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dirty="0"/>
              <a:t>Abstract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6864" y="1752600"/>
            <a:ext cx="6334472" cy="41148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3200" dirty="0"/>
              <a:t> Closing report for WNG SC for September 2021 virtual meeting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929218" y="332601"/>
            <a:ext cx="11820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/>
              <a:t>September 2021</a:t>
            </a:r>
            <a:endParaRPr lang="en-GB" altLang="en-US" sz="1800" dirty="0"/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9327232" y="6475413"/>
            <a:ext cx="206466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r>
              <a:rPr lang="en-GB"/>
              <a:t>Jim Lansford, Qualcomm</a:t>
            </a:r>
            <a:endParaRPr lang="en-GB" sz="1200" b="0" dirty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1424" y="836712"/>
            <a:ext cx="10513168" cy="5184576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3200" dirty="0"/>
              <a:t>Summary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2000" dirty="0"/>
              <a:t>Final Agenda</a:t>
            </a:r>
          </a:p>
          <a:p>
            <a:pPr marL="1200150" lvl="2" indent="-457200">
              <a:spcBef>
                <a:spcPct val="0"/>
              </a:spcBef>
              <a:defRPr/>
            </a:pPr>
            <a:r>
              <a:rPr lang="en-US" altLang="en-US" sz="1600" dirty="0">
                <a:hlinkClick r:id="rId3"/>
              </a:rPr>
              <a:t>https://mentor.ieee.org/802.11/dcn/21/11-21-0945-01-0wng-agenda-for-wng-sc-2021-september.pptx</a:t>
            </a:r>
            <a:r>
              <a:rPr lang="en-US" altLang="en-US" sz="1600" dirty="0"/>
              <a:t>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2000" dirty="0"/>
              <a:t>Presentations at September 2021 meeting</a:t>
            </a:r>
            <a:endParaRPr lang="en-GB" altLang="en-US" sz="2000" dirty="0"/>
          </a:p>
          <a:p>
            <a:pPr marL="857250" lvl="1" indent="-457200">
              <a:spcBef>
                <a:spcPct val="0"/>
              </a:spcBef>
              <a:defRPr/>
            </a:pPr>
            <a:r>
              <a:rPr lang="en-US" sz="1800" dirty="0"/>
              <a:t>“802/802.11 and Research engagement” – Dorothy Stanley (HPE), et al</a:t>
            </a:r>
          </a:p>
          <a:p>
            <a:pPr marL="1200150" lvl="2" indent="-457200">
              <a:spcBef>
                <a:spcPct val="0"/>
              </a:spcBef>
              <a:defRPr/>
            </a:pPr>
            <a:r>
              <a:rPr lang="en-US" sz="1600" dirty="0">
                <a:hlinkClick r:id="rId4"/>
              </a:rPr>
              <a:t>https://mentor.ieee.org/802.11/dcn/21/11-21-1423-00-0wng-802-802-11-and-research-engagement.pptx</a:t>
            </a:r>
            <a:r>
              <a:rPr lang="en-US" sz="1600" dirty="0"/>
              <a:t> </a:t>
            </a:r>
          </a:p>
          <a:p>
            <a:pPr marL="1200150" lvl="2" indent="-457200">
              <a:spcBef>
                <a:spcPct val="0"/>
              </a:spcBef>
              <a:defRPr/>
            </a:pPr>
            <a:r>
              <a:rPr lang="en-US" sz="1600" dirty="0"/>
              <a:t>No motions or straw polls</a:t>
            </a:r>
          </a:p>
          <a:p>
            <a:pPr marL="857250" lvl="1" indent="-457200">
              <a:spcBef>
                <a:spcPct val="0"/>
              </a:spcBef>
              <a:defRPr/>
            </a:pPr>
            <a:r>
              <a:rPr lang="en-US" sz="1800" dirty="0"/>
              <a:t>“`Invitation to Join the IEEE Synthetic Aperture Standards Committee” - Peter </a:t>
            </a:r>
            <a:r>
              <a:rPr lang="en-US" sz="1800" dirty="0" err="1"/>
              <a:t>Vouras</a:t>
            </a:r>
            <a:r>
              <a:rPr lang="en-US" sz="1800" dirty="0"/>
              <a:t>, NIST </a:t>
            </a:r>
            <a:r>
              <a:rPr lang="en-US" sz="1600" dirty="0"/>
              <a:t>(&amp; Chair of the Synthetic Aperture Standards Committee in IEEE Signal Processing Society)</a:t>
            </a:r>
          </a:p>
          <a:p>
            <a:pPr marL="1200150" lvl="2" indent="-457200">
              <a:spcBef>
                <a:spcPct val="0"/>
              </a:spcBef>
              <a:defRPr/>
            </a:pPr>
            <a:r>
              <a:rPr lang="en-US" sz="1600" dirty="0">
                <a:hlinkClick r:id="rId5"/>
              </a:rPr>
              <a:t>https://mentor.ieee.org/802.11/dcn/21/11-21-1494-00-0wng-invitation-to-synthetic-aperture-standards-committee.pptx</a:t>
            </a:r>
            <a:r>
              <a:rPr lang="en-US" sz="1600" dirty="0"/>
              <a:t> </a:t>
            </a:r>
          </a:p>
          <a:p>
            <a:pPr marL="1200150" lvl="2" indent="-457200">
              <a:spcBef>
                <a:spcPct val="0"/>
              </a:spcBef>
              <a:defRPr/>
            </a:pPr>
            <a:r>
              <a:rPr lang="en-US" sz="1600" dirty="0"/>
              <a:t>No motions or straw polls</a:t>
            </a:r>
          </a:p>
          <a:p>
            <a:pPr marL="457200" indent="-457200">
              <a:spcBef>
                <a:spcPts val="0"/>
              </a:spcBef>
            </a:pPr>
            <a:r>
              <a:rPr lang="en-GB" altLang="en-US" sz="2000" dirty="0"/>
              <a:t>Minutes</a:t>
            </a:r>
          </a:p>
          <a:p>
            <a:pPr lvl="1">
              <a:spcBef>
                <a:spcPts val="0"/>
              </a:spcBef>
            </a:pPr>
            <a:r>
              <a:rPr lang="en-GB" altLang="en-US" sz="1800" dirty="0"/>
              <a:t> </a:t>
            </a:r>
            <a:r>
              <a:rPr lang="en-GB" altLang="en-US" sz="1800" dirty="0">
                <a:hlinkClick r:id="rId6"/>
              </a:rPr>
              <a:t>https://mentor.ieee.org/802.11/dcn/21/11-21-1505-00-0wng-wng-meeting-minutes-2021-september-electronic-meeting.docx</a:t>
            </a:r>
            <a:r>
              <a:rPr lang="en-GB" altLang="en-US" sz="1800" dirty="0"/>
              <a:t> </a:t>
            </a:r>
          </a:p>
          <a:p>
            <a:pPr>
              <a:spcBef>
                <a:spcPts val="0"/>
              </a:spcBef>
            </a:pPr>
            <a:r>
              <a:rPr lang="en-GB" altLang="ko-KR" sz="2000" dirty="0">
                <a:ea typeface="Gulim" pitchFamily="34" charset="-127"/>
              </a:rPr>
              <a:t>Plans for November 2021</a:t>
            </a:r>
            <a:endParaRPr lang="en-US" altLang="en-US" sz="2000" dirty="0"/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en-US" sz="1800" dirty="0"/>
              <a:t>TBD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altLang="en-US" sz="2000" dirty="0"/>
              <a:t>No motions in the SG, no conference calls</a:t>
            </a:r>
            <a:endParaRPr lang="en-GB" altLang="en-US" sz="2000" dirty="0"/>
          </a:p>
          <a:p>
            <a:pPr eaLnBrk="1" hangingPunct="1">
              <a:spcBef>
                <a:spcPts val="0"/>
              </a:spcBef>
              <a:defRPr/>
            </a:pPr>
            <a:endParaRPr lang="en-US" altLang="en-US" sz="2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BAB92-3537-4FD7-A540-1B32C8074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91200" y="6481949"/>
            <a:ext cx="609600" cy="184666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/>
              <a:t>Slide </a:t>
            </a:r>
            <a:fld id="{49436526-2E2D-4112-A1A2-07C822E07195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GB" altLang="en-US" sz="1200" b="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dirty="0"/>
              <a:t>IEEE 802 JTC1 Standing Committee</a:t>
            </a:r>
            <a:br>
              <a:rPr lang="en-AU" dirty="0"/>
            </a:br>
            <a:r>
              <a:rPr lang="en-AU" dirty="0"/>
              <a:t>September 2021 (virtual) closing report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088654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20210921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 smtClean="0"/>
              <a:pPr/>
              <a:t>36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990600" y="3141663"/>
          <a:ext cx="10028238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44320" imgH="2546280" progId="Word.Document.8">
                  <p:embed/>
                </p:oleObj>
              </mc:Choice>
              <mc:Fallback>
                <p:oleObj name="Document" r:id="rId3" imgW="10444320" imgH="2546280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141663"/>
                        <a:ext cx="10028238" cy="2438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2702893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165FB9-F61D-44E1-9A3D-8702D18D1B3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Andrew Myles, Cisco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IEEE 802 JTC1 SC reviewed the PSDO process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</a:rPr>
              <a:t>Agenda - </a:t>
            </a:r>
            <a:r>
              <a:rPr lang="en-AU" dirty="0">
                <a:solidFill>
                  <a:schemeClr val="tx1"/>
                </a:solidFill>
                <a:hlinkClick r:id="rId2"/>
              </a:rPr>
              <a:t>11-21-1287</a:t>
            </a:r>
            <a:r>
              <a:rPr lang="en-AU" dirty="0">
                <a:solidFill>
                  <a:schemeClr val="tx1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F19B36-2873-48E9-B4AD-CD47A49D9156}"/>
              </a:ext>
            </a:extLst>
          </p:cNvPr>
          <p:cNvSpPr/>
          <p:nvPr/>
        </p:nvSpPr>
        <p:spPr bwMode="auto">
          <a:xfrm>
            <a:off x="7392144" y="2503946"/>
            <a:ext cx="3997640" cy="3708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800"/>
              </a:spcBef>
            </a:pPr>
            <a:r>
              <a:rPr kumimoji="0" lang="en-A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802.11 related topics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kumimoji="0" lang="en-A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802.11ax passed its 60-day ballot but IPR issues were raised (in addition to usual comments about security)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</a:rPr>
              <a:t>802.11ay &amp; 802.11ba are likely to run into same IPR  issues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</a:rPr>
              <a:t>802.11md will enter FDIS ballot soon</a:t>
            </a:r>
            <a:endParaRPr kumimoji="0" lang="en-A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B8846E8E-B910-4BA5-B719-8E88900E0F24}"/>
              </a:ext>
            </a:extLst>
          </p:cNvPr>
          <p:cNvGraphicFramePr>
            <a:graphicFrameLocks/>
          </p:cNvGraphicFramePr>
          <p:nvPr/>
        </p:nvGraphicFramePr>
        <p:xfrm>
          <a:off x="1352557" y="2503947"/>
          <a:ext cx="5791200" cy="3708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30400">
                  <a:extLst>
                    <a:ext uri="{9D8B030D-6E8A-4147-A177-3AD203B41FA5}">
                      <a16:colId xmlns:a16="http://schemas.microsoft.com/office/drawing/2014/main" val="4026387333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1749157900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36865787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WG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Completed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In-process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623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870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437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146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709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0315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154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030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6360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73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44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24263602"/>
                  </a:ext>
                </a:extLst>
              </a:tr>
            </a:tbl>
          </a:graphicData>
        </a:graphic>
      </p:graphicFrame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C02F67-521A-42BB-B32B-DE03473C976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Andrew Myles, Cisco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96137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A4E27-D518-46FD-A631-6F9520818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IEEE 802 needs to resolve an 802.11ax related IPR issue that arose during the 60-day ballot of the PSDO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C854F-94B7-4DC7-A12C-4104DA436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 60-day ballot on 802.11ax in the  PSDO process passed</a:t>
            </a:r>
          </a:p>
          <a:p>
            <a:pPr lvl="1"/>
            <a:r>
              <a:rPr lang="en-AU" dirty="0"/>
              <a:t>…. but with negative votes from Sweden, Germany &amp; Finland and a comment from Japan based on three blanket negative </a:t>
            </a:r>
            <a:r>
              <a:rPr lang="en-AU" dirty="0" err="1"/>
              <a:t>LoA’s</a:t>
            </a:r>
            <a:r>
              <a:rPr lang="en-AU" dirty="0"/>
              <a:t> on 802.11ax</a:t>
            </a:r>
          </a:p>
          <a:p>
            <a:pPr lvl="1"/>
            <a:r>
              <a:rPr lang="en-AU" dirty="0"/>
              <a:t>…. and the usual negative vote from China based on objections to 802.11 security</a:t>
            </a:r>
          </a:p>
          <a:p>
            <a:r>
              <a:rPr lang="en-AU" dirty="0"/>
              <a:t>Responses have been developed for liaison to SC6 (</a:t>
            </a:r>
            <a:r>
              <a:rPr lang="en-AU" dirty="0">
                <a:hlinkClick r:id="rId2"/>
              </a:rPr>
              <a:t>11-21-1400-03</a:t>
            </a:r>
            <a:r>
              <a:rPr lang="en-AU" dirty="0"/>
              <a:t>)</a:t>
            </a:r>
          </a:p>
          <a:p>
            <a:pPr lvl="1"/>
            <a:r>
              <a:rPr lang="en-AU" dirty="0"/>
              <a:t>The IPR related response had been developed in coordination with IEEE SA staff</a:t>
            </a:r>
          </a:p>
          <a:p>
            <a:pPr lvl="1"/>
            <a:r>
              <a:rPr lang="en-AU" dirty="0"/>
              <a:t>It essentially says that IEEE 802 has fulfilled its responsibilities …</a:t>
            </a:r>
          </a:p>
          <a:p>
            <a:pPr lvl="1"/>
            <a:r>
              <a:rPr lang="en-AU" dirty="0"/>
              <a:t>… and ISO needs to resolve any IPR concerns according to the ISO IPR policies</a:t>
            </a:r>
          </a:p>
          <a:p>
            <a:r>
              <a:rPr lang="en-AU" dirty="0"/>
              <a:t>Ultimately this issue will likely be resolved by ISO staff/governance, not SC6</a:t>
            </a:r>
          </a:p>
          <a:p>
            <a:pPr lvl="1"/>
            <a:r>
              <a:rPr lang="en-AU" dirty="0"/>
              <a:t>It needs to be resolved because similar issues apply to 802.11ay &amp; 802.11ba …</a:t>
            </a:r>
          </a:p>
          <a:p>
            <a:pPr lvl="1"/>
            <a:r>
              <a:rPr lang="en-AU" dirty="0"/>
              <a:t>… or 802.11 WG  will need to give up ratifying our standards as IEEE/ISO/IEC standards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4B096-56BE-4C4F-8E2C-D235DA4F63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38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B3CAADF-5C8E-4B5E-A37D-2BC827F6EBB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D0E2AB8-3B9C-433C-A435-2EEA7B5DB5A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Andrew Myles, Cisco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58750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F4E0C-3C6C-494E-9FC7-468BF004C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Motion proposing response to comments on 802.11ax during the 60-ballot in the PSDO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18376-A217-424E-AA27-2E130AF7F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Personal motion</a:t>
            </a:r>
          </a:p>
          <a:p>
            <a:pPr marL="449263" lvl="1" indent="7938"/>
            <a:r>
              <a:rPr lang="en-AU" sz="2400" i="1" dirty="0"/>
              <a:t>The IEEE 802.11 WG recommends to the IEEE 802 EC that the material in </a:t>
            </a:r>
            <a:r>
              <a:rPr lang="en-AU" sz="2400" i="1" dirty="0">
                <a:solidFill>
                  <a:srgbClr val="FF0000"/>
                </a:solidFill>
                <a:hlinkClick r:id="rId2"/>
              </a:rPr>
              <a:t>11-21-1400-03</a:t>
            </a:r>
            <a:r>
              <a:rPr lang="en-AU" sz="2400" i="1" dirty="0">
                <a:hlinkClick r:id="rId2"/>
              </a:rPr>
              <a:t> </a:t>
            </a:r>
            <a:r>
              <a:rPr lang="en-AU" sz="2400" i="1" dirty="0"/>
              <a:t>be liaised to ISO/IEC JTC1/SC6 as a response to comments on IEEE 802.11ax during the 60-day ballot under the PSDO agreement with ISO</a:t>
            </a:r>
            <a:endParaRPr lang="en-AU" sz="2400" dirty="0"/>
          </a:p>
          <a:p>
            <a:r>
              <a:rPr lang="en-AU" dirty="0"/>
              <a:t>Moved: Myles </a:t>
            </a:r>
          </a:p>
          <a:p>
            <a:r>
              <a:rPr lang="en-AU" dirty="0"/>
              <a:t>Seconded:</a:t>
            </a:r>
          </a:p>
          <a:p>
            <a:endParaRPr lang="en-AU" dirty="0"/>
          </a:p>
          <a:p>
            <a:r>
              <a:rPr lang="en-AU" dirty="0"/>
              <a:t>Note:</a:t>
            </a:r>
          </a:p>
          <a:p>
            <a:pPr lvl="1"/>
            <a:r>
              <a:rPr lang="en-AU" dirty="0"/>
              <a:t>IEEE SA staff will continue working with ISO staff to resolve this issue</a:t>
            </a:r>
          </a:p>
          <a:p>
            <a:pPr lvl="1"/>
            <a:r>
              <a:rPr lang="en-AU" dirty="0"/>
              <a:t>IEEE 802 JTC1 SC will participate in these discussions as appropriate</a:t>
            </a:r>
          </a:p>
          <a:p>
            <a:pPr lvl="1"/>
            <a:r>
              <a:rPr lang="en-AU" dirty="0"/>
              <a:t>The document has been refined based on discussion (</a:t>
            </a:r>
            <a:r>
              <a:rPr lang="en-AU" dirty="0" err="1"/>
              <a:t>inc</a:t>
            </a:r>
            <a:r>
              <a:rPr lang="en-AU" dirty="0"/>
              <a:t> with IEEE-SA staff) since last week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8BDBD-A930-4263-9B81-ADD8A239F7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39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347AEEA-B532-41D5-951A-9ACE8389B78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6925C97-E35E-4ACF-B8DE-A239F2ADE5F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Andrew Myles, Cisco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600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929218" y="332604"/>
            <a:ext cx="1541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September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9224642" y="6475413"/>
            <a:ext cx="216726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Robert Stacey (Intel)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DBC98B1-8847-456F-A590-69DC1C4B50D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51B717-9D87-430E-8E7C-540DC35074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51" y="816102"/>
            <a:ext cx="10080498" cy="550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958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2F701-1687-4010-85CC-2FEAF665F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/>
          <a:lstStyle/>
          <a:p>
            <a:r>
              <a:rPr lang="en-AU" dirty="0"/>
              <a:t>The IEEE 802 JTC1 SC reviewed </a:t>
            </a:r>
            <a:br>
              <a:rPr lang="en-AU" dirty="0"/>
            </a:br>
            <a:r>
              <a:rPr lang="en-AU" dirty="0"/>
              <a:t>SC6’s virtual meeting in Aug/Sep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18B57-3030-429F-8B62-A217CF482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113213"/>
          </a:xfrm>
        </p:spPr>
        <p:txBody>
          <a:bodyPr/>
          <a:lstStyle/>
          <a:p>
            <a:r>
              <a:rPr lang="en-AU" dirty="0"/>
              <a:t>IEEE 802 provided SC6 with the usual status update on the PSDO process</a:t>
            </a:r>
          </a:p>
          <a:p>
            <a:pPr lvl="1"/>
            <a:r>
              <a:rPr lang="en-AU" dirty="0"/>
              <a:t>See </a:t>
            </a:r>
            <a:r>
              <a:rPr lang="en-AU" dirty="0">
                <a:solidFill>
                  <a:srgbClr val="FF0000"/>
                </a:solidFill>
                <a:hlinkClick r:id="rId2"/>
              </a:rPr>
              <a:t>ec-21-0165-00</a:t>
            </a:r>
            <a:endParaRPr lang="en-AU" dirty="0"/>
          </a:p>
          <a:p>
            <a:r>
              <a:rPr lang="en-AU" dirty="0"/>
              <a:t>SC6/WG1 decided to start PWI’s in Feb 2022 on:</a:t>
            </a:r>
          </a:p>
          <a:p>
            <a:pPr lvl="1"/>
            <a:r>
              <a:rPr lang="en-AU" dirty="0"/>
              <a:t>Industrial Wireless Network, based on claims 5G &amp; Wi-Fi are incapable in this space</a:t>
            </a:r>
          </a:p>
          <a:p>
            <a:pPr lvl="1"/>
            <a:r>
              <a:rPr lang="en-AU" dirty="0"/>
              <a:t>Wearable Robot Area Network</a:t>
            </a:r>
          </a:p>
          <a:p>
            <a:r>
              <a:rPr lang="en-AU" dirty="0"/>
              <a:t>SC6/WG7 is continuing its work on </a:t>
            </a:r>
            <a:r>
              <a:rPr lang="en-AU" i="1" dirty="0"/>
              <a:t>Wireless LAN Access Control </a:t>
            </a:r>
          </a:p>
          <a:p>
            <a:pPr lvl="1"/>
            <a:r>
              <a:rPr lang="en-AU" dirty="0"/>
              <a:t>Enables a cloud controlled controller architecture with redundancy</a:t>
            </a:r>
          </a:p>
          <a:p>
            <a:r>
              <a:rPr lang="en-AU" dirty="0"/>
              <a:t>SC6/WG1 requested IEEE 802.11 WG provide feedback on comments from HK NB related to 802.11ax/be</a:t>
            </a:r>
          </a:p>
          <a:p>
            <a:pPr lvl="1"/>
            <a:r>
              <a:rPr lang="en-AU" dirty="0"/>
              <a:t>See next page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ADA73F-C822-48CB-BD7E-D361D33E33D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40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9AF472C-C4E7-42A2-9439-D8A2F4BD159D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F168473-6275-4D4C-9B80-3D4B75CE6BA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Andrew Myles, Cisco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6064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5B13A-F175-41A7-A086-8494D96D7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IEEE 802 JTC1 SC developed a response to a HK NB critique of 802.11ax/be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074BC-A565-481F-B6CA-F8CDBA889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 HK NB submitted WG1 N289 (a copy is embedded in </a:t>
            </a:r>
            <a:r>
              <a:rPr lang="en-AU" dirty="0">
                <a:solidFill>
                  <a:schemeClr val="tx1"/>
                </a:solidFill>
                <a:hlinkClick r:id="rId2"/>
              </a:rPr>
              <a:t>11-21-1287</a:t>
            </a:r>
            <a:r>
              <a:rPr lang="en-AU" dirty="0">
                <a:solidFill>
                  <a:schemeClr val="tx1"/>
                </a:solidFill>
              </a:rPr>
              <a:t>)</a:t>
            </a:r>
            <a:r>
              <a:rPr lang="en-AU" dirty="0"/>
              <a:t> critiquing various elements of 802.11ax/be</a:t>
            </a:r>
          </a:p>
          <a:p>
            <a:pPr lvl="1"/>
            <a:r>
              <a:rPr lang="en-AU" dirty="0"/>
              <a:t>Objects to the </a:t>
            </a:r>
            <a:r>
              <a:rPr lang="en-AU" i="1" dirty="0"/>
              <a:t>High Efficiency</a:t>
            </a:r>
            <a:r>
              <a:rPr lang="en-AU" dirty="0"/>
              <a:t> label on 802.11ax</a:t>
            </a:r>
          </a:p>
          <a:p>
            <a:pPr lvl="1"/>
            <a:r>
              <a:rPr lang="en-AU" dirty="0"/>
              <a:t>Discusses QAM features in 802.11ax and 802.11be</a:t>
            </a:r>
          </a:p>
          <a:p>
            <a:r>
              <a:rPr lang="en-AU" dirty="0"/>
              <a:t>The document was not discussed in SC6 because it was submitted too late</a:t>
            </a:r>
          </a:p>
          <a:p>
            <a:r>
              <a:rPr lang="en-AU" dirty="0"/>
              <a:t>However, a request was made for IEEE 802.11 WG to respond</a:t>
            </a:r>
          </a:p>
          <a:p>
            <a:r>
              <a:rPr lang="en-AU" dirty="0"/>
              <a:t>The IEEE 802 JTC1 SC has developed a proposed response</a:t>
            </a:r>
          </a:p>
          <a:p>
            <a:pPr lvl="1"/>
            <a:r>
              <a:rPr lang="en-AU" dirty="0"/>
              <a:t>The response (</a:t>
            </a:r>
            <a:r>
              <a:rPr lang="en-AU" dirty="0">
                <a:hlinkClick r:id="rId3"/>
              </a:rPr>
              <a:t>11-21-1450r1</a:t>
            </a:r>
            <a:r>
              <a:rPr lang="en-AU" dirty="0"/>
              <a:t>) is mostly based on input from a recognised 11ax/be expert …</a:t>
            </a:r>
          </a:p>
          <a:p>
            <a:pPr lvl="1"/>
            <a:r>
              <a:rPr lang="en-AU" dirty="0"/>
              <a:t>… with the appendix using the expert’s verbatim review</a:t>
            </a:r>
          </a:p>
          <a:p>
            <a:pPr lvl="1"/>
            <a:r>
              <a:rPr lang="en-AU" dirty="0"/>
              <a:t>The response rejects most of the claims in WG1 N289  …</a:t>
            </a:r>
          </a:p>
          <a:p>
            <a:pPr lvl="1"/>
            <a:r>
              <a:rPr lang="en-AU" dirty="0"/>
              <a:t>… and invites interested experts to participate in 802.11 </a:t>
            </a:r>
            <a:r>
              <a:rPr lang="en-AU" dirty="0" err="1"/>
              <a:t>TGbe</a:t>
            </a:r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CE5E9-CAC9-4C18-889B-70FBB6A091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41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7C13EA7-E8F1-4F56-B5E5-2BD168E47CD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32243AF-6FE2-426E-B6E1-373E7E20F2A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Andrew Myles, Cisco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33623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F4E0C-3C6C-494E-9FC7-468BF004C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Motion proposing response to comments</a:t>
            </a:r>
            <a:br>
              <a:rPr lang="en-AU" dirty="0"/>
            </a:br>
            <a:r>
              <a:rPr lang="en-AU" sz="3200" dirty="0"/>
              <a:t>from the HK NB in WG1 N289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18376-A217-424E-AA27-2E130AF7F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IEEE 802 JTC1 SC derived motion</a:t>
            </a:r>
          </a:p>
          <a:p>
            <a:pPr marL="449263" lvl="1" indent="7938"/>
            <a:r>
              <a:rPr lang="en-AU" sz="2400" i="1" dirty="0"/>
              <a:t>The IEEE 802.11 WG recommends to the IEEE 802 EC that the material in </a:t>
            </a:r>
            <a:r>
              <a:rPr lang="en-AU" sz="2400" i="1" dirty="0">
                <a:solidFill>
                  <a:srgbClr val="FF0000"/>
                </a:solidFill>
                <a:hlinkClick r:id="rId2"/>
              </a:rPr>
              <a:t>11-21-1450r1</a:t>
            </a:r>
            <a:r>
              <a:rPr lang="en-AU" sz="2400" i="1" dirty="0"/>
              <a:t> be liaised to ISO/IEC JTC1/SC6 as a response to comments from the HK NB in WG1 N289 </a:t>
            </a:r>
            <a:endParaRPr lang="en-AU" sz="2400" dirty="0"/>
          </a:p>
          <a:p>
            <a:r>
              <a:rPr lang="en-AU" dirty="0"/>
              <a:t>Moved: Myles </a:t>
            </a:r>
          </a:p>
          <a:p>
            <a:r>
              <a:rPr lang="en-AU" dirty="0"/>
              <a:t>Seconded: </a:t>
            </a:r>
          </a:p>
          <a:p>
            <a:r>
              <a:rPr lang="en-AU" dirty="0"/>
              <a:t>Notes:</a:t>
            </a:r>
          </a:p>
          <a:p>
            <a:pPr lvl="1"/>
            <a:r>
              <a:rPr lang="en-AU" dirty="0"/>
              <a:t>An equivalent motion passed unanimously in the IEEE 802 JTC1 SC (18 voters)</a:t>
            </a:r>
          </a:p>
          <a:p>
            <a:pPr lvl="1"/>
            <a:r>
              <a:rPr lang="en-AU" dirty="0"/>
              <a:t>It was agreed by IEEE 802 JTC1 SC (and the expert!) that the IEEE 802.11 WG Chair should have editorial license to refine the language in the expert’s appendix</a:t>
            </a:r>
          </a:p>
          <a:p>
            <a:pPr lvl="1"/>
            <a:r>
              <a:rPr lang="en-AU" dirty="0"/>
              <a:t>R1 confirms next two sessions are virtual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8BDBD-A930-4263-9B81-ADD8A239F7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42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347AEEA-B532-41D5-951A-9ACE8389B78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C3E3C74-9D32-48E7-B3A8-B4A278AC158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Andrew Myles, Cisco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37822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/>
          <a:lstStyle/>
          <a:p>
            <a:r>
              <a:rPr lang="en-AU" dirty="0"/>
              <a:t>The IEEE 802 JTC1 SC will undertake its usual work</a:t>
            </a:r>
            <a:br>
              <a:rPr lang="en-AU" dirty="0"/>
            </a:br>
            <a:r>
              <a:rPr lang="en-AU" dirty="0"/>
              <a:t>at its virtual meeting in November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113213"/>
          </a:xfrm>
        </p:spPr>
        <p:txBody>
          <a:bodyPr/>
          <a:lstStyle/>
          <a:p>
            <a:r>
              <a:rPr lang="en-AU" dirty="0"/>
              <a:t>IEEE 802 JTC1 SC plans for the virtual meeting in November 2021</a:t>
            </a:r>
          </a:p>
          <a:p>
            <a:pPr lvl="1"/>
            <a:r>
              <a:rPr lang="en-AU" dirty="0"/>
              <a:t>Execute PSDO process</a:t>
            </a:r>
          </a:p>
          <a:p>
            <a:pPr lvl="1"/>
            <a:r>
              <a:rPr lang="en-AU" dirty="0"/>
              <a:t>Deal with any issues arising from IPR related comments on 802.11ax</a:t>
            </a:r>
          </a:p>
          <a:p>
            <a:pPr lvl="1"/>
            <a:r>
              <a:rPr lang="en-AU" dirty="0"/>
              <a:t>Possibly provide comments on WG1 PWI’s</a:t>
            </a:r>
          </a:p>
          <a:p>
            <a:pPr lvl="1"/>
            <a:r>
              <a:rPr lang="en-AU" dirty="0"/>
              <a:t>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US"/>
              <a:t>Slide </a:t>
            </a:r>
            <a:fld id="{EF4002E7-DB4D-4CC3-8382-1939D19420D8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0FFC49E-3D62-4A0C-8867-A8C0B632956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Andrew Myles, Cisco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48320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9511578" y="6475413"/>
            <a:ext cx="188032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r>
              <a:rPr lang="en-US"/>
              <a:t>Michael Montemurro, Huawei</a:t>
            </a:r>
            <a:endParaRPr lang="en-US" dirty="0">
              <a:latin typeface="Times New Roman" charset="0"/>
            </a:endParaRP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1066800"/>
          </a:xfrm>
          <a:noFill/>
        </p:spPr>
        <p:txBody>
          <a:bodyPr/>
          <a:lstStyle/>
          <a:p>
            <a:r>
              <a:rPr lang="en-US" dirty="0" err="1"/>
              <a:t>REVme</a:t>
            </a:r>
            <a:r>
              <a:rPr lang="en-US" dirty="0"/>
              <a:t> Closing Report – September 2021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2021-07-16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2081214" y="2360614"/>
          <a:ext cx="7685087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512577" imgH="1182853" progId="Word.Document.8">
                  <p:embed/>
                </p:oleObj>
              </mc:Choice>
              <mc:Fallback>
                <p:oleObj name="Document" r:id="rId3" imgW="8512577" imgH="1182853" progId="Word.Document.8">
                  <p:embed/>
                  <p:pic>
                    <p:nvPicPr>
                      <p:cNvPr id="102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1214" y="2360614"/>
                        <a:ext cx="7685087" cy="1069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2057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/>
              <a:t>Authors: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51CB6F-A90E-4047-B9B5-BAA26AA9BD1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929218" y="332601"/>
            <a:ext cx="157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September 2021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Continued comment resolution for CC35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Current status: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604 comments (216 – Approved, 7 – Ready for Motion)</a:t>
            </a:r>
          </a:p>
          <a:p>
            <a:pPr>
              <a:lnSpc>
                <a:spcPct val="90000"/>
              </a:lnSpc>
            </a:pPr>
            <a:r>
              <a:rPr lang="en-US" dirty="0"/>
              <a:t>Amendment roll-in timeline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11ay rolled into D0.3 – </a:t>
            </a:r>
            <a:r>
              <a:rPr lang="en-US" b="1" dirty="0"/>
              <a:t>complete!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No changes to timeline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sz="1600" dirty="0"/>
          </a:p>
          <a:p>
            <a:pPr lvl="1">
              <a:lnSpc>
                <a:spcPct val="90000"/>
              </a:lnSpc>
            </a:pPr>
            <a:endParaRPr lang="en-US" sz="1600" dirty="0"/>
          </a:p>
          <a:p>
            <a:pPr marL="57150" indent="0">
              <a:lnSpc>
                <a:spcPct val="90000"/>
              </a:lnSpc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altLang="en-US" sz="1800" dirty="0">
              <a:ea typeface="MS PGothic" panose="020B0600070205080204" pitchFamily="34" charset="-128"/>
            </a:endParaRP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Completed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B43621-837E-8D47-9CDC-89DF0A853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2021</a:t>
            </a:r>
            <a:endParaRPr lang="en-US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z="1100">
                <a:latin typeface="Times New Roman" charset="0"/>
              </a:rPr>
              <a:t>Michael Montemurro, Huawei</a:t>
            </a:r>
          </a:p>
        </p:txBody>
      </p:sp>
    </p:spTree>
    <p:extLst>
      <p:ext uri="{BB962C8B-B14F-4D97-AF65-F5344CB8AC3E}">
        <p14:creationId xmlns:p14="http://schemas.microsoft.com/office/powerpoint/2010/main" val="28686338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CC6D9C-231E-4010-9950-661F4D83F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Teleconferences: 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Sep 27 previously announced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Oct 1, 18, 25, Nov 1, 8, 22 – Monday 10am ET, 2hrs </a:t>
            </a:r>
          </a:p>
          <a:p>
            <a:pPr lvl="2">
              <a:lnSpc>
                <a:spcPct val="80000"/>
              </a:lnSpc>
            </a:pPr>
            <a:r>
              <a:rPr lang="en-US" altLang="en-US" sz="2000" dirty="0"/>
              <a:t>with motions on the Oct 25</a:t>
            </a:r>
          </a:p>
          <a:p>
            <a:pPr lvl="2">
              <a:lnSpc>
                <a:spcPct val="80000"/>
              </a:lnSpc>
            </a:pPr>
            <a:r>
              <a:rPr lang="en-US" altLang="en-US" sz="2000" dirty="0"/>
              <a:t>Discussion on Sep 27 to add additional teleconferences (likely on Fridays at 10am ET)</a:t>
            </a:r>
          </a:p>
          <a:p>
            <a:pPr>
              <a:lnSpc>
                <a:spcPct val="90000"/>
              </a:lnSpc>
            </a:pPr>
            <a:r>
              <a:rPr lang="en-US" kern="0" dirty="0"/>
              <a:t>Continue processing comments from comment collection</a:t>
            </a:r>
          </a:p>
          <a:p>
            <a:pPr>
              <a:lnSpc>
                <a:spcPct val="90000"/>
              </a:lnSpc>
            </a:pPr>
            <a:r>
              <a:rPr lang="en-US" kern="0" dirty="0"/>
              <a:t>Continue to discuss issues on the issues list</a:t>
            </a:r>
          </a:p>
          <a:p>
            <a:pPr>
              <a:lnSpc>
                <a:spcPct val="90000"/>
              </a:lnSpc>
            </a:pPr>
            <a:r>
              <a:rPr lang="en-US" dirty="0"/>
              <a:t>Roll-in 11ba when it is published </a:t>
            </a:r>
            <a:endParaRPr lang="en-US" kern="0" dirty="0"/>
          </a:p>
          <a:p>
            <a:pPr>
              <a:lnSpc>
                <a:spcPct val="90000"/>
              </a:lnSpc>
            </a:pPr>
            <a:r>
              <a:rPr lang="en-US" kern="0" dirty="0"/>
              <a:t>Wor</a:t>
            </a:r>
            <a:r>
              <a:rPr lang="en-US" dirty="0"/>
              <a:t>k toward goal of producing D1.0 going to Letter Ballot out of November meeting. </a:t>
            </a:r>
          </a:p>
          <a:p>
            <a:pPr lvl="1">
              <a:lnSpc>
                <a:spcPct val="90000"/>
              </a:lnSpc>
            </a:pPr>
            <a:r>
              <a:rPr lang="en-US" kern="0" dirty="0"/>
              <a:t>Requesting 5 sessions for the November meeting.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Plans for November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B43621-837E-8D47-9CDC-89DF0A853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2021</a:t>
            </a:r>
            <a:endParaRPr lang="en-US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z="1100">
                <a:latin typeface="Times New Roman" charset="0"/>
              </a:rPr>
              <a:t>Michael Montemurro, Huawei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 err="1"/>
              <a:t>TGaz</a:t>
            </a:r>
            <a:r>
              <a:rPr lang="en-US" altLang="en-US" dirty="0"/>
              <a:t> (Next Generation Positioning)</a:t>
            </a:r>
            <a:br>
              <a:rPr lang="en-US" altLang="en-US" dirty="0"/>
            </a:br>
            <a:r>
              <a:rPr lang="en-US" altLang="en-US" dirty="0"/>
              <a:t>Sep. Electronic Meeting Closing Report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731664"/>
            <a:ext cx="8534400" cy="476250"/>
          </a:xfrm>
          <a:ln/>
        </p:spPr>
        <p:txBody>
          <a:bodyPr/>
          <a:lstStyle/>
          <a:p>
            <a:pPr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2021-09-20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Jonathan Segev, Intel corporation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47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990600" y="2416175"/>
          <a:ext cx="10628313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797356" imgH="2534496" progId="Word.Document.8">
                  <p:embed/>
                </p:oleObj>
              </mc:Choice>
              <mc:Fallback>
                <p:oleObj name="Document" r:id="rId3" imgW="10797356" imgH="2534496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416175"/>
                        <a:ext cx="10628313" cy="2457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indent="12700" algn="just">
              <a:spcBef>
                <a:spcPct val="20000"/>
              </a:spcBef>
            </a:pPr>
            <a:r>
              <a:rPr lang="en-US" dirty="0"/>
              <a:t>This document is the </a:t>
            </a:r>
            <a:r>
              <a:rPr lang="en-US" dirty="0" err="1"/>
              <a:t>TGaz</a:t>
            </a:r>
            <a:r>
              <a:rPr lang="en-US" dirty="0"/>
              <a:t> Next Generation Positioning closing report for the IEEE 802.11 plenary electronic meeting, Sep. 2021.</a:t>
            </a:r>
          </a:p>
          <a:p>
            <a:pPr indent="12700" algn="just">
              <a:spcBef>
                <a:spcPct val="20000"/>
              </a:spcBef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48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Jonathan Segev, Intel corporation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E8C48-D0FE-45AE-A892-200CA7D54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Sep. Progress and Targets Towards the Nov.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89200-2622-46AD-AE0D-4E2448C69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751015"/>
            <a:ext cx="10361084" cy="4343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Completed Comment Resolution for LB255.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77 (36 T&amp;G / 41 E) comments overall reviewed and resolved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anticipation of SA ballot: </a:t>
            </a:r>
            <a:r>
              <a:rPr lang="en-US" sz="1800" b="0" dirty="0"/>
              <a:t>(motions later on)</a:t>
            </a:r>
            <a:endParaRPr lang="en-US" b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Approved 10 day recirculation ballot to unchanged D4.0 of P802.11az.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Reaffirm P802.11az CSD.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Reviewed and approved the P802.11az Report to EC on unconditional approval to go to SA ballot.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Reviewed communication from WFA and set plan to review and respond to comments to P802.11az D3.1.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Reviewed and updated </a:t>
            </a:r>
            <a:r>
              <a:rPr lang="en-US" dirty="0" err="1"/>
              <a:t>TGaz</a:t>
            </a:r>
            <a:r>
              <a:rPr lang="en-US" dirty="0"/>
              <a:t> projected timelines.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3B09D-52C0-431F-909E-C2FB98F790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EB2BE-425D-4856-ADA5-227FF447C61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Jonathan Segev, Intel corporation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D521EF-729A-4073-B852-79E9BA55974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9910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038EA-E7D3-411E-AA01-A91872252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86797-8C70-4EB1-8875-218F36C8C49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929218" y="332604"/>
            <a:ext cx="1541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September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96BD3-8C66-476D-BEED-D489DD0A3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224642" y="6475413"/>
            <a:ext cx="216726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Robert Stacey (Intel)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13AD6-2F43-41F2-BCA7-AB796FA2E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DBC98B1-8847-456F-A590-69DC1C4B50D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3AFB7B-FB8F-4FFD-BDB8-F896E6D613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18" y="739902"/>
            <a:ext cx="10462684" cy="571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853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85802"/>
            <a:ext cx="10361084" cy="485992"/>
          </a:xfrm>
        </p:spPr>
        <p:txBody>
          <a:bodyPr/>
          <a:lstStyle/>
          <a:p>
            <a:r>
              <a:rPr lang="en-US" dirty="0"/>
              <a:t>Timeline – TG progress update past the Sep.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Jonathan Segev, Intel corporation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4452E73-D441-49FA-A323-97768DAED9CF}"/>
              </a:ext>
            </a:extLst>
          </p:cNvPr>
          <p:cNvSpPr/>
          <p:nvPr/>
        </p:nvSpPr>
        <p:spPr>
          <a:xfrm>
            <a:off x="8374863" y="3691972"/>
            <a:ext cx="241417" cy="2410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Clean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DA3F3BE-7685-4B30-9552-8332A6624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991" y="1999702"/>
            <a:ext cx="1705281" cy="37335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5000"/>
              </a:spcBef>
              <a:buClr>
                <a:schemeClr val="bg1"/>
              </a:buClr>
              <a:buFont typeface="Times" panose="02020603050405020304" pitchFamily="18" charset="0"/>
              <a:buNone/>
            </a:pP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579BEC5-CFAB-446D-AD0E-258ABCA24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839" y="1999702"/>
            <a:ext cx="1705281" cy="37335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5000"/>
              </a:spcBef>
              <a:buClr>
                <a:schemeClr val="bg1"/>
              </a:buClr>
              <a:buFont typeface="Times" panose="02020603050405020304" pitchFamily="18" charset="0"/>
              <a:buNone/>
            </a:pP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479DC33-90CB-4A03-8BAE-F198813DE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4741" y="1993287"/>
            <a:ext cx="1654098" cy="37976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5000"/>
              </a:spcBef>
              <a:buClr>
                <a:schemeClr val="bg1"/>
              </a:buClr>
              <a:buFont typeface="Times" panose="02020603050405020304" pitchFamily="18" charset="0"/>
              <a:buNone/>
            </a:pP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559D9E5-AAAE-4808-BA1F-7CA36D62A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240" y="1994059"/>
            <a:ext cx="1663403" cy="37899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5000"/>
              </a:spcBef>
              <a:buClr>
                <a:schemeClr val="bg1"/>
              </a:buClr>
              <a:buFont typeface="Times" panose="02020603050405020304" pitchFamily="18" charset="0"/>
              <a:buNone/>
            </a:pP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02AF335-3CDD-4654-8E8F-D32880140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9011" y="1993034"/>
            <a:ext cx="1684342" cy="38002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5000"/>
              </a:spcBef>
              <a:buClr>
                <a:schemeClr val="bg1"/>
              </a:buClr>
              <a:buFont typeface="Times" panose="02020603050405020304" pitchFamily="18" charset="0"/>
              <a:buNone/>
            </a:pP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E72732E-04DF-4BDE-B3A1-C119C405B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973" y="1988840"/>
            <a:ext cx="11749675" cy="4176464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773EE33-B188-4F02-9B10-C7FA4BFCD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3215" y="1999702"/>
            <a:ext cx="1705281" cy="37335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5000"/>
              </a:spcBef>
              <a:buClr>
                <a:schemeClr val="bg1"/>
              </a:buClr>
              <a:buFont typeface="Times" panose="02020603050405020304" pitchFamily="18" charset="0"/>
              <a:buNone/>
            </a:pP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7DA1CC1-C1D2-449D-B055-D9E63BC05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3367" y="1999702"/>
            <a:ext cx="1705281" cy="37335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5000"/>
              </a:spcBef>
              <a:buClr>
                <a:schemeClr val="bg1"/>
              </a:buClr>
              <a:buFont typeface="Times" panose="02020603050405020304" pitchFamily="18" charset="0"/>
              <a:buNone/>
            </a:pP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A0CD64D-2293-45A7-A4F4-4F85D838BB01}"/>
              </a:ext>
            </a:extLst>
          </p:cNvPr>
          <p:cNvGrpSpPr/>
          <p:nvPr/>
        </p:nvGrpSpPr>
        <p:grpSpPr>
          <a:xfrm>
            <a:off x="1772692" y="1988840"/>
            <a:ext cx="8500127" cy="4176464"/>
            <a:chOff x="1339290" y="1268760"/>
            <a:chExt cx="6503157" cy="3782041"/>
          </a:xfrm>
        </p:grpSpPr>
        <p:sp>
          <p:nvSpPr>
            <p:cNvPr id="83" name="Line 15">
              <a:extLst>
                <a:ext uri="{FF2B5EF4-FFF2-40B4-BE49-F238E27FC236}">
                  <a16:creationId xmlns:a16="http://schemas.microsoft.com/office/drawing/2014/main" id="{96195CAF-612F-42E4-94EA-73B909C6D2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03112" y="1299562"/>
              <a:ext cx="3175" cy="3751239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4" tIns="45716" rIns="91434" bIns="45716"/>
            <a:lstStyle/>
            <a:p>
              <a:endParaRPr lang="en-US"/>
            </a:p>
          </p:txBody>
        </p:sp>
        <p:sp>
          <p:nvSpPr>
            <p:cNvPr id="84" name="Line 14">
              <a:extLst>
                <a:ext uri="{FF2B5EF4-FFF2-40B4-BE49-F238E27FC236}">
                  <a16:creationId xmlns:a16="http://schemas.microsoft.com/office/drawing/2014/main" id="{7E66B660-16D6-4C53-9982-4C4D9A6484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12657" y="1299562"/>
              <a:ext cx="7937" cy="3751239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4" tIns="45716" rIns="91434" bIns="45716"/>
            <a:lstStyle/>
            <a:p>
              <a:endParaRPr lang="en-US"/>
            </a:p>
          </p:txBody>
        </p:sp>
        <p:sp>
          <p:nvSpPr>
            <p:cNvPr id="85" name="Line 10">
              <a:extLst>
                <a:ext uri="{FF2B5EF4-FFF2-40B4-BE49-F238E27FC236}">
                  <a16:creationId xmlns:a16="http://schemas.microsoft.com/office/drawing/2014/main" id="{53CE7673-B6D0-4023-9B92-5A77472219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9290" y="1299562"/>
              <a:ext cx="0" cy="3751239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4" tIns="45716" rIns="91434" bIns="45716"/>
            <a:lstStyle/>
            <a:p>
              <a:endParaRPr lang="en-US"/>
            </a:p>
          </p:txBody>
        </p:sp>
        <p:sp>
          <p:nvSpPr>
            <p:cNvPr id="86" name="Line 11">
              <a:extLst>
                <a:ext uri="{FF2B5EF4-FFF2-40B4-BE49-F238E27FC236}">
                  <a16:creationId xmlns:a16="http://schemas.microsoft.com/office/drawing/2014/main" id="{4EB9CC48-6A2D-414D-AA6A-66D9007181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7604" y="1299562"/>
              <a:ext cx="0" cy="3751239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4" tIns="45716" rIns="91434" bIns="45716"/>
            <a:lstStyle/>
            <a:p>
              <a:endParaRPr lang="en-US"/>
            </a:p>
          </p:txBody>
        </p:sp>
        <p:sp>
          <p:nvSpPr>
            <p:cNvPr id="87" name="Line 15">
              <a:extLst>
                <a:ext uri="{FF2B5EF4-FFF2-40B4-BE49-F238E27FC236}">
                  <a16:creationId xmlns:a16="http://schemas.microsoft.com/office/drawing/2014/main" id="{13B8D082-508E-4974-BA58-73950B26E0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1395" y="1299562"/>
              <a:ext cx="0" cy="3751239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4" tIns="45716" rIns="91434" bIns="45716"/>
            <a:lstStyle/>
            <a:p>
              <a:endParaRPr lang="en-US"/>
            </a:p>
          </p:txBody>
        </p:sp>
        <p:sp>
          <p:nvSpPr>
            <p:cNvPr id="88" name="Line 15">
              <a:extLst>
                <a:ext uri="{FF2B5EF4-FFF2-40B4-BE49-F238E27FC236}">
                  <a16:creationId xmlns:a16="http://schemas.microsoft.com/office/drawing/2014/main" id="{983D433C-07CD-4712-95D2-7C491B7FE5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39272" y="1268760"/>
              <a:ext cx="3175" cy="3751239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34" tIns="45716" rIns="91434" bIns="45716"/>
            <a:lstStyle/>
            <a:p>
              <a:endParaRPr lang="en-US"/>
            </a:p>
          </p:txBody>
        </p:sp>
      </p:grpSp>
      <p:sp>
        <p:nvSpPr>
          <p:cNvPr id="89" name="Text Box 24">
            <a:extLst>
              <a:ext uri="{FF2B5EF4-FFF2-40B4-BE49-F238E27FC236}">
                <a16:creationId xmlns:a16="http://schemas.microsoft.com/office/drawing/2014/main" id="{E6139313-F8B1-4944-89AB-C6451E539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912" y="2369733"/>
            <a:ext cx="955610" cy="45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2" tIns="41026" rIns="82052" bIns="41026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.11az requirement freeze</a:t>
            </a:r>
          </a:p>
          <a:p>
            <a:pPr algn="ctr"/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5-2017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DF95027-160A-487D-B78B-86BE574F5ECB}"/>
              </a:ext>
            </a:extLst>
          </p:cNvPr>
          <p:cNvSpPr/>
          <p:nvPr/>
        </p:nvSpPr>
        <p:spPr>
          <a:xfrm>
            <a:off x="263352" y="3573016"/>
            <a:ext cx="2744611" cy="23061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</a:rPr>
              <a:t>11az SFD</a:t>
            </a:r>
          </a:p>
        </p:txBody>
      </p:sp>
      <p:sp>
        <p:nvSpPr>
          <p:cNvPr id="91" name="Text Box 26">
            <a:extLst>
              <a:ext uri="{FF2B5EF4-FFF2-40B4-BE49-F238E27FC236}">
                <a16:creationId xmlns:a16="http://schemas.microsoft.com/office/drawing/2014/main" id="{7C474935-613C-479B-B0FB-B9C90AD7FEE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875153" y="2623686"/>
            <a:ext cx="634408" cy="45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2" tIns="41026" rIns="82052" bIns="41026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.11az</a:t>
            </a:r>
            <a:b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Draft 2.0</a:t>
            </a:r>
            <a:b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11-2019</a:t>
            </a:r>
          </a:p>
          <a:p>
            <a:pPr algn="ctr"/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Recirculation</a:t>
            </a:r>
          </a:p>
        </p:txBody>
      </p:sp>
      <p:sp>
        <p:nvSpPr>
          <p:cNvPr id="92" name="Isosceles Triangle 91">
            <a:extLst>
              <a:ext uri="{FF2B5EF4-FFF2-40B4-BE49-F238E27FC236}">
                <a16:creationId xmlns:a16="http://schemas.microsoft.com/office/drawing/2014/main" id="{5F3B8D0C-F9AF-4650-B1FB-FB5E3A20A36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058203" y="2412535"/>
            <a:ext cx="248998" cy="21748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100">
              <a:latin typeface="+mn-lt"/>
              <a:ea typeface="+mn-ea"/>
            </a:endParaRPr>
          </a:p>
        </p:txBody>
      </p:sp>
      <p:sp>
        <p:nvSpPr>
          <p:cNvPr id="93" name="Text Box 24">
            <a:extLst>
              <a:ext uri="{FF2B5EF4-FFF2-40B4-BE49-F238E27FC236}">
                <a16:creationId xmlns:a16="http://schemas.microsoft.com/office/drawing/2014/main" id="{C29C855A-E64F-4F20-AD9D-5523212AA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407" y="2653101"/>
            <a:ext cx="418981" cy="26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2" tIns="41026" rIns="82052" bIns="41026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D1.0</a:t>
            </a:r>
          </a:p>
          <a:p>
            <a:pPr algn="ctr"/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Jan. 19</a:t>
            </a:r>
          </a:p>
        </p:txBody>
      </p:sp>
      <p:sp>
        <p:nvSpPr>
          <p:cNvPr id="94" name="Isosceles Triangle 93">
            <a:extLst>
              <a:ext uri="{FF2B5EF4-FFF2-40B4-BE49-F238E27FC236}">
                <a16:creationId xmlns:a16="http://schemas.microsoft.com/office/drawing/2014/main" id="{78412BEC-A629-4F92-9133-9D2846D2A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5209" y="2454400"/>
            <a:ext cx="173999" cy="180386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4" tIns="45716" rIns="91434" bIns="45716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 Box 24">
            <a:extLst>
              <a:ext uri="{FF2B5EF4-FFF2-40B4-BE49-F238E27FC236}">
                <a16:creationId xmlns:a16="http://schemas.microsoft.com/office/drawing/2014/main" id="{FA682CF5-3E81-4755-9314-0CAADEB9E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756" y="2611937"/>
            <a:ext cx="558118" cy="35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2" tIns="41026" rIns="82052" bIns="41026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.11az</a:t>
            </a:r>
            <a:b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D0.1</a:t>
            </a:r>
            <a:b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Mar. 18</a:t>
            </a:r>
          </a:p>
        </p:txBody>
      </p:sp>
      <p:sp>
        <p:nvSpPr>
          <p:cNvPr id="96" name="Isosceles Triangle 95">
            <a:extLst>
              <a:ext uri="{FF2B5EF4-FFF2-40B4-BE49-F238E27FC236}">
                <a16:creationId xmlns:a16="http://schemas.microsoft.com/office/drawing/2014/main" id="{E3702313-FC00-457D-ADE6-A4C5AE4D4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3525" y="2408722"/>
            <a:ext cx="175700" cy="2270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4" tIns="45716" rIns="91434" bIns="45716"/>
          <a:lstStyle/>
          <a:p>
            <a:endParaRPr lang="en-US" altLang="en-US" sz="120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97" name="Text Box 24">
            <a:extLst>
              <a:ext uri="{FF2B5EF4-FFF2-40B4-BE49-F238E27FC236}">
                <a16:creationId xmlns:a16="http://schemas.microsoft.com/office/drawing/2014/main" id="{A768EBE8-171E-4999-8C80-13BF437BF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0948" y="3888380"/>
            <a:ext cx="1441267" cy="1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2" tIns="41026" rIns="82052" bIns="41026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5/17-3/21</a:t>
            </a:r>
          </a:p>
        </p:txBody>
      </p:sp>
      <p:sp>
        <p:nvSpPr>
          <p:cNvPr id="98" name="Isosceles Triangle 97">
            <a:extLst>
              <a:ext uri="{FF2B5EF4-FFF2-40B4-BE49-F238E27FC236}">
                <a16:creationId xmlns:a16="http://schemas.microsoft.com/office/drawing/2014/main" id="{F0C4075F-2096-465B-BD1E-F23012DB5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963" y="2432933"/>
            <a:ext cx="263522" cy="2270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4" tIns="45716" rIns="91434" bIns="45716"/>
          <a:lstStyle/>
          <a:p>
            <a:endParaRPr lang="en-US" altLang="en-US" sz="120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25A729F8-9E69-497F-A400-F221434D6CFF}"/>
              </a:ext>
            </a:extLst>
          </p:cNvPr>
          <p:cNvCxnSpPr/>
          <p:nvPr/>
        </p:nvCxnSpPr>
        <p:spPr bwMode="auto">
          <a:xfrm>
            <a:off x="263352" y="3840948"/>
            <a:ext cx="2726844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0" name="Text Box 24">
            <a:extLst>
              <a:ext uri="{FF2B5EF4-FFF2-40B4-BE49-F238E27FC236}">
                <a16:creationId xmlns:a16="http://schemas.microsoft.com/office/drawing/2014/main" id="{8C066C40-733A-4034-BA19-A19670AD5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0161" y="2600190"/>
            <a:ext cx="714755" cy="45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2" tIns="41026" rIns="82052" bIns="41026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July 18</a:t>
            </a:r>
          </a:p>
          <a:p>
            <a:pPr algn="ctr"/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Inter.</a:t>
            </a:r>
          </a:p>
          <a:p>
            <a:pPr algn="ctr"/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comment</a:t>
            </a:r>
          </a:p>
          <a:p>
            <a:pPr algn="ctr"/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</a:p>
        </p:txBody>
      </p:sp>
      <p:sp>
        <p:nvSpPr>
          <p:cNvPr id="101" name="Isosceles Triangle 100">
            <a:extLst>
              <a:ext uri="{FF2B5EF4-FFF2-40B4-BE49-F238E27FC236}">
                <a16:creationId xmlns:a16="http://schemas.microsoft.com/office/drawing/2014/main" id="{BCC7B0EE-4940-4E57-BA2D-9D8BE7493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5762" y="2415341"/>
            <a:ext cx="170954" cy="2270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4" tIns="45716" rIns="91434" bIns="45716"/>
          <a:lstStyle/>
          <a:p>
            <a:endParaRPr lang="en-US" altLang="en-US" sz="120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02" name="Isosceles Triangle 101">
            <a:extLst>
              <a:ext uri="{FF2B5EF4-FFF2-40B4-BE49-F238E27FC236}">
                <a16:creationId xmlns:a16="http://schemas.microsoft.com/office/drawing/2014/main" id="{BC1CD422-346B-4942-B5B4-D2F919048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9037" y="2414094"/>
            <a:ext cx="170954" cy="2270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4" tIns="45716" rIns="91434" bIns="45716"/>
          <a:lstStyle/>
          <a:p>
            <a:endParaRPr lang="en-US" altLang="en-US" sz="120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03" name="Text Box 24">
            <a:extLst>
              <a:ext uri="{FF2B5EF4-FFF2-40B4-BE49-F238E27FC236}">
                <a16:creationId xmlns:a16="http://schemas.microsoft.com/office/drawing/2014/main" id="{96550DCB-655F-4243-B213-18F47CF0B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3807" y="2368058"/>
            <a:ext cx="436592" cy="26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2" tIns="41026" rIns="82052" bIns="41026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SFD</a:t>
            </a:r>
          </a:p>
          <a:p>
            <a:pPr algn="ctr"/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7F6E010D-6DFB-46E6-A120-3F63CD2F3B10}"/>
              </a:ext>
            </a:extLst>
          </p:cNvPr>
          <p:cNvCxnSpPr/>
          <p:nvPr/>
        </p:nvCxnSpPr>
        <p:spPr bwMode="auto">
          <a:xfrm flipV="1">
            <a:off x="3007963" y="4182034"/>
            <a:ext cx="2158625" cy="666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" name="Isosceles Triangle 104">
            <a:extLst>
              <a:ext uri="{FF2B5EF4-FFF2-40B4-BE49-F238E27FC236}">
                <a16:creationId xmlns:a16="http://schemas.microsoft.com/office/drawing/2014/main" id="{6B4D90C7-B171-44D1-8E9B-65D20D49A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2204" y="2449991"/>
            <a:ext cx="173999" cy="180386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4" tIns="45716" rIns="91434" bIns="45716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 Box 24">
            <a:extLst>
              <a:ext uri="{FF2B5EF4-FFF2-40B4-BE49-F238E27FC236}">
                <a16:creationId xmlns:a16="http://schemas.microsoft.com/office/drawing/2014/main" id="{DB7DF522-57E2-44F2-8F7D-A769F3EAE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7931" y="2383595"/>
            <a:ext cx="658690" cy="26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2" tIns="41026" rIns="82052" bIns="41026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Initial</a:t>
            </a:r>
          </a:p>
          <a:p>
            <a:pPr algn="ctr"/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WG ballot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9D604EFF-35E6-4366-97B2-A02BB0D60703}"/>
              </a:ext>
            </a:extLst>
          </p:cNvPr>
          <p:cNvSpPr/>
          <p:nvPr/>
        </p:nvSpPr>
        <p:spPr>
          <a:xfrm>
            <a:off x="2999656" y="3890918"/>
            <a:ext cx="777310" cy="24582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</a:rPr>
              <a:t>CC28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2DF42C91-841A-4EE0-8C31-DC15CFA6C2B0}"/>
              </a:ext>
            </a:extLst>
          </p:cNvPr>
          <p:cNvSpPr/>
          <p:nvPr/>
        </p:nvSpPr>
        <p:spPr>
          <a:xfrm>
            <a:off x="3766413" y="3897433"/>
            <a:ext cx="1373074" cy="24582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100" dirty="0">
                <a:solidFill>
                  <a:schemeClr val="tx1"/>
                </a:solidFill>
              </a:rPr>
              <a:t>LB240 CR </a:t>
            </a:r>
          </a:p>
        </p:txBody>
      </p:sp>
      <p:sp>
        <p:nvSpPr>
          <p:cNvPr id="126" name="Oval Callout 93">
            <a:extLst>
              <a:ext uri="{FF2B5EF4-FFF2-40B4-BE49-F238E27FC236}">
                <a16:creationId xmlns:a16="http://schemas.microsoft.com/office/drawing/2014/main" id="{E15FFD8C-FEAB-4F5A-A131-B5E17C11D136}"/>
              </a:ext>
            </a:extLst>
          </p:cNvPr>
          <p:cNvSpPr/>
          <p:nvPr/>
        </p:nvSpPr>
        <p:spPr bwMode="auto">
          <a:xfrm>
            <a:off x="3175124" y="4523238"/>
            <a:ext cx="722362" cy="487541"/>
          </a:xfrm>
          <a:prstGeom prst="wedgeEllipseCallout">
            <a:avLst>
              <a:gd name="adj1" fmla="val 32914"/>
              <a:gd name="adj2" fmla="val -132881"/>
            </a:avLst>
          </a:prstGeom>
          <a:solidFill>
            <a:srgbClr val="00B8FF">
              <a:alpha val="3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800" b="1" dirty="0">
                <a:solidFill>
                  <a:schemeClr val="tx1"/>
                </a:solidFill>
              </a:rPr>
              <a:t>Initial WG ballot LB240 </a:t>
            </a:r>
            <a:r>
              <a:rPr kumimoji="0" 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Pass</a:t>
            </a:r>
          </a:p>
        </p:txBody>
      </p:sp>
      <p:sp>
        <p:nvSpPr>
          <p:cNvPr id="128" name="Oval Callout 61">
            <a:extLst>
              <a:ext uri="{FF2B5EF4-FFF2-40B4-BE49-F238E27FC236}">
                <a16:creationId xmlns:a16="http://schemas.microsoft.com/office/drawing/2014/main" id="{061DD8A2-4CB6-4C34-A414-FEF535ECCCA5}"/>
              </a:ext>
            </a:extLst>
          </p:cNvPr>
          <p:cNvSpPr/>
          <p:nvPr/>
        </p:nvSpPr>
        <p:spPr bwMode="auto">
          <a:xfrm>
            <a:off x="2283685" y="4523239"/>
            <a:ext cx="519343" cy="289185"/>
          </a:xfrm>
          <a:prstGeom prst="wedgeEllipseCallout">
            <a:avLst>
              <a:gd name="adj1" fmla="val 88219"/>
              <a:gd name="adj2" fmla="val -304231"/>
            </a:avLst>
          </a:prstGeom>
          <a:solidFill>
            <a:srgbClr val="00B8FF">
              <a:alpha val="3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800" b="1" dirty="0">
                <a:solidFill>
                  <a:schemeClr val="tx1"/>
                </a:solidFill>
              </a:rPr>
              <a:t>SF</a:t>
            </a:r>
            <a:r>
              <a:rPr kumimoji="0" 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D Freeze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0AB77CBA-2EF3-4A41-8F62-3B31BCE71E8D}"/>
              </a:ext>
            </a:extLst>
          </p:cNvPr>
          <p:cNvSpPr/>
          <p:nvPr/>
        </p:nvSpPr>
        <p:spPr>
          <a:xfrm>
            <a:off x="5136613" y="3888529"/>
            <a:ext cx="1927894" cy="245673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0">
                <a:srgbClr val="FFFF00"/>
              </a:gs>
              <a:gs pos="0">
                <a:srgbClr val="FFFF00"/>
              </a:gs>
              <a:gs pos="0">
                <a:srgbClr val="00B050"/>
              </a:gs>
            </a:gsLst>
            <a:lin ang="10800000" scaled="1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</a:rPr>
              <a:t>LB249</a:t>
            </a:r>
          </a:p>
        </p:txBody>
      </p:sp>
      <p:sp>
        <p:nvSpPr>
          <p:cNvPr id="130" name="Oval Callout 93">
            <a:extLst>
              <a:ext uri="{FF2B5EF4-FFF2-40B4-BE49-F238E27FC236}">
                <a16:creationId xmlns:a16="http://schemas.microsoft.com/office/drawing/2014/main" id="{F09A71A9-9E95-42B6-81DB-D9C17A652D5E}"/>
              </a:ext>
            </a:extLst>
          </p:cNvPr>
          <p:cNvSpPr/>
          <p:nvPr/>
        </p:nvSpPr>
        <p:spPr bwMode="auto">
          <a:xfrm>
            <a:off x="4151784" y="4523237"/>
            <a:ext cx="1006530" cy="487541"/>
          </a:xfrm>
          <a:prstGeom prst="wedgeEllipseCallout">
            <a:avLst>
              <a:gd name="adj1" fmla="val 48514"/>
              <a:gd name="adj2" fmla="val -129092"/>
            </a:avLst>
          </a:prstGeom>
          <a:solidFill>
            <a:srgbClr val="00B8FF">
              <a:alpha val="3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800" b="1" dirty="0">
                <a:solidFill>
                  <a:schemeClr val="tx1"/>
                </a:solidFill>
              </a:rPr>
              <a:t>LB240 completion/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800" b="1" dirty="0">
                <a:solidFill>
                  <a:schemeClr val="tx1"/>
                </a:solidFill>
              </a:rPr>
              <a:t>recirc. </a:t>
            </a:r>
            <a:r>
              <a:rPr lang="en-US" sz="800" b="1" dirty="0" err="1">
                <a:solidFill>
                  <a:schemeClr val="tx1"/>
                </a:solidFill>
              </a:rPr>
              <a:t>init</a:t>
            </a:r>
            <a:endParaRPr kumimoji="0" lang="en-US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8F421955-728E-4BFD-B03B-B42D6C52B1BF}"/>
              </a:ext>
            </a:extLst>
          </p:cNvPr>
          <p:cNvCxnSpPr/>
          <p:nvPr/>
        </p:nvCxnSpPr>
        <p:spPr bwMode="auto">
          <a:xfrm>
            <a:off x="5195919" y="4182700"/>
            <a:ext cx="32795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Oval Callout 93">
            <a:extLst>
              <a:ext uri="{FF2B5EF4-FFF2-40B4-BE49-F238E27FC236}">
                <a16:creationId xmlns:a16="http://schemas.microsoft.com/office/drawing/2014/main" id="{057DCF47-476B-4481-9EAF-5B4210FD0DF8}"/>
              </a:ext>
            </a:extLst>
          </p:cNvPr>
          <p:cNvSpPr/>
          <p:nvPr/>
        </p:nvSpPr>
        <p:spPr bwMode="auto">
          <a:xfrm>
            <a:off x="5625420" y="4595398"/>
            <a:ext cx="1006530" cy="487541"/>
          </a:xfrm>
          <a:prstGeom prst="wedgeEllipseCallout">
            <a:avLst>
              <a:gd name="adj1" fmla="val 92428"/>
              <a:gd name="adj2" fmla="val -144409"/>
            </a:avLst>
          </a:prstGeom>
          <a:solidFill>
            <a:srgbClr val="00B8FF">
              <a:alpha val="3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800" b="1" dirty="0">
                <a:solidFill>
                  <a:schemeClr val="tx1"/>
                </a:solidFill>
              </a:rPr>
              <a:t>LB249 completion/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800" b="1" dirty="0">
                <a:solidFill>
                  <a:schemeClr val="tx1"/>
                </a:solidFill>
              </a:rPr>
              <a:t>2</a:t>
            </a:r>
            <a:r>
              <a:rPr lang="en-US" sz="800" b="1" baseline="30000" dirty="0">
                <a:solidFill>
                  <a:schemeClr val="tx1"/>
                </a:solidFill>
              </a:rPr>
              <a:t>nd</a:t>
            </a:r>
            <a:r>
              <a:rPr lang="en-US" sz="800" b="1" dirty="0">
                <a:solidFill>
                  <a:schemeClr val="tx1"/>
                </a:solidFill>
              </a:rPr>
              <a:t> recirculation</a:t>
            </a:r>
            <a:endParaRPr kumimoji="0" lang="en-US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3" name="Isosceles Triangle 132">
            <a:extLst>
              <a:ext uri="{FF2B5EF4-FFF2-40B4-BE49-F238E27FC236}">
                <a16:creationId xmlns:a16="http://schemas.microsoft.com/office/drawing/2014/main" id="{50EF5170-A970-4472-AAFD-2A3F5D7BE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200" y="3068960"/>
            <a:ext cx="228472" cy="222250"/>
          </a:xfrm>
          <a:prstGeom prst="triangle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4" tIns="45716" rIns="91434" bIns="45716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Text Box 26">
            <a:extLst>
              <a:ext uri="{FF2B5EF4-FFF2-40B4-BE49-F238E27FC236}">
                <a16:creationId xmlns:a16="http://schemas.microsoft.com/office/drawing/2014/main" id="{A627A362-F0D7-4F71-8463-29407A9DB16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754638" y="2655706"/>
            <a:ext cx="650149" cy="45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2" tIns="41026" rIns="82052" bIns="41026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.11az</a:t>
            </a:r>
            <a:b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Draft 3.0</a:t>
            </a:r>
            <a:b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01-2021</a:t>
            </a:r>
          </a:p>
          <a:p>
            <a:pPr algn="ctr"/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Recirculation</a:t>
            </a:r>
          </a:p>
        </p:txBody>
      </p:sp>
      <p:sp>
        <p:nvSpPr>
          <p:cNvPr id="135" name="Isosceles Triangle 134">
            <a:extLst>
              <a:ext uri="{FF2B5EF4-FFF2-40B4-BE49-F238E27FC236}">
                <a16:creationId xmlns:a16="http://schemas.microsoft.com/office/drawing/2014/main" id="{BC8B5D30-B416-4968-A469-D0C9E0D8ED4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953894" y="2436316"/>
            <a:ext cx="248998" cy="21748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100">
              <a:latin typeface="+mn-lt"/>
              <a:ea typeface="+mn-ea"/>
            </a:endParaRPr>
          </a:p>
        </p:txBody>
      </p:sp>
      <p:sp>
        <p:nvSpPr>
          <p:cNvPr id="136" name="Text Box 26">
            <a:extLst>
              <a:ext uri="{FF2B5EF4-FFF2-40B4-BE49-F238E27FC236}">
                <a16:creationId xmlns:a16="http://schemas.microsoft.com/office/drawing/2014/main" id="{EA015FCE-CDB6-40E8-A8C8-6E4DF0A260E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668534" y="2645309"/>
            <a:ext cx="650149" cy="45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2" tIns="41026" rIns="82052" bIns="41026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.11az</a:t>
            </a:r>
            <a:b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Draft 4.0</a:t>
            </a:r>
            <a:b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07-2021</a:t>
            </a:r>
          </a:p>
          <a:p>
            <a:pPr algn="ctr"/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Recirculation</a:t>
            </a:r>
          </a:p>
        </p:txBody>
      </p:sp>
      <p:sp>
        <p:nvSpPr>
          <p:cNvPr id="137" name="Isosceles Triangle 136">
            <a:extLst>
              <a:ext uri="{FF2B5EF4-FFF2-40B4-BE49-F238E27FC236}">
                <a16:creationId xmlns:a16="http://schemas.microsoft.com/office/drawing/2014/main" id="{6BBF885B-6069-4639-9863-F0CE257E55D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863226" y="2425355"/>
            <a:ext cx="248998" cy="21748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100" dirty="0">
              <a:latin typeface="+mn-lt"/>
              <a:ea typeface="+mn-ea"/>
            </a:endParaRPr>
          </a:p>
        </p:txBody>
      </p:sp>
      <p:sp>
        <p:nvSpPr>
          <p:cNvPr id="138" name="Text Box 29">
            <a:extLst>
              <a:ext uri="{FF2B5EF4-FFF2-40B4-BE49-F238E27FC236}">
                <a16:creationId xmlns:a16="http://schemas.microsoft.com/office/drawing/2014/main" id="{8626537F-1BE6-4D88-8B78-6F1C06191A6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248128" y="3306149"/>
            <a:ext cx="1074295" cy="35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2" tIns="41026" rIns="82052" bIns="41026">
            <a:spAutoFit/>
          </a:bodyPr>
          <a:lstStyle>
            <a:defPPr>
              <a:defRPr lang="en-GB"/>
            </a:defPPr>
            <a:lvl1pPr algn="ctr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600" b="0" dirty="0"/>
              <a:t>.11az</a:t>
            </a:r>
            <a:br>
              <a:rPr lang="en-US" altLang="en-US" sz="600" b="0" dirty="0"/>
            </a:br>
            <a:r>
              <a:rPr lang="en-US" altLang="en-US" sz="600" b="0" dirty="0"/>
              <a:t> MDR and SA ballots</a:t>
            </a:r>
          </a:p>
          <a:p>
            <a:r>
              <a:rPr lang="en-US" altLang="en-US" sz="600" b="0" dirty="0"/>
              <a:t> 07-2021</a:t>
            </a:r>
          </a:p>
        </p:txBody>
      </p:sp>
      <p:sp>
        <p:nvSpPr>
          <p:cNvPr id="139" name="Isosceles Triangle 138">
            <a:extLst>
              <a:ext uri="{FF2B5EF4-FFF2-40B4-BE49-F238E27FC236}">
                <a16:creationId xmlns:a16="http://schemas.microsoft.com/office/drawing/2014/main" id="{19AEBE37-1D85-4C5C-94A3-D7530E159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5148" y="2457390"/>
            <a:ext cx="228472" cy="22225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4" tIns="45716" rIns="91434" bIns="45716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ext Box 29">
            <a:extLst>
              <a:ext uri="{FF2B5EF4-FFF2-40B4-BE49-F238E27FC236}">
                <a16:creationId xmlns:a16="http://schemas.microsoft.com/office/drawing/2014/main" id="{FEA81527-507F-4C1A-AF00-8FFD4D15CFB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0023107" y="2717775"/>
            <a:ext cx="799587" cy="1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2" tIns="41026" rIns="82052" bIns="41026">
            <a:spAutoFit/>
          </a:bodyPr>
          <a:lstStyle>
            <a:defPPr>
              <a:defRPr lang="en-GB"/>
            </a:defPPr>
            <a:lvl1pPr algn="ctr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700" b="0" dirty="0"/>
              <a:t>Publication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74A80CBB-A976-43D5-AFEB-5B86E8FDFF62}"/>
              </a:ext>
            </a:extLst>
          </p:cNvPr>
          <p:cNvSpPr/>
          <p:nvPr/>
        </p:nvSpPr>
        <p:spPr>
          <a:xfrm>
            <a:off x="7055129" y="3890741"/>
            <a:ext cx="1037171" cy="24108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</a:rPr>
              <a:t>LB253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64091E5-2B39-467C-B288-FE763829766F}"/>
              </a:ext>
            </a:extLst>
          </p:cNvPr>
          <p:cNvSpPr/>
          <p:nvPr/>
        </p:nvSpPr>
        <p:spPr>
          <a:xfrm>
            <a:off x="9120473" y="3892445"/>
            <a:ext cx="365612" cy="2483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</a:rPr>
              <a:t>2</a:t>
            </a:r>
            <a:r>
              <a:rPr lang="en-US" sz="1100" baseline="30000" dirty="0">
                <a:solidFill>
                  <a:schemeClr val="tx1"/>
                </a:solidFill>
              </a:rPr>
              <a:t>nd</a:t>
            </a:r>
            <a:r>
              <a:rPr lang="en-US" sz="1100" dirty="0">
                <a:solidFill>
                  <a:schemeClr val="tx1"/>
                </a:solidFill>
              </a:rPr>
              <a:t> SA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FECED952-1B0F-495F-9B2B-9B1D84E1B60D}"/>
              </a:ext>
            </a:extLst>
          </p:cNvPr>
          <p:cNvSpPr/>
          <p:nvPr/>
        </p:nvSpPr>
        <p:spPr>
          <a:xfrm>
            <a:off x="7323995" y="3645563"/>
            <a:ext cx="716220" cy="24391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</a:rPr>
              <a:t>MDR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C666E125-2CF1-4A64-8B3A-B317B2253197}"/>
              </a:ext>
            </a:extLst>
          </p:cNvPr>
          <p:cNvSpPr/>
          <p:nvPr/>
        </p:nvSpPr>
        <p:spPr>
          <a:xfrm>
            <a:off x="8475419" y="3889351"/>
            <a:ext cx="653793" cy="24757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</a:rPr>
              <a:t>1</a:t>
            </a:r>
            <a:r>
              <a:rPr lang="en-US" sz="1100" baseline="30000" dirty="0">
                <a:solidFill>
                  <a:schemeClr val="tx1"/>
                </a:solidFill>
              </a:rPr>
              <a:t>st</a:t>
            </a:r>
            <a:r>
              <a:rPr lang="en-US" sz="1100" dirty="0">
                <a:solidFill>
                  <a:schemeClr val="tx1"/>
                </a:solidFill>
              </a:rPr>
              <a:t> SA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84C7F586-22DA-48C7-B273-16EB94D34635}"/>
              </a:ext>
            </a:extLst>
          </p:cNvPr>
          <p:cNvSpPr/>
          <p:nvPr/>
        </p:nvSpPr>
        <p:spPr>
          <a:xfrm>
            <a:off x="8040216" y="3890636"/>
            <a:ext cx="446793" cy="24108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LB 255</a:t>
            </a:r>
          </a:p>
        </p:txBody>
      </p:sp>
      <p:sp>
        <p:nvSpPr>
          <p:cNvPr id="166" name="Oval Callout 93">
            <a:extLst>
              <a:ext uri="{FF2B5EF4-FFF2-40B4-BE49-F238E27FC236}">
                <a16:creationId xmlns:a16="http://schemas.microsoft.com/office/drawing/2014/main" id="{84A5D132-0DC5-49DC-AF34-F0B126AE47BB}"/>
              </a:ext>
            </a:extLst>
          </p:cNvPr>
          <p:cNvSpPr/>
          <p:nvPr/>
        </p:nvSpPr>
        <p:spPr bwMode="auto">
          <a:xfrm>
            <a:off x="7944710" y="5104342"/>
            <a:ext cx="1158306" cy="487541"/>
          </a:xfrm>
          <a:prstGeom prst="wedgeEllipseCallout">
            <a:avLst>
              <a:gd name="adj1" fmla="val 1351"/>
              <a:gd name="adj2" fmla="val -216017"/>
            </a:avLst>
          </a:prstGeom>
          <a:solidFill>
            <a:srgbClr val="00B8FF">
              <a:alpha val="3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800" b="1" dirty="0">
                <a:solidFill>
                  <a:schemeClr val="tx1"/>
                </a:solidFill>
              </a:rPr>
              <a:t>No changes made, in preparation to SA ballot</a:t>
            </a:r>
            <a:endParaRPr kumimoji="0" lang="en-US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7297906A-6973-4F2C-82CB-1D0C9C57D3FF}"/>
              </a:ext>
            </a:extLst>
          </p:cNvPr>
          <p:cNvGrpSpPr/>
          <p:nvPr/>
        </p:nvGrpSpPr>
        <p:grpSpPr>
          <a:xfrm>
            <a:off x="8825203" y="2424085"/>
            <a:ext cx="650149" cy="395140"/>
            <a:chOff x="7668534" y="2425355"/>
            <a:chExt cx="650149" cy="395140"/>
          </a:xfrm>
        </p:grpSpPr>
        <p:sp>
          <p:nvSpPr>
            <p:cNvPr id="174" name="Text Box 26">
              <a:extLst>
                <a:ext uri="{FF2B5EF4-FFF2-40B4-BE49-F238E27FC236}">
                  <a16:creationId xmlns:a16="http://schemas.microsoft.com/office/drawing/2014/main" id="{8BCFEB2E-9C03-49C3-B9EA-6450336D22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7668534" y="2645309"/>
              <a:ext cx="650149" cy="175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052" tIns="41026" rIns="82052" bIns="41026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6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altLang="en-US" sz="6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st</a:t>
              </a:r>
              <a:r>
                <a:rPr lang="en-US" altLang="en-US" sz="600" dirty="0">
                  <a:latin typeface="Arial" panose="020B0604020202020204" pitchFamily="34" charset="0"/>
                  <a:cs typeface="Arial" panose="020B0604020202020204" pitchFamily="34" charset="0"/>
                </a:rPr>
                <a:t> SA comp.</a:t>
              </a:r>
            </a:p>
          </p:txBody>
        </p:sp>
        <p:sp>
          <p:nvSpPr>
            <p:cNvPr id="175" name="Isosceles Triangle 174">
              <a:extLst>
                <a:ext uri="{FF2B5EF4-FFF2-40B4-BE49-F238E27FC236}">
                  <a16:creationId xmlns:a16="http://schemas.microsoft.com/office/drawing/2014/main" id="{39FE27F3-DE03-4C8F-8B5C-FDC9CE68860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819651" y="2425355"/>
              <a:ext cx="248998" cy="217487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1434" tIns="45716" rIns="91434" bIns="45716"/>
            <a:lstStyle>
              <a:lvl1pPr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1EBE5BDB-8F0C-47DB-89F8-6C4158A71C38}"/>
              </a:ext>
            </a:extLst>
          </p:cNvPr>
          <p:cNvGrpSpPr/>
          <p:nvPr/>
        </p:nvGrpSpPr>
        <p:grpSpPr>
          <a:xfrm>
            <a:off x="9108615" y="2911009"/>
            <a:ext cx="650149" cy="395140"/>
            <a:chOff x="7668534" y="2425355"/>
            <a:chExt cx="650149" cy="395140"/>
          </a:xfrm>
        </p:grpSpPr>
        <p:sp>
          <p:nvSpPr>
            <p:cNvPr id="177" name="Text Box 26">
              <a:extLst>
                <a:ext uri="{FF2B5EF4-FFF2-40B4-BE49-F238E27FC236}">
                  <a16:creationId xmlns:a16="http://schemas.microsoft.com/office/drawing/2014/main" id="{8B07076C-18B6-449A-BF0B-1EA5004877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7668534" y="2645309"/>
              <a:ext cx="650149" cy="175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052" tIns="41026" rIns="82052" bIns="41026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6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altLang="en-US" sz="6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nd</a:t>
              </a:r>
              <a:r>
                <a:rPr lang="en-US" altLang="en-US" sz="600" dirty="0">
                  <a:latin typeface="Arial" panose="020B0604020202020204" pitchFamily="34" charset="0"/>
                  <a:cs typeface="Arial" panose="020B0604020202020204" pitchFamily="34" charset="0"/>
                </a:rPr>
                <a:t> SA comp.</a:t>
              </a:r>
            </a:p>
          </p:txBody>
        </p:sp>
        <p:sp>
          <p:nvSpPr>
            <p:cNvPr id="178" name="Isosceles Triangle 177">
              <a:extLst>
                <a:ext uri="{FF2B5EF4-FFF2-40B4-BE49-F238E27FC236}">
                  <a16:creationId xmlns:a16="http://schemas.microsoft.com/office/drawing/2014/main" id="{328B6BFA-569C-48B8-AD0F-BD4E5886A7B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863226" y="2425355"/>
              <a:ext cx="248998" cy="217487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1434" tIns="45716" rIns="91434" bIns="45716"/>
            <a:lstStyle>
              <a:lvl1pPr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9" name="Oval Callout 93">
            <a:extLst>
              <a:ext uri="{FF2B5EF4-FFF2-40B4-BE49-F238E27FC236}">
                <a16:creationId xmlns:a16="http://schemas.microsoft.com/office/drawing/2014/main" id="{3465FA02-CE95-4D24-9C58-D24520F25212}"/>
              </a:ext>
            </a:extLst>
          </p:cNvPr>
          <p:cNvSpPr/>
          <p:nvPr/>
        </p:nvSpPr>
        <p:spPr bwMode="auto">
          <a:xfrm>
            <a:off x="6699206" y="4599096"/>
            <a:ext cx="1006530" cy="487541"/>
          </a:xfrm>
          <a:prstGeom prst="wedgeEllipseCallout">
            <a:avLst>
              <a:gd name="adj1" fmla="val 81391"/>
              <a:gd name="adj2" fmla="val -144409"/>
            </a:avLst>
          </a:prstGeom>
          <a:solidFill>
            <a:srgbClr val="00B8FF">
              <a:alpha val="3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800" b="1" dirty="0">
                <a:solidFill>
                  <a:schemeClr val="tx1"/>
                </a:solidFill>
              </a:rPr>
              <a:t>LB249 completion/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800" b="1" dirty="0">
                <a:solidFill>
                  <a:schemeClr val="tx1"/>
                </a:solidFill>
              </a:rPr>
              <a:t>2</a:t>
            </a:r>
            <a:r>
              <a:rPr lang="en-US" sz="800" b="1" baseline="30000" dirty="0">
                <a:solidFill>
                  <a:schemeClr val="tx1"/>
                </a:solidFill>
              </a:rPr>
              <a:t>nd</a:t>
            </a:r>
            <a:r>
              <a:rPr lang="en-US" sz="800" b="1" dirty="0">
                <a:solidFill>
                  <a:schemeClr val="tx1"/>
                </a:solidFill>
              </a:rPr>
              <a:t> recirculation</a:t>
            </a:r>
            <a:endParaRPr kumimoji="0" lang="en-US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0" name="Isosceles Triangle 179">
            <a:extLst>
              <a:ext uri="{FF2B5EF4-FFF2-40B4-BE49-F238E27FC236}">
                <a16:creationId xmlns:a16="http://schemas.microsoft.com/office/drawing/2014/main" id="{19F928D3-87DC-4E71-9812-8969B8A4189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340149" y="3057284"/>
            <a:ext cx="248998" cy="217487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4" tIns="45716" rIns="91434" bIns="45716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1" name="Text Box 26">
            <a:extLst>
              <a:ext uri="{FF2B5EF4-FFF2-40B4-BE49-F238E27FC236}">
                <a16:creationId xmlns:a16="http://schemas.microsoft.com/office/drawing/2014/main" id="{A45A594C-C825-44B9-BD95-6C751C70073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165518" y="3280475"/>
            <a:ext cx="650149" cy="1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2" tIns="41026" rIns="82052" bIns="41026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7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SA start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EF0FC878-9058-4545-9B2F-7B4E0BC1621B}"/>
              </a:ext>
            </a:extLst>
          </p:cNvPr>
          <p:cNvSpPr/>
          <p:nvPr/>
        </p:nvSpPr>
        <p:spPr>
          <a:xfrm>
            <a:off x="9815627" y="3892145"/>
            <a:ext cx="443690" cy="2483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900" dirty="0" err="1">
                <a:solidFill>
                  <a:schemeClr val="tx1"/>
                </a:solidFill>
              </a:rPr>
              <a:t>REVcom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AFDCE835-E79A-457C-B90D-E44E5B2B3603}"/>
              </a:ext>
            </a:extLst>
          </p:cNvPr>
          <p:cNvSpPr/>
          <p:nvPr/>
        </p:nvSpPr>
        <p:spPr>
          <a:xfrm>
            <a:off x="9468734" y="3892445"/>
            <a:ext cx="343813" cy="2483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</a:rPr>
              <a:t>3</a:t>
            </a:r>
            <a:r>
              <a:rPr lang="en-US" sz="1100" baseline="30000" dirty="0">
                <a:solidFill>
                  <a:schemeClr val="tx1"/>
                </a:solidFill>
              </a:rPr>
              <a:t>rd</a:t>
            </a:r>
            <a:r>
              <a:rPr lang="en-US" sz="1100" dirty="0">
                <a:solidFill>
                  <a:schemeClr val="tx1"/>
                </a:solidFill>
              </a:rPr>
              <a:t> SA</a:t>
            </a:r>
          </a:p>
        </p:txBody>
      </p: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CAC0794C-04C5-471B-969D-D04C44E5F9DB}"/>
              </a:ext>
            </a:extLst>
          </p:cNvPr>
          <p:cNvGrpSpPr/>
          <p:nvPr/>
        </p:nvGrpSpPr>
        <p:grpSpPr>
          <a:xfrm>
            <a:off x="9497641" y="2457390"/>
            <a:ext cx="650149" cy="395140"/>
            <a:chOff x="7668534" y="2425355"/>
            <a:chExt cx="650149" cy="395140"/>
          </a:xfrm>
        </p:grpSpPr>
        <p:sp>
          <p:nvSpPr>
            <p:cNvPr id="185" name="Text Box 26">
              <a:extLst>
                <a:ext uri="{FF2B5EF4-FFF2-40B4-BE49-F238E27FC236}">
                  <a16:creationId xmlns:a16="http://schemas.microsoft.com/office/drawing/2014/main" id="{5CA401A6-7816-4F5E-8880-3C76E03651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7668534" y="2645309"/>
              <a:ext cx="650149" cy="175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052" tIns="41026" rIns="82052" bIns="41026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6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altLang="en-US" sz="6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rd</a:t>
              </a:r>
              <a:r>
                <a:rPr lang="en-US" altLang="en-US" sz="600" dirty="0">
                  <a:latin typeface="Arial" panose="020B0604020202020204" pitchFamily="34" charset="0"/>
                  <a:cs typeface="Arial" panose="020B0604020202020204" pitchFamily="34" charset="0"/>
                </a:rPr>
                <a:t>  SA comp.</a:t>
              </a:r>
            </a:p>
          </p:txBody>
        </p:sp>
        <p:sp>
          <p:nvSpPr>
            <p:cNvPr id="186" name="Isosceles Triangle 185">
              <a:extLst>
                <a:ext uri="{FF2B5EF4-FFF2-40B4-BE49-F238E27FC236}">
                  <a16:creationId xmlns:a16="http://schemas.microsoft.com/office/drawing/2014/main" id="{53415BAE-6AF5-444B-986D-9C0F3666395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863226" y="2425355"/>
              <a:ext cx="248998" cy="217487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1434" tIns="45716" rIns="91434" bIns="45716"/>
            <a:lstStyle>
              <a:lvl1pPr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1636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093B6-3243-4D59-A348-CCF04BE0A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Scheduled telecons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A83CA-58D9-452A-AACC-13EE929DB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16" y="1751015"/>
            <a:ext cx="10361084" cy="4343400"/>
          </a:xfrm>
        </p:spPr>
        <p:txBody>
          <a:bodyPr/>
          <a:lstStyle/>
          <a:p>
            <a:pPr marL="0" indent="0"/>
            <a:endParaRPr lang="en-US" altLang="en-US" sz="2000" b="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b="0" dirty="0"/>
          </a:p>
          <a:p>
            <a:pPr marL="0" indent="0"/>
            <a:endParaRPr lang="en-US" altLang="en-US" sz="1600" b="0" dirty="0"/>
          </a:p>
          <a:p>
            <a:pPr marL="0" indent="0"/>
            <a:endParaRPr lang="en-US" altLang="en-US" sz="1600" b="0" dirty="0"/>
          </a:p>
          <a:p>
            <a:pPr marL="0" indent="0"/>
            <a:endParaRPr lang="en-US" altLang="en-US" sz="1600" b="0" dirty="0"/>
          </a:p>
          <a:p>
            <a:pPr marL="0" indent="0"/>
            <a:endParaRPr lang="en-US" altLang="en-US" sz="18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2C2128-FBFD-4CC0-AF0E-C8D3A3A3AF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9A0E8-DECD-44DF-BD16-767526C65A0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Jonathan Segev, Intel corporation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AF5C31B-C59D-46E5-B2DC-5EE1CD0A161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4F0798A-FFD3-478D-9EE2-6DB605818C93}"/>
              </a:ext>
            </a:extLst>
          </p:cNvPr>
          <p:cNvSpPr txBox="1">
            <a:spLocks/>
          </p:cNvSpPr>
          <p:nvPr/>
        </p:nvSpPr>
        <p:spPr bwMode="auto">
          <a:xfrm>
            <a:off x="6384031" y="1751014"/>
            <a:ext cx="5661385" cy="19660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altLang="en-US" sz="2000" b="0" kern="0" dirty="0">
                <a:solidFill>
                  <a:srgbClr val="FF0000"/>
                </a:solidFill>
              </a:rPr>
              <a:t>Cancelled: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b="0" kern="0" dirty="0"/>
              <a:t>Sep. 22</a:t>
            </a:r>
            <a:r>
              <a:rPr lang="en-US" altLang="en-US" sz="2000" b="0" kern="0" baseline="30000" dirty="0"/>
              <a:t>nd</a:t>
            </a:r>
            <a:r>
              <a:rPr lang="en-US" altLang="en-US" sz="2000" b="0" kern="0" dirty="0"/>
              <a:t> 	Wed. 	13:00 – 15:00 ET - cancelled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b="0" kern="0" dirty="0"/>
              <a:t>Sep. 23</a:t>
            </a:r>
            <a:r>
              <a:rPr lang="en-US" altLang="en-US" sz="2000" b="0" kern="0" baseline="30000" dirty="0"/>
              <a:t>rd</a:t>
            </a:r>
            <a:r>
              <a:rPr lang="en-US" altLang="en-US" sz="2000" b="0" kern="0" dirty="0"/>
              <a:t> 	Thu.	12:00 – 14:00 ET - cancelled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b="0" kern="0" dirty="0"/>
              <a:t>Sep. 28</a:t>
            </a:r>
            <a:r>
              <a:rPr lang="en-US" altLang="en-US" sz="2000" b="0" kern="0" baseline="30000" dirty="0"/>
              <a:t>th</a:t>
            </a:r>
            <a:r>
              <a:rPr lang="en-US" altLang="en-US" sz="2000" b="0" kern="0" dirty="0"/>
              <a:t> 	Tue. 	13:00 – 15:00 ET - cancelled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b="0" kern="0" dirty="0"/>
              <a:t>Sep. 30</a:t>
            </a:r>
            <a:r>
              <a:rPr lang="en-US" altLang="en-US" sz="2000" b="0" kern="0" baseline="30000" dirty="0"/>
              <a:t>th</a:t>
            </a:r>
            <a:r>
              <a:rPr lang="en-US" altLang="en-US" sz="2000" b="0" kern="0" dirty="0"/>
              <a:t> 	Thu.	12:00 – 14:00 ET - cancelled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b="0" kern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F816E6-7810-492E-8040-D1E0AEDF2ADF}"/>
              </a:ext>
            </a:extLst>
          </p:cNvPr>
          <p:cNvSpPr txBox="1"/>
          <p:nvPr/>
        </p:nvSpPr>
        <p:spPr>
          <a:xfrm>
            <a:off x="869621" y="4789021"/>
            <a:ext cx="106943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/>
            <a:r>
              <a:rPr lang="en-US" altLang="en-US" sz="1400" b="0" dirty="0">
                <a:solidFill>
                  <a:schemeClr val="tx1"/>
                </a:solidFill>
              </a:rPr>
              <a:t>* - newly announced</a:t>
            </a:r>
          </a:p>
          <a:p>
            <a:pPr marL="0" indent="0"/>
            <a:r>
              <a:rPr lang="en-US" altLang="en-US" sz="1600" b="0" dirty="0">
                <a:solidFill>
                  <a:schemeClr val="tx1"/>
                </a:solidFill>
              </a:rPr>
              <a:t>+ </a:t>
            </a:r>
            <a:r>
              <a:rPr lang="en-US" altLang="en-US" sz="1600" b="0" dirty="0" err="1">
                <a:solidFill>
                  <a:schemeClr val="tx1"/>
                </a:solidFill>
              </a:rPr>
              <a:t>TGaz</a:t>
            </a:r>
            <a:r>
              <a:rPr lang="en-US" altLang="en-US" sz="1600" b="0" dirty="0">
                <a:solidFill>
                  <a:schemeClr val="tx1"/>
                </a:solidFill>
              </a:rPr>
              <a:t> Plenary (motion) meeting.</a:t>
            </a:r>
          </a:p>
          <a:p>
            <a:r>
              <a:rPr lang="en-US" sz="1600" dirty="0">
                <a:solidFill>
                  <a:schemeClr val="tx1"/>
                </a:solidFill>
              </a:rPr>
              <a:t>** - meeting as part of the IEEE week, refer to WG agenda document for details.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15112F-F7CB-41F1-988D-9700382126FE}"/>
              </a:ext>
            </a:extLst>
          </p:cNvPr>
          <p:cNvSpPr txBox="1">
            <a:spLocks/>
          </p:cNvSpPr>
          <p:nvPr/>
        </p:nvSpPr>
        <p:spPr bwMode="auto">
          <a:xfrm>
            <a:off x="702945" y="1756791"/>
            <a:ext cx="4947569" cy="2053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altLang="en-US" sz="2000" b="0" kern="0" dirty="0">
                <a:solidFill>
                  <a:srgbClr val="00B050"/>
                </a:solidFill>
              </a:rPr>
              <a:t>Taking place/announced: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b="0" kern="0" dirty="0"/>
              <a:t>Sep. 29</a:t>
            </a:r>
            <a:r>
              <a:rPr lang="en-US" altLang="en-US" sz="2000" b="0" kern="0" baseline="30000" dirty="0"/>
              <a:t>th</a:t>
            </a:r>
            <a:r>
              <a:rPr lang="en-US" altLang="en-US" sz="2000" b="0" kern="0" dirty="0"/>
              <a:t> 	Wed. 	13:00 – 15:00 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b="0" kern="0" dirty="0"/>
              <a:t>Oct. 4</a:t>
            </a:r>
            <a:r>
              <a:rPr lang="en-US" altLang="en-US" sz="2000" b="0" kern="0" baseline="30000" dirty="0"/>
              <a:t>th</a:t>
            </a:r>
            <a:r>
              <a:rPr lang="en-US" altLang="en-US" sz="2000" b="0" kern="0" dirty="0"/>
              <a:t>  	Mon. 	13:00 – 15:00 ET *</a:t>
            </a:r>
            <a:r>
              <a:rPr lang="en-US" altLang="en-US" sz="2000" b="0" dirty="0">
                <a:solidFill>
                  <a:schemeClr val="tx1"/>
                </a:solidFill>
              </a:rPr>
              <a:t> </a:t>
            </a:r>
            <a:r>
              <a:rPr lang="en-US" altLang="en-US" sz="2000" b="0" baseline="30000" dirty="0">
                <a:solidFill>
                  <a:schemeClr val="tx1"/>
                </a:solidFill>
              </a:rPr>
              <a:t>+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b="0" kern="0" dirty="0"/>
              <a:t>Nov. 8</a:t>
            </a:r>
            <a:r>
              <a:rPr lang="en-US" altLang="en-US" sz="2000" b="0" kern="0" baseline="30000" dirty="0"/>
              <a:t>th</a:t>
            </a:r>
            <a:r>
              <a:rPr lang="en-US" altLang="en-US" sz="2000" b="0" kern="0" dirty="0"/>
              <a:t> 	Mon.	13:30 – 15:30 ET ** 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b="0" kern="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b="0" kern="0" dirty="0"/>
          </a:p>
        </p:txBody>
      </p:sp>
    </p:spTree>
    <p:extLst>
      <p:ext uri="{BB962C8B-B14F-4D97-AF65-F5344CB8AC3E}">
        <p14:creationId xmlns:p14="http://schemas.microsoft.com/office/powerpoint/2010/main" val="30710628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/>
              <a:t>Light Communications Task Group (</a:t>
            </a:r>
            <a:r>
              <a:rPr lang="en-US" altLang="en-US" dirty="0" err="1"/>
              <a:t>TGbb</a:t>
            </a:r>
            <a:r>
              <a:rPr lang="en-US" altLang="en-US" dirty="0"/>
              <a:t>) </a:t>
            </a:r>
            <a:br>
              <a:rPr lang="en-US" altLang="en-US" dirty="0"/>
            </a:br>
            <a:r>
              <a:rPr lang="en-US" altLang="en-US" dirty="0"/>
              <a:t>September 2021 Closing Report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160662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2020-09-17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405990"/>
              </p:ext>
            </p:extLst>
          </p:nvPr>
        </p:nvGraphicFramePr>
        <p:xfrm>
          <a:off x="992188" y="3482305"/>
          <a:ext cx="10161587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40870" imgH="2539535" progId="Word.Document.8">
                  <p:embed/>
                </p:oleObj>
              </mc:Choice>
              <mc:Fallback>
                <p:oleObj name="Document" r:id="rId3" imgW="10440870" imgH="2539535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3482305"/>
                        <a:ext cx="10161587" cy="2466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303912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17BC771-B802-4625-96B6-E20B0987284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Nikola Serafimovski, pureLiFi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3A7964-7FD3-49F2-AA61-304D2ACD5F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52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71681-77C9-40C5-ADCF-BF4436CB9B7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415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This presentation contains the IEEE 802.11 Light Communications Task Group closing report for the September 2021 session.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412C921-96F2-4DC7-A68A-E68F6886971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Nikola Serafimovski, pureLiFi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6175EC-FB20-4D1E-BB76-E1A9E61300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53</a:t>
            </a:fld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9A9916-7F37-4F0A-977C-16103E13699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1616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85802"/>
            <a:ext cx="10361084" cy="574202"/>
          </a:xfrm>
        </p:spPr>
        <p:txBody>
          <a:bodyPr/>
          <a:lstStyle/>
          <a:p>
            <a:r>
              <a:rPr lang="en-US" altLang="en-US" dirty="0" err="1">
                <a:solidFill>
                  <a:schemeClr val="tx2"/>
                </a:solidFill>
              </a:rPr>
              <a:t>TGbb</a:t>
            </a:r>
            <a:r>
              <a:rPr lang="en-US" altLang="en-US" dirty="0">
                <a:solidFill>
                  <a:schemeClr val="tx2"/>
                </a:solidFill>
              </a:rPr>
              <a:t> activities at the September 2021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267" y="1260004"/>
            <a:ext cx="11152365" cy="4337993"/>
          </a:xfrm>
        </p:spPr>
        <p:txBody>
          <a:bodyPr/>
          <a:lstStyle/>
          <a:p>
            <a:pPr marL="457200" lvl="1" indent="0">
              <a:buFontTx/>
              <a:buNone/>
              <a:defRPr/>
            </a:pPr>
            <a:r>
              <a:rPr lang="en-US" altLang="en-US" sz="2400" b="1" u="sng" dirty="0"/>
              <a:t>Content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GB" altLang="en-US" dirty="0"/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Discussion on any architecture impact for </a:t>
            </a:r>
            <a:r>
              <a:rPr lang="en-GB" altLang="en-US" dirty="0" err="1"/>
              <a:t>TGbb</a:t>
            </a:r>
            <a:r>
              <a:rPr lang="en-GB" altLang="en-US" dirty="0"/>
              <a:t> draft – none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Discussion on the measurement point for the antenna connector</a:t>
            </a:r>
          </a:p>
          <a:p>
            <a:pPr marL="1200150" lvl="2" indent="-342900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New definition needs to account for possible RF up/down-conversion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ITU-R input for WP1A on LC provided to 802.18 to deliver the final outcome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WG LB planned for 1 Dec.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endParaRPr lang="en-GB" altLang="en-US" dirty="0"/>
          </a:p>
          <a:p>
            <a:pPr marL="457200" lvl="1" indent="0">
              <a:buFontTx/>
              <a:buNone/>
              <a:defRPr/>
            </a:pPr>
            <a:r>
              <a:rPr lang="en-US" altLang="en-US" b="1" dirty="0"/>
              <a:t>Meeting agenda and motions are available in doc. 11-21/1305r3.</a:t>
            </a:r>
          </a:p>
          <a:p>
            <a:pPr marL="457200" lvl="1" indent="0">
              <a:buFontTx/>
              <a:buNone/>
              <a:defRPr/>
            </a:pPr>
            <a:r>
              <a:rPr lang="en-US" altLang="en-US" b="1" dirty="0"/>
              <a:t>Minutes of the meeting are available in doc. 11-21/1519r1.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B8B763C-5CB2-4AD0-8F12-0E6B7C80992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Nikola Serafimovski, pureLiFi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A3D667C-2C78-4691-95DE-096F88FC10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54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DB56DC7-D6C2-4CE5-9965-DA79888C328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66438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solidFill>
                  <a:schemeClr val="tx2"/>
                </a:solidFill>
              </a:rPr>
              <a:t>TGbb</a:t>
            </a:r>
            <a:r>
              <a:rPr lang="en-US" altLang="en-US" dirty="0">
                <a:solidFill>
                  <a:schemeClr val="tx2"/>
                </a:solidFill>
              </a:rPr>
              <a:t> moving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210" y="1628800"/>
            <a:ext cx="5463733" cy="4113213"/>
          </a:xfrm>
        </p:spPr>
        <p:txBody>
          <a:bodyPr/>
          <a:lstStyle/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Comment resolution against D0.6 to create D0.7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Consider MAC requirements for all PHY modes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Channel numbering and mapping for RF-</a:t>
            </a:r>
            <a:r>
              <a:rPr lang="en-GB" altLang="en-US" sz="2400" dirty="0" err="1"/>
              <a:t>convesion</a:t>
            </a:r>
            <a:r>
              <a:rPr lang="en-GB" altLang="en-US" sz="2400" dirty="0"/>
              <a:t>-based implementations vs. </a:t>
            </a:r>
            <a:r>
              <a:rPr lang="en-GB" altLang="en-US" sz="2400" dirty="0" err="1"/>
              <a:t>TGbb</a:t>
            </a:r>
            <a:r>
              <a:rPr lang="en-GB" altLang="en-US" sz="2400" dirty="0"/>
              <a:t>-native implementations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GB" altLang="en-US" sz="2400" dirty="0"/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GB" altLang="en-US" sz="2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C44450-7546-4842-8673-24B8281AC7FF}"/>
              </a:ext>
            </a:extLst>
          </p:cNvPr>
          <p:cNvSpPr txBox="1"/>
          <p:nvPr/>
        </p:nvSpPr>
        <p:spPr>
          <a:xfrm>
            <a:off x="6672064" y="1628800"/>
            <a:ext cx="4717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solidFill>
                  <a:schemeClr val="tx1"/>
                </a:solidFill>
              </a:rPr>
              <a:t>Teleconference plans:</a:t>
            </a:r>
          </a:p>
          <a:p>
            <a:pPr marL="1200150" lvl="2" indent="-342900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solidFill>
                  <a:schemeClr val="tx1"/>
                </a:solidFill>
              </a:rPr>
              <a:t>7 Oct. – CC closes on D0.6</a:t>
            </a:r>
          </a:p>
          <a:p>
            <a:pPr marL="1200150" lvl="2" indent="-342900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solidFill>
                  <a:schemeClr val="tx1"/>
                </a:solidFill>
              </a:rPr>
              <a:t>  8 Oct. (11:00 EDT) 2h</a:t>
            </a:r>
          </a:p>
          <a:p>
            <a:pPr marL="1200150" lvl="2" indent="-342900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solidFill>
                  <a:schemeClr val="tx1"/>
                </a:solidFill>
              </a:rPr>
              <a:t>18 Oct. (11:00 EST) 2h</a:t>
            </a:r>
          </a:p>
          <a:p>
            <a:pPr marL="1200150" lvl="2" indent="-342900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solidFill>
                  <a:schemeClr val="tx1"/>
                </a:solidFill>
              </a:rPr>
              <a:t>20 Oct. (11:00 EST) 2h</a:t>
            </a:r>
          </a:p>
          <a:p>
            <a:pPr marL="1200150" lvl="2" indent="-342900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solidFill>
                  <a:schemeClr val="tx1"/>
                </a:solidFill>
              </a:rPr>
              <a:t>21 Oct. (11:00 EST) 2h</a:t>
            </a:r>
          </a:p>
          <a:p>
            <a:pPr marL="1200150" lvl="2" indent="-342900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solidFill>
                  <a:schemeClr val="tx1"/>
                </a:solidFill>
              </a:rPr>
              <a:t>25 Oct. (11:00 EST) 2h – Motion to create Draft 0.7</a:t>
            </a:r>
          </a:p>
          <a:p>
            <a:pPr marL="1200150" lvl="2" indent="-342900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solidFill>
                  <a:schemeClr val="tx1"/>
                </a:solidFill>
              </a:rPr>
              <a:t>1 Nov. – D0.7 available </a:t>
            </a:r>
          </a:p>
          <a:p>
            <a:pPr marL="1200150" lvl="2" indent="-342900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solidFill>
                  <a:schemeClr val="tx1"/>
                </a:solidFill>
              </a:rPr>
              <a:t>8 – 15 Nov. – Comment resolution on D0.7 to create D1.0</a:t>
            </a:r>
          </a:p>
          <a:p>
            <a:pPr marL="1200150" lvl="2" indent="-342900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solidFill>
                  <a:schemeClr val="tx1"/>
                </a:solidFill>
              </a:rPr>
              <a:t>Motion to move to WG LB</a:t>
            </a:r>
          </a:p>
          <a:p>
            <a:pPr marL="1200150" lvl="2" indent="-342900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solidFill>
                  <a:schemeClr val="tx1"/>
                </a:solidFill>
              </a:rPr>
              <a:t>1 Dec. – D1.0 WG LB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4274E3-118B-49F4-9760-533CF4E5D88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Nikola Serafimovski, pureLiFi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3526BA-5608-4A07-8DAD-A548518023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55</a:t>
            </a:fld>
            <a:endParaRPr lang="en-GB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3E8D1BC-943C-40C6-8094-0CD69288BB0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9133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377" algn="l"/>
                <a:tab pos="1828754" algn="l"/>
                <a:tab pos="2743131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4" algn="l"/>
                <a:tab pos="9143771" algn="l"/>
                <a:tab pos="10058149" algn="l"/>
              </a:tabLst>
            </a:pPr>
            <a:r>
              <a:rPr lang="en-GB" dirty="0" err="1"/>
              <a:t>TGbc</a:t>
            </a:r>
            <a:r>
              <a:rPr lang="en-GB" dirty="0"/>
              <a:t> (Broadcast Services)</a:t>
            </a:r>
            <a:br>
              <a:rPr lang="en-GB" dirty="0"/>
            </a:br>
            <a:r>
              <a:rPr lang="en-GB" dirty="0"/>
              <a:t>Closing Report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09800" y="1660525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791" algn="l"/>
                <a:tab pos="1827168" algn="l"/>
                <a:tab pos="2741545" algn="l"/>
                <a:tab pos="3655922" algn="l"/>
                <a:tab pos="4570299" algn="l"/>
                <a:tab pos="5484676" algn="l"/>
                <a:tab pos="6399053" algn="l"/>
                <a:tab pos="7313430" algn="l"/>
                <a:tab pos="8227808" algn="l"/>
                <a:tab pos="9142185" algn="l"/>
                <a:tab pos="10056562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2021-09-16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032000" y="2286000"/>
          <a:ext cx="8128000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8255000" imgH="2514600" progId="Word.Document.8">
                  <p:embed/>
                </p:oleObj>
              </mc:Choice>
              <mc:Fallback>
                <p:oleObj name="Dokument" r:id="rId3" imgW="8255000" imgH="2514600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2286000"/>
                        <a:ext cx="8128000" cy="2463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057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891" algn="l"/>
                <a:tab pos="1257269" algn="l"/>
                <a:tab pos="2171646" algn="l"/>
                <a:tab pos="3086023" algn="l"/>
                <a:tab pos="4000400" algn="l"/>
                <a:tab pos="4914777" algn="l"/>
                <a:tab pos="5829154" algn="l"/>
                <a:tab pos="6743531" algn="l"/>
                <a:tab pos="7657909" algn="l"/>
                <a:tab pos="8572286" algn="l"/>
                <a:tab pos="9486663" algn="l"/>
                <a:tab pos="1040104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B5EB66-0C0C-4630-814C-211471BF624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1A0F78-07FD-44C8-9E30-EC0B720694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56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96FD0-BFFE-49D5-AE4C-5F82AAC5E41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81055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377" algn="l"/>
                <a:tab pos="1828754" algn="l"/>
                <a:tab pos="2743131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4" algn="l"/>
                <a:tab pos="9143771" algn="l"/>
                <a:tab pos="10058149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510" y="1981200"/>
            <a:ext cx="10462077" cy="4114800"/>
          </a:xfrm>
          <a:ln/>
        </p:spPr>
        <p:txBody>
          <a:bodyPr/>
          <a:lstStyle/>
          <a:p>
            <a:pPr>
              <a:tabLst>
                <a:tab pos="912791" algn="l"/>
                <a:tab pos="1827168" algn="l"/>
                <a:tab pos="2741545" algn="l"/>
                <a:tab pos="3655922" algn="l"/>
                <a:tab pos="4570299" algn="l"/>
                <a:tab pos="5484676" algn="l"/>
                <a:tab pos="6399053" algn="l"/>
                <a:tab pos="7313430" algn="l"/>
                <a:tab pos="8227808" algn="l"/>
                <a:tab pos="9142185" algn="l"/>
                <a:tab pos="10056562" algn="l"/>
              </a:tabLst>
            </a:pPr>
            <a:r>
              <a:rPr lang="en-GB" dirty="0"/>
              <a:t>Closing report for IEEE 802.11 </a:t>
            </a:r>
            <a:r>
              <a:rPr lang="en-GB" dirty="0" err="1"/>
              <a:t>TGbc</a:t>
            </a:r>
            <a:r>
              <a:rPr lang="en-GB" dirty="0"/>
              <a:t> (Broadcast Services) for September 2021.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75C117-4647-4F42-B10A-9A97A7AB113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3958D4-C3B7-4762-B1C0-E24EE8596E4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57</a:t>
            </a:fld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D0EA8C-6B79-498D-87F7-AD9304913E1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9475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67" dirty="0"/>
              <a:t>Meeting Goals &amp; Accomplishments of the week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402" y="1981200"/>
            <a:ext cx="6621759" cy="4113213"/>
          </a:xfrm>
        </p:spPr>
        <p:txBody>
          <a:bodyPr/>
          <a:lstStyle/>
          <a:p>
            <a:pPr marL="0" indent="0"/>
            <a:r>
              <a:rPr lang="en-US" sz="2133" dirty="0">
                <a:solidFill>
                  <a:schemeClr val="tx1"/>
                </a:solidFill>
              </a:rPr>
              <a:t>Goal for the week: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chemeClr val="tx1"/>
                </a:solidFill>
              </a:rPr>
              <a:t>Finish comment resolution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chemeClr val="tx1"/>
                </a:solidFill>
              </a:rPr>
              <a:t>Motion to create D2.0 and to go to WG recirculation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133" dirty="0">
              <a:solidFill>
                <a:schemeClr val="tx1"/>
              </a:solidFill>
            </a:endParaRPr>
          </a:p>
          <a:p>
            <a:pPr marL="0" indent="0"/>
            <a:r>
              <a:rPr lang="en-US" sz="2133" dirty="0">
                <a:solidFill>
                  <a:schemeClr val="tx1"/>
                </a:solidFill>
              </a:rPr>
              <a:t>Accomplishments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chemeClr val="tx1"/>
                </a:solidFill>
              </a:rPr>
              <a:t>Group met 4 times this week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chemeClr val="tx1"/>
                </a:solidFill>
              </a:rPr>
              <a:t>Discussion and approval of 91 comment resolutions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chemeClr val="tx1"/>
                </a:solidFill>
              </a:rPr>
              <a:t>All comments from LB 252 resolved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chemeClr val="tx1"/>
                </a:solidFill>
              </a:rPr>
              <a:t>Motion for WG </a:t>
            </a:r>
            <a:r>
              <a:rPr lang="en-US" sz="2133" dirty="0" err="1">
                <a:solidFill>
                  <a:schemeClr val="tx1"/>
                </a:solidFill>
              </a:rPr>
              <a:t>recic</a:t>
            </a:r>
            <a:r>
              <a:rPr lang="en-US" sz="2133" dirty="0">
                <a:solidFill>
                  <a:schemeClr val="tx1"/>
                </a:solidFill>
              </a:rPr>
              <a:t> LB passed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AE6FFDA-4162-4A5D-8BD7-6A8372DF37A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8CCE13A-E620-450C-9040-A4D44AD164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58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3326AFF-BE5C-404F-AEBB-3272960D0CA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09141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684214"/>
            <a:ext cx="7772400" cy="1160463"/>
          </a:xfrm>
          <a:ln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Plans for Next Meeting &amp; Upcoming </a:t>
            </a:r>
            <a:r>
              <a:rPr lang="en-US" dirty="0" err="1"/>
              <a:t>Telcos</a:t>
            </a:r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1423" y="1981202"/>
            <a:ext cx="10463599" cy="4208463"/>
          </a:xfrm>
          <a:ln/>
        </p:spPr>
        <p:txBody>
          <a:bodyPr/>
          <a:lstStyle/>
          <a:p>
            <a:pPr marL="0" indent="0"/>
            <a:r>
              <a:rPr lang="en-US" dirty="0">
                <a:solidFill>
                  <a:schemeClr val="tx1"/>
                </a:solidFill>
              </a:rPr>
              <a:t>Upcoming meeting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Comment resolution from WG </a:t>
            </a:r>
            <a:r>
              <a:rPr lang="en-US" dirty="0" err="1">
                <a:solidFill>
                  <a:schemeClr val="tx1"/>
                </a:solidFill>
              </a:rPr>
              <a:t>Reciculation</a:t>
            </a:r>
            <a:r>
              <a:rPr lang="en-US" dirty="0">
                <a:solidFill>
                  <a:schemeClr val="tx1"/>
                </a:solidFill>
              </a:rPr>
              <a:t> LB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0" indent="0"/>
            <a:r>
              <a:rPr lang="en-US" dirty="0">
                <a:solidFill>
                  <a:schemeClr val="tx1"/>
                </a:solidFill>
              </a:rPr>
              <a:t>Weekly </a:t>
            </a:r>
            <a:r>
              <a:rPr lang="en-US" dirty="0" err="1">
                <a:solidFill>
                  <a:schemeClr val="tx1"/>
                </a:solidFill>
              </a:rPr>
              <a:t>Telcos</a:t>
            </a:r>
            <a:endParaRPr lang="en-US" dirty="0">
              <a:solidFill>
                <a:schemeClr val="tx1"/>
              </a:solidFill>
            </a:endParaRPr>
          </a:p>
          <a:p>
            <a:pPr marL="781031" lvl="1" indent="-38099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Every Tuesday, 09:30h – 11:30 ET, 2 hours</a:t>
            </a:r>
          </a:p>
          <a:p>
            <a:pPr marL="781031" lvl="1" indent="-38099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Already announced with 10-day notice to WG  and TG reflector</a:t>
            </a:r>
          </a:p>
          <a:p>
            <a:pPr marL="781031" lvl="1" indent="-38099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Next telco on September 28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</a:p>
          <a:p>
            <a:pPr marL="400041" lvl="1" indent="0"/>
            <a:endParaRPr lang="en-US" dirty="0">
              <a:solidFill>
                <a:schemeClr val="tx1"/>
              </a:solidFill>
            </a:endParaRPr>
          </a:p>
          <a:p>
            <a:pPr marL="781031" lvl="1" indent="-38099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Used to engage in further discussion in view of potentially submitted comments during the recirculation ballot</a:t>
            </a:r>
          </a:p>
          <a:p>
            <a:pPr marL="781031" lvl="1" indent="-38099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Comment resolution once Recirc </a:t>
            </a:r>
            <a:r>
              <a:rPr lang="en-US">
                <a:solidFill>
                  <a:schemeClr val="tx1"/>
                </a:solidFill>
              </a:rPr>
              <a:t>LB closes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B6AAD94-B89E-4941-834A-B5C2336BC6D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3C5A24-52E1-4172-8C9F-0FA4486615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59</a:t>
            </a:fld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A18AD9-CDF6-4251-A270-EB012E6013E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8911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867C0-DE16-40E2-8E50-D6A1A8155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Attendees by affiliation</a:t>
            </a:r>
            <a:br>
              <a:rPr lang="en-US" dirty="0"/>
            </a:br>
            <a:r>
              <a:rPr lang="en-US" dirty="0"/>
              <a:t>(attended at least one meeting July to September)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21AE5-EB5E-4CF0-A5F5-FC0015447EFB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929218" y="332604"/>
            <a:ext cx="1541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September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08059-8BA5-4ED7-89A0-1830D2473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224642" y="6475413"/>
            <a:ext cx="216726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Robert Stacey (Intel)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89981-0F8C-4894-9157-388EF44E8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DBC98B1-8847-456F-A590-69DC1C4B50D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C591EF5-4858-4802-902F-E7A43E81BC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48423"/>
            <a:ext cx="8610600" cy="4705271"/>
          </a:xfrm>
        </p:spPr>
      </p:pic>
    </p:spTree>
    <p:extLst>
      <p:ext uri="{BB962C8B-B14F-4D97-AF65-F5344CB8AC3E}">
        <p14:creationId xmlns:p14="http://schemas.microsoft.com/office/powerpoint/2010/main" val="178438706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TGbc</a:t>
            </a:r>
            <a:r>
              <a:rPr lang="en-US" dirty="0">
                <a:solidFill>
                  <a:schemeClr val="tx1"/>
                </a:solidFill>
              </a:rPr>
              <a:t> schedule (unchanged)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F694896-C649-894C-96D2-15E938CA17CC}"/>
              </a:ext>
            </a:extLst>
          </p:cNvPr>
          <p:cNvSpPr txBox="1">
            <a:spLocks/>
          </p:cNvSpPr>
          <p:nvPr/>
        </p:nvSpPr>
        <p:spPr bwMode="auto">
          <a:xfrm>
            <a:off x="914401" y="1988839"/>
            <a:ext cx="10361084" cy="39364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22880" tIns="61440" rIns="122880" bIns="61440" numCol="1" anchor="t" anchorCtr="0" compatLnSpc="1">
            <a:prstTxWarp prst="textNoShape">
              <a:avLst/>
            </a:prstTxWarp>
          </a:bodyPr>
          <a:lstStyle>
            <a:lvl1pPr marL="257175" indent="-257175" algn="l" defTabSz="336947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36947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500">
                <a:solidFill>
                  <a:srgbClr val="000000"/>
                </a:solidFill>
                <a:latin typeface="+mn-lt"/>
                <a:ea typeface="+mn-ea"/>
              </a:defRPr>
            </a:lvl2pPr>
            <a:lvl3pPr marL="857250" indent="-171450" algn="l" defTabSz="336947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2001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4pPr>
            <a:lvl5pPr marL="15430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18859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2288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25717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29146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80000"/>
              </a:lnSpc>
            </a:pPr>
            <a:r>
              <a:rPr lang="en-US" altLang="en-US" sz="2133" dirty="0">
                <a:solidFill>
                  <a:schemeClr val="tx1"/>
                </a:solidFill>
              </a:rPr>
              <a:t>January 2019		First meeting as a task group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2133" dirty="0">
                <a:solidFill>
                  <a:schemeClr val="tx1"/>
                </a:solidFill>
              </a:rPr>
              <a:t>June 2020			Call for comments on D0.1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2133" dirty="0">
                <a:solidFill>
                  <a:schemeClr val="tx1"/>
                </a:solidFill>
              </a:rPr>
              <a:t>November 2020	Initial WGLB (D1.0)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2133" dirty="0">
                <a:solidFill>
                  <a:schemeClr val="tx1"/>
                </a:solidFill>
              </a:rPr>
              <a:t>September 2021	D2.0 WGLB Recirculation LB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2133" dirty="0">
                <a:solidFill>
                  <a:schemeClr val="tx1"/>
                </a:solidFill>
              </a:rPr>
              <a:t>March 2022		Form SAB Pool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2133" dirty="0">
                <a:solidFill>
                  <a:schemeClr val="tx1"/>
                </a:solidFill>
              </a:rPr>
              <a:t>March 2022		MEC/MDR done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2133" dirty="0">
                <a:solidFill>
                  <a:schemeClr val="tx1"/>
                </a:solidFill>
              </a:rPr>
              <a:t>May 2022			Initial SAB (4.0)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2133" dirty="0">
                <a:solidFill>
                  <a:schemeClr val="tx1"/>
                </a:solidFill>
              </a:rPr>
              <a:t>September 2022	Recirculation SAB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2133" dirty="0">
                <a:solidFill>
                  <a:schemeClr val="tx1"/>
                </a:solidFill>
              </a:rPr>
              <a:t>Jan 2023			Final WG/EC approval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2133" dirty="0">
                <a:solidFill>
                  <a:schemeClr val="tx1"/>
                </a:solidFill>
              </a:rPr>
              <a:t>March 2023		</a:t>
            </a:r>
            <a:r>
              <a:rPr lang="en-US" altLang="en-US" sz="2133" dirty="0" err="1">
                <a:solidFill>
                  <a:schemeClr val="tx1"/>
                </a:solidFill>
              </a:rPr>
              <a:t>Revcom</a:t>
            </a:r>
            <a:r>
              <a:rPr lang="en-US" altLang="en-US" sz="2133" dirty="0">
                <a:solidFill>
                  <a:schemeClr val="tx1"/>
                </a:solidFill>
              </a:rPr>
              <a:t>/SASB approval</a:t>
            </a:r>
            <a:endParaRPr lang="en-US" sz="2133" dirty="0">
              <a:solidFill>
                <a:schemeClr val="tx1"/>
              </a:solidFill>
            </a:endParaRPr>
          </a:p>
          <a:p>
            <a:endParaRPr lang="en-US" sz="2133" dirty="0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070A5C-9F14-4D1F-AFBE-EA4E4B7F211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EBE488D-CA72-4F30-AB7E-F5CAB85388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60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68C476F9-DDBC-422C-A356-99472071BCC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85754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377" algn="l"/>
                <a:tab pos="1828754" algn="l"/>
                <a:tab pos="2743131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4" algn="l"/>
                <a:tab pos="9143771" algn="l"/>
                <a:tab pos="10058149" algn="l"/>
              </a:tabLst>
            </a:pPr>
            <a:r>
              <a:rPr lang="en-GB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40791" y="1981202"/>
            <a:ext cx="10631807" cy="4208463"/>
          </a:xfrm>
          <a:ln/>
        </p:spPr>
        <p:txBody>
          <a:bodyPr/>
          <a:lstStyle/>
          <a:p>
            <a:r>
              <a:rPr lang="en-US" dirty="0"/>
              <a:t>Agenda for this week:				11-21/1355</a:t>
            </a:r>
          </a:p>
          <a:p>
            <a:r>
              <a:rPr lang="en-US" dirty="0"/>
              <a:t>Meeting / Chair’s Slide Deck:		11-21/1353</a:t>
            </a:r>
          </a:p>
          <a:p>
            <a:r>
              <a:rPr lang="en-US" dirty="0"/>
              <a:t>Meeting minutes:				</a:t>
            </a:r>
            <a:r>
              <a:rPr lang="en-US"/>
              <a:t>	11-21/1357</a:t>
            </a:r>
            <a:endParaRPr lang="en-US" dirty="0"/>
          </a:p>
          <a:p>
            <a:r>
              <a:rPr lang="en-US" dirty="0"/>
              <a:t>Snapshot Slide:						11-21/1354</a:t>
            </a:r>
          </a:p>
          <a:p>
            <a:r>
              <a:rPr lang="en-US" dirty="0"/>
              <a:t>Closing report:						11-21/1356</a:t>
            </a:r>
          </a:p>
          <a:p>
            <a:endParaRPr lang="en-US" dirty="0"/>
          </a:p>
          <a:p>
            <a:r>
              <a:rPr lang="en-US" dirty="0" err="1"/>
              <a:t>TGbc</a:t>
            </a:r>
            <a:r>
              <a:rPr lang="en-US" dirty="0"/>
              <a:t> Motion Booklet:				11-18/2123</a:t>
            </a:r>
          </a:p>
          <a:p>
            <a:r>
              <a:rPr lang="en-US" dirty="0" err="1"/>
              <a:t>TGbc</a:t>
            </a:r>
            <a:r>
              <a:rPr lang="en-US" dirty="0"/>
              <a:t> Selection Procedure:			11-19/0135</a:t>
            </a:r>
          </a:p>
          <a:p>
            <a:r>
              <a:rPr lang="en-US" dirty="0" err="1"/>
              <a:t>TGbc</a:t>
            </a:r>
            <a:r>
              <a:rPr lang="en-US" dirty="0"/>
              <a:t> Functional Requirements:	11-19/0151</a:t>
            </a:r>
          </a:p>
          <a:p>
            <a:r>
              <a:rPr lang="en-US" dirty="0" err="1"/>
              <a:t>TGbc</a:t>
            </a:r>
            <a:r>
              <a:rPr lang="en-US" dirty="0"/>
              <a:t> </a:t>
            </a:r>
            <a:r>
              <a:rPr lang="en-US" dirty="0" err="1"/>
              <a:t>UseCase</a:t>
            </a:r>
            <a:r>
              <a:rPr lang="en-US" dirty="0"/>
              <a:t> Document:			11-19/268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80E8311-64BA-4B9F-B0FC-9C7D7044A2E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49C24D-FB00-4915-A6B1-81EBD5CD2E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61</a:t>
            </a:fld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731616-9433-464B-9973-53DFA3C9891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9980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1600201" y="685800"/>
            <a:ext cx="9144000" cy="1827530"/>
          </a:xfrm>
        </p:spPr>
        <p:txBody>
          <a:bodyPr vert="horz" wrap="square" lIns="92160" tIns="46080" rIns="92160" bIns="46080" anchor="ctr" anchorCtr="0"/>
          <a:lstStyle/>
          <a:p>
            <a:r>
              <a:rPr lang="en-US" altLang="zh-CN" sz="3200" dirty="0">
                <a:solidFill>
                  <a:srgbClr val="0000FF"/>
                </a:solidFill>
                <a:latin typeface="Arial Black" panose="020B0A04020102020204" pitchFamily="34" charset="0"/>
              </a:rPr>
              <a:t>IEEE 802.11 </a:t>
            </a:r>
            <a:r>
              <a:rPr lang="en-US" altLang="zh-CN" dirty="0">
                <a:solidFill>
                  <a:srgbClr val="0000FF"/>
                </a:solidFill>
                <a:latin typeface="Arial Black" panose="020B0A04020102020204" pitchFamily="34" charset="0"/>
              </a:rPr>
              <a:t>Interim Sep </a:t>
            </a:r>
            <a:r>
              <a:rPr lang="en-US" altLang="zh-CN" sz="3200" dirty="0">
                <a:solidFill>
                  <a:srgbClr val="0000FF"/>
                </a:solidFill>
                <a:latin typeface="Arial Black" panose="020B0A04020102020204" pitchFamily="34" charset="0"/>
              </a:rPr>
              <a:t>2021</a:t>
            </a:r>
            <a:br>
              <a:rPr lang="en-US" altLang="zh-CN" sz="3200" dirty="0">
                <a:solidFill>
                  <a:srgbClr val="0000FF"/>
                </a:solidFill>
                <a:latin typeface="Arial Black" panose="020B0A04020102020204" pitchFamily="34" charset="0"/>
              </a:rPr>
            </a:br>
            <a:r>
              <a:rPr lang="en-US" altLang="en-US" sz="3200" dirty="0">
                <a:solidFill>
                  <a:srgbClr val="0000FF"/>
                </a:solidFill>
                <a:latin typeface="Arial Black" panose="020B0A04020102020204" pitchFamily="34" charset="0"/>
              </a:rPr>
              <a:t>IEEE 802.11 </a:t>
            </a:r>
            <a:r>
              <a:rPr lang="en-US" altLang="en-US" sz="3200" dirty="0" err="1">
                <a:solidFill>
                  <a:srgbClr val="0000FF"/>
                </a:solidFill>
                <a:latin typeface="Arial Black" panose="020B0A04020102020204" pitchFamily="34" charset="0"/>
              </a:rPr>
              <a:t>TGbd</a:t>
            </a:r>
            <a:r>
              <a:rPr lang="en-US" altLang="en-US" sz="3200" dirty="0">
                <a:solidFill>
                  <a:srgbClr val="0000FF"/>
                </a:solidFill>
                <a:latin typeface="Arial Black" panose="020B0A04020102020204" pitchFamily="34" charset="0"/>
              </a:rPr>
              <a:t> Closing Report</a:t>
            </a:r>
            <a:endParaRPr lang="en-US" sz="32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ontent Placeholder 2"/>
          <p:cNvSpPr txBox="1"/>
          <p:nvPr/>
        </p:nvSpPr>
        <p:spPr>
          <a:xfrm>
            <a:off x="1219200" y="2133600"/>
            <a:ext cx="9829800" cy="412496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MS PGothic" panose="020B0600070205080204" pitchFamily="34" charset="-128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MS PGothic" panose="020B0600070205080204" pitchFamily="34" charset="-128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		   	        Chair:	Bo Sun (ZTE)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			Vice Chair: 	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Hongyuan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 Zhang (NXP), 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 					Joseph Levy (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InterDigital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			 Secretary: 	Yan Zhang (NXP)</a:t>
            </a:r>
          </a:p>
          <a:p>
            <a:pPr lvl="0">
              <a:lnSpc>
                <a:spcPct val="90000"/>
              </a:lnSpc>
              <a:buNone/>
              <a:defRPr/>
            </a:pPr>
            <a:r>
              <a:rPr lang="en-US" altLang="en-US" sz="2000" kern="0" dirty="0">
                <a:latin typeface="Arial" panose="020B0604020202020204" pitchFamily="34" charset="0"/>
              </a:rPr>
              <a:t> 		           Tech Editor:	</a:t>
            </a:r>
            <a:r>
              <a:rPr lang="en-US" altLang="en-US" sz="2000" kern="0" dirty="0" err="1">
                <a:latin typeface="Arial" panose="020B0604020202020204" pitchFamily="34" charset="0"/>
              </a:rPr>
              <a:t>Yujin</a:t>
            </a:r>
            <a:r>
              <a:rPr lang="en-US" altLang="en-US" sz="2000" kern="0" dirty="0">
                <a:latin typeface="Arial" panose="020B0604020202020204" pitchFamily="34" charset="0"/>
              </a:rPr>
              <a:t> Noh (</a:t>
            </a:r>
            <a:r>
              <a:rPr lang="en-US" altLang="en-US" sz="2000" kern="0" dirty="0" err="1">
                <a:latin typeface="Arial" panose="020B0604020202020204" pitchFamily="34" charset="0"/>
              </a:rPr>
              <a:t>Senscomm</a:t>
            </a:r>
            <a:r>
              <a:rPr lang="en-US" altLang="en-US" sz="2000" kern="0" dirty="0">
                <a:latin typeface="Arial" panose="020B0604020202020204" pitchFamily="34" charset="0"/>
              </a:rPr>
              <a:t>)</a:t>
            </a:r>
            <a:endParaRPr kumimoji="0" lang="en-US" altLang="en-US" sz="20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5C84B40-4292-432F-AE4C-250580549D5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Robert Stacey (Intel)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1E58E9-8E84-49FD-B89D-F46A89702A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62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97D2B-71FA-46BF-BCA0-3E11B705D7F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3950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4400" y="1969770"/>
            <a:ext cx="10361295" cy="4084320"/>
          </a:xfrm>
        </p:spPr>
        <p:txBody>
          <a:bodyPr>
            <a:normAutofit fontScale="80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altLang="en-US" dirty="0"/>
              <a:t>4 </a:t>
            </a:r>
            <a:r>
              <a:rPr lang="en-GB" altLang="en-US" dirty="0" err="1"/>
              <a:t>TGbd</a:t>
            </a:r>
            <a:r>
              <a:rPr lang="en-GB" altLang="en-US" dirty="0"/>
              <a:t> sessions were held during the week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dirty="0"/>
              <a:t>Approved TG minutes for Jul plenary week and following TCs before Sep interim week.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dirty="0"/>
              <a:t>Presented and discussed CRs and approved CRs for totally 184 comments (65% of total comments) for LB 254.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dirty="0"/>
              <a:t>Approved </a:t>
            </a:r>
            <a:r>
              <a:rPr lang="en-GB" altLang="en-US" dirty="0" err="1"/>
              <a:t>TGbd</a:t>
            </a:r>
            <a:r>
              <a:rPr lang="en-GB" altLang="en-US" dirty="0"/>
              <a:t> tech editor to generate IEEE P802.11bd D2.1 to incorporate approved CRs.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dirty="0"/>
              <a:t>Approved </a:t>
            </a:r>
            <a:r>
              <a:rPr lang="en-GB" altLang="en-US" dirty="0" err="1"/>
              <a:t>TGbd</a:t>
            </a:r>
            <a:r>
              <a:rPr lang="en-GB" altLang="en-US" dirty="0"/>
              <a:t> teleconference plan as in following slides.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dirty="0" err="1"/>
              <a:t>TGbd</a:t>
            </a:r>
            <a:r>
              <a:rPr lang="en-GB" altLang="en-US" dirty="0"/>
              <a:t> agenda and preliminary minutes documents for this week:</a:t>
            </a:r>
          </a:p>
          <a:p>
            <a:pPr lvl="1"/>
            <a:r>
              <a:rPr lang="en-GB" altLang="en-US" dirty="0">
                <a:solidFill>
                  <a:schemeClr val="accent2">
                    <a:lumMod val="75000"/>
                  </a:schemeClr>
                </a:solidFill>
                <a:hlinkClick r:id="rId2"/>
              </a:rPr>
              <a:t>https://mentor.ieee.org/802.11/dcn/21/11-21-1326-07-00bd-tgbd-teleconference-agenda-for-sep-2021.pptx</a:t>
            </a:r>
            <a:endParaRPr lang="en-GB" altLang="en-US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GB" altLang="en-US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https://mentor.ieee.org/802.11/dcn/21/11-21-1544-00-00bd-tgbd-september-interim-2021-teleconference-minutes.docx</a:t>
            </a:r>
            <a:endParaRPr lang="en-GB" altLang="en-US" dirty="0">
              <a:solidFill>
                <a:schemeClr val="accent2">
                  <a:lumMod val="75000"/>
                </a:schemeClr>
              </a:solidFill>
            </a:endParaRPr>
          </a:p>
          <a:p>
            <a:pPr lvl="2"/>
            <a:endParaRPr lang="en-US" altLang="en-GB" dirty="0"/>
          </a:p>
          <a:p>
            <a:pPr marL="57150" indent="0"/>
            <a:r>
              <a:rPr lang="en-US" altLang="en-GB" dirty="0"/>
              <a:t>Goal for future TCs: proceeding comments collected during LB 254 (11bd D2.0)</a:t>
            </a: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TGbd’s</a:t>
            </a:r>
            <a:r>
              <a:rPr lang="en-US" altLang="zh-CN" dirty="0"/>
              <a:t> Progress during the Sep 802.11 interim week</a:t>
            </a:r>
            <a:endParaRPr lang="zh-CN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8D3C72-01BD-469E-8C27-340795AB27E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1403338-3196-4399-BE6C-96349E27EB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63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4834A6C-E4E0-4E01-8092-DDDFF4533CC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6953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TGbd</a:t>
            </a:r>
            <a:r>
              <a:rPr lang="en-US" altLang="zh-CN" dirty="0"/>
              <a:t> Progress Documents</a:t>
            </a:r>
            <a:endParaRPr lang="zh-CN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1248615"/>
              </p:ext>
            </p:extLst>
          </p:nvPr>
        </p:nvGraphicFramePr>
        <p:xfrm>
          <a:off x="1447922" y="1600248"/>
          <a:ext cx="9637599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7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9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2026"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TG Documents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Latest</a:t>
                      </a:r>
                      <a:r>
                        <a:rPr lang="en-US" altLang="zh-CN" sz="1800" baseline="0" dirty="0"/>
                        <a:t> Revision</a:t>
                      </a:r>
                      <a:endParaRPr lang="en-US" altLang="zh-C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Definition and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11-19/0202r1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689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Selection Procedure 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11-19/0030r6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Functional Requirement 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11-19/0495r3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Spec Framework 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11-19/0497r7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0689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Liaison response to IEEE VT/ITS</a:t>
                      </a:r>
                      <a:r>
                        <a:rPr lang="en-US" altLang="zh-CN" sz="1200" baseline="0" dirty="0"/>
                        <a:t> 1609 WG</a:t>
                      </a:r>
                      <a:endParaRPr lang="en-US" altLang="zh-C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11-19/0437r3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Liaison response</a:t>
                      </a:r>
                      <a:r>
                        <a:rPr lang="en-US" altLang="zh-CN" sz="1200" baseline="0" dirty="0"/>
                        <a:t> to ITU-T CITS</a:t>
                      </a:r>
                      <a:endParaRPr lang="en-US" altLang="zh-C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11-19/0843r0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0689">
                <a:tc>
                  <a:txBody>
                    <a:bodyPr/>
                    <a:lstStyle/>
                    <a:p>
                      <a:r>
                        <a:rPr lang="en-US" altLang="zh-CN" sz="1200" dirty="0" err="1"/>
                        <a:t>TBbd</a:t>
                      </a:r>
                      <a:r>
                        <a:rPr lang="en-US" altLang="zh-CN" sz="1200" baseline="0" dirty="0"/>
                        <a:t> FRD/SFD Motion Booklet</a:t>
                      </a:r>
                      <a:endParaRPr lang="en-US" altLang="zh-C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11-19/0514r14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r>
                        <a:rPr lang="en-US" altLang="zh-CN" sz="1200" dirty="0" err="1"/>
                        <a:t>TGbd</a:t>
                      </a:r>
                      <a:r>
                        <a:rPr lang="en-US" altLang="zh-CN" sz="1200" dirty="0"/>
                        <a:t> Use Case</a:t>
                      </a:r>
                      <a:r>
                        <a:rPr lang="en-US" altLang="zh-CN" sz="1200" baseline="0" dirty="0"/>
                        <a:t> document</a:t>
                      </a:r>
                      <a:endParaRPr lang="en-US" altLang="zh-C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11-19/1342r1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dirty="0"/>
                        <a:t>Teleconference Agenda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sym typeface="+mn-ea"/>
                        </a:rPr>
                        <a:t>11-20/0774r10, 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11-20/1164r7, 11-20/1352r9, 11-20/1561r7, 11-20/1806r2, 11-20/1891r0, 11-20/1923r11, 11-21/0177r2, 11-21/0207r8, 11-21/0595r3, 11-21/0597r7, 11-21/0904r1, 11-21/0941r2, 11-21/1303r4, </a:t>
                      </a:r>
                      <a:r>
                        <a:rPr lang="en-US" altLang="zh-CN" sz="1200" dirty="0">
                          <a:solidFill>
                            <a:srgbClr val="0070C0"/>
                          </a:solidFill>
                        </a:rPr>
                        <a:t>11-21/1326r7</a:t>
                      </a:r>
                      <a:endParaRPr lang="en-US" altLang="zh-CN" sz="1200" dirty="0">
                        <a:solidFill>
                          <a:srgbClr val="0070C0"/>
                        </a:solidFill>
                        <a:sym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Teleconference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sym typeface="+mn-ea"/>
                        </a:rPr>
                        <a:t>11-20/0276r11, 11-20/1105r8, 11-20/1489r1, 11-20/1655r3, 11-20/1775r1, 11-20/1907r1, 11-21/0068r0,</a:t>
                      </a:r>
                      <a:r>
                        <a:rPr lang="en-US" altLang="zh-CN" sz="1200" baseline="0" dirty="0">
                          <a:solidFill>
                            <a:schemeClr val="tx1"/>
                          </a:solidFill>
                          <a:sym typeface="+mn-ea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sym typeface="+mn-ea"/>
                        </a:rPr>
                        <a:t>11-21/0117r0, 11-21/0327r0, 11-21/0453r0, 11-21/0454r0, 11-21/0565r0,</a:t>
                      </a:r>
                      <a:r>
                        <a:rPr lang="en-US" altLang="zh-CN" sz="1200" baseline="0" dirty="0">
                          <a:solidFill>
                            <a:schemeClr val="tx1"/>
                          </a:solidFill>
                          <a:sym typeface="+mn-ea"/>
                        </a:rPr>
                        <a:t> 11-21/0655r0, 11-21/0806r0, 11-21/0889r0, 11-21/1138r0, 11-21/1468r0, </a:t>
                      </a:r>
                      <a:r>
                        <a:rPr lang="en-US" altLang="zh-CN" sz="1200" baseline="0" dirty="0">
                          <a:solidFill>
                            <a:srgbClr val="0070C0"/>
                          </a:solidFill>
                          <a:sym typeface="+mn-ea"/>
                        </a:rPr>
                        <a:t>11-21/1544r0</a:t>
                      </a:r>
                      <a:endParaRPr lang="en-US" altLang="zh-CN" sz="1200" dirty="0">
                        <a:solidFill>
                          <a:srgbClr val="0070C0"/>
                        </a:solidFill>
                        <a:sym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dirty="0"/>
                        <a:t>Tech Editor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rgbClr val="0070C0"/>
                          </a:solidFill>
                        </a:rPr>
                        <a:t>11-19/2045r13 (D2.0)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068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dirty="0"/>
                        <a:t>Comment Database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11-20/0701r7 (D0.3), 11-20/1887r10 (LB251), </a:t>
                      </a:r>
                      <a:r>
                        <a:rPr lang="en-US" altLang="zh-CN" sz="1200" dirty="0">
                          <a:solidFill>
                            <a:srgbClr val="0070C0"/>
                          </a:solidFill>
                        </a:rPr>
                        <a:t>11-21/1296r3 (LB254)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068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Coexistence</a:t>
                      </a:r>
                      <a:r>
                        <a:rPr lang="en-US" altLang="zh-CN" sz="1200" baseline="0" dirty="0">
                          <a:solidFill>
                            <a:schemeClr val="tx1"/>
                          </a:solidFill>
                        </a:rPr>
                        <a:t> Assurance Document</a:t>
                      </a:r>
                      <a:endParaRPr lang="en-US" altLang="zh-CN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11-20/1564r2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4FB46A-8CE3-41DA-A1AB-9E797996483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4D718D7-71C2-44C1-85B9-3470F712CC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64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C3F8E03-2368-4ADB-B01A-4D3257F5D97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757142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IEEE 802.11 </a:t>
            </a:r>
            <a:r>
              <a:rPr lang="en-US" altLang="zh-CN" dirty="0" err="1"/>
              <a:t>TGbd</a:t>
            </a:r>
            <a:r>
              <a:rPr lang="en-US" altLang="zh-CN" dirty="0"/>
              <a:t> Timeline</a:t>
            </a:r>
            <a:endParaRPr lang="zh-CN" altLang="en-US" dirty="0"/>
          </a:p>
        </p:txBody>
      </p:sp>
      <p:sp>
        <p:nvSpPr>
          <p:cNvPr id="8" name="文本占位符 2"/>
          <p:cNvSpPr txBox="1"/>
          <p:nvPr/>
        </p:nvSpPr>
        <p:spPr>
          <a:xfrm>
            <a:off x="2215430" y="1751012"/>
            <a:ext cx="8144392" cy="4573511"/>
          </a:xfrm>
          <a:prstGeom prst="rect">
            <a:avLst/>
          </a:prstGeom>
          <a:noFill/>
          <a:ln w="9525">
            <a:noFill/>
          </a:ln>
        </p:spPr>
        <p:txBody>
          <a:bodyPr lIns="92160" tIns="46080" rIns="92160" bIns="46080" anchor="t" anchorCtr="0">
            <a:normAutofit/>
          </a:bodyPr>
          <a:lstStyle>
            <a:lvl1pPr marL="257175" indent="-257175" algn="l" defTabSz="336550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57530" indent="-214630" algn="l" defTabSz="336550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500">
                <a:solidFill>
                  <a:srgbClr val="000000"/>
                </a:solidFill>
                <a:latin typeface="+mn-lt"/>
                <a:ea typeface="+mn-ea"/>
              </a:defRPr>
            </a:lvl2pPr>
            <a:lvl3pPr marL="857250" indent="-171450" algn="l" defTabSz="336550" rtl="0" eaLnBrk="0" fontAlgn="base" hangingPunct="0">
              <a:spcBef>
                <a:spcPts val="3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200150" indent="-171450" algn="l" defTabSz="336550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4pPr>
            <a:lvl5pPr marL="1543050" indent="-171450" algn="l" defTabSz="336550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1885950" indent="-171450" algn="l" defTabSz="337185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228850" indent="-171450" algn="l" defTabSz="337185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2571750" indent="-171450" algn="l" defTabSz="337185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2914650" indent="-171450" algn="l" defTabSz="337185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srgbClr val="00B050"/>
                </a:solidFill>
                <a:sym typeface="+mn-ea"/>
              </a:rPr>
              <a:t>PAR approved							Dec 2018</a:t>
            </a:r>
            <a:endParaRPr lang="en-US" altLang="en-US" sz="2000" kern="0" dirty="0">
              <a:solidFill>
                <a:srgbClr val="00B050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srgbClr val="00B050"/>
                </a:solidFill>
                <a:sym typeface="+mn-ea"/>
              </a:rPr>
              <a:t>First TG meeting							Jan 2019</a:t>
            </a:r>
            <a:endParaRPr lang="en-US" altLang="en-US" sz="2000" kern="0" dirty="0">
              <a:solidFill>
                <a:srgbClr val="00B050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srgbClr val="00B050"/>
                </a:solidFill>
                <a:sym typeface="+mn-ea"/>
              </a:rPr>
              <a:t>D0.1 										</a:t>
            </a:r>
            <a:r>
              <a:rPr lang="en-US" altLang="en-US" sz="2000" kern="0" dirty="0">
                <a:solidFill>
                  <a:srgbClr val="00B050"/>
                </a:solidFill>
                <a:sym typeface="Wingdings" panose="05000000000000000000" pitchFamily="2" charset="2"/>
              </a:rPr>
              <a:t>Nov 2019</a:t>
            </a:r>
            <a:endParaRPr lang="en-US" altLang="en-US" sz="2000" kern="0" dirty="0">
              <a:solidFill>
                <a:srgbClr val="00B050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srgbClr val="00B050"/>
                </a:solidFill>
                <a:sym typeface="+mn-ea"/>
              </a:rPr>
              <a:t>D1.0 Letter Ballot						</a:t>
            </a:r>
            <a:r>
              <a:rPr lang="en-US" altLang="en-US" sz="2000" kern="0" dirty="0">
                <a:solidFill>
                  <a:srgbClr val="00B050"/>
                </a:solidFill>
                <a:cs typeface="+mn-ea"/>
                <a:sym typeface="Wingdings" panose="05000000000000000000" pitchFamily="2" charset="2"/>
              </a:rPr>
              <a:t>Oct 2020 </a:t>
            </a:r>
            <a:endParaRPr lang="en-US" altLang="en-US" sz="2000" kern="0" dirty="0">
              <a:solidFill>
                <a:srgbClr val="00B050"/>
              </a:solidFill>
              <a:cs typeface="+mn-ea"/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srgbClr val="00B050"/>
                </a:solidFill>
                <a:sym typeface="+mn-ea"/>
              </a:rPr>
              <a:t>D2.0 LB recirculation					</a:t>
            </a:r>
            <a:r>
              <a:rPr lang="en-US" altLang="en-US" sz="2000" kern="0" dirty="0">
                <a:solidFill>
                  <a:srgbClr val="00B050"/>
                </a:solidFill>
                <a:cs typeface="+mn-ea"/>
                <a:sym typeface="Wingdings" panose="05000000000000000000" pitchFamily="2" charset="2"/>
              </a:rPr>
              <a:t>Jul 2021</a:t>
            </a:r>
            <a:endParaRPr lang="en-US" altLang="en-US" sz="2000" kern="0" dirty="0">
              <a:solidFill>
                <a:srgbClr val="00B050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schemeClr val="tx1"/>
                </a:solidFill>
                <a:sym typeface="+mn-ea"/>
              </a:rPr>
              <a:t>Form SA Ballot Pool					</a:t>
            </a:r>
            <a:r>
              <a:rPr lang="en-US" altLang="en-US" sz="2000" kern="0" dirty="0">
                <a:solidFill>
                  <a:schemeClr val="tx1"/>
                </a:solidFill>
                <a:cs typeface="+mn-ea"/>
                <a:sym typeface="Wingdings" panose="05000000000000000000" pitchFamily="2" charset="2"/>
              </a:rPr>
              <a:t>Nov 1 – Nov 30 2021</a:t>
            </a:r>
            <a:endParaRPr lang="en-US" altLang="en-US" sz="2000" kern="0" dirty="0">
              <a:solidFill>
                <a:schemeClr val="tx1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schemeClr val="tx1"/>
                </a:solidFill>
                <a:sym typeface="+mn-ea"/>
              </a:rPr>
              <a:t>D3.0 LB recirculation					</a:t>
            </a:r>
            <a:r>
              <a:rPr lang="en-US" altLang="en-US" sz="2000" kern="0" dirty="0">
                <a:solidFill>
                  <a:schemeClr val="tx1"/>
                </a:solidFill>
                <a:cs typeface="+mn-ea"/>
                <a:sym typeface="Wingdings" panose="05000000000000000000" pitchFamily="2" charset="2"/>
              </a:rPr>
              <a:t>Jan 2022 (Try Nov 2021)</a:t>
            </a:r>
            <a:endParaRPr lang="en-US" altLang="en-US" sz="2000" kern="0" dirty="0">
              <a:solidFill>
                <a:schemeClr val="tx1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schemeClr val="tx1"/>
                </a:solidFill>
                <a:sym typeface="+mn-ea"/>
              </a:rPr>
              <a:t>D3.0 unchanged recirculation 			</a:t>
            </a:r>
            <a:r>
              <a:rPr lang="en-US" altLang="en-US" sz="2000" kern="0" dirty="0">
                <a:solidFill>
                  <a:schemeClr val="tx1"/>
                </a:solidFill>
                <a:cs typeface="+mn-ea"/>
                <a:sym typeface="Wingdings" panose="05000000000000000000" pitchFamily="2" charset="2"/>
              </a:rPr>
              <a:t>Jan 2022</a:t>
            </a:r>
            <a:endParaRPr lang="en-US" altLang="en-US" sz="2000" kern="0" dirty="0">
              <a:solidFill>
                <a:schemeClr val="tx1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schemeClr val="tx1"/>
                </a:solidFill>
                <a:sym typeface="+mn-ea"/>
              </a:rPr>
              <a:t>Initial SA Ballot (D4.0)					</a:t>
            </a:r>
            <a:r>
              <a:rPr lang="en-US" altLang="en-US" sz="2000" kern="0" dirty="0">
                <a:solidFill>
                  <a:schemeClr val="tx1"/>
                </a:solidFill>
                <a:cs typeface="+mn-ea"/>
                <a:sym typeface="Wingdings" panose="05000000000000000000" pitchFamily="2" charset="2"/>
              </a:rPr>
              <a:t>Mar 2022</a:t>
            </a:r>
            <a:endParaRPr lang="en-US" altLang="en-US" sz="2000" kern="0" dirty="0">
              <a:solidFill>
                <a:schemeClr val="tx1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schemeClr val="tx1"/>
                </a:solidFill>
                <a:sym typeface="+mn-ea"/>
              </a:rPr>
              <a:t>Final 802.11 WG approval				</a:t>
            </a:r>
            <a:r>
              <a:rPr lang="en-US" altLang="en-US" sz="2000" kern="0" dirty="0">
                <a:solidFill>
                  <a:schemeClr val="tx1"/>
                </a:solidFill>
                <a:cs typeface="+mn-ea"/>
                <a:sym typeface="Wingdings" panose="05000000000000000000" pitchFamily="2" charset="2"/>
              </a:rPr>
              <a:t>Sep 2022</a:t>
            </a:r>
            <a:endParaRPr lang="en-US" altLang="en-US" sz="2000" kern="0" dirty="0">
              <a:solidFill>
                <a:schemeClr val="tx1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schemeClr val="tx1"/>
                </a:solidFill>
                <a:sym typeface="+mn-ea"/>
              </a:rPr>
              <a:t>802 EC approval							</a:t>
            </a:r>
            <a:r>
              <a:rPr lang="en-US" altLang="en-US" sz="2000" kern="0" dirty="0">
                <a:solidFill>
                  <a:schemeClr val="tx1"/>
                </a:solidFill>
                <a:cs typeface="+mn-ea"/>
                <a:sym typeface="Wingdings" panose="05000000000000000000" pitchFamily="2" charset="2"/>
              </a:rPr>
              <a:t>Oct 2022</a:t>
            </a:r>
            <a:endParaRPr lang="en-US" altLang="en-US" sz="2000" kern="0" dirty="0">
              <a:solidFill>
                <a:schemeClr val="tx1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 err="1">
                <a:solidFill>
                  <a:schemeClr val="tx1"/>
                </a:solidFill>
                <a:sym typeface="+mn-ea"/>
              </a:rPr>
              <a:t>RevCom</a:t>
            </a:r>
            <a:r>
              <a:rPr lang="en-US" altLang="en-US" sz="2000" kern="0" dirty="0">
                <a:solidFill>
                  <a:schemeClr val="tx1"/>
                </a:solidFill>
                <a:sym typeface="+mn-ea"/>
              </a:rPr>
              <a:t> and SASB approval			</a:t>
            </a:r>
            <a:r>
              <a:rPr lang="en-US" altLang="en-US" sz="2000" kern="0" dirty="0">
                <a:solidFill>
                  <a:schemeClr val="tx1"/>
                </a:solidFill>
                <a:cs typeface="+mn-ea"/>
                <a:sym typeface="Wingdings" panose="05000000000000000000" pitchFamily="2" charset="2"/>
              </a:rPr>
              <a:t>Dec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19A3D9-E5E1-4755-8403-509E1C133C8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2381A9-1C03-47FB-81BF-64029093A9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65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313D0FC-B8E3-4A47-8500-39ADEFCB35E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917248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IEEE 802.11 </a:t>
            </a:r>
            <a:r>
              <a:rPr lang="en-US" altLang="zh-CN" dirty="0" err="1"/>
              <a:t>TGbd</a:t>
            </a:r>
            <a:r>
              <a:rPr lang="en-US" altLang="zh-CN" dirty="0"/>
              <a:t> TC Plan</a:t>
            </a:r>
            <a:endParaRPr lang="zh-CN" altLang="en-US" dirty="0"/>
          </a:p>
        </p:txBody>
      </p:sp>
      <p:sp>
        <p:nvSpPr>
          <p:cNvPr id="9" name="内容占位符 2"/>
          <p:cNvSpPr>
            <a:spLocks noGrp="1"/>
          </p:cNvSpPr>
          <p:nvPr/>
        </p:nvSpPr>
        <p:spPr>
          <a:xfrm>
            <a:off x="1573862" y="2359025"/>
            <a:ext cx="9143760" cy="29718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2160" tIns="46080" rIns="92160" bIns="46080" anchor="t" anchorCtr="0">
            <a:normAutofit lnSpcReduction="10000"/>
          </a:bodyPr>
          <a:lstStyle>
            <a:lvl1pPr marL="257175" indent="-257175" algn="l" defTabSz="336550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57530" indent="-214630" algn="l" defTabSz="336550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500">
                <a:solidFill>
                  <a:srgbClr val="000000"/>
                </a:solidFill>
                <a:latin typeface="+mn-lt"/>
                <a:ea typeface="+mn-ea"/>
              </a:defRPr>
            </a:lvl2pPr>
            <a:lvl3pPr marL="857250" indent="-171450" algn="l" defTabSz="336550" rtl="0" eaLnBrk="0" fontAlgn="base" hangingPunct="0">
              <a:spcBef>
                <a:spcPts val="3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200150" indent="-171450" algn="l" defTabSz="336550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4pPr>
            <a:lvl5pPr marL="1543050" indent="-171450" algn="l" defTabSz="336550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1885950" indent="-171450" algn="l" defTabSz="337185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228850" indent="-171450" algn="l" defTabSz="337185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2571750" indent="-171450" algn="l" defTabSz="337185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2914650" indent="-171450" algn="l" defTabSz="337185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B050"/>
                </a:solidFill>
                <a:cs typeface="+mn-ea"/>
                <a:sym typeface="+mn-ea"/>
              </a:rPr>
              <a:t>Sep 28</a:t>
            </a:r>
            <a:r>
              <a:rPr lang="en-US" altLang="zh-CN" baseline="30000" dirty="0">
                <a:solidFill>
                  <a:srgbClr val="00B050"/>
                </a:solidFill>
                <a:cs typeface="+mn-ea"/>
                <a:sym typeface="+mn-ea"/>
              </a:rPr>
              <a:t>th</a:t>
            </a:r>
            <a:r>
              <a:rPr lang="en-US" altLang="zh-CN" dirty="0">
                <a:solidFill>
                  <a:srgbClr val="00B050"/>
                </a:solidFill>
                <a:cs typeface="+mn-ea"/>
                <a:sym typeface="+mn-ea"/>
              </a:rPr>
              <a:t>, 10:00am ~ 11:59am, ET; </a:t>
            </a:r>
            <a:r>
              <a:rPr lang="en-US" altLang="zh-CN" dirty="0" err="1">
                <a:solidFill>
                  <a:srgbClr val="00B050"/>
                </a:solidFill>
                <a:cs typeface="+mn-ea"/>
                <a:sym typeface="+mn-ea"/>
              </a:rPr>
              <a:t>Webex</a:t>
            </a:r>
            <a:r>
              <a:rPr lang="en-US" altLang="zh-CN" dirty="0">
                <a:solidFill>
                  <a:srgbClr val="00B050"/>
                </a:solidFill>
                <a:cs typeface="+mn-ea"/>
                <a:sym typeface="+mn-ea"/>
              </a:rPr>
              <a:t> (existing TC)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B050"/>
                </a:solidFill>
                <a:cs typeface="+mn-ea"/>
                <a:sym typeface="+mn-ea"/>
              </a:rPr>
              <a:t>Oct 12</a:t>
            </a:r>
            <a:r>
              <a:rPr lang="en-US" altLang="zh-CN" baseline="30000" dirty="0">
                <a:solidFill>
                  <a:srgbClr val="00B050"/>
                </a:solidFill>
                <a:cs typeface="+mn-ea"/>
                <a:sym typeface="+mn-ea"/>
              </a:rPr>
              <a:t>th</a:t>
            </a:r>
            <a:r>
              <a:rPr lang="en-US" altLang="zh-CN" dirty="0">
                <a:solidFill>
                  <a:srgbClr val="00B050"/>
                </a:solidFill>
                <a:cs typeface="+mn-ea"/>
                <a:sym typeface="+mn-ea"/>
              </a:rPr>
              <a:t>, 10:00am ~ 11:59am, ET; </a:t>
            </a:r>
            <a:r>
              <a:rPr lang="en-US" altLang="zh-CN" dirty="0" err="1">
                <a:solidFill>
                  <a:srgbClr val="00B050"/>
                </a:solidFill>
                <a:cs typeface="+mn-ea"/>
                <a:sym typeface="+mn-ea"/>
              </a:rPr>
              <a:t>Webex</a:t>
            </a:r>
            <a:endParaRPr lang="en-US" altLang="zh-CN" dirty="0">
              <a:solidFill>
                <a:srgbClr val="00B050"/>
              </a:solidFill>
              <a:cs typeface="+mn-ea"/>
              <a:sym typeface="+mn-ea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B050"/>
                </a:solidFill>
                <a:cs typeface="+mn-ea"/>
                <a:sym typeface="+mn-ea"/>
              </a:rPr>
              <a:t>Oct 19</a:t>
            </a:r>
            <a:r>
              <a:rPr lang="en-US" altLang="zh-CN" baseline="30000" dirty="0">
                <a:solidFill>
                  <a:srgbClr val="00B050"/>
                </a:solidFill>
                <a:cs typeface="+mn-ea"/>
                <a:sym typeface="+mn-ea"/>
              </a:rPr>
              <a:t>th</a:t>
            </a:r>
            <a:r>
              <a:rPr lang="en-US" altLang="zh-CN" dirty="0">
                <a:solidFill>
                  <a:srgbClr val="00B050"/>
                </a:solidFill>
                <a:cs typeface="+mn-ea"/>
                <a:sym typeface="+mn-ea"/>
              </a:rPr>
              <a:t>, 10:00am ~ 11:59am, ET; </a:t>
            </a:r>
            <a:r>
              <a:rPr lang="en-US" altLang="zh-CN" dirty="0" err="1">
                <a:solidFill>
                  <a:srgbClr val="00B050"/>
                </a:solidFill>
                <a:cs typeface="+mn-ea"/>
                <a:sym typeface="+mn-ea"/>
              </a:rPr>
              <a:t>Webex</a:t>
            </a:r>
            <a:endParaRPr lang="en-US" altLang="zh-CN" dirty="0">
              <a:solidFill>
                <a:srgbClr val="00B050"/>
              </a:solidFill>
              <a:cs typeface="+mn-ea"/>
              <a:sym typeface="+mn-ea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B050"/>
                </a:solidFill>
                <a:cs typeface="+mn-ea"/>
                <a:sym typeface="+mn-ea"/>
              </a:rPr>
              <a:t>Oct 22</a:t>
            </a:r>
            <a:r>
              <a:rPr lang="en-US" altLang="zh-CN" baseline="30000" dirty="0">
                <a:solidFill>
                  <a:srgbClr val="00B050"/>
                </a:solidFill>
                <a:cs typeface="+mn-ea"/>
                <a:sym typeface="+mn-ea"/>
              </a:rPr>
              <a:t>nd</a:t>
            </a:r>
            <a:r>
              <a:rPr lang="en-US" altLang="zh-CN" dirty="0">
                <a:solidFill>
                  <a:srgbClr val="00B050"/>
                </a:solidFill>
                <a:cs typeface="+mn-ea"/>
                <a:sym typeface="+mn-ea"/>
              </a:rPr>
              <a:t>, 10:00am ~ 11:59am, ET; </a:t>
            </a:r>
            <a:r>
              <a:rPr lang="en-US" altLang="zh-CN" dirty="0" err="1">
                <a:solidFill>
                  <a:srgbClr val="00B050"/>
                </a:solidFill>
                <a:cs typeface="+mn-ea"/>
                <a:sym typeface="+mn-ea"/>
              </a:rPr>
              <a:t>Webex</a:t>
            </a:r>
            <a:endParaRPr lang="en-US" altLang="zh-CN" dirty="0">
              <a:solidFill>
                <a:srgbClr val="00B050"/>
              </a:solidFill>
              <a:cs typeface="+mn-ea"/>
              <a:sym typeface="+mn-ea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B050"/>
                </a:solidFill>
                <a:cs typeface="+mn-ea"/>
                <a:sym typeface="+mn-ea"/>
              </a:rPr>
              <a:t>Oct 26</a:t>
            </a:r>
            <a:r>
              <a:rPr lang="en-US" altLang="zh-CN" baseline="30000" dirty="0">
                <a:solidFill>
                  <a:srgbClr val="00B050"/>
                </a:solidFill>
                <a:cs typeface="+mn-ea"/>
                <a:sym typeface="+mn-ea"/>
              </a:rPr>
              <a:t>th</a:t>
            </a:r>
            <a:r>
              <a:rPr lang="en-US" altLang="zh-CN" dirty="0">
                <a:solidFill>
                  <a:srgbClr val="00B050"/>
                </a:solidFill>
                <a:cs typeface="+mn-ea"/>
                <a:sym typeface="+mn-ea"/>
              </a:rPr>
              <a:t>, 10:00am ~ 11:59am, ET; </a:t>
            </a:r>
            <a:r>
              <a:rPr lang="en-US" altLang="zh-CN" dirty="0" err="1">
                <a:solidFill>
                  <a:srgbClr val="00B050"/>
                </a:solidFill>
                <a:cs typeface="+mn-ea"/>
                <a:sym typeface="+mn-ea"/>
              </a:rPr>
              <a:t>Webex</a:t>
            </a:r>
            <a:endParaRPr lang="en-US" altLang="zh-CN" dirty="0">
              <a:solidFill>
                <a:srgbClr val="00B050"/>
              </a:solidFill>
              <a:cs typeface="+mn-ea"/>
              <a:sym typeface="+mn-ea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B050"/>
                </a:solidFill>
                <a:cs typeface="+mn-ea"/>
                <a:sym typeface="+mn-ea"/>
              </a:rPr>
              <a:t>Nov 2</a:t>
            </a:r>
            <a:r>
              <a:rPr lang="en-US" altLang="zh-CN" baseline="30000" dirty="0">
                <a:solidFill>
                  <a:srgbClr val="00B050"/>
                </a:solidFill>
                <a:cs typeface="+mn-ea"/>
                <a:sym typeface="+mn-ea"/>
              </a:rPr>
              <a:t>nd</a:t>
            </a:r>
            <a:r>
              <a:rPr lang="en-US" altLang="zh-CN" dirty="0">
                <a:solidFill>
                  <a:srgbClr val="00B050"/>
                </a:solidFill>
                <a:cs typeface="+mn-ea"/>
                <a:sym typeface="+mn-ea"/>
              </a:rPr>
              <a:t>, 10:00am ~ 11:59am, ET; </a:t>
            </a:r>
            <a:r>
              <a:rPr lang="en-US" altLang="zh-CN" dirty="0" err="1">
                <a:solidFill>
                  <a:srgbClr val="00B050"/>
                </a:solidFill>
                <a:cs typeface="+mn-ea"/>
                <a:sym typeface="+mn-ea"/>
              </a:rPr>
              <a:t>Webex</a:t>
            </a:r>
            <a:r>
              <a:rPr lang="en-US" altLang="zh-CN" dirty="0">
                <a:solidFill>
                  <a:srgbClr val="00B050"/>
                </a:solidFill>
                <a:cs typeface="+mn-ea"/>
                <a:sym typeface="+mn-ea"/>
              </a:rPr>
              <a:t> (Daylight Time)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B050"/>
                </a:solidFill>
                <a:cs typeface="+mn-ea"/>
                <a:sym typeface="+mn-ea"/>
              </a:rPr>
              <a:t>Nov 9</a:t>
            </a:r>
            <a:r>
              <a:rPr lang="en-US" altLang="zh-CN" baseline="30000" dirty="0">
                <a:solidFill>
                  <a:srgbClr val="00B050"/>
                </a:solidFill>
                <a:cs typeface="+mn-ea"/>
                <a:sym typeface="+mn-ea"/>
              </a:rPr>
              <a:t>th</a:t>
            </a:r>
            <a:r>
              <a:rPr lang="en-US" altLang="zh-CN" dirty="0">
                <a:solidFill>
                  <a:srgbClr val="00B050"/>
                </a:solidFill>
                <a:cs typeface="+mn-ea"/>
                <a:sym typeface="+mn-ea"/>
              </a:rPr>
              <a:t>, 10:00am ~ 11:00am, ET; </a:t>
            </a:r>
            <a:r>
              <a:rPr lang="en-US" altLang="zh-CN" dirty="0" err="1">
                <a:solidFill>
                  <a:srgbClr val="00B050"/>
                </a:solidFill>
                <a:cs typeface="+mn-ea"/>
                <a:sym typeface="+mn-ea"/>
              </a:rPr>
              <a:t>Webex</a:t>
            </a:r>
            <a:r>
              <a:rPr lang="en-US" altLang="zh-CN" dirty="0">
                <a:solidFill>
                  <a:srgbClr val="00B050"/>
                </a:solidFill>
                <a:cs typeface="+mn-ea"/>
                <a:sym typeface="+mn-ea"/>
              </a:rPr>
              <a:t> (Standard Time)</a:t>
            </a:r>
          </a:p>
          <a:p>
            <a:pPr eaLnBrk="1" hangingPunct="1"/>
            <a:endParaRPr lang="en-US" altLang="zh-CN" sz="2400" dirty="0">
              <a:solidFill>
                <a:srgbClr val="00B050"/>
              </a:solidFill>
              <a:cs typeface="+mn-ea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80460E-C9CB-42F0-BFF2-1D4AF8EB9DE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AF9FAD-BBB7-42B5-B894-BB2D480453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66</a:t>
            </a:fld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1DFB98B-6B6A-4609-963B-87E30DABDD1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887888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078C9E1-E261-45D9-B17A-B795E415F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solidFill>
                  <a:schemeClr val="tx1"/>
                </a:solidFill>
              </a:rPr>
              <a:t>TGbe</a:t>
            </a:r>
            <a:r>
              <a:rPr lang="en-US" altLang="en-US" dirty="0">
                <a:solidFill>
                  <a:schemeClr val="tx1"/>
                </a:solidFill>
              </a:rPr>
              <a:t> (Extremely High Throughput)</a:t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dirty="0">
                <a:solidFill>
                  <a:schemeClr val="tx1"/>
                </a:solidFill>
              </a:rPr>
              <a:t>September 2021 Closing Report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7B67E75-6FEC-43C0-9EE5-4FDD767F3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660525"/>
            <a:ext cx="777240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kern="0" dirty="0"/>
              <a:t>Date:</a:t>
            </a:r>
            <a:r>
              <a:rPr lang="en-GB" sz="2000" b="0" kern="0" dirty="0"/>
              <a:t> 2021-09-20</a:t>
            </a:r>
          </a:p>
        </p:txBody>
      </p:sp>
      <p:graphicFrame>
        <p:nvGraphicFramePr>
          <p:cNvPr id="10" name="Object 3">
            <a:extLst>
              <a:ext uri="{FF2B5EF4-FFF2-40B4-BE49-F238E27FC236}">
                <a16:creationId xmlns:a16="http://schemas.microsoft.com/office/drawing/2014/main" id="{515F102E-0782-4BCD-A930-15E03346A7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593758"/>
              </p:ext>
            </p:extLst>
          </p:nvPr>
        </p:nvGraphicFramePr>
        <p:xfrm>
          <a:off x="1825625" y="2683670"/>
          <a:ext cx="8540750" cy="250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552553" imgH="2514074" progId="Word.Document.8">
                  <p:embed/>
                </p:oleObj>
              </mc:Choice>
              <mc:Fallback>
                <p:oleObj name="Document" r:id="rId2" imgW="8552553" imgH="2514074" progId="Word.Document.8">
                  <p:embed/>
                  <p:pic>
                    <p:nvPicPr>
                      <p:cNvPr id="10" name="Object 3">
                        <a:extLst>
                          <a:ext uri="{FF2B5EF4-FFF2-40B4-BE49-F238E27FC236}">
                            <a16:creationId xmlns:a16="http://schemas.microsoft.com/office/drawing/2014/main" id="{515F102E-0782-4BCD-A930-15E03346A7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25" y="2683670"/>
                        <a:ext cx="8540750" cy="2503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>
            <a:extLst>
              <a:ext uri="{FF2B5EF4-FFF2-40B4-BE49-F238E27FC236}">
                <a16:creationId xmlns:a16="http://schemas.microsoft.com/office/drawing/2014/main" id="{85F313B5-5193-478A-A520-BE0627F59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7062" y="213757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25CB283-0404-4F72-9905-3355934789A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BE6062-52A8-41AF-A7C0-345BFA98AB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67</a:t>
            </a:fld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4C38BB3-F35A-4C75-872D-0D866BB15B9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042688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5FFF3-3971-4A1D-9E32-FCF52E85E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TGbe (Extremely High Throughput)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C9244-F1D3-4E6B-8812-9165AD945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TGbe had scheduled 4 conf. calls during the September electronic interim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Two Joint calls, and two parallel MAC/PHY calls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Covered comment resolution documents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Approved the resolution of </a:t>
            </a:r>
            <a:r>
              <a:rPr lang="en-US" sz="1400" dirty="0">
                <a:solidFill>
                  <a:schemeClr val="tx1"/>
                </a:solidFill>
              </a:rPr>
              <a:t>several technical/editorial </a:t>
            </a:r>
            <a:r>
              <a:rPr lang="en-US" sz="1400" dirty="0"/>
              <a:t>comments and PDT submissions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200" dirty="0"/>
              <a:t>~30% of all CC36 comments are now resolved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Approved the creation of TGbe D1.2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TGbe D1.2 is expected to be available </a:t>
            </a:r>
            <a:r>
              <a:rPr lang="en-US" sz="1400" dirty="0">
                <a:solidFill>
                  <a:schemeClr val="tx1"/>
                </a:solidFill>
              </a:rPr>
              <a:t>by end of this week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Agenda is available in </a:t>
            </a:r>
            <a:r>
              <a:rPr lang="en-US" sz="1800" dirty="0">
                <a:solidFill>
                  <a:srgbClr val="FF0000"/>
                </a:solidFill>
                <a:hlinkClick r:id="rId2"/>
              </a:rPr>
              <a:t>1319r8</a:t>
            </a:r>
            <a:r>
              <a:rPr lang="en-US" sz="1800" dirty="0"/>
              <a:t>, with queue statuses available </a:t>
            </a:r>
            <a:r>
              <a:rPr lang="en-US" sz="1800"/>
              <a:t>in </a:t>
            </a:r>
            <a:r>
              <a:rPr lang="en-US" sz="1800">
                <a:solidFill>
                  <a:srgbClr val="FF0000"/>
                </a:solidFill>
                <a:hlinkClick r:id="rId3"/>
              </a:rPr>
              <a:t>1478r3</a:t>
            </a:r>
            <a:endParaRPr lang="en-US" sz="1800" dirty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Future Teleconference Plan is provided in the next slide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Motions List is available in </a:t>
            </a:r>
            <a:r>
              <a:rPr lang="en-US" sz="1800" dirty="0">
                <a:solidFill>
                  <a:srgbClr val="FF0000"/>
                </a:solidFill>
                <a:hlinkClick r:id="rId4"/>
              </a:rPr>
              <a:t>1982r44</a:t>
            </a:r>
            <a:endParaRPr lang="en-US" sz="1800" dirty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7557F01-B7DC-4BC3-AB93-B8468FEA4F74}"/>
              </a:ext>
            </a:extLst>
          </p:cNvPr>
          <p:cNvGrpSpPr/>
          <p:nvPr/>
        </p:nvGrpSpPr>
        <p:grpSpPr>
          <a:xfrm>
            <a:off x="9370963" y="5383085"/>
            <a:ext cx="2644301" cy="1017715"/>
            <a:chOff x="9370963" y="5383085"/>
            <a:chExt cx="2644301" cy="101771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63C1BBB-9E3E-4DDB-B238-3727E341BADF}"/>
                </a:ext>
              </a:extLst>
            </p:cNvPr>
            <p:cNvSpPr/>
            <p:nvPr/>
          </p:nvSpPr>
          <p:spPr bwMode="auto">
            <a:xfrm>
              <a:off x="9372599" y="5578368"/>
              <a:ext cx="2514601" cy="49688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B1586FF-CE14-4479-B49C-37BB287E00A2}"/>
                </a:ext>
              </a:extLst>
            </p:cNvPr>
            <p:cNvSpPr txBox="1"/>
            <p:nvPr/>
          </p:nvSpPr>
          <p:spPr>
            <a:xfrm>
              <a:off x="9663399" y="6093023"/>
              <a:ext cx="22765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</a:rPr>
                <a:t> Distribution of ~4350 CIDs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28824E0-A577-4284-8179-B1186D6E7896}"/>
                </a:ext>
              </a:extLst>
            </p:cNvPr>
            <p:cNvSpPr/>
            <p:nvPr/>
          </p:nvSpPr>
          <p:spPr bwMode="auto">
            <a:xfrm>
              <a:off x="9370963" y="5578368"/>
              <a:ext cx="611237" cy="496886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9144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E2BCCB5-95F4-4FBF-9E46-C5F0500A8A35}"/>
                </a:ext>
              </a:extLst>
            </p:cNvPr>
            <p:cNvSpPr/>
            <p:nvPr/>
          </p:nvSpPr>
          <p:spPr bwMode="auto">
            <a:xfrm>
              <a:off x="9982199" y="5578368"/>
              <a:ext cx="1818051" cy="496886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9144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C375ED8-6E9D-4C6A-8C77-71FD40F2862C}"/>
                </a:ext>
              </a:extLst>
            </p:cNvPr>
            <p:cNvSpPr/>
            <p:nvPr/>
          </p:nvSpPr>
          <p:spPr bwMode="auto">
            <a:xfrm>
              <a:off x="11800250" y="5578368"/>
              <a:ext cx="86948" cy="496886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9144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3630052-50A5-49C0-92B3-30ABDDC668AE}"/>
                </a:ext>
              </a:extLst>
            </p:cNvPr>
            <p:cNvSpPr txBox="1"/>
            <p:nvPr/>
          </p:nvSpPr>
          <p:spPr>
            <a:xfrm>
              <a:off x="11643046" y="5388508"/>
              <a:ext cx="37221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tx1"/>
                  </a:solidFill>
                </a:rPr>
                <a:t>9%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EC0D445-BF55-4AA5-BC72-828B84162DD6}"/>
                </a:ext>
              </a:extLst>
            </p:cNvPr>
            <p:cNvSpPr txBox="1"/>
            <p:nvPr/>
          </p:nvSpPr>
          <p:spPr>
            <a:xfrm>
              <a:off x="10705115" y="5388508"/>
              <a:ext cx="43152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tx1"/>
                  </a:solidFill>
                </a:rPr>
                <a:t>67%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428687D-A48E-47B7-984F-B4798D48D222}"/>
                </a:ext>
              </a:extLst>
            </p:cNvPr>
            <p:cNvSpPr txBox="1"/>
            <p:nvPr/>
          </p:nvSpPr>
          <p:spPr>
            <a:xfrm>
              <a:off x="9542828" y="5383085"/>
              <a:ext cx="43152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tx1"/>
                  </a:solidFill>
                </a:rPr>
                <a:t>24%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90DF394-8294-4E49-AC2E-8DC8E0677D31}"/>
              </a:ext>
            </a:extLst>
          </p:cNvPr>
          <p:cNvGrpSpPr/>
          <p:nvPr/>
        </p:nvGrpSpPr>
        <p:grpSpPr>
          <a:xfrm>
            <a:off x="8960992" y="2932785"/>
            <a:ext cx="3220528" cy="2415396"/>
            <a:chOff x="2592949" y="4277695"/>
            <a:chExt cx="3220528" cy="2415396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7908B22-3A12-4D02-BF17-46E7CBE60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92949" y="4277695"/>
              <a:ext cx="3220528" cy="2415396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C11C14C-7EC1-41C9-ABC1-9A07AA319995}"/>
                </a:ext>
              </a:extLst>
            </p:cNvPr>
            <p:cNvSpPr/>
            <p:nvPr/>
          </p:nvSpPr>
          <p:spPr bwMode="auto">
            <a:xfrm>
              <a:off x="3078255" y="5674257"/>
              <a:ext cx="495193" cy="743623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9144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DAC231B-B229-45CA-98BE-BCC46049E1A0}"/>
                </a:ext>
              </a:extLst>
            </p:cNvPr>
            <p:cNvSpPr/>
            <p:nvPr/>
          </p:nvSpPr>
          <p:spPr bwMode="auto">
            <a:xfrm>
              <a:off x="3701275" y="5973806"/>
              <a:ext cx="495193" cy="440075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9144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AD07FA2-B31A-4DDB-8E71-8CE91F09851C}"/>
                </a:ext>
              </a:extLst>
            </p:cNvPr>
            <p:cNvSpPr/>
            <p:nvPr/>
          </p:nvSpPr>
          <p:spPr bwMode="auto">
            <a:xfrm>
              <a:off x="4942930" y="5832861"/>
              <a:ext cx="495193" cy="592475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9144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B188FE6-CB6E-4435-9845-4A54629535FC}"/>
              </a:ext>
            </a:extLst>
          </p:cNvPr>
          <p:cNvSpPr txBox="1"/>
          <p:nvPr/>
        </p:nvSpPr>
        <p:spPr>
          <a:xfrm>
            <a:off x="9775242" y="2841423"/>
            <a:ext cx="17626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Resolution Status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04D7139-CFC5-4C23-B8C7-D3DF41227AC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901AD1E-B92A-44CD-ACC8-6BF300A954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68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D5B621B-0AA8-4065-B21B-1C250CC1B5E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086186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6B6C1-2CF1-4FA7-A15B-497AAB3AE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Teleconference Plan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7F4F601-23E3-46B6-A79D-1B06F13D1768}"/>
              </a:ext>
            </a:extLst>
          </p:cNvPr>
          <p:cNvSpPr txBox="1">
            <a:spLocks/>
          </p:cNvSpPr>
          <p:nvPr/>
        </p:nvSpPr>
        <p:spPr bwMode="auto">
          <a:xfrm>
            <a:off x="6466708" y="1751013"/>
            <a:ext cx="5437717" cy="4343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</a:rPr>
              <a:t>Oct 11 	(Monday)		– MAC/PHY		19:00-21:00 ET</a:t>
            </a:r>
          </a:p>
          <a:p>
            <a:r>
              <a:rPr lang="en-US" sz="1400" dirty="0">
                <a:latin typeface="Times New Roman" panose="02020603050405020304" pitchFamily="18" charset="0"/>
              </a:rPr>
              <a:t>Oct 13	(Wednesday) 	– Joint (Motions) 		10:00-12:00 ET</a:t>
            </a:r>
          </a:p>
          <a:p>
            <a:r>
              <a:rPr lang="en-US" sz="1400" dirty="0">
                <a:latin typeface="Times New Roman" panose="02020603050405020304" pitchFamily="18" charset="0"/>
              </a:rPr>
              <a:t>Oct 14	(Thursday) 	– MAC			10:00-12:00 ET</a:t>
            </a:r>
          </a:p>
          <a:p>
            <a:r>
              <a:rPr lang="en-US" sz="1400" dirty="0">
                <a:latin typeface="Times New Roman" panose="02020603050405020304" pitchFamily="18" charset="0"/>
              </a:rPr>
              <a:t>Oct 18 	(Monday)		– MAC/PHY		19:00-21:00 ET</a:t>
            </a:r>
          </a:p>
          <a:p>
            <a:r>
              <a:rPr lang="en-US" sz="1400" dirty="0">
                <a:latin typeface="Times New Roman" panose="02020603050405020304" pitchFamily="18" charset="0"/>
              </a:rPr>
              <a:t>Oct 20	(Wednesday) 	– Joint			10:00-12:00 ET</a:t>
            </a:r>
          </a:p>
          <a:p>
            <a:r>
              <a:rPr lang="en-US" sz="1400" dirty="0">
                <a:latin typeface="Times New Roman" panose="02020603050405020304" pitchFamily="18" charset="0"/>
              </a:rPr>
              <a:t>Oct 21	(Thursday) 	– MAC			10:00-12:00 ET</a:t>
            </a:r>
          </a:p>
          <a:p>
            <a:r>
              <a:rPr lang="en-US" sz="1400" dirty="0">
                <a:latin typeface="Times New Roman" panose="02020603050405020304" pitchFamily="18" charset="0"/>
              </a:rPr>
              <a:t>Oct 25 	(Monday)		– MAC/PHY		19:00-21:00 ET</a:t>
            </a:r>
          </a:p>
          <a:p>
            <a:r>
              <a:rPr lang="en-US" sz="1400" dirty="0">
                <a:latin typeface="Times New Roman" panose="02020603050405020304" pitchFamily="18" charset="0"/>
              </a:rPr>
              <a:t>Oct 27	(Wednesday) 	– Joint (Motions)		10:00-12:00 ET</a:t>
            </a:r>
          </a:p>
          <a:p>
            <a:r>
              <a:rPr lang="en-US" sz="1400" dirty="0">
                <a:latin typeface="Times New Roman" panose="02020603050405020304" pitchFamily="18" charset="0"/>
              </a:rPr>
              <a:t>Oct 28	(Thursday) 	– MAC			10:00-12:00 ET</a:t>
            </a:r>
          </a:p>
          <a:p>
            <a:r>
              <a:rPr lang="en-US" sz="1400" dirty="0">
                <a:latin typeface="Times New Roman" panose="02020603050405020304" pitchFamily="18" charset="0"/>
              </a:rPr>
              <a:t>Nov 01 	(Monday)		– MAC/PHY	</a:t>
            </a:r>
            <a:r>
              <a:rPr lang="en-US" sz="1400">
                <a:latin typeface="Times New Roman" panose="02020603050405020304" pitchFamily="18" charset="0"/>
              </a:rPr>
              <a:t>	19:00-21:00 </a:t>
            </a:r>
            <a:r>
              <a:rPr lang="en-US" sz="1400" dirty="0">
                <a:latin typeface="Times New Roman" panose="02020603050405020304" pitchFamily="18" charset="0"/>
              </a:rPr>
              <a:t>ET</a:t>
            </a:r>
          </a:p>
          <a:p>
            <a:r>
              <a:rPr lang="en-US" sz="1400" dirty="0">
                <a:latin typeface="Times New Roman" panose="02020603050405020304" pitchFamily="18" charset="0"/>
              </a:rPr>
              <a:t>Nov 03	(Wednesday) 	– Joint			10:00-12:00 ET</a:t>
            </a:r>
          </a:p>
          <a:p>
            <a:r>
              <a:rPr lang="en-US" sz="1400" dirty="0">
                <a:latin typeface="Times New Roman" panose="02020603050405020304" pitchFamily="18" charset="0"/>
              </a:rPr>
              <a:t>Nov 04	(Thursday) 	– MAC			10:00-12:00 ET</a:t>
            </a:r>
          </a:p>
          <a:p>
            <a:r>
              <a:rPr lang="en-US" sz="1400" dirty="0">
                <a:latin typeface="Times New Roman" panose="02020603050405020304" pitchFamily="18" charset="0"/>
              </a:rPr>
              <a:t>Nov 08 	(Monday)		– MAC/PHY		19:00-21:00 ET</a:t>
            </a:r>
          </a:p>
          <a:p>
            <a:r>
              <a:rPr lang="en-US" sz="1400" dirty="0">
                <a:latin typeface="Times New Roman" panose="02020603050405020304" pitchFamily="18" charset="0"/>
              </a:rPr>
              <a:t>Nov 10	(Wednesday) 	– Joint			10:00-12:00 ET</a:t>
            </a:r>
          </a:p>
          <a:p>
            <a:r>
              <a:rPr lang="en-US" sz="1400" dirty="0">
                <a:latin typeface="Times New Roman" panose="02020603050405020304" pitchFamily="18" charset="0"/>
              </a:rPr>
              <a:t>Nov 11	(Thursday) 	– MAC			10:00-12:00 ET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737DF73-1D87-41BC-91FB-A745EB8262F3}"/>
              </a:ext>
            </a:extLst>
          </p:cNvPr>
          <p:cNvSpPr txBox="1">
            <a:spLocks/>
          </p:cNvSpPr>
          <p:nvPr/>
        </p:nvSpPr>
        <p:spPr bwMode="auto">
          <a:xfrm>
            <a:off x="834435" y="1751013"/>
            <a:ext cx="5437717" cy="4343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1400" u="sng" dirty="0">
                <a:highlight>
                  <a:srgbClr val="00FF00"/>
                </a:highlight>
                <a:latin typeface="Times New Roman" panose="02020603050405020304" pitchFamily="18" charset="0"/>
              </a:rPr>
              <a:t>Sept 13	(Monday) 		– MAC/PHY	19:00-21:00 ET</a:t>
            </a:r>
          </a:p>
          <a:p>
            <a:r>
              <a:rPr lang="en-US" sz="1400" u="sng" dirty="0">
                <a:highlight>
                  <a:srgbClr val="00FF00"/>
                </a:highlight>
                <a:latin typeface="Times New Roman" panose="02020603050405020304" pitchFamily="18" charset="0"/>
              </a:rPr>
              <a:t>Sept 15	(Wednesday) 	– Joint (Motions)	09:00-11:00 ET</a:t>
            </a:r>
          </a:p>
          <a:p>
            <a:r>
              <a:rPr lang="en-US" sz="1400" u="sng" dirty="0">
                <a:highlight>
                  <a:srgbClr val="00FF00"/>
                </a:highlight>
                <a:latin typeface="Times New Roman" panose="02020603050405020304" pitchFamily="18" charset="0"/>
              </a:rPr>
              <a:t>Sept 16	(Thursday) 	– MAC/PHY	09:00-11:00 ET</a:t>
            </a:r>
          </a:p>
          <a:p>
            <a:r>
              <a:rPr lang="en-US" sz="1400" u="sng" dirty="0">
                <a:highlight>
                  <a:srgbClr val="00FF00"/>
                </a:highlight>
                <a:latin typeface="Times New Roman" panose="02020603050405020304" pitchFamily="18" charset="0"/>
              </a:rPr>
              <a:t>Sept 20	(Monday) 		– Joint (Motions)	09:00-11:00 ET</a:t>
            </a:r>
          </a:p>
          <a:p>
            <a:r>
              <a:rPr lang="en-US" sz="1400" dirty="0">
                <a:latin typeface="Times New Roman" panose="02020603050405020304" pitchFamily="18" charset="0"/>
              </a:rPr>
              <a:t>Sept 22	(Wednesday) 	– MAC 		10:00-12:00 ET</a:t>
            </a:r>
          </a:p>
          <a:p>
            <a:r>
              <a:rPr lang="en-US" sz="1400" dirty="0">
                <a:latin typeface="Times New Roman" panose="02020603050405020304" pitchFamily="18" charset="0"/>
              </a:rPr>
              <a:t>Sept 23	(Thursday) 	– MAC		10:00-12:00 ET</a:t>
            </a:r>
          </a:p>
          <a:p>
            <a:r>
              <a:rPr lang="en-US" sz="1400" dirty="0">
                <a:latin typeface="Times New Roman" panose="02020603050405020304" pitchFamily="18" charset="0"/>
              </a:rPr>
              <a:t>Sept 27 	(Monday)		– MAC/PHY	19:00-21:00 ET</a:t>
            </a:r>
          </a:p>
          <a:p>
            <a:r>
              <a:rPr lang="en-US" sz="1400" dirty="0">
                <a:latin typeface="Times New Roman" panose="02020603050405020304" pitchFamily="18" charset="0"/>
              </a:rPr>
              <a:t>Sept 29	(Wednesday) 	– Joint		10:00-12:00 ET</a:t>
            </a:r>
          </a:p>
          <a:p>
            <a:r>
              <a:rPr lang="en-US" sz="1400" dirty="0">
                <a:latin typeface="Times New Roman" panose="02020603050405020304" pitchFamily="18" charset="0"/>
              </a:rPr>
              <a:t>Sept 30	(Thursday) 	– MAC		10:00-12:00 ET</a:t>
            </a:r>
          </a:p>
          <a:p>
            <a:r>
              <a:rPr lang="en-US" sz="1400" dirty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Oct 04-08	(Mon-Fri)		– No Conf Call 	Golden Week</a:t>
            </a:r>
          </a:p>
          <a:p>
            <a:pPr lvl="0"/>
            <a:endParaRPr lang="en-US" sz="1400" dirty="0">
              <a:latin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CA0420-B6FA-4AF0-B9C9-B596945432F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AFFCD-E70C-40C1-9DD7-9562BE7928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69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D1B55B5-EE63-4CC0-B925-C3D537C1D3A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9707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18312-8B32-4EF3-A60E-0BAA89327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Attendance by subgroup (July to September)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0EB58-84BD-4A59-979A-CC5365F8706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929218" y="332604"/>
            <a:ext cx="1541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September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B3660-8F54-485A-ADFF-470042F74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224642" y="6475413"/>
            <a:ext cx="216726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Robert Stacey (Intel)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AE66F-EC38-468C-838B-30F3AE0D9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DBC98B1-8847-456F-A590-69DC1C4B50D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6234C9D-39DB-40FA-86D4-9AD2118C6E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461" y="1447800"/>
            <a:ext cx="9160739" cy="5005895"/>
          </a:xfrm>
        </p:spPr>
      </p:pic>
    </p:spTree>
    <p:extLst>
      <p:ext uri="{BB962C8B-B14F-4D97-AF65-F5344CB8AC3E}">
        <p14:creationId xmlns:p14="http://schemas.microsoft.com/office/powerpoint/2010/main" val="151543726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2DC9-A3A7-4A8B-92B1-7E0AABF4F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16CDD-E6B1-4592-BD5F-9D0A24F31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PAR approved													Mar           2019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First TG meeting													May           2019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D0.1																Sep            2020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D1.0 WG Comment Collection 									May 		2021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D2.0 WG Comment Collection									Mar 		2022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D3.0 Letter Ballot </a:t>
            </a:r>
            <a:r>
              <a:rPr lang="en-US" dirty="0"/>
              <a:t>												Nov  		2022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Initial Sponsor Ballot (D4.0)										May           2023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Final 802.11 WG approval										Mar           2024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802 EC approval													Mar           2024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RevCom</a:t>
            </a:r>
            <a:r>
              <a:rPr lang="en-US" dirty="0"/>
              <a:t> and SASB approval									May           2024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FC44353-5B62-4184-B9EE-8F53C1925A6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D0EED3C-2683-467A-A7BA-CF8072B3072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70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594E30C-B50F-4979-92A8-98C9763B3DD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312345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914400"/>
            <a:ext cx="7772400" cy="1066800"/>
          </a:xfrm>
          <a:noFill/>
        </p:spPr>
        <p:txBody>
          <a:bodyPr/>
          <a:lstStyle/>
          <a:p>
            <a:r>
              <a:rPr lang="en-US" altLang="zh-CN" sz="2800" dirty="0" err="1"/>
              <a:t>TGbf</a:t>
            </a:r>
            <a:r>
              <a:rPr lang="en-US" altLang="zh-CN" sz="2800" dirty="0"/>
              <a:t> (WLAN Sensing)</a:t>
            </a:r>
            <a:br>
              <a:rPr lang="en-US" altLang="en-US" sz="2800" dirty="0"/>
            </a:br>
            <a:r>
              <a:rPr lang="en-US" altLang="zh-CN" sz="2800" dirty="0">
                <a:solidFill>
                  <a:srgbClr val="0000FF"/>
                </a:solidFill>
              </a:rPr>
              <a:t>September </a:t>
            </a:r>
            <a:r>
              <a:rPr lang="en-US" altLang="en-US" sz="2800" dirty="0"/>
              <a:t>2021 Closing Report</a:t>
            </a:r>
            <a:endParaRPr lang="en-US" sz="2800" strike="sngStrike" dirty="0">
              <a:solidFill>
                <a:srgbClr val="FF0000"/>
              </a:solidFill>
            </a:endParaRPr>
          </a:p>
        </p:txBody>
      </p:sp>
      <p:sp>
        <p:nvSpPr>
          <p:cNvPr id="7173" name="Rectangle 6"/>
          <p:cNvSpPr>
            <a:spLocks noGrp="1" noChangeArrowheads="1"/>
          </p:cNvSpPr>
          <p:nvPr>
            <p:ph idx="1"/>
          </p:nvPr>
        </p:nvSpPr>
        <p:spPr>
          <a:xfrm>
            <a:off x="2209800" y="2515232"/>
            <a:ext cx="7772400" cy="532769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2021-07-19</a:t>
            </a:r>
          </a:p>
        </p:txBody>
      </p:sp>
      <p:sp>
        <p:nvSpPr>
          <p:cNvPr id="7171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209801" y="2614489"/>
            <a:ext cx="1368339" cy="25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zh-CN"/>
              <a:t>Tony Xiao Han (Huawei </a:t>
            </a:r>
            <a:r>
              <a:rPr lang="en-US" altLang="en-US"/>
              <a:t>Technologies)</a:t>
            </a:r>
            <a:endParaRPr lang="en-US" altLang="zh-CN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362200" y="3443108"/>
          <a:ext cx="7620000" cy="8240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3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56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2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50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545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Tony Xiao Han</a:t>
                      </a:r>
                      <a:endParaRPr lang="en-US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Huawei Technologies Co., Ltd.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F3, Huawei Base, Shenzhen, China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+mn-lt"/>
                          <a:ea typeface="Times New Roman"/>
                          <a:cs typeface="Arial"/>
                        </a:rPr>
                        <a:t>Tony.hanxiao@huawei.com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5B1E07-CB35-4DEE-A34D-572332D1E8E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zh-CN"/>
              <a:t>Tony Xiao Han (Huawei </a:t>
            </a:r>
            <a:r>
              <a:rPr lang="en-US" altLang="en-US"/>
              <a:t>Technologies)</a:t>
            </a:r>
            <a:endParaRPr lang="en-US" altLang="zh-CN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09801" y="685801"/>
            <a:ext cx="7770813" cy="457200"/>
          </a:xfrm>
        </p:spPr>
        <p:txBody>
          <a:bodyPr/>
          <a:lstStyle/>
          <a:p>
            <a:r>
              <a:rPr lang="en-US" sz="2800" dirty="0"/>
              <a:t>Abstract</a:t>
            </a:r>
          </a:p>
        </p:txBody>
      </p:sp>
      <p:sp>
        <p:nvSpPr>
          <p:cNvPr id="7" name="Content Placeholder 2"/>
          <p:cNvSpPr txBox="1">
            <a:spLocks noChangeArrowheads="1"/>
          </p:cNvSpPr>
          <p:nvPr/>
        </p:nvSpPr>
        <p:spPr bwMode="auto">
          <a:xfrm>
            <a:off x="2209800" y="1325058"/>
            <a:ext cx="7770813" cy="499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-342900" algn="just">
              <a:spcBef>
                <a:spcPct val="20000"/>
              </a:spcBef>
            </a:pPr>
            <a:r>
              <a:rPr lang="en-US" altLang="en-US" b="1" kern="0" dirty="0">
                <a:solidFill>
                  <a:srgbClr val="000000"/>
                </a:solidFill>
                <a:latin typeface="Times New Roman"/>
                <a:ea typeface="MS PGothic" pitchFamily="34" charset="-128"/>
              </a:rPr>
              <a:t>This document is the closing report for </a:t>
            </a:r>
            <a:r>
              <a:rPr lang="en-US" altLang="zh-CN" b="1" kern="0" dirty="0">
                <a:solidFill>
                  <a:srgbClr val="000000"/>
                </a:solidFill>
                <a:latin typeface="Times New Roman"/>
                <a:ea typeface="MS PGothic" pitchFamily="34" charset="-128"/>
              </a:rPr>
              <a:t>Task Group BF </a:t>
            </a:r>
            <a:r>
              <a:rPr lang="en-US" altLang="en-US" b="1" kern="0" dirty="0">
                <a:solidFill>
                  <a:srgbClr val="000000"/>
                </a:solidFill>
                <a:latin typeface="Times New Roman"/>
                <a:ea typeface="MS PGothic" pitchFamily="34" charset="-128"/>
              </a:rPr>
              <a:t>for the </a:t>
            </a:r>
            <a:r>
              <a:rPr lang="en-US" altLang="zh-CN" b="1" kern="0" dirty="0">
                <a:solidFill>
                  <a:srgbClr val="0000FF"/>
                </a:solidFill>
                <a:latin typeface="Times New Roman"/>
                <a:ea typeface="MS PGothic" pitchFamily="34" charset="-128"/>
              </a:rPr>
              <a:t>September </a:t>
            </a:r>
            <a:r>
              <a:rPr lang="en-US" altLang="zh-CN" b="1" kern="0" dirty="0">
                <a:solidFill>
                  <a:srgbClr val="000000"/>
                </a:solidFill>
                <a:latin typeface="Times New Roman"/>
                <a:ea typeface="MS PGothic" pitchFamily="34" charset="-128"/>
              </a:rPr>
              <a:t>2021 </a:t>
            </a:r>
            <a:r>
              <a:rPr lang="en-US" altLang="en-US" b="1" kern="0" dirty="0">
                <a:solidFill>
                  <a:srgbClr val="000000"/>
                </a:solidFill>
                <a:latin typeface="Times New Roman"/>
                <a:ea typeface="MS PGothic" pitchFamily="34" charset="-128"/>
              </a:rPr>
              <a:t>session.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3AB469-7BF5-450B-B76D-AD1C5EB83B3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525524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zh-CN"/>
              <a:t>Tony Xiao Han (Huawei </a:t>
            </a:r>
            <a:r>
              <a:rPr lang="en-US" altLang="en-US"/>
              <a:t>Technologies)</a:t>
            </a:r>
            <a:endParaRPr lang="en-US" altLang="zh-CN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09801" y="685801"/>
            <a:ext cx="7770813" cy="457200"/>
          </a:xfrm>
        </p:spPr>
        <p:txBody>
          <a:bodyPr/>
          <a:lstStyle/>
          <a:p>
            <a:r>
              <a:rPr lang="en-US" altLang="zh-CN" sz="2800" dirty="0" err="1"/>
              <a:t>TGbf</a:t>
            </a:r>
            <a:r>
              <a:rPr lang="en-US" altLang="zh-CN" sz="2800" dirty="0"/>
              <a:t> (WLAN Sensing) – </a:t>
            </a:r>
            <a:r>
              <a:rPr lang="en-US" altLang="zh-CN" sz="2800" dirty="0">
                <a:solidFill>
                  <a:srgbClr val="0000FF"/>
                </a:solidFill>
                <a:ea typeface="MS PGothic" pitchFamily="34" charset="-128"/>
              </a:rPr>
              <a:t>September </a:t>
            </a:r>
            <a:r>
              <a:rPr lang="en-US" altLang="zh-CN" sz="2800" dirty="0"/>
              <a:t>2021 </a:t>
            </a:r>
            <a:endParaRPr lang="en-US" altLang="en-US" sz="2800" dirty="0"/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2209800" y="1325058"/>
            <a:ext cx="8001001" cy="499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 algn="just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b="1" kern="0" dirty="0">
                <a:solidFill>
                  <a:srgbClr val="000000"/>
                </a:solidFill>
                <a:latin typeface="Times New Roman"/>
                <a:ea typeface="MS Gothic"/>
              </a:rPr>
              <a:t>Progress during </a:t>
            </a:r>
            <a:r>
              <a:rPr lang="en-US" altLang="zh-CN" b="1" kern="0" dirty="0">
                <a:solidFill>
                  <a:srgbClr val="0000FF"/>
                </a:solidFill>
                <a:latin typeface="Times New Roman"/>
                <a:ea typeface="MS PGothic" pitchFamily="34" charset="-128"/>
              </a:rPr>
              <a:t>September </a:t>
            </a:r>
            <a:r>
              <a:rPr lang="en-US" altLang="zh-CN" b="1" kern="0" dirty="0">
                <a:solidFill>
                  <a:srgbClr val="000000"/>
                </a:solidFill>
                <a:latin typeface="Times New Roman"/>
                <a:ea typeface="MS Gothic"/>
              </a:rPr>
              <a:t>2021 meeting</a:t>
            </a:r>
          </a:p>
          <a:p>
            <a:pPr marL="720725" lvl="1" indent="-342900" algn="just" eaLnBrk="1" hangingPunct="1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US" altLang="zh-CN" sz="2000" kern="0" dirty="0">
                <a:solidFill>
                  <a:srgbClr val="000000"/>
                </a:solidFill>
                <a:latin typeface="Times New Roman"/>
                <a:ea typeface="MS Gothic"/>
              </a:rPr>
              <a:t>3 teleconference calls for </a:t>
            </a:r>
            <a:r>
              <a:rPr lang="en-US" altLang="zh-CN" sz="2000" kern="0" dirty="0" err="1">
                <a:solidFill>
                  <a:srgbClr val="000000"/>
                </a:solidFill>
                <a:latin typeface="Times New Roman"/>
                <a:ea typeface="MS Gothic"/>
              </a:rPr>
              <a:t>TGbf</a:t>
            </a:r>
            <a:r>
              <a:rPr lang="en-US" altLang="zh-CN" sz="2000" kern="0" dirty="0">
                <a:solidFill>
                  <a:srgbClr val="000000"/>
                </a:solidFill>
                <a:latin typeface="Times New Roman"/>
                <a:ea typeface="MS Gothic"/>
              </a:rPr>
              <a:t> (</a:t>
            </a:r>
            <a:r>
              <a:rPr lang="en-US" altLang="zh-CN" sz="2000" kern="0" dirty="0">
                <a:solidFill>
                  <a:srgbClr val="0000FF"/>
                </a:solidFill>
                <a:latin typeface="Times New Roman"/>
                <a:ea typeface="MS Gothic"/>
              </a:rPr>
              <a:t>September 14, 17, 20</a:t>
            </a:r>
            <a:r>
              <a:rPr lang="en-US" altLang="zh-CN" sz="2000" kern="0" dirty="0">
                <a:solidFill>
                  <a:srgbClr val="000000"/>
                </a:solidFill>
                <a:latin typeface="Times New Roman"/>
                <a:ea typeface="MS Gothic"/>
              </a:rPr>
              <a:t>, 9am - 11:00am ET)</a:t>
            </a:r>
          </a:p>
          <a:p>
            <a:pPr marL="720725" lvl="1" indent="-342900" algn="just" eaLnBrk="1" hangingPunct="1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US" altLang="zh-CN" sz="2000" kern="0" dirty="0">
                <a:solidFill>
                  <a:srgbClr val="000000"/>
                </a:solidFill>
                <a:latin typeface="Times New Roman"/>
                <a:ea typeface="MS Gothic"/>
              </a:rPr>
              <a:t>Presentation of technical submissions </a:t>
            </a:r>
            <a:r>
              <a:rPr lang="it-IT" altLang="zh-CN" sz="2000" kern="0" dirty="0">
                <a:solidFill>
                  <a:srgbClr val="000000"/>
                </a:solidFill>
                <a:latin typeface="Times New Roman"/>
                <a:ea typeface="MS Gothic"/>
              </a:rPr>
              <a:t>(e.g., Feedback type, general protocol and procedure, channel model……)</a:t>
            </a:r>
          </a:p>
          <a:p>
            <a:pPr marL="720725" lvl="1" indent="-342900" algn="just" eaLnBrk="1" hangingPunct="1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US" altLang="zh-CN" sz="2000" kern="0" dirty="0">
                <a:solidFill>
                  <a:srgbClr val="000000"/>
                </a:solidFill>
                <a:latin typeface="Times New Roman"/>
                <a:ea typeface="MS Gothic"/>
              </a:rPr>
              <a:t>Developing the SFD</a:t>
            </a:r>
          </a:p>
          <a:p>
            <a:pPr marL="720725" lvl="1" indent="-342900" algn="just" eaLnBrk="1" hangingPunct="1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endParaRPr lang="en-US" altLang="zh-CN" sz="2000" kern="0" dirty="0">
              <a:solidFill>
                <a:srgbClr val="000000"/>
              </a:solidFill>
              <a:latin typeface="Times New Roman"/>
              <a:ea typeface="MS Gothic"/>
            </a:endParaRPr>
          </a:p>
          <a:p>
            <a:pPr marL="1657350" lvl="3" indent="-342900" algn="just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600" kern="0" dirty="0">
              <a:solidFill>
                <a:srgbClr val="000000"/>
              </a:solidFill>
              <a:latin typeface="Times New Roman"/>
              <a:ea typeface="MS Gothic"/>
            </a:endParaRPr>
          </a:p>
          <a:p>
            <a:pPr marL="342900" indent="-342900" algn="just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b="1" kern="0" dirty="0">
                <a:solidFill>
                  <a:srgbClr val="000000"/>
                </a:solidFill>
                <a:latin typeface="Times New Roman"/>
                <a:ea typeface="MS Gothic"/>
              </a:rPr>
              <a:t>Goals for the next two months</a:t>
            </a:r>
          </a:p>
          <a:p>
            <a:pPr marL="720725" lvl="1" indent="-342900" algn="just" eaLnBrk="1" hangingPunct="1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US" altLang="zh-CN" sz="2000" kern="0" dirty="0">
                <a:solidFill>
                  <a:srgbClr val="000000"/>
                </a:solidFill>
                <a:latin typeface="Times New Roman"/>
                <a:ea typeface="MS Gothic"/>
              </a:rPr>
              <a:t>Presentation of technical submissions </a:t>
            </a:r>
            <a:r>
              <a:rPr lang="it-IT" altLang="zh-CN" sz="2000" kern="0" dirty="0">
                <a:solidFill>
                  <a:srgbClr val="000000"/>
                </a:solidFill>
                <a:latin typeface="Times New Roman"/>
                <a:ea typeface="MS Gothic"/>
              </a:rPr>
              <a:t>(e.g., Definition, Feedback type, general protocol and procedure……)</a:t>
            </a:r>
            <a:endParaRPr lang="en-US" altLang="zh-CN" sz="2000" kern="0" dirty="0">
              <a:solidFill>
                <a:srgbClr val="000000"/>
              </a:solidFill>
              <a:latin typeface="Times New Roman"/>
              <a:ea typeface="MS Gothic"/>
            </a:endParaRPr>
          </a:p>
          <a:p>
            <a:pPr marL="720725" lvl="1" indent="-342900" algn="just" eaLnBrk="1" hangingPunct="1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US" altLang="zh-CN" sz="2000" kern="0" dirty="0">
                <a:solidFill>
                  <a:srgbClr val="000000"/>
                </a:solidFill>
                <a:latin typeface="Times New Roman"/>
                <a:ea typeface="MS Gothic"/>
              </a:rPr>
              <a:t>Speed up the technical discussion and developing the SFD (Requested weekly teleconference)</a:t>
            </a:r>
          </a:p>
          <a:p>
            <a:pPr marL="720725" lvl="1" indent="-342900" algn="just" eaLnBrk="1" hangingPunct="1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endParaRPr lang="en-US" altLang="zh-CN" sz="2000" kern="0" dirty="0">
              <a:solidFill>
                <a:srgbClr val="000000"/>
              </a:solidFill>
              <a:latin typeface="Times New Roman"/>
              <a:ea typeface="MS Gothic"/>
            </a:endParaRPr>
          </a:p>
          <a:p>
            <a:pPr marL="1657350" lvl="3" indent="-342900" algn="just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600" kern="0" dirty="0">
              <a:solidFill>
                <a:srgbClr val="000000"/>
              </a:solidFill>
              <a:latin typeface="Times New Roman"/>
              <a:ea typeface="MS Gothic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6CF523-73E8-47F4-B132-B6B395586D8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311673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zh-CN"/>
              <a:t>Tony Xiao Han (Huawei </a:t>
            </a:r>
            <a:r>
              <a:rPr lang="en-US" altLang="en-US"/>
              <a:t>Technologies)</a:t>
            </a:r>
            <a:endParaRPr lang="en-US" altLang="zh-CN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09801" y="762002"/>
            <a:ext cx="7770813" cy="685799"/>
          </a:xfrm>
        </p:spPr>
        <p:txBody>
          <a:bodyPr/>
          <a:lstStyle/>
          <a:p>
            <a:r>
              <a:rPr lang="en-US" altLang="zh-CN" dirty="0"/>
              <a:t>IEEE 802.11bf Timeline </a:t>
            </a:r>
            <a:r>
              <a:rPr lang="en-US" altLang="zh-CN" dirty="0">
                <a:solidFill>
                  <a:schemeClr val="tx1"/>
                </a:solidFill>
              </a:rPr>
              <a:t>(unchanged)</a:t>
            </a:r>
            <a:endParaRPr lang="en-US" altLang="en-US" dirty="0"/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2209800" y="1676400"/>
            <a:ext cx="777081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PAR approved			Sep, 2020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First TG meeting		Oct, 2020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D0.1 				Jan, 2022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Initial Letter Ballot (D1.0)	Jul, 2022 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Recirculation LB (D2.0)	Jan, 2023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Recirculation LB (D3.0)	May, 2023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Initial SA Ballot (D4.0)	Sep 2023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Final 802.11 WG approval	July 2024 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802 EC approval		July 2024 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 err="1">
                <a:solidFill>
                  <a:srgbClr val="000000"/>
                </a:solidFill>
                <a:latin typeface="Times New Roman" pitchFamily="18" charset="0"/>
                <a:ea typeface="+mn-ea"/>
              </a:rPr>
              <a:t>RevCom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 and SASB approval	Sep 2024</a:t>
            </a:r>
            <a:endParaRPr lang="en-US" altLang="zh-CN" sz="2800" dirty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533179-36B9-46BB-9A7B-043D1B567D0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6099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zh-CN"/>
              <a:t>Tony Xiao Han (Huawei </a:t>
            </a:r>
            <a:r>
              <a:rPr lang="en-US" altLang="en-US"/>
              <a:t>Technologies)</a:t>
            </a:r>
            <a:endParaRPr lang="en-US" altLang="zh-CN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09801" y="685801"/>
            <a:ext cx="7770813" cy="457200"/>
          </a:xfrm>
        </p:spPr>
        <p:txBody>
          <a:bodyPr/>
          <a:lstStyle/>
          <a:p>
            <a:r>
              <a:rPr lang="en-US" altLang="en-US" sz="2800" dirty="0"/>
              <a:t>Teleconference Schedule</a:t>
            </a:r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2209800" y="1325058"/>
            <a:ext cx="7770813" cy="499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57200" lvl="1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Confirmed:</a:t>
            </a:r>
          </a:p>
          <a:p>
            <a:pPr marL="685800" lvl="2" indent="-285750" algn="just">
              <a:spcAft>
                <a:spcPts val="600"/>
              </a:spcAft>
              <a:buFont typeface="Times New Roman" panose="02020603050405020304" pitchFamily="18" charset="0"/>
              <a:buChar char="―"/>
              <a:defRPr/>
            </a:pPr>
            <a:r>
              <a:rPr lang="en-US" altLang="zh-CN" sz="1800" b="1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September 28   (Tuesday), 10am - 12:00pm ET</a:t>
            </a:r>
          </a:p>
          <a:p>
            <a:pPr marL="685800" lvl="2" indent="-285750" algn="just">
              <a:spcAft>
                <a:spcPts val="600"/>
              </a:spcAft>
              <a:buFont typeface="Times New Roman" panose="02020603050405020304" pitchFamily="18" charset="0"/>
              <a:buChar char="―"/>
              <a:defRPr/>
            </a:pPr>
            <a:endParaRPr lang="en-US" altLang="zh-CN" sz="1800" b="1" dirty="0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685800" lvl="2" indent="-285750" algn="just">
              <a:spcAft>
                <a:spcPts val="600"/>
              </a:spcAft>
              <a:buFont typeface="Times New Roman" panose="02020603050405020304" pitchFamily="18" charset="0"/>
              <a:buChar char="―"/>
              <a:defRPr/>
            </a:pPr>
            <a:r>
              <a:rPr lang="en-US" altLang="zh-CN" sz="1800" b="1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October 12   (Tuesday), 10am - 12:00pm ET</a:t>
            </a:r>
          </a:p>
          <a:p>
            <a:pPr marL="685800" lvl="2" indent="-285750" algn="just">
              <a:spcAft>
                <a:spcPts val="600"/>
              </a:spcAft>
              <a:buFont typeface="Times New Roman" panose="02020603050405020304" pitchFamily="18" charset="0"/>
              <a:buChar char="―"/>
              <a:defRPr/>
            </a:pPr>
            <a:r>
              <a:rPr lang="en-US" altLang="zh-CN" sz="1800" b="1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October 19   (Tuesday), 10am - 12:00pm ET</a:t>
            </a:r>
          </a:p>
          <a:p>
            <a:pPr marL="685800" lvl="2" indent="-285750" algn="just">
              <a:spcAft>
                <a:spcPts val="600"/>
              </a:spcAft>
              <a:buFont typeface="Times New Roman" panose="02020603050405020304" pitchFamily="18" charset="0"/>
              <a:buChar char="―"/>
              <a:defRPr/>
            </a:pPr>
            <a:r>
              <a:rPr lang="en-US" altLang="zh-CN" sz="1800" b="1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October 26   (Tuesday), 10am - 12:00pm ET</a:t>
            </a:r>
          </a:p>
          <a:p>
            <a:pPr marL="685800" lvl="2" indent="-285750" algn="just">
              <a:spcAft>
                <a:spcPts val="600"/>
              </a:spcAft>
              <a:buFont typeface="Times New Roman" panose="02020603050405020304" pitchFamily="18" charset="0"/>
              <a:buChar char="―"/>
              <a:defRPr/>
            </a:pPr>
            <a:endParaRPr lang="en-US" altLang="zh-CN" sz="1800" b="1" dirty="0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685800" lvl="2" indent="-285750" algn="just">
              <a:spcAft>
                <a:spcPts val="600"/>
              </a:spcAft>
              <a:buFont typeface="Times New Roman" panose="02020603050405020304" pitchFamily="18" charset="0"/>
              <a:buChar char="―"/>
              <a:defRPr/>
            </a:pPr>
            <a:r>
              <a:rPr lang="en-US" altLang="zh-CN" sz="1800" b="1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November 2  (Tuesday), 10am - 12:00pm ET</a:t>
            </a:r>
          </a:p>
          <a:p>
            <a:pPr marL="685800" lvl="2" indent="-285750" algn="just">
              <a:spcAft>
                <a:spcPts val="600"/>
              </a:spcAft>
              <a:buFont typeface="Times New Roman" panose="02020603050405020304" pitchFamily="18" charset="0"/>
              <a:buChar char="―"/>
              <a:defRPr/>
            </a:pPr>
            <a:r>
              <a:rPr lang="en-US" altLang="zh-CN" sz="1800" b="1" dirty="0">
                <a:solidFill>
                  <a:srgbClr val="0070C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November 9  (Tuesday), </a:t>
            </a:r>
            <a:r>
              <a:rPr lang="en-US" altLang="zh-CN" sz="1800" b="1" i="1" dirty="0">
                <a:solidFill>
                  <a:srgbClr val="0070C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9am - 11:00pm </a:t>
            </a:r>
            <a:r>
              <a:rPr lang="en-US" altLang="zh-CN" sz="1800" b="1" dirty="0">
                <a:solidFill>
                  <a:srgbClr val="0070C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ET ------  (After Daylight Saving Time Ends)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F1D03F-61C3-42F5-9C68-A682212B390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653375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err="1"/>
              <a:t>TGbh</a:t>
            </a:r>
            <a:r>
              <a:rPr lang="en-US" dirty="0"/>
              <a:t> (Random and changing MAC addresses)</a:t>
            </a:r>
            <a:br>
              <a:rPr lang="en-US" dirty="0"/>
            </a:br>
            <a:r>
              <a:rPr lang="en-US" dirty="0"/>
              <a:t>Closing Report 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2021-09-20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2041526" y="2286001"/>
          <a:ext cx="7559675" cy="263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267030" imgH="2874253" progId="Word.Document.8">
                  <p:embed/>
                </p:oleObj>
              </mc:Choice>
              <mc:Fallback>
                <p:oleObj name="Document" r:id="rId3" imgW="8267030" imgH="2874253" progId="Word.Document.8">
                  <p:embed/>
                  <p:pic>
                    <p:nvPicPr>
                      <p:cNvPr id="102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6" y="2286001"/>
                        <a:ext cx="7559675" cy="2632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2057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8779D7-CA59-48D9-B867-F9E453D1D06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77E7B6-AB2A-4D9A-8280-EA02463D055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Mark Hamilton, Ruckus/CommScope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782AF-B923-4900-B27A-B96084E103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76</a:t>
            </a:fld>
            <a:endParaRPr lang="en-GB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Abstract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dirty="0"/>
              <a:t>This document is the closing report for </a:t>
            </a:r>
            <a:r>
              <a:rPr lang="en-US" dirty="0" err="1"/>
              <a:t>TGbh</a:t>
            </a: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“Randomized and Changing MAC addresses” (RCM)</a:t>
            </a:r>
          </a:p>
          <a:p>
            <a:pPr algn="ctr" eaLnBrk="1" hangingPunct="1">
              <a:buFontTx/>
              <a:buNone/>
            </a:pPr>
            <a:r>
              <a:rPr lang="en-US" dirty="0"/>
              <a:t>September 2021 Interim Session (virtual)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32C4FF-5F4F-4066-B785-E12A51940CE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CD5522-503D-468A-8F16-455A0AD9286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Mark Hamilton, Ruckus/CommScope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69A68-90B7-4753-A0DC-EA6B6AAFF8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77</a:t>
            </a:fld>
            <a:endParaRPr lang="en-GB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609600"/>
          </a:xfrm>
        </p:spPr>
        <p:txBody>
          <a:bodyPr/>
          <a:lstStyle/>
          <a:p>
            <a:r>
              <a:rPr lang="en-US" dirty="0"/>
              <a:t>Work Completed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676400"/>
            <a:ext cx="8229600" cy="4495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Agenda is here: </a:t>
            </a:r>
            <a:r>
              <a:rPr lang="en-US" dirty="0">
                <a:hlinkClick r:id="rId3"/>
              </a:rPr>
              <a:t>11-21/1294r9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Reviewed contributions on scope and requirements:</a:t>
            </a:r>
          </a:p>
          <a:p>
            <a:pPr marL="857250" lvl="1" indent="-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hlinkClick r:id="rId4"/>
              </a:rPr>
              <a:t>11-21/1470r0</a:t>
            </a:r>
            <a:r>
              <a:rPr lang="en-US" dirty="0">
                <a:solidFill>
                  <a:srgbClr val="000000"/>
                </a:solidFill>
              </a:rPr>
              <a:t> Scope of TGbh and TGbi</a:t>
            </a:r>
          </a:p>
          <a:p>
            <a:pPr marL="857250" lvl="1" indent="-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hlinkClick r:id="rId4"/>
              </a:rPr>
              <a:t>11-21/1531r1</a:t>
            </a:r>
            <a:r>
              <a:rPr lang="en-US" dirty="0">
                <a:solidFill>
                  <a:srgbClr val="000000"/>
                </a:solidFill>
              </a:rPr>
              <a:t> Private identifier requirements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Completed review of use cases in tracking document (clean up is still needed): </a:t>
            </a:r>
            <a:r>
              <a:rPr lang="en-US" dirty="0">
                <a:hlinkClick r:id="rId5"/>
              </a:rPr>
              <a:t>11-21/0332r15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Completed review of liaison from WBA: </a:t>
            </a:r>
            <a:r>
              <a:rPr lang="en-US" dirty="0">
                <a:hlinkClick r:id="rId6"/>
              </a:rPr>
              <a:t>11-21/0703r0</a:t>
            </a:r>
            <a:r>
              <a:rPr lang="en-US" dirty="0"/>
              <a:t>, analysis in: </a:t>
            </a:r>
            <a:r>
              <a:rPr lang="en-US" dirty="0">
                <a:hlinkClick r:id="rId7"/>
              </a:rPr>
              <a:t>11-21/1141r0</a:t>
            </a:r>
            <a:r>
              <a:rPr lang="en-US" dirty="0"/>
              <a:t>  </a:t>
            </a:r>
          </a:p>
          <a:p>
            <a:pPr lvl="1">
              <a:spcBef>
                <a:spcPts val="0"/>
              </a:spcBef>
            </a:pPr>
            <a:r>
              <a:rPr lang="en-US" dirty="0"/>
              <a:t>Agreed response: we’re still working; reference above documents</a:t>
            </a:r>
          </a:p>
          <a:p>
            <a:pPr marL="857250" lvl="1" indent="-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hlinkClick r:id="rId4"/>
            </a:endParaRP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 marL="457200" lvl="1" indent="0">
              <a:spcBef>
                <a:spcPts val="0"/>
              </a:spcBef>
            </a:pPr>
            <a:endParaRPr lang="en-US" dirty="0"/>
          </a:p>
          <a:p>
            <a:pPr marL="457200" lvl="1" indent="0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u="sng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C2164F-634B-45E0-9FF7-D663D4990BD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3A1951-2BAF-4C1F-A484-73EA7DBD5FF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Mark Hamilton, Ruckus/CommScope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BC59B6-48EA-40A1-8FD9-86C732C83E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729629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609600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676400"/>
            <a:ext cx="8229600" cy="4495800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Contributions with solutions for impacted features/functions: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ID Query action frame:  </a:t>
            </a:r>
            <a:r>
              <a:rPr lang="en-US" dirty="0">
                <a:hlinkClick r:id="rId3"/>
              </a:rPr>
              <a:t>11-21/1379r2</a:t>
            </a:r>
            <a:r>
              <a:rPr lang="en-US" dirty="0"/>
              <a:t> – Mark Hamilton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Resolvable random address: </a:t>
            </a:r>
            <a:r>
              <a:rPr lang="en-US" dirty="0">
                <a:hlinkClick r:id="rId4"/>
              </a:rPr>
              <a:t>11-21/1535r0</a:t>
            </a:r>
            <a:r>
              <a:rPr lang="en-US" dirty="0"/>
              <a:t> – Graham Smith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WBA liaison response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Targeting D0.1 out of November session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marL="457200" lvl="1" indent="0">
              <a:spcBef>
                <a:spcPts val="0"/>
              </a:spcBef>
            </a:pPr>
            <a:endParaRPr lang="en-US" dirty="0"/>
          </a:p>
          <a:p>
            <a:pPr marL="457200" lvl="1" indent="0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u="sng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E20D5B-1F1C-42C0-8539-A4BC9BC3856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C1B56B-CFD5-4E87-B8CE-A947B78ECF2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Mark Hamilton, Ruckus/CommScope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2034D-B40F-4525-9156-0384525518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7496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6BA8E-3ABD-449B-8277-7ADBD40B3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Attendance by subgroup (September interim session)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B9BBB6-269E-4E55-BF80-0F808336A4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01E43-A4B7-4476-B423-7F840D3ADB3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F9E9BED-F645-45BB-8298-C7AE696B5FD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829270F-B995-4AEA-8533-FBE92FBE72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0"/>
            <a:ext cx="9019047" cy="4928468"/>
          </a:xfrm>
        </p:spPr>
      </p:pic>
    </p:spTree>
    <p:extLst>
      <p:ext uri="{BB962C8B-B14F-4D97-AF65-F5344CB8AC3E}">
        <p14:creationId xmlns:p14="http://schemas.microsoft.com/office/powerpoint/2010/main" val="385036548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609600"/>
          </a:xfrm>
        </p:spPr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295400"/>
            <a:ext cx="8382000" cy="4876800"/>
          </a:xfrm>
        </p:spPr>
        <p:txBody>
          <a:bodyPr/>
          <a:lstStyle/>
          <a:p>
            <a:pPr lvl="1">
              <a:spcBef>
                <a:spcPts val="0"/>
              </a:spcBef>
            </a:pPr>
            <a:endParaRPr lang="en-US" sz="1800" b="1" dirty="0"/>
          </a:p>
          <a:p>
            <a:pPr lvl="1" algn="just">
              <a:spcBef>
                <a:spcPts val="0"/>
              </a:spcBef>
            </a:pPr>
            <a:r>
              <a:rPr lang="en-US" altLang="zh-CN" sz="2400" dirty="0"/>
              <a:t>PAR approved				</a:t>
            </a:r>
            <a:r>
              <a:rPr lang="en-US" altLang="zh-CN" sz="2400" dirty="0">
                <a:highlight>
                  <a:srgbClr val="00FF00"/>
                </a:highlight>
              </a:rPr>
              <a:t>Feb 2021</a:t>
            </a:r>
          </a:p>
          <a:p>
            <a:pPr lvl="1" algn="just">
              <a:spcBef>
                <a:spcPts val="0"/>
              </a:spcBef>
            </a:pPr>
            <a:r>
              <a:rPr lang="en-US" altLang="zh-CN" sz="2400" dirty="0"/>
              <a:t>First TG meeting			</a:t>
            </a:r>
            <a:r>
              <a:rPr lang="en-US" altLang="zh-CN" sz="2400" dirty="0">
                <a:highlight>
                  <a:srgbClr val="00FF00"/>
                </a:highlight>
              </a:rPr>
              <a:t>Mar 2021</a:t>
            </a:r>
          </a:p>
          <a:p>
            <a:pPr lvl="1" algn="just">
              <a:spcBef>
                <a:spcPts val="0"/>
              </a:spcBef>
            </a:pPr>
            <a:r>
              <a:rPr lang="en-US" altLang="zh-CN" sz="2400" dirty="0"/>
              <a:t>D0.1 					</a:t>
            </a:r>
            <a:r>
              <a:rPr lang="en-US" altLang="zh-CN" sz="2400" dirty="0">
                <a:highlight>
                  <a:srgbClr val="FFFF00"/>
                </a:highlight>
              </a:rPr>
              <a:t>Nov 2021</a:t>
            </a:r>
          </a:p>
          <a:p>
            <a:pPr lvl="1" algn="just">
              <a:spcBef>
                <a:spcPts val="0"/>
              </a:spcBef>
            </a:pPr>
            <a:r>
              <a:rPr lang="en-US" altLang="zh-CN" sz="2400" dirty="0"/>
              <a:t>Initial Letter Ballot (D1.0)		Mar 2022 </a:t>
            </a:r>
          </a:p>
          <a:p>
            <a:pPr lvl="1" algn="just">
              <a:spcBef>
                <a:spcPts val="0"/>
              </a:spcBef>
            </a:pPr>
            <a:r>
              <a:rPr lang="en-US" altLang="zh-CN" sz="2400" dirty="0"/>
              <a:t>Recirculation LB (D2.0)		Jul 2022</a:t>
            </a:r>
          </a:p>
          <a:p>
            <a:pPr lvl="1" algn="just">
              <a:spcBef>
                <a:spcPts val="0"/>
              </a:spcBef>
            </a:pPr>
            <a:r>
              <a:rPr lang="en-US" altLang="zh-CN" sz="2400" dirty="0"/>
              <a:t>Initial SA Ballot (D3.0)			Nov 2022</a:t>
            </a:r>
          </a:p>
          <a:p>
            <a:pPr lvl="1" algn="just">
              <a:spcBef>
                <a:spcPts val="0"/>
              </a:spcBef>
            </a:pPr>
            <a:r>
              <a:rPr lang="en-US" altLang="zh-CN" sz="2400" dirty="0"/>
              <a:t>Final 802.11 WG approval		Mar 2023 </a:t>
            </a:r>
          </a:p>
          <a:p>
            <a:pPr lvl="1" algn="just">
              <a:spcBef>
                <a:spcPts val="0"/>
              </a:spcBef>
            </a:pPr>
            <a:r>
              <a:rPr lang="en-US" altLang="zh-CN" sz="2400" dirty="0"/>
              <a:t>802 EC approval			May 2023</a:t>
            </a:r>
          </a:p>
          <a:p>
            <a:pPr lvl="1" algn="just">
              <a:spcBef>
                <a:spcPts val="0"/>
              </a:spcBef>
            </a:pPr>
            <a:r>
              <a:rPr lang="en-US" altLang="zh-CN" sz="2400" dirty="0" err="1"/>
              <a:t>RevCom</a:t>
            </a:r>
            <a:r>
              <a:rPr lang="en-US" altLang="zh-CN" sz="2400" dirty="0"/>
              <a:t> and SASB approval		May 2023</a:t>
            </a:r>
            <a:endParaRPr lang="en-US" sz="2400" b="1" dirty="0"/>
          </a:p>
          <a:p>
            <a:pPr marL="0" indent="0">
              <a:spcBef>
                <a:spcPts val="0"/>
              </a:spcBef>
            </a:pPr>
            <a:endParaRPr lang="en-US" dirty="0"/>
          </a:p>
          <a:p>
            <a:pPr marL="457200" lvl="1" indent="0">
              <a:spcBef>
                <a:spcPts val="0"/>
              </a:spcBef>
            </a:pPr>
            <a:endParaRPr lang="en-US" dirty="0"/>
          </a:p>
          <a:p>
            <a:pPr marL="457200" lvl="1" indent="0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u="sng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039EEF-80D2-4BA8-93F8-B17514D8C39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10993D-618C-4440-920D-6D52DB707DB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Mark Hamilton, Ruckus/CommScope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714E40-57E7-435D-B9A7-D47613143D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429101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Teleconference(s)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0"/>
            <a:ext cx="7772400" cy="4419600"/>
          </a:xfrm>
          <a:ln>
            <a:solidFill>
              <a:schemeClr val="bg1"/>
            </a:solidFill>
          </a:ln>
        </p:spPr>
        <p:txBody>
          <a:bodyPr/>
          <a:lstStyle/>
          <a:p>
            <a:pPr lvl="0"/>
            <a:r>
              <a:rPr lang="en-US" sz="2800" dirty="0"/>
              <a:t>Tuesday, Oct 12, 9:00-11:00 ET</a:t>
            </a:r>
          </a:p>
          <a:p>
            <a:pPr lvl="0"/>
            <a:r>
              <a:rPr lang="en-US" sz="2800" dirty="0"/>
              <a:t>Thursday, Oct 21, 19:00-21:00 ET</a:t>
            </a:r>
          </a:p>
          <a:p>
            <a:pPr lvl="0"/>
            <a:r>
              <a:rPr lang="en-US" sz="2800" dirty="0"/>
              <a:t>Tuesday, Oct 26, 9:00-11:00 ET</a:t>
            </a:r>
          </a:p>
          <a:p>
            <a:r>
              <a:rPr lang="en-US" sz="2800" dirty="0"/>
              <a:t>Thursday, Nov 4, 19:00-21:00 ET</a:t>
            </a:r>
          </a:p>
          <a:p>
            <a:pPr lvl="0"/>
            <a:endParaRPr lang="en-US" sz="28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1E4F13-74FD-43B3-B976-675F5194797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0C4F96-9386-4023-B163-1F37A6CC8C4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Mark Hamilton, Ruckus/CommScope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77F77-AA10-41FB-AA37-8F59143A1E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81</a:t>
            </a:fld>
            <a:endParaRPr lang="en-GB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605118"/>
          </a:xfrm>
        </p:spPr>
        <p:txBody>
          <a:bodyPr/>
          <a:lstStyle/>
          <a:p>
            <a:r>
              <a:rPr lang="en-US" dirty="0"/>
              <a:t>November 2021 Plans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371600"/>
            <a:ext cx="8686800" cy="49530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Three meeting slots planned</a:t>
            </a:r>
          </a:p>
          <a:p>
            <a:pPr marL="0" indent="0">
              <a:lnSpc>
                <a:spcPct val="90000"/>
              </a:lnSpc>
            </a:pP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/>
              <a:t>Consider “solutions” to use cases that are in 802.11 scope to resolve</a:t>
            </a:r>
          </a:p>
          <a:p>
            <a:pPr>
              <a:lnSpc>
                <a:spcPct val="90000"/>
              </a:lnSpc>
            </a:pP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/>
              <a:t>Formulate D0.1</a:t>
            </a:r>
          </a:p>
          <a:p>
            <a:pPr marL="684213">
              <a:lnSpc>
                <a:spcPct val="90000"/>
              </a:lnSpc>
            </a:pP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8826F3-6B7C-4C59-8B72-801F3414210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5B9324-B67D-4561-A9CE-27054A9E17C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Mark Hamilton, Ruckus/CommScope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2B0CA-7B9E-4863-94C5-2E6947CAAC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994626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/>
              <a:t>TGbi</a:t>
            </a:r>
            <a:r>
              <a:rPr lang="en-US" dirty="0"/>
              <a:t> (Enhanced Data Privacy) </a:t>
            </a:r>
            <a:br>
              <a:rPr lang="en-US" dirty="0"/>
            </a:br>
            <a:r>
              <a:rPr lang="en-US" dirty="0"/>
              <a:t>Closing Report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657350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2021-09-20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fld id="{DE40C9FC-4879-4F20-9ECA-A574A90476B7}" type="slidenum">
              <a:rPr lang="en-GB" smtClean="0"/>
              <a:pPr/>
              <a:t>83</a:t>
            </a:fld>
            <a:endParaRPr lang="en-GB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58E41AC-ABC9-0442-ABCD-65D480523709}"/>
              </a:ext>
            </a:extLst>
          </p:cNvPr>
          <p:cNvGraphicFramePr>
            <a:graphicFrameLocks noGrp="1"/>
          </p:cNvGraphicFramePr>
          <p:nvPr/>
        </p:nvGraphicFramePr>
        <p:xfrm>
          <a:off x="1545546" y="2687320"/>
          <a:ext cx="9274855" cy="1717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4971">
                  <a:extLst>
                    <a:ext uri="{9D8B030D-6E8A-4147-A177-3AD203B41FA5}">
                      <a16:colId xmlns:a16="http://schemas.microsoft.com/office/drawing/2014/main" val="1606451671"/>
                    </a:ext>
                  </a:extLst>
                </a:gridCol>
                <a:gridCol w="1854971">
                  <a:extLst>
                    <a:ext uri="{9D8B030D-6E8A-4147-A177-3AD203B41FA5}">
                      <a16:colId xmlns:a16="http://schemas.microsoft.com/office/drawing/2014/main" val="2597420575"/>
                    </a:ext>
                  </a:extLst>
                </a:gridCol>
                <a:gridCol w="1854971">
                  <a:extLst>
                    <a:ext uri="{9D8B030D-6E8A-4147-A177-3AD203B41FA5}">
                      <a16:colId xmlns:a16="http://schemas.microsoft.com/office/drawing/2014/main" val="3297511963"/>
                    </a:ext>
                  </a:extLst>
                </a:gridCol>
                <a:gridCol w="1854971">
                  <a:extLst>
                    <a:ext uri="{9D8B030D-6E8A-4147-A177-3AD203B41FA5}">
                      <a16:colId xmlns:a16="http://schemas.microsoft.com/office/drawing/2014/main" val="251461058"/>
                    </a:ext>
                  </a:extLst>
                </a:gridCol>
                <a:gridCol w="1854971">
                  <a:extLst>
                    <a:ext uri="{9D8B030D-6E8A-4147-A177-3AD203B41FA5}">
                      <a16:colId xmlns:a16="http://schemas.microsoft.com/office/drawing/2014/main" val="17402709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905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Carol Ansley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Cox Communications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+1 404 229 1672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carol@ansley.com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3771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9971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891227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1C2230-CC4D-4DC8-BA62-F5782E75F82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C6F3B0-4AAF-460D-8FC4-963E6C7120B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Carol Ansley, Cox</a:t>
            </a:r>
          </a:p>
        </p:txBody>
      </p:sp>
    </p:spTree>
    <p:extLst>
      <p:ext uri="{BB962C8B-B14F-4D97-AF65-F5344CB8AC3E}">
        <p14:creationId xmlns:p14="http://schemas.microsoft.com/office/powerpoint/2010/main" val="22850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ooter Placeholder 2"/>
          <p:cNvSpPr txBox="1"/>
          <p:nvPr/>
        </p:nvSpPr>
        <p:spPr>
          <a:xfrm>
            <a:off x="7143757" y="6475414"/>
            <a:ext cx="4246027" cy="18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/>
            </a:lvl1pPr>
          </a:lstStyle>
          <a:p>
            <a:r>
              <a:rPr lang="en-US" dirty="0"/>
              <a:t>Carol Ansley</a:t>
            </a:r>
            <a:r>
              <a:rPr dirty="0"/>
              <a:t> (</a:t>
            </a:r>
            <a:r>
              <a:rPr lang="en-US" dirty="0"/>
              <a:t>Cox</a:t>
            </a:r>
            <a:r>
              <a:rPr dirty="0"/>
              <a:t>)</a:t>
            </a:r>
          </a:p>
        </p:txBody>
      </p:sp>
      <p:sp>
        <p:nvSpPr>
          <p:cNvPr id="80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6063192" y="6475414"/>
            <a:ext cx="165101" cy="18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 New Roman"/>
              </a:defRPr>
            </a:lvl1pPr>
            <a:lvl2pPr marL="0" marR="0" indent="45720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 New Roman"/>
              </a:defRPr>
            </a:lvl2pPr>
            <a:lvl3pPr marL="0" marR="0" indent="91440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 New Roman"/>
              </a:defRPr>
            </a:lvl3pPr>
            <a:lvl4pPr marL="0" marR="0" indent="137160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 New Roman"/>
              </a:defRPr>
            </a:lvl4pPr>
            <a:lvl5pPr marL="0" marR="0" indent="182880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 New Roman"/>
              </a:defRPr>
            </a:lvl5pPr>
            <a:lvl6pPr marL="0" marR="0" indent="228600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 New Roman"/>
              </a:defRPr>
            </a:lvl6pPr>
            <a:lvl7pPr marL="0" marR="0" indent="274320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 New Roman"/>
              </a:defRPr>
            </a:lvl7pPr>
            <a:lvl8pPr marL="0" marR="0" indent="320040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 New Roman"/>
              </a:defRPr>
            </a:lvl8pPr>
            <a:lvl9pPr marL="0" marR="0" indent="365760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 New Roman"/>
              </a:defRPr>
            </a:lvl9pPr>
          </a:lstStyle>
          <a:p>
            <a:fld id="{86CB4B4D-7CA3-9044-876B-883B54F8677D}" type="slidenum">
              <a:rPr lang="en-US" smtClean="0"/>
              <a:pPr/>
              <a:t>84</a:t>
            </a:fld>
            <a:endParaRPr/>
          </a:p>
        </p:txBody>
      </p:sp>
      <p:sp>
        <p:nvSpPr>
          <p:cNvPr id="81" name="Title 1"/>
          <p:cNvSpPr txBox="1">
            <a:spLocks noGrp="1"/>
          </p:cNvSpPr>
          <p:nvPr>
            <p:ph type="title" idx="4294967295"/>
          </p:nvPr>
        </p:nvSpPr>
        <p:spPr>
          <a:xfrm>
            <a:off x="2209800" y="457200"/>
            <a:ext cx="7772400" cy="1066800"/>
          </a:xfrm>
          <a:prstGeom prst="rect">
            <a:avLst/>
          </a:prstGeom>
        </p:spPr>
        <p:txBody>
          <a:bodyPr lIns="45719" tIns="45719" rIns="45719" bIns="45719"/>
          <a:lstStyle/>
          <a:p>
            <a:r>
              <a:rPr dirty="0"/>
              <a:t>IEEE 802.11 </a:t>
            </a:r>
            <a:r>
              <a:rPr lang="en-US" dirty="0" err="1"/>
              <a:t>TGbi</a:t>
            </a:r>
            <a:r>
              <a:rPr lang="en-US" dirty="0"/>
              <a:t> </a:t>
            </a:r>
            <a:r>
              <a:rPr dirty="0"/>
              <a:t>– </a:t>
            </a:r>
            <a:r>
              <a:rPr lang="en-US" dirty="0"/>
              <a:t>September </a:t>
            </a:r>
            <a:r>
              <a:rPr dirty="0"/>
              <a:t>202</a:t>
            </a:r>
            <a:r>
              <a:rPr lang="en-US" dirty="0"/>
              <a:t>1</a:t>
            </a:r>
            <a:endParaRPr dirty="0"/>
          </a:p>
        </p:txBody>
      </p:sp>
      <p:sp>
        <p:nvSpPr>
          <p:cNvPr id="82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762000" y="1524000"/>
            <a:ext cx="10210800" cy="4572000"/>
          </a:xfrm>
          <a:prstGeom prst="rect">
            <a:avLst/>
          </a:prstGeom>
        </p:spPr>
        <p:txBody>
          <a:bodyPr lIns="45719" tIns="45719" rIns="45719" bIns="45719">
            <a:normAutofit lnSpcReduction="10000"/>
          </a:bodyPr>
          <a:lstStyle/>
          <a:p>
            <a:pPr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dirty="0" err="1"/>
              <a:t>TGbi</a:t>
            </a:r>
            <a:r>
              <a:rPr lang="en-US" dirty="0"/>
              <a:t> met twice during this interim session.</a:t>
            </a:r>
          </a:p>
          <a:p>
            <a:pPr>
              <a:buClr>
                <a:srgbClr val="000000"/>
              </a:buClr>
              <a:buSzPct val="100000"/>
              <a:buFont typeface="Arial"/>
              <a:buChar char="•"/>
            </a:pPr>
            <a:endParaRPr lang="en-US" dirty="0"/>
          </a:p>
          <a:p>
            <a:pPr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dirty="0"/>
              <a:t>We reviewed 4 technical presentations and had extensive discussions on how to divide up work with </a:t>
            </a:r>
            <a:r>
              <a:rPr lang="en-US" dirty="0" err="1"/>
              <a:t>TGbh</a:t>
            </a:r>
            <a:r>
              <a:rPr lang="en-US" dirty="0"/>
              <a:t>.</a:t>
            </a:r>
          </a:p>
          <a:p>
            <a:pPr>
              <a:buClr>
                <a:srgbClr val="000000"/>
              </a:buClr>
              <a:buSzPct val="100000"/>
              <a:buFont typeface="Arial"/>
              <a:buChar char="•"/>
            </a:pPr>
            <a:endParaRPr lang="en-US" dirty="0"/>
          </a:p>
          <a:p>
            <a:pPr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dirty="0"/>
              <a:t>The timeline is unchanged.</a:t>
            </a:r>
          </a:p>
          <a:p>
            <a:pPr>
              <a:buClr>
                <a:srgbClr val="000000"/>
              </a:buClr>
              <a:buSzPct val="100000"/>
              <a:buFont typeface="Arial"/>
              <a:buChar char="•"/>
            </a:pPr>
            <a:endParaRPr lang="en-US" dirty="0"/>
          </a:p>
          <a:p>
            <a:pPr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dirty="0"/>
              <a:t>Upcoming teleconferences:</a:t>
            </a:r>
          </a:p>
          <a:p>
            <a:pPr lvl="1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dirty="0"/>
              <a:t> October 7, 10am-noon ET</a:t>
            </a:r>
          </a:p>
          <a:p>
            <a:pPr lvl="1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dirty="0"/>
              <a:t> October 21, 9am-10amET</a:t>
            </a:r>
          </a:p>
          <a:p>
            <a:pPr lvl="1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dirty="0"/>
              <a:t> November 4, 9am-10amET</a:t>
            </a:r>
          </a:p>
          <a:p>
            <a:pPr lvl="1">
              <a:buClr>
                <a:srgbClr val="000000"/>
              </a:buClr>
              <a:buSzPct val="100000"/>
              <a:buFont typeface="Arial"/>
              <a:buChar char="•"/>
            </a:pPr>
            <a:endParaRPr lang="en-US" dirty="0"/>
          </a:p>
          <a:p>
            <a:pPr lvl="1">
              <a:buClr>
                <a:srgbClr val="000000"/>
              </a:buClr>
              <a:buSzPct val="100000"/>
              <a:buFont typeface="Arial"/>
              <a:buChar char="•"/>
            </a:pP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56929F-8452-43BA-9421-3B5A6A7EE81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A73EBC-05AE-4F55-B022-E93BB0F816B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Carol Ansley, Cox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A60627-1ECB-DA47-B9C7-75BD7DBED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685247-17BB-1747-8EE0-02714A250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632857"/>
            <a:ext cx="10361085" cy="446155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TG use case start:					March 2021</a:t>
            </a:r>
          </a:p>
          <a:p>
            <a:r>
              <a:rPr lang="en-US" dirty="0"/>
              <a:t>Use case completion:				January 2022</a:t>
            </a:r>
          </a:p>
          <a:p>
            <a:r>
              <a:rPr lang="en-US" dirty="0"/>
              <a:t>Features identified:				July 2022</a:t>
            </a:r>
          </a:p>
          <a:p>
            <a:r>
              <a:rPr lang="en-US" dirty="0"/>
              <a:t>LB initial:   						March 2023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LB re-circ:  						September 2023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Ballot Pool: 						May 2024</a:t>
            </a:r>
          </a:p>
          <a:p>
            <a:r>
              <a:rPr lang="en-US" dirty="0"/>
              <a:t>MDR: 								May 2024</a:t>
            </a:r>
          </a:p>
          <a:p>
            <a:r>
              <a:rPr lang="en-US" dirty="0"/>
              <a:t>SA ballot: 							July 2024</a:t>
            </a:r>
          </a:p>
          <a:p>
            <a:r>
              <a:rPr lang="en-US" dirty="0"/>
              <a:t>SA re-circ: 						January 2025</a:t>
            </a:r>
          </a:p>
          <a:p>
            <a:r>
              <a:rPr lang="en-US" dirty="0"/>
              <a:t>802.11/EC approval: 				July 2025</a:t>
            </a:r>
          </a:p>
          <a:p>
            <a:r>
              <a:rPr lang="en-US" dirty="0" err="1"/>
              <a:t>RevCom</a:t>
            </a:r>
            <a:r>
              <a:rPr lang="en-US" dirty="0"/>
              <a:t>/SASB approval: 			September 2025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06EC8A42-57D6-5845-9B1A-36BC5B804FB2}"/>
              </a:ext>
            </a:extLst>
          </p:cNvPr>
          <p:cNvSpPr txBox="1"/>
          <p:nvPr/>
        </p:nvSpPr>
        <p:spPr>
          <a:xfrm>
            <a:off x="7143757" y="6475414"/>
            <a:ext cx="4246027" cy="18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/>
            </a:lvl1pPr>
          </a:lstStyle>
          <a:p>
            <a:r>
              <a:rPr lang="en-US" dirty="0"/>
              <a:t>Carol Ansley</a:t>
            </a:r>
            <a:r>
              <a:rPr dirty="0"/>
              <a:t> (</a:t>
            </a:r>
            <a:r>
              <a:rPr lang="en-US" dirty="0"/>
              <a:t>Cox</a:t>
            </a:r>
            <a:r>
              <a:rPr dirty="0"/>
              <a:t>)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63C7D7-679F-3747-83A2-6DB2C0BC5199}"/>
              </a:ext>
            </a:extLst>
          </p:cNvPr>
          <p:cNvSpPr txBox="1">
            <a:spLocks/>
          </p:cNvSpPr>
          <p:nvPr/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0" sz="12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6" charset="0"/>
                <a:ea typeface="MS Gothic" charset="-128"/>
                <a:cs typeface="Arial Unicode MS" charset="0"/>
                <a:sym typeface="Times New Roman"/>
              </a:defRPr>
            </a:lvl1pPr>
            <a:lvl2pPr marL="742950" marR="0" indent="-28575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itchFamily="16" charset="0"/>
                <a:ea typeface="MS Gothic" charset="-128"/>
                <a:cs typeface="+mn-cs"/>
                <a:sym typeface="Times New Roman"/>
              </a:defRPr>
            </a:lvl2pPr>
            <a:lvl3pPr marL="1143000" marR="0" indent="-22860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itchFamily="16" charset="0"/>
                <a:ea typeface="MS Gothic" charset="-128"/>
                <a:cs typeface="+mn-cs"/>
                <a:sym typeface="Times New Roman"/>
              </a:defRPr>
            </a:lvl3pPr>
            <a:lvl4pPr marL="1600200" marR="0" indent="-22860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itchFamily="16" charset="0"/>
                <a:ea typeface="MS Gothic" charset="-128"/>
                <a:cs typeface="+mn-cs"/>
                <a:sym typeface="Times New Roman"/>
              </a:defRPr>
            </a:lvl4pPr>
            <a:lvl5pPr marL="2057400" marR="0" indent="-22860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itchFamily="16" charset="0"/>
                <a:ea typeface="MS Gothic" charset="-128"/>
                <a:cs typeface="+mn-cs"/>
                <a:sym typeface="Times New Roman"/>
              </a:defRPr>
            </a:lvl5pPr>
            <a:lvl6pPr marL="2286000" marR="0" indent="228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itchFamily="16" charset="0"/>
                <a:ea typeface="MS Gothic" charset="-128"/>
                <a:cs typeface="+mn-cs"/>
                <a:sym typeface="Times New Roman"/>
              </a:defRPr>
            </a:lvl6pPr>
            <a:lvl7pPr marL="2743200" marR="0" indent="2743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itchFamily="16" charset="0"/>
                <a:ea typeface="MS Gothic" charset="-128"/>
                <a:cs typeface="+mn-cs"/>
                <a:sym typeface="Times New Roman"/>
              </a:defRPr>
            </a:lvl7pPr>
            <a:lvl8pPr marL="3200400" marR="0" indent="3200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itchFamily="16" charset="0"/>
                <a:ea typeface="MS Gothic" charset="-128"/>
                <a:cs typeface="+mn-cs"/>
                <a:sym typeface="Times New Roman"/>
              </a:defRPr>
            </a:lvl8pPr>
            <a:lvl9pPr marL="3657600" marR="0" indent="3657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itchFamily="16" charset="0"/>
                <a:ea typeface="MS Gothic" charset="-128"/>
                <a:cs typeface="+mn-cs"/>
                <a:sym typeface="Times New Roman"/>
              </a:defRPr>
            </a:lvl9pPr>
          </a:lstStyle>
          <a:p>
            <a:fld id="{DE40C9FC-4879-4F20-9ECA-A574A90476B7}" type="slidenum">
              <a:rPr lang="en-GB" smtClean="0"/>
              <a:pPr/>
              <a:t>85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981A15-2D78-4A19-A3B3-A5704B0F6B6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BE43D-7006-4AA2-8A0E-3CBAEED504C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Carol Ansley, Cox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C4CEABF-E861-4985-AF81-20299F8F6C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266254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929218" y="332601"/>
            <a:ext cx="1579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/>
              <a:t>September 2021</a:t>
            </a:r>
            <a:endParaRPr lang="en-GB" altLang="en-US" sz="1800" dirty="0"/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9513437" y="6475413"/>
            <a:ext cx="187846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r>
              <a:rPr lang="en-GB"/>
              <a:t>Hassan Yaghoobi (Intel Corp.)</a:t>
            </a:r>
            <a:endParaRPr lang="en-GB" sz="1200" b="0" dirty="0"/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07968" y="6483483"/>
            <a:ext cx="432811" cy="184666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/>
              <a:t>Slide </a:t>
            </a:r>
            <a:fld id="{E5DD9A7A-ED0C-43AC-A30B-9DAF42DACF76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86</a:t>
            </a:fld>
            <a:endParaRPr lang="en-GB" altLang="en-US" sz="1200" b="0" dirty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dirty="0"/>
              <a:t>ITU AHG Closing Report for </a:t>
            </a:r>
            <a:r>
              <a:rPr lang="en-US" dirty="0"/>
              <a:t>September 2021 Plenary</a:t>
            </a:r>
            <a:endParaRPr lang="en-GB" altLang="en-US" dirty="0"/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09800" y="1783959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dirty="0"/>
              <a:t>Date:</a:t>
            </a:r>
            <a:r>
              <a:rPr lang="en-GB" altLang="en-US" sz="2000" b="0" dirty="0"/>
              <a:t> 2021-09-21</a:t>
            </a:r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2057400" y="2676289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 dirty="0"/>
              <a:t>Authors:</a:t>
            </a:r>
            <a:endParaRPr lang="en-GB" altLang="en-US" sz="2000" b="0" dirty="0"/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/>
        </p:nvGraphicFramePr>
        <p:xfrm>
          <a:off x="1643063" y="3311525"/>
          <a:ext cx="9366250" cy="170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442770" imgH="1549859" progId="Word.Document.8">
                  <p:embed/>
                </p:oleObj>
              </mc:Choice>
              <mc:Fallback>
                <p:oleObj name="Document" r:id="rId3" imgW="8442770" imgH="1549859" progId="Word.Document.8">
                  <p:embed/>
                  <p:pic>
                    <p:nvPicPr>
                      <p:cNvPr id="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3" y="3311525"/>
                        <a:ext cx="9366250" cy="170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914399" y="273968"/>
            <a:ext cx="10363200" cy="1066800"/>
          </a:xfrm>
        </p:spPr>
        <p:txBody>
          <a:bodyPr/>
          <a:lstStyle/>
          <a:p>
            <a:r>
              <a:rPr lang="en-US" altLang="en-US" dirty="0"/>
              <a:t>Meeting Results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929218" y="1052736"/>
            <a:ext cx="10639389" cy="4875213"/>
          </a:xfrm>
        </p:spPr>
        <p:txBody>
          <a:bodyPr/>
          <a:lstStyle/>
          <a:p>
            <a:pPr marL="342900" lvl="2" indent="-342900">
              <a:spcBef>
                <a:spcPts val="300"/>
              </a:spcBef>
              <a:spcAft>
                <a:spcPts val="0"/>
              </a:spcAft>
              <a:defRPr/>
            </a:pPr>
            <a:r>
              <a:rPr lang="en-US" altLang="en-US" sz="2000" dirty="0"/>
              <a:t>Had one Session: Thu 9/16 7PM EST</a:t>
            </a:r>
          </a:p>
          <a:p>
            <a:pPr marL="228600" lvl="2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Presented/discussed the </a:t>
            </a:r>
            <a:r>
              <a:rPr lang="en-US" sz="2000"/>
              <a:t>following three </a:t>
            </a:r>
            <a:r>
              <a:rPr lang="en-US" sz="2000" dirty="0"/>
              <a:t>contributions:</a:t>
            </a:r>
          </a:p>
          <a:p>
            <a:pPr marL="571500" lvl="3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11-21-0986-02-0itu, Proposed modifications to ITU-R M.1450-5, Hassan Yaghoobi (Intel Corp.)</a:t>
            </a:r>
          </a:p>
          <a:p>
            <a:pPr marL="571500" lvl="3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11-21-0987-00-0itu, Proposed modifications to ITU-R M.1801-2, Hassan Yaghoobi (Intel Corp.) </a:t>
            </a:r>
            <a:endParaRPr lang="en-GB" sz="2000" dirty="0"/>
          </a:p>
          <a:p>
            <a:pPr marL="571500" lvl="3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11-21-1457-02-0000 Liaison Response to ITU-R WP_1A on VLC standards, </a:t>
            </a:r>
            <a:r>
              <a:rPr lang="en-US" sz="2000" dirty="0" err="1"/>
              <a:t>Tunçer</a:t>
            </a:r>
            <a:r>
              <a:rPr lang="en-US" sz="2000" dirty="0"/>
              <a:t> </a:t>
            </a:r>
            <a:r>
              <a:rPr lang="en-US" sz="2000" dirty="0" err="1"/>
              <a:t>Baykaş</a:t>
            </a:r>
            <a:r>
              <a:rPr lang="en-US" sz="2000" dirty="0"/>
              <a:t> (Hyperion Technologies) and Kadir Has Uni. (Nikola </a:t>
            </a:r>
            <a:r>
              <a:rPr lang="en-US" sz="2000" dirty="0" err="1"/>
              <a:t>Serafimovski</a:t>
            </a:r>
            <a:r>
              <a:rPr lang="en-US" sz="2000" dirty="0"/>
              <a:t> </a:t>
            </a:r>
            <a:r>
              <a:rPr lang="en-US" sz="2000" dirty="0" err="1"/>
              <a:t>Purelifi</a:t>
            </a:r>
            <a:r>
              <a:rPr lang="en-US" sz="2000" dirty="0"/>
              <a:t>)</a:t>
            </a:r>
          </a:p>
          <a:p>
            <a:pPr marL="571500" lvl="3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Contributions 11-21-0986-02-0itu</a:t>
            </a:r>
            <a:r>
              <a:rPr lang="en-US" sz="2000" b="1" dirty="0"/>
              <a:t>, </a:t>
            </a:r>
            <a:r>
              <a:rPr lang="en-US" sz="2000" dirty="0"/>
              <a:t>11-21-0987-00-0itu and 11-21-1457-02-0000  all endorsed by ITU Ad Hoc</a:t>
            </a:r>
          </a:p>
          <a:p>
            <a:pPr marL="342900" lvl="2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Next Steps:</a:t>
            </a:r>
          </a:p>
          <a:p>
            <a:pPr marL="685800" lvl="3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Contributions 11-21-0986-02-0itu</a:t>
            </a:r>
            <a:r>
              <a:rPr lang="en-US" sz="2000" b="1" dirty="0"/>
              <a:t>, </a:t>
            </a:r>
            <a:r>
              <a:rPr lang="en-US" sz="2000" dirty="0"/>
              <a:t>11-21-0987-00-0itu and 11-21-1457-02-0000  are being reported to 802.11 and 802.18 for further processing and submission to EC for approval </a:t>
            </a:r>
          </a:p>
          <a:p>
            <a:pPr marL="685800" lvl="3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Working Party 5A Next Meeting Dates: 2021-11-15 to 2021-11-26</a:t>
            </a:r>
          </a:p>
          <a:p>
            <a:pPr marL="342900" lvl="2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000" dirty="0"/>
              <a:t>Next AHG Meeting: </a:t>
            </a:r>
          </a:p>
          <a:p>
            <a:pPr marL="685800" lvl="3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November 11, 2021, 7PM ET (tentative) during the November Plenary </a:t>
            </a:r>
          </a:p>
          <a:p>
            <a:pPr marL="342900" lvl="2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altLang="en-US" sz="2000" dirty="0"/>
              <a:t>Meeting Minutes: </a:t>
            </a:r>
          </a:p>
          <a:p>
            <a:pPr marL="685800" lvl="3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11-21-1342-00-0itu</a:t>
            </a:r>
            <a:r>
              <a:rPr lang="pt-BR" altLang="en-US" sz="1800" dirty="0"/>
              <a:t> </a:t>
            </a:r>
            <a:endParaRPr lang="en-US" altLang="en-US" sz="1800" dirty="0">
              <a:highlight>
                <a:srgbClr val="FFFF00"/>
              </a:highligh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929218" y="332601"/>
            <a:ext cx="1579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/>
              <a:t>September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9513437" y="6475413"/>
            <a:ext cx="187846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/>
              <a:t>Hassan Yaghoobi (Intel Corp.)</a:t>
            </a:r>
            <a:endParaRPr lang="en-US" dirty="0"/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07968" y="6475413"/>
            <a:ext cx="432811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/>
              <a:t>Slide </a:t>
            </a:r>
            <a:fld id="{6001523C-0808-4A04-9D87-C76A4F12628C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87</a:t>
            </a:fld>
            <a:endParaRPr lang="en-US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321209418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CE92A2D-5901-490B-83A2-86565B11E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</a:t>
            </a:r>
            <a:r>
              <a:rPr lang="en-US" dirty="0" err="1"/>
              <a:t>Liasons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930EA35-6DE9-4C3D-87DB-DAA48D34C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6BA374C-9A07-4CEE-A7CD-22D460C6313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7BB15-26C5-4FBB-A3FA-47C9CF1A78F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BE2FB-ECD9-41CC-B4A3-EE2BDA2368B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14011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84213" y="332601"/>
            <a:ext cx="968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/>
              <a:t>May 2017</a:t>
            </a:r>
            <a:endParaRPr lang="en-GB" altLang="en-US" sz="1800" dirty="0"/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561138" y="6475413"/>
            <a:ext cx="19827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/>
              <a:t>Ian Sherlock, Texas Instruments</a:t>
            </a:r>
            <a:endParaRPr lang="en-GB" altLang="en-US" sz="1200" b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/>
              <a:t>Slide </a:t>
            </a:r>
            <a:fld id="{827138B0-886C-442D-A790-BBBA55B88C81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89</a:t>
            </a:fld>
            <a:endParaRPr lang="en-GB" altLang="en-US" sz="1200" b="0" dirty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dirty="0"/>
              <a:t>Wi-Fi Alliance Liaison Update</a:t>
            </a:r>
          </a:p>
        </p:txBody>
      </p:sp>
      <p:sp>
        <p:nvSpPr>
          <p:cNvPr id="410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dirty="0"/>
              <a:t>Date:</a:t>
            </a:r>
            <a:r>
              <a:rPr lang="en-GB" altLang="en-US" sz="2000" b="0" dirty="0"/>
              <a:t> 2021-09-21</a:t>
            </a:r>
          </a:p>
        </p:txBody>
      </p:sp>
      <p:graphicFrame>
        <p:nvGraphicFramePr>
          <p:cNvPr id="4103" name="Object 5"/>
          <p:cNvGraphicFramePr>
            <a:graphicFrameLocks noChangeAspect="1"/>
          </p:cNvGraphicFramePr>
          <p:nvPr/>
        </p:nvGraphicFramePr>
        <p:xfrm>
          <a:off x="2058989" y="2421112"/>
          <a:ext cx="7813675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152815" imgH="2321730" progId="Word.Document.8">
                  <p:embed/>
                </p:oleObj>
              </mc:Choice>
              <mc:Fallback>
                <p:oleObj name="Document" r:id="rId3" imgW="8152815" imgH="2321730" progId="Word.Document.8">
                  <p:embed/>
                  <p:pic>
                    <p:nvPicPr>
                      <p:cNvPr id="410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8989" y="2421112"/>
                        <a:ext cx="7813675" cy="223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Rectangle 6"/>
          <p:cNvSpPr>
            <a:spLocks noChangeArrowheads="1"/>
          </p:cNvSpPr>
          <p:nvPr/>
        </p:nvSpPr>
        <p:spPr bwMode="auto">
          <a:xfrm>
            <a:off x="2057400" y="1935163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/>
              <a:t>Authors:</a:t>
            </a:r>
            <a:endParaRPr lang="en-GB" altLang="en-US" sz="2000" b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4805952-DE45-470E-A099-F2EDDF15A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Reports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227FC70-DDB2-4FB5-A2B1-1482B416BB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911CE1B-E9A5-49A4-A42F-3237D35A5F2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E1A56-488E-4E62-B46F-6CE79BFFED8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2268-73D2-4562-B970-71FB8C184D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621809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2427" y="692696"/>
            <a:ext cx="9091773" cy="561662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b="0" dirty="0"/>
              <a:t>Wi-Fi Alliance work is continuing with regular task group teleconferences and remotely managed interoperability testing. Virtual member events are being held from time to time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b="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b="0" dirty="0"/>
              <a:t>Recent Items of note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altLang="en-US" sz="24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b="0" dirty="0"/>
              <a:t>Ongoing technical activity at Wi-Fi Alliance leading to certification, based on IEEE programs</a:t>
            </a:r>
          </a:p>
          <a:p>
            <a:pPr marL="457200" lvl="1" indent="0">
              <a:defRPr/>
            </a:pPr>
            <a:r>
              <a:rPr lang="en-US" altLang="en-US" dirty="0"/>
              <a:t>  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altLang="en-US" dirty="0"/>
              <a:t>Wi-Fi 7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altLang="en-US" dirty="0"/>
              <a:t>Wi-Fi 6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altLang="en-US" dirty="0"/>
              <a:t>Location – Liaison communication sent to 802.11WG (Sept) 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altLang="en-US" dirty="0"/>
              <a:t>60GHz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altLang="en-US" dirty="0" err="1"/>
              <a:t>HaLow</a:t>
            </a:r>
            <a:endParaRPr lang="en-US" altLang="en-US" dirty="0"/>
          </a:p>
          <a:p>
            <a:pPr lvl="1">
              <a:defRPr/>
            </a:pPr>
            <a:endParaRPr lang="en-US" altLang="en-US" sz="2500" dirty="0"/>
          </a:p>
          <a:p>
            <a:pPr lvl="1">
              <a:defRPr/>
            </a:pPr>
            <a:endParaRPr lang="en-US" altLang="en-US" sz="1600" dirty="0"/>
          </a:p>
        </p:txBody>
      </p:sp>
      <p:sp>
        <p:nvSpPr>
          <p:cNvPr id="5123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84213" y="332601"/>
            <a:ext cx="968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/>
              <a:t>May 2017</a:t>
            </a:r>
            <a:endParaRPr lang="en-GB" altLang="en-US" sz="18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68989" y="6475413"/>
            <a:ext cx="5302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/>
              <a:t>Slide </a:t>
            </a:r>
            <a:fld id="{827138B0-886C-442D-A790-BBBA55B88C81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90</a:t>
            </a:fld>
            <a:endParaRPr lang="en-GB" altLang="en-US" sz="1200" b="0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765176"/>
            <a:ext cx="7772400" cy="561657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000" b="0" dirty="0"/>
              <a:t>Examples of other technical work ongoing in Wi-Fi Alliance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altLang="en-US" sz="1600" dirty="0"/>
              <a:t>Aware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altLang="en-US" sz="1600" dirty="0"/>
              <a:t>Easy Connect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altLang="en-US" sz="1600" dirty="0" err="1"/>
              <a:t>Passpoint</a:t>
            </a:r>
            <a:endParaRPr lang="en-US" altLang="en-US" sz="1600" dirty="0"/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altLang="en-US" sz="1600" dirty="0" err="1"/>
              <a:t>EasyMesh</a:t>
            </a:r>
            <a:endParaRPr lang="en-US" altLang="en-US" sz="1600" dirty="0"/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altLang="en-US" sz="1600" dirty="0"/>
              <a:t>Data Elements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altLang="en-US" sz="1600" dirty="0"/>
              <a:t>Security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2000" b="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000" b="0" dirty="0"/>
              <a:t>Examples of Wi-Fi Alliance Activity in other areas, potentially leading to technical work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altLang="en-US" sz="1600" dirty="0"/>
              <a:t>XR (Augmented / Virtual Reality)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altLang="en-US" sz="1600" dirty="0"/>
              <a:t>Automotive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altLang="en-US" sz="1600" dirty="0"/>
              <a:t>Healthcare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altLang="en-US" sz="1600" dirty="0"/>
              <a:t>Customer experience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altLang="en-US" sz="1600" dirty="0"/>
              <a:t>Internet of things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altLang="en-US" sz="2000" b="0" dirty="0"/>
          </a:p>
        </p:txBody>
      </p:sp>
      <p:sp>
        <p:nvSpPr>
          <p:cNvPr id="2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84213" y="332601"/>
            <a:ext cx="968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/>
              <a:t>May 2017</a:t>
            </a:r>
            <a:endParaRPr lang="en-GB" altLang="en-US" sz="18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68989" y="6475413"/>
            <a:ext cx="5302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/>
              <a:t>Slide </a:t>
            </a:r>
            <a:fld id="{827138B0-886C-442D-A790-BBBA55B88C81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91</a:t>
            </a:fld>
            <a:endParaRPr lang="en-GB" altLang="en-US" sz="1200" b="0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765176"/>
            <a:ext cx="7772400" cy="5616575"/>
          </a:xfrm>
        </p:spPr>
        <p:txBody>
          <a:bodyPr/>
          <a:lstStyle/>
          <a:p>
            <a:pPr marL="0" indent="0">
              <a:defRPr/>
            </a:pPr>
            <a:endParaRPr lang="en-US" altLang="en-US" sz="2000" b="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000" b="0" dirty="0"/>
              <a:t>For more information on current areas of work see</a:t>
            </a:r>
          </a:p>
          <a:p>
            <a:pPr lvl="1">
              <a:defRPr/>
            </a:pPr>
            <a:r>
              <a:rPr lang="en-US" altLang="en-US" sz="1600" dirty="0">
                <a:hlinkClick r:id="rId3"/>
              </a:rPr>
              <a:t>http://www.wi-fi.org/who-we-are/current-work-areas</a:t>
            </a:r>
            <a:endParaRPr lang="en-US" altLang="en-US" sz="1600" dirty="0"/>
          </a:p>
          <a:p>
            <a:pPr>
              <a:defRPr/>
            </a:pPr>
            <a:endParaRPr lang="en-US" altLang="en-US" sz="2000" b="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000" b="0" dirty="0"/>
              <a:t>If these sound like interesting topics please plan to sign up and participate.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altLang="en-US" sz="2000" b="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altLang="en-US" sz="2000" b="0" dirty="0"/>
              <a:t>Further general information at </a:t>
            </a:r>
            <a:r>
              <a:rPr lang="en-GB" altLang="en-US" sz="2000" b="0" dirty="0">
                <a:hlinkClick r:id="rId4"/>
              </a:rPr>
              <a:t>http://www.wi-fi.org/</a:t>
            </a:r>
            <a:r>
              <a:rPr lang="en-GB" altLang="en-US" sz="2000" b="0" dirty="0"/>
              <a:t> </a:t>
            </a:r>
          </a:p>
        </p:txBody>
      </p:sp>
      <p:sp>
        <p:nvSpPr>
          <p:cNvPr id="7171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84213" y="332601"/>
            <a:ext cx="968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/>
              <a:t>May 2017</a:t>
            </a:r>
            <a:endParaRPr lang="en-GB" altLang="en-US" sz="18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68989" y="6475413"/>
            <a:ext cx="5302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/>
              <a:t>Slide </a:t>
            </a:r>
            <a:fld id="{827138B0-886C-442D-A790-BBBA55B88C81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92</a:t>
            </a:fld>
            <a:endParaRPr lang="en-GB" altLang="en-US" sz="1200" b="0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September 2021</a:t>
            </a:r>
            <a:endParaRPr lang="en-US" sz="1800" dirty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  <a:endParaRPr lang="en-US" dirty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26125894-C81E-43C9-9E54-526134551D80}" type="slidenum">
              <a:rPr lang="en-US" smtClean="0"/>
              <a:pPr/>
              <a:t>93</a:t>
            </a:fld>
            <a:endParaRPr lang="en-US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IEEE 802.11-IETF Liaison Report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2021-09-21</a:t>
            </a:r>
          </a:p>
        </p:txBody>
      </p:sp>
      <p:sp>
        <p:nvSpPr>
          <p:cNvPr id="2056" name="Rectangle 12"/>
          <p:cNvSpPr>
            <a:spLocks noChangeArrowheads="1"/>
          </p:cNvSpPr>
          <p:nvPr/>
        </p:nvSpPr>
        <p:spPr bwMode="auto">
          <a:xfrm>
            <a:off x="2057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graphicFrame>
        <p:nvGraphicFramePr>
          <p:cNvPr id="2055" name="Object 11"/>
          <p:cNvGraphicFramePr>
            <a:graphicFrameLocks noChangeAspect="1"/>
          </p:cNvGraphicFramePr>
          <p:nvPr/>
        </p:nvGraphicFramePr>
        <p:xfrm>
          <a:off x="2362200" y="2435226"/>
          <a:ext cx="7239000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255000" imgH="1231900" progId="Word.Document.8">
                  <p:embed/>
                </p:oleObj>
              </mc:Choice>
              <mc:Fallback>
                <p:oleObj name="Document" r:id="rId3" imgW="8255000" imgH="1231900" progId="Word.Document.8">
                  <p:embed/>
                  <p:pic>
                    <p:nvPicPr>
                      <p:cNvPr id="205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435226"/>
                        <a:ext cx="7239000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dirty="0"/>
              <a:t>	This presentation contains the IEEE 802.11 – IETF liaison report for September 2021.</a:t>
            </a:r>
          </a:p>
        </p:txBody>
      </p:sp>
      <p:sp>
        <p:nvSpPr>
          <p:cNvPr id="307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September 2021</a:t>
            </a:r>
            <a:endParaRPr lang="en-US" sz="1800" dirty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81F113F3-1D5D-4BCE-8B40-EA9857490F2F}" type="slidenum">
              <a:rPr lang="en-US" smtClean="0"/>
              <a:pPr/>
              <a:t>94</a:t>
            </a:fld>
            <a:endParaRPr lang="en-US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IETF Meetings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/>
              <a:t>Upcoming Meetings:</a:t>
            </a:r>
          </a:p>
          <a:p>
            <a:pPr lvl="1"/>
            <a:r>
              <a:rPr lang="en-US" dirty="0"/>
              <a:t>November 6-12, 2021 – Madrid, ES (virtual only)</a:t>
            </a:r>
          </a:p>
          <a:p>
            <a:pPr lvl="1"/>
            <a:r>
              <a:rPr lang="en-US" dirty="0"/>
              <a:t>March 19-25, 2022 – Bangkok, TH</a:t>
            </a:r>
          </a:p>
          <a:p>
            <a:r>
              <a:rPr lang="en-US" dirty="0">
                <a:hlinkClick r:id="rId3"/>
              </a:rPr>
              <a:t>http://www.ietf.org</a:t>
            </a:r>
            <a:endParaRPr lang="en-US" dirty="0"/>
          </a:p>
          <a:p>
            <a:pPr lvl="1"/>
            <a:r>
              <a:rPr lang="en-US" dirty="0"/>
              <a:t>Newcomer training: </a:t>
            </a:r>
            <a:r>
              <a:rPr lang="en-US" u="sng" dirty="0">
                <a:hlinkClick r:id="rId4"/>
              </a:rPr>
              <a:t>https://www.ietf.org/edu/process-oriented-tutorials.html#newcomers</a:t>
            </a:r>
            <a:r>
              <a:rPr lang="en-US" dirty="0"/>
              <a:t> </a:t>
            </a:r>
          </a:p>
          <a:p>
            <a:pPr lvl="1"/>
            <a:r>
              <a:rPr lang="en-US" sz="1800" dirty="0"/>
              <a:t>April 2016: Wireless Tutorial (Donald Eastlake), 802.11 &amp; 802.15 tutorials (Dorothy Stanley, Charlie Perkins), see 11-16/500, September 2016: Pat Thaler &amp; Juan Carlos – 802.1E (Privacy Considerations) and 802.c (Local MAC address usage) </a:t>
            </a:r>
            <a:r>
              <a:rPr lang="en-US" dirty="0">
                <a:hlinkClick r:id="rId5"/>
              </a:rPr>
              <a:t>https://www.ietf.org/edu/tutorials.html</a:t>
            </a:r>
            <a:r>
              <a:rPr lang="en-US" dirty="0"/>
              <a:t> </a:t>
            </a:r>
          </a:p>
        </p:txBody>
      </p:sp>
      <p:sp>
        <p:nvSpPr>
          <p:cNvPr id="20482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September 2021</a:t>
            </a:r>
            <a:endParaRPr lang="en-US" sz="1800" dirty="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E66F8ADD-C4EE-4089-AC69-0373AC6D7C56}" type="slidenum">
              <a:rPr lang="en-US" smtClean="0"/>
              <a:pPr/>
              <a:t>95</a:t>
            </a:fld>
            <a:endParaRPr lang="en-US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IETF- IEEE 802 Liaison Activity  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defRPr/>
            </a:pPr>
            <a:endParaRPr lang="en-US" sz="900" dirty="0"/>
          </a:p>
          <a:p>
            <a:pPr>
              <a:lnSpc>
                <a:spcPct val="80000"/>
              </a:lnSpc>
              <a:defRPr/>
            </a:pPr>
            <a:r>
              <a:rPr lang="en-US" sz="2000" dirty="0"/>
              <a:t>Joint meetings, agenda and presentations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hlinkClick r:id="rId3"/>
              </a:rPr>
              <a:t>http://www.iab.org/activities/joint-activities/iab-ieee-coordination/</a:t>
            </a:r>
            <a:endParaRPr lang="en-US" sz="1600" dirty="0"/>
          </a:p>
          <a:p>
            <a:pPr lvl="1">
              <a:lnSpc>
                <a:spcPct val="80000"/>
              </a:lnSpc>
              <a:defRPr/>
            </a:pPr>
            <a:r>
              <a:rPr lang="en-US" sz="1600" dirty="0"/>
              <a:t>Coordination topics include: Data Center Bridging, use of Local Address in virtualization and IoT, MAC address randomization, DETNET/TSN/RAW, YANG models, pervasive monitoring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/>
              <a:t>IETF-IEEE 802 coordination teleconferences: June 24, 2021</a:t>
            </a:r>
          </a:p>
          <a:p>
            <a:pPr lvl="1">
              <a:lnSpc>
                <a:spcPct val="80000"/>
              </a:lnSpc>
              <a:defRPr/>
            </a:pPr>
            <a:endParaRPr lang="en-US" sz="1000" dirty="0"/>
          </a:p>
          <a:p>
            <a:pPr>
              <a:lnSpc>
                <a:spcPct val="80000"/>
              </a:lnSpc>
              <a:defRPr/>
            </a:pPr>
            <a:r>
              <a:rPr lang="en-US" sz="2000" dirty="0"/>
              <a:t>802.11-related items </a:t>
            </a:r>
          </a:p>
          <a:p>
            <a:pPr lvl="1">
              <a:lnSpc>
                <a:spcPct val="80000"/>
              </a:lnSpc>
              <a:defRPr/>
            </a:pPr>
            <a:r>
              <a:rPr lang="en-GB" sz="1600" dirty="0"/>
              <a:t>Tracked: Intelligent Transportation Systems (ITS)- IETF IP Wireless Access in Vehicular Environments  </a:t>
            </a:r>
            <a:r>
              <a:rPr lang="en-GB" sz="1600" dirty="0" err="1">
                <a:hlinkClick r:id="rId4"/>
              </a:rPr>
              <a:t>ipwave</a:t>
            </a:r>
            <a:endParaRPr lang="en-GB" sz="1600" dirty="0"/>
          </a:p>
        </p:txBody>
      </p:sp>
      <p:sp>
        <p:nvSpPr>
          <p:cNvPr id="5122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September 2021</a:t>
            </a:r>
            <a:endParaRPr lang="en-US" sz="18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5C16A05F-3B59-49E8-BD71-0001B80580FB}" type="slidenum">
              <a:rPr lang="en-US" smtClean="0"/>
              <a:pPr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6573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IETF protocol use with 802.11 technology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defRPr/>
            </a:pPr>
            <a:endParaRPr lang="en-US" sz="900" dirty="0"/>
          </a:p>
          <a:p>
            <a:pPr>
              <a:lnSpc>
                <a:spcPct val="80000"/>
              </a:lnSpc>
              <a:defRPr/>
            </a:pPr>
            <a:r>
              <a:rPr lang="en-US" b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No RFCs published in the last two months mention IEEE 802.11</a:t>
            </a:r>
          </a:p>
        </p:txBody>
      </p:sp>
      <p:sp>
        <p:nvSpPr>
          <p:cNvPr id="5122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September 2021</a:t>
            </a:r>
            <a:endParaRPr lang="en-US" sz="18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5C16A05F-3B59-49E8-BD71-0001B80580FB}" type="slidenum">
              <a:rPr lang="en-US" smtClean="0"/>
              <a:pPr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3202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BOFs at IETF 112 November 6-12, 2021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endParaRPr lang="en-US" sz="2000" dirty="0"/>
          </a:p>
          <a:p>
            <a:r>
              <a:rPr lang="en-US" sz="2000" dirty="0"/>
              <a:t>See </a:t>
            </a:r>
            <a:r>
              <a:rPr lang="en-US" sz="2000" dirty="0">
                <a:hlinkClick r:id="rId3"/>
              </a:rPr>
              <a:t>https://datatracker.ietf.org/wg/bofs/</a:t>
            </a:r>
            <a:endParaRPr lang="en-US" sz="2000" dirty="0"/>
          </a:p>
          <a:p>
            <a:r>
              <a:rPr lang="en-US" sz="2000" dirty="0"/>
              <a:t>Too early for BOFs to have been selected, but…</a:t>
            </a:r>
          </a:p>
        </p:txBody>
      </p:sp>
      <p:sp>
        <p:nvSpPr>
          <p:cNvPr id="20482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September 2021</a:t>
            </a:r>
            <a:endParaRPr lang="en-US" sz="1800" dirty="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E66F8ADD-C4EE-4089-AC69-0373AC6D7C56}" type="slidenum">
              <a:rPr lang="en-US" smtClean="0"/>
              <a:pPr/>
              <a:t>98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607222" y="3167292"/>
          <a:ext cx="6977557" cy="61958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3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34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dirty="0" err="1">
                          <a:hlinkClick r:id="rId4"/>
                        </a:rPr>
                        <a:t>madinas</a:t>
                      </a:r>
                      <a:endParaRPr lang="en-US" sz="1800" b="0" dirty="0"/>
                    </a:p>
                  </a:txBody>
                  <a:tcPr marL="70945" marR="70945" marT="35472" marB="3547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MAC Address Device Identification for Network and Application Services: From BOF to WG</a:t>
                      </a:r>
                      <a:endParaRPr lang="en-US" b="0" dirty="0"/>
                    </a:p>
                  </a:txBody>
                  <a:tcPr marL="70945" marR="70945" marT="35472" marB="3547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7115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IETF new groups being (re-)chartered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endParaRPr lang="en-US" sz="2000" dirty="0"/>
          </a:p>
          <a:p>
            <a:r>
              <a:rPr lang="en-US" sz="2000" dirty="0"/>
              <a:t>See </a:t>
            </a:r>
            <a:r>
              <a:rPr lang="en-US" sz="2000" dirty="0">
                <a:hlinkClick r:id="rId3"/>
              </a:rPr>
              <a:t>https://datatracker.ietf.org/group/chartering/</a:t>
            </a:r>
            <a:r>
              <a:rPr lang="en-US" sz="2000" dirty="0"/>
              <a:t> </a:t>
            </a:r>
          </a:p>
        </p:txBody>
      </p:sp>
      <p:sp>
        <p:nvSpPr>
          <p:cNvPr id="20482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September 2021</a:t>
            </a:r>
            <a:endParaRPr lang="en-US" sz="1800" dirty="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E66F8ADD-C4EE-4089-AC69-0373AC6D7C56}" type="slidenum">
              <a:rPr lang="en-US" smtClean="0"/>
              <a:pPr/>
              <a:t>99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90801" y="2875632"/>
          <a:ext cx="6977557" cy="347629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3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6614">
                <a:tc>
                  <a:txBody>
                    <a:bodyPr/>
                    <a:lstStyle/>
                    <a:p>
                      <a:r>
                        <a:rPr lang="en-US" sz="1800" b="0" dirty="0">
                          <a:hlinkClick r:id="rId4"/>
                        </a:rPr>
                        <a:t>alto</a:t>
                      </a:r>
                      <a:endParaRPr lang="en-US" sz="1800" b="0" dirty="0"/>
                    </a:p>
                  </a:txBody>
                  <a:tcPr marL="70945" marR="70945" marT="35472" marB="3547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hlinkClick r:id="rId5"/>
                        </a:rPr>
                        <a:t>Application-Layer Traffic Optimization</a:t>
                      </a:r>
                      <a:endParaRPr lang="en-US" sz="1800" b="0" dirty="0"/>
                    </a:p>
                  </a:txBody>
                  <a:tcPr marL="70945" marR="70945" marT="35472" marB="3547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614">
                <a:tc>
                  <a:txBody>
                    <a:bodyPr/>
                    <a:lstStyle/>
                    <a:p>
                      <a:r>
                        <a:rPr lang="en-US" sz="1800" b="0" dirty="0" err="1">
                          <a:hlinkClick r:id="rId6"/>
                        </a:rPr>
                        <a:t>ccamp</a:t>
                      </a:r>
                      <a:endParaRPr lang="en-US" sz="1800" b="0" dirty="0"/>
                    </a:p>
                  </a:txBody>
                  <a:tcPr marL="70945" marR="70945" marT="35472" marB="3547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hlinkClick r:id="rId7"/>
                        </a:rPr>
                        <a:t>Common Control and Measurement Plane</a:t>
                      </a:r>
                      <a:endParaRPr lang="en-US" sz="1800" b="0" dirty="0"/>
                    </a:p>
                  </a:txBody>
                  <a:tcPr marL="70945" marR="70945" marT="35472" marB="3547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614">
                <a:tc>
                  <a:txBody>
                    <a:bodyPr/>
                    <a:lstStyle/>
                    <a:p>
                      <a:r>
                        <a:rPr lang="en-US" sz="1800" b="0" dirty="0">
                          <a:hlinkClick r:id="rId8"/>
                        </a:rPr>
                        <a:t>dance</a:t>
                      </a:r>
                      <a:endParaRPr lang="en-US" sz="1800" b="0" dirty="0"/>
                    </a:p>
                  </a:txBody>
                  <a:tcPr marL="70945" marR="70945" marT="35472" marB="3547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hlinkClick r:id="rId9"/>
                        </a:rPr>
                        <a:t>DANE Authentication for Network Clients Everywhere</a:t>
                      </a:r>
                      <a:endParaRPr lang="en-US" sz="1800" b="0" dirty="0"/>
                    </a:p>
                  </a:txBody>
                  <a:tcPr marL="70945" marR="70945" marT="35472" marB="35472" anchor="ctr"/>
                </a:tc>
                <a:extLst>
                  <a:ext uri="{0D108BD9-81ED-4DB2-BD59-A6C34878D82A}">
                    <a16:rowId xmlns:a16="http://schemas.microsoft.com/office/drawing/2014/main" val="2320060670"/>
                  </a:ext>
                </a:extLst>
              </a:tr>
              <a:tr h="496614">
                <a:tc>
                  <a:txBody>
                    <a:bodyPr/>
                    <a:lstStyle/>
                    <a:p>
                      <a:r>
                        <a:rPr lang="en-US" dirty="0" err="1">
                          <a:hlinkClick r:id="rId10"/>
                        </a:rPr>
                        <a:t>dtn</a:t>
                      </a:r>
                      <a:endParaRPr lang="en-US" sz="1800" b="0" dirty="0"/>
                    </a:p>
                  </a:txBody>
                  <a:tcPr marL="70945" marR="70945" marT="35472" marB="3547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hlinkClick r:id="rId11"/>
                        </a:rPr>
                        <a:t>Delay/Disruption Tolerant Networking</a:t>
                      </a:r>
                      <a:endParaRPr lang="en-US" sz="1800" b="0" dirty="0"/>
                    </a:p>
                  </a:txBody>
                  <a:tcPr marL="70945" marR="70945" marT="35472" marB="35472" anchor="ctr"/>
                </a:tc>
                <a:extLst>
                  <a:ext uri="{0D108BD9-81ED-4DB2-BD59-A6C34878D82A}">
                    <a16:rowId xmlns:a16="http://schemas.microsoft.com/office/drawing/2014/main" val="3136786900"/>
                  </a:ext>
                </a:extLst>
              </a:tr>
              <a:tr h="496614">
                <a:tc>
                  <a:txBody>
                    <a:bodyPr/>
                    <a:lstStyle/>
                    <a:p>
                      <a:r>
                        <a:rPr lang="en-US" sz="1800" b="0" dirty="0">
                          <a:hlinkClick r:id="rId12"/>
                        </a:rPr>
                        <a:t>grow</a:t>
                      </a:r>
                      <a:endParaRPr lang="en-US" sz="1800" b="0" dirty="0"/>
                    </a:p>
                  </a:txBody>
                  <a:tcPr marL="70945" marR="70945" marT="35472" marB="3547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hlinkClick r:id="rId13"/>
                        </a:rPr>
                        <a:t>Global Routing Operations</a:t>
                      </a:r>
                      <a:endParaRPr lang="en-US" sz="1800" b="0" dirty="0"/>
                    </a:p>
                  </a:txBody>
                  <a:tcPr marL="70945" marR="70945" marT="35472" marB="3547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614">
                <a:tc>
                  <a:txBody>
                    <a:bodyPr/>
                    <a:lstStyle/>
                    <a:p>
                      <a:r>
                        <a:rPr lang="en-US" dirty="0" err="1">
                          <a:hlinkClick r:id="rId14"/>
                        </a:rPr>
                        <a:t>oarh</a:t>
                      </a:r>
                      <a:endParaRPr lang="en-US" sz="1800" b="0" dirty="0"/>
                    </a:p>
                  </a:txBody>
                  <a:tcPr marL="70945" marR="70945" marT="35472" marB="3547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hlinkClick r:id="rId15"/>
                        </a:rPr>
                        <a:t>Oblivious Applications using Relayed HTTP</a:t>
                      </a:r>
                      <a:endParaRPr lang="en-US" sz="1800" b="0" dirty="0"/>
                    </a:p>
                  </a:txBody>
                  <a:tcPr marL="70945" marR="70945" marT="35472" marB="3547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614">
                <a:tc>
                  <a:txBody>
                    <a:bodyPr/>
                    <a:lstStyle/>
                    <a:p>
                      <a:r>
                        <a:rPr lang="en-US" dirty="0" err="1">
                          <a:hlinkClick r:id="rId16"/>
                        </a:rPr>
                        <a:t>ohttp</a:t>
                      </a:r>
                      <a:endParaRPr lang="en-US" sz="1800" b="0" dirty="0"/>
                    </a:p>
                  </a:txBody>
                  <a:tcPr marL="70945" marR="70945" marT="35472" marB="3547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hlinkClick r:id="rId17"/>
                        </a:rPr>
                        <a:t>Oblivious HTTP</a:t>
                      </a:r>
                      <a:endParaRPr lang="en-US" sz="1800" b="0" dirty="0"/>
                    </a:p>
                  </a:txBody>
                  <a:tcPr marL="70945" marR="70945" marT="35472" marB="3547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49989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c6689a7-e099-4b05-bbab-bcc547e00d32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lace presentation subject title text here].potx" id="{9F2EEA62-9711-4D79-A2F1-C9EE3C92C099}" vid="{BDB7B821-D8C8-422B-824F-241F074B201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4135</TotalTime>
  <Words>10483</Words>
  <Application>Microsoft Office PowerPoint</Application>
  <PresentationFormat>Widescreen</PresentationFormat>
  <Paragraphs>1748</Paragraphs>
  <Slides>112</Slides>
  <Notes>72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112</vt:i4>
      </vt:variant>
    </vt:vector>
  </HeadingPairs>
  <TitlesOfParts>
    <vt:vector size="122" baseType="lpstr">
      <vt:lpstr>Arial</vt:lpstr>
      <vt:lpstr>Arial Black</vt:lpstr>
      <vt:lpstr>Garamond</vt:lpstr>
      <vt:lpstr>Symbol</vt:lpstr>
      <vt:lpstr>Times</vt:lpstr>
      <vt:lpstr>Times New Roman</vt:lpstr>
      <vt:lpstr>Wingdings</vt:lpstr>
      <vt:lpstr>Office Theme</vt:lpstr>
      <vt:lpstr>Document</vt:lpstr>
      <vt:lpstr>Dokument</vt:lpstr>
      <vt:lpstr>802.11 WG September 2021 Session Report</vt:lpstr>
      <vt:lpstr>Abstract</vt:lpstr>
      <vt:lpstr>Attendance data</vt:lpstr>
      <vt:lpstr>PowerPoint Presentation</vt:lpstr>
      <vt:lpstr>PowerPoint Presentation</vt:lpstr>
      <vt:lpstr>Attendees by affiliation (attended at least one meeting July to September)</vt:lpstr>
      <vt:lpstr>Attendance by subgroup (July to September)</vt:lpstr>
      <vt:lpstr>Attendance by subgroup (September interim session)</vt:lpstr>
      <vt:lpstr>Closing Reports</vt:lpstr>
      <vt:lpstr>802.11 WG Editor’s Meeting (September 2021)</vt:lpstr>
      <vt:lpstr>Abstract</vt:lpstr>
      <vt:lpstr>Agenda for 2021-09-13 meeting</vt:lpstr>
      <vt:lpstr>Volunteer Editor Contacts</vt:lpstr>
      <vt:lpstr>September 13th roundtable status report</vt:lpstr>
      <vt:lpstr>MIB Style, Visio and Frame Practices</vt:lpstr>
      <vt:lpstr>Editor Amendment Ordering</vt:lpstr>
      <vt:lpstr>Draft Development Snapshot</vt:lpstr>
      <vt:lpstr>PowerPoint Presentation</vt:lpstr>
      <vt:lpstr>PowerPoint Presentation</vt:lpstr>
      <vt:lpstr>PowerPoint Presentation</vt:lpstr>
      <vt:lpstr>Technical Report Status – September 2021</vt:lpstr>
      <vt:lpstr>WBA Reply LS Status – September 2021</vt:lpstr>
      <vt:lpstr>PowerPoint Presentation</vt:lpstr>
      <vt:lpstr>ARC Closing Report </vt:lpstr>
      <vt:lpstr>Abstract</vt:lpstr>
      <vt:lpstr>Work Completed</vt:lpstr>
      <vt:lpstr>Work Completed</vt:lpstr>
      <vt:lpstr>Monitoring/future activities</vt:lpstr>
      <vt:lpstr>Plans</vt:lpstr>
      <vt:lpstr>IEEE 802.11 Coexistence SC Sep 2021 (virtual) closing report</vt:lpstr>
      <vt:lpstr>IEEE 802.11 Coexistence SC achieved its goals as a discussion forum for coexistence issues</vt:lpstr>
      <vt:lpstr>IEEE 802.11 Coexistence SC will continue promoting good coexistence in Nov 2021</vt:lpstr>
      <vt:lpstr>WNG SC Closing Report</vt:lpstr>
      <vt:lpstr>Abstract</vt:lpstr>
      <vt:lpstr>PowerPoint Presentation</vt:lpstr>
      <vt:lpstr>IEEE 802 JTC1 Standing Committee September 2021 (virtual) closing report</vt:lpstr>
      <vt:lpstr>The IEEE 802 JTC1 SC reviewed the PSDO process status</vt:lpstr>
      <vt:lpstr>IEEE 802 needs to resolve an 802.11ax related IPR issue that arose during the 60-day ballot of the PSDO process</vt:lpstr>
      <vt:lpstr>Motion proposing response to comments on 802.11ax during the 60-ballot in the PSDO process</vt:lpstr>
      <vt:lpstr>The IEEE 802 JTC1 SC reviewed  SC6’s virtual meeting in Aug/Sep 2021</vt:lpstr>
      <vt:lpstr>The IEEE 802 JTC1 SC developed a response to a HK NB critique of 802.11ax/be</vt:lpstr>
      <vt:lpstr>Motion proposing response to comments from the HK NB in WG1 N289 </vt:lpstr>
      <vt:lpstr>The IEEE 802 JTC1 SC will undertake its usual work at its virtual meeting in November 2021</vt:lpstr>
      <vt:lpstr>REVme Closing Report – September 2021</vt:lpstr>
      <vt:lpstr>Work Completed</vt:lpstr>
      <vt:lpstr>Plans for November</vt:lpstr>
      <vt:lpstr>TGaz (Next Generation Positioning) Sep. Electronic Meeting Closing Report</vt:lpstr>
      <vt:lpstr>Abstract</vt:lpstr>
      <vt:lpstr>Sep. Progress and Targets Towards the Nov. Meeting</vt:lpstr>
      <vt:lpstr>Timeline – TG progress update past the Sep. meeting</vt:lpstr>
      <vt:lpstr>Scheduled telecons</vt:lpstr>
      <vt:lpstr>Light Communications Task Group (TGbb)  September 2021 Closing Report</vt:lpstr>
      <vt:lpstr>Abstract</vt:lpstr>
      <vt:lpstr>TGbb activities at the September 2021 meeting</vt:lpstr>
      <vt:lpstr>TGbb moving forward</vt:lpstr>
      <vt:lpstr>TGbc (Broadcast Services) Closing Report</vt:lpstr>
      <vt:lpstr>Abstract</vt:lpstr>
      <vt:lpstr>Meeting Goals &amp; Accomplishments of the week</vt:lpstr>
      <vt:lpstr>Plans for Next Meeting &amp; Upcoming Telcos</vt:lpstr>
      <vt:lpstr>TGbc schedule (unchanged)</vt:lpstr>
      <vt:lpstr>References</vt:lpstr>
      <vt:lpstr>IEEE 802.11 Interim Sep 2021 IEEE 802.11 TGbd Closing Report</vt:lpstr>
      <vt:lpstr>TGbd’s Progress during the Sep 802.11 interim week</vt:lpstr>
      <vt:lpstr>TGbd Progress Documents</vt:lpstr>
      <vt:lpstr>IEEE 802.11 TGbd Timeline</vt:lpstr>
      <vt:lpstr>IEEE 802.11 TGbd TC Plan</vt:lpstr>
      <vt:lpstr>TGbe (Extremely High Throughput) September 2021 Closing Report</vt:lpstr>
      <vt:lpstr>TGbe (Extremely High Throughput)</vt:lpstr>
      <vt:lpstr>Teleconference Plan</vt:lpstr>
      <vt:lpstr>Timeline</vt:lpstr>
      <vt:lpstr>TGbf (WLAN Sensing) September 2021 Closing Report</vt:lpstr>
      <vt:lpstr>Abstract</vt:lpstr>
      <vt:lpstr>TGbf (WLAN Sensing) – September 2021 </vt:lpstr>
      <vt:lpstr>IEEE 802.11bf Timeline (unchanged)</vt:lpstr>
      <vt:lpstr>Teleconference Schedule</vt:lpstr>
      <vt:lpstr>TGbh (Random and changing MAC addresses) Closing Report </vt:lpstr>
      <vt:lpstr>Abstract</vt:lpstr>
      <vt:lpstr>Work Completed</vt:lpstr>
      <vt:lpstr>Next steps</vt:lpstr>
      <vt:lpstr>Timeline</vt:lpstr>
      <vt:lpstr>Teleconference(s)</vt:lpstr>
      <vt:lpstr>November 2021 Plans</vt:lpstr>
      <vt:lpstr>TGbi (Enhanced Data Privacy)  Closing Report</vt:lpstr>
      <vt:lpstr>IEEE 802.11 TGbi – September 2021</vt:lpstr>
      <vt:lpstr>Timeline</vt:lpstr>
      <vt:lpstr>ITU AHG Closing Report for September 2021 Plenary</vt:lpstr>
      <vt:lpstr>Meeting Results</vt:lpstr>
      <vt:lpstr>External Liasons</vt:lpstr>
      <vt:lpstr>Wi-Fi Alliance Liaison Update</vt:lpstr>
      <vt:lpstr>PowerPoint Presentation</vt:lpstr>
      <vt:lpstr>PowerPoint Presentation</vt:lpstr>
      <vt:lpstr>PowerPoint Presentation</vt:lpstr>
      <vt:lpstr>IEEE 802.11-IETF Liaison Report</vt:lpstr>
      <vt:lpstr>Abstract</vt:lpstr>
      <vt:lpstr>IETF Meetings</vt:lpstr>
      <vt:lpstr>IETF- IEEE 802 Liaison Activity  </vt:lpstr>
      <vt:lpstr>IETF protocol use with 802.11 technology</vt:lpstr>
      <vt:lpstr>BOFs at IETF 112 November 6-12, 2021</vt:lpstr>
      <vt:lpstr>IETF new groups being (re-)chartered</vt:lpstr>
      <vt:lpstr>YANG Model Catalog</vt:lpstr>
      <vt:lpstr>IoT-related work</vt:lpstr>
      <vt:lpstr>IoT-related work (cont.)</vt:lpstr>
      <vt:lpstr>EMU WG</vt:lpstr>
      <vt:lpstr>Operations Area Working Group</vt:lpstr>
      <vt:lpstr>Transport Layer Security (TLS)</vt:lpstr>
      <vt:lpstr>Deterministic Networking (DETNET)</vt:lpstr>
      <vt:lpstr>Reliable and Available Wireless (RAW) </vt:lpstr>
      <vt:lpstr>IP Wireless Access in Vehicular Environments  (IPWAVE)</vt:lpstr>
      <vt:lpstr>Autonomic Networking Integrated Model and Approach (ANIMA) </vt:lpstr>
      <vt:lpstr>References</vt:lpstr>
      <vt:lpstr>PowerPoint Presentation</vt:lpstr>
      <vt:lpstr>PowerPoint Presentation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Stacey, Robert</dc:creator>
  <cp:keywords>CTPClassification=CTP_PUBLIC:VisualMarkings=, CTPClassification=CTP_NT</cp:keywords>
  <cp:lastModifiedBy>Stacey, Robert</cp:lastModifiedBy>
  <cp:revision>170</cp:revision>
  <cp:lastPrinted>1601-01-01T00:00:00Z</cp:lastPrinted>
  <dcterms:created xsi:type="dcterms:W3CDTF">2018-05-10T15:59:06Z</dcterms:created>
  <dcterms:modified xsi:type="dcterms:W3CDTF">2021-09-21T12:51:37Z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ce0d76af-a3b6-4e03-a421-b6b5e100c5c7</vt:lpwstr>
  </property>
  <property fmtid="{D5CDD505-2E9C-101B-9397-08002B2CF9AE}" pid="3" name="CTP_TimeStamp">
    <vt:lpwstr>2019-03-15 16:56:13Z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