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5"/>
  </p:notesMasterIdLst>
  <p:handoutMasterIdLst>
    <p:handoutMasterId r:id="rId66"/>
  </p:handoutMasterIdLst>
  <p:sldIdLst>
    <p:sldId id="256" r:id="rId2"/>
    <p:sldId id="257" r:id="rId3"/>
    <p:sldId id="395" r:id="rId4"/>
    <p:sldId id="443" r:id="rId5"/>
    <p:sldId id="448" r:id="rId6"/>
    <p:sldId id="449" r:id="rId7"/>
    <p:sldId id="447" r:id="rId8"/>
    <p:sldId id="1603" r:id="rId9"/>
    <p:sldId id="1604" r:id="rId10"/>
    <p:sldId id="258" r:id="rId11"/>
    <p:sldId id="259" r:id="rId12"/>
    <p:sldId id="283" r:id="rId13"/>
    <p:sldId id="262" r:id="rId14"/>
    <p:sldId id="265" r:id="rId15"/>
    <p:sldId id="278" r:id="rId16"/>
    <p:sldId id="273" r:id="rId17"/>
    <p:sldId id="282" r:id="rId18"/>
    <p:sldId id="338" r:id="rId19"/>
    <p:sldId id="339" r:id="rId20"/>
    <p:sldId id="342" r:id="rId21"/>
    <p:sldId id="340" r:id="rId22"/>
    <p:sldId id="343" r:id="rId23"/>
    <p:sldId id="341" r:id="rId24"/>
    <p:sldId id="344" r:id="rId25"/>
    <p:sldId id="345" r:id="rId26"/>
    <p:sldId id="346" r:id="rId27"/>
    <p:sldId id="347" r:id="rId28"/>
    <p:sldId id="348" r:id="rId29"/>
    <p:sldId id="270" r:id="rId30"/>
    <p:sldId id="1580" r:id="rId31"/>
    <p:sldId id="1581" r:id="rId32"/>
    <p:sldId id="1578" r:id="rId33"/>
    <p:sldId id="1582" r:id="rId34"/>
    <p:sldId id="1583" r:id="rId35"/>
    <p:sldId id="269" r:id="rId36"/>
    <p:sldId id="1584" r:id="rId37"/>
    <p:sldId id="1585" r:id="rId38"/>
    <p:sldId id="1586" r:id="rId39"/>
    <p:sldId id="1587" r:id="rId40"/>
    <p:sldId id="263" r:id="rId41"/>
    <p:sldId id="264" r:id="rId42"/>
    <p:sldId id="1588" r:id="rId43"/>
    <p:sldId id="1589" r:id="rId44"/>
    <p:sldId id="266" r:id="rId45"/>
    <p:sldId id="1590" r:id="rId46"/>
    <p:sldId id="268" r:id="rId47"/>
    <p:sldId id="1591" r:id="rId48"/>
    <p:sldId id="1592" r:id="rId49"/>
    <p:sldId id="1573" r:id="rId50"/>
    <p:sldId id="1576" r:id="rId51"/>
    <p:sldId id="1575" r:id="rId52"/>
    <p:sldId id="1577" r:id="rId53"/>
    <p:sldId id="261" r:id="rId54"/>
    <p:sldId id="1593" r:id="rId55"/>
    <p:sldId id="1594" r:id="rId56"/>
    <p:sldId id="1595" r:id="rId57"/>
    <p:sldId id="1596" r:id="rId58"/>
    <p:sldId id="1597" r:id="rId59"/>
    <p:sldId id="1598" r:id="rId60"/>
    <p:sldId id="1599" r:id="rId61"/>
    <p:sldId id="1600" r:id="rId62"/>
    <p:sldId id="1601" r:id="rId63"/>
    <p:sldId id="1602" r:id="rId6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32" autoAdjust="0"/>
    <p:restoredTop sz="94660"/>
  </p:normalViewPr>
  <p:slideViewPr>
    <p:cSldViewPr>
      <p:cViewPr varScale="1">
        <p:scale>
          <a:sx n="81" d="100"/>
          <a:sy n="81" d="100"/>
        </p:scale>
        <p:origin x="39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28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765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38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280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826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1003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647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802.11-21/1356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42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9668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802.11-21/1356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6484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802.11-21/1356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720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802.11-21/1356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47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77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802.11-18/1390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28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847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373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81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695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1495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68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 (Intel)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 (Intel)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802.11-21/1338r0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13" Type="http://schemas.openxmlformats.org/officeDocument/2006/relationships/hyperlink" Target="mailto:claudiodasilva@fb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edward.ks.au@huawei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ochun.wang@mediatek.com" TargetMode="External"/><Relationship Id="rId11" Type="http://schemas.openxmlformats.org/officeDocument/2006/relationships/hyperlink" Target="mailto:Yujin.Noh@senscomm.com" TargetMode="External"/><Relationship Id="rId5" Type="http://schemas.openxmlformats.org/officeDocument/2006/relationships/hyperlink" Target="mailto:RoyWant@google.com" TargetMode="External"/><Relationship Id="rId10" Type="http://schemas.openxmlformats.org/officeDocument/2006/relationships/hyperlink" Target="mailto:carol@ansley.com" TargetMode="External"/><Relationship Id="rId4" Type="http://schemas.openxmlformats.org/officeDocument/2006/relationships/hyperlink" Target="mailto:pecclesi@cisco.com" TargetMode="External"/><Relationship Id="rId9" Type="http://schemas.openxmlformats.org/officeDocument/2006/relationships/hyperlink" Target="mailto:harrybims@me.com" TargetMode="External"/><Relationship Id="rId14" Type="http://schemas.openxmlformats.org/officeDocument/2006/relationships/hyperlink" Target="mailto:emily.h.qi@intel.com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AANI-draft-technical-report-on-interworking-between-3gpp-5g-network-wlan.docx" TargetMode="External"/><Relationship Id="rId2" Type="http://schemas.openxmlformats.org/officeDocument/2006/relationships/hyperlink" Target="https://mentor.ieee.org/802.11/dcn/21/11-21-1311-03-AANI-aani-sc-agenda-september-2021-interim.pptx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21/11-21-0170-00-0000-2021-jan-liaison-from-wba-re-convergence.docx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15-AANI-draft-technical-report-on-interworking-between-3gpp-5g-network-wlan.docx" TargetMode="External"/><Relationship Id="rId2" Type="http://schemas.openxmlformats.org/officeDocument/2006/relationships/hyperlink" Target="https://mentor.ieee.org/802.11/dcn/21/11-21-1514-00-AANI-press-release-for-aani-interworking-between-3gpp-5g-network-wlan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013-16-AANI-draft-technical-report-on-interworking-between-3gpp-5g-network-wlan.docx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98-03-AANI-draft-ls-response-to-wba-qos-material.docx" TargetMode="External"/><Relationship Id="rId2" Type="http://schemas.openxmlformats.org/officeDocument/2006/relationships/hyperlink" Target="https://mentor.ieee.org/802.11/dcn/21/11-21-1198-02-AANI-draft-ls-response-to-wba-qos-material.doc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1-128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0-02-0jtc-response-to-comments-on-802-11ax-in-60-day-ballot.docx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0-02-0jtc-response-to-comments-on-802-11ax-in-60-day-ballot.docx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165-00-00EC-ieee-802-status-report-for-sc6.pptx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50-00-0jtc-response-to-n289.docx" TargetMode="External"/><Relationship Id="rId2" Type="http://schemas.openxmlformats.org/officeDocument/2006/relationships/hyperlink" Target="https://mentor.ieee.org/802.11/dcn/20/11-21-1287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50-00-0jtc-response-to-n289.docx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emf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44-00-00bd-tgbd-september-interim-2021-teleconference-minutes.docx" TargetMode="External"/><Relationship Id="rId2" Type="http://schemas.openxmlformats.org/officeDocument/2006/relationships/hyperlink" Target="https://mentor.ieee.org/802.11/dcn/21/11-21-1326-07-00bd-tgbd-teleconference-agenda-for-sep-2021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78-03-00be-sept-nov-tgbe-teleconference-agenda.docx" TargetMode="External"/><Relationship Id="rId2" Type="http://schemas.openxmlformats.org/officeDocument/2006/relationships/hyperlink" Target="https://mentor.ieee.org/802.11/dcn/21/11-21-1319-08-00be-tgbe-sept-2021-meeting-agenda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hyperlink" Target="https://mentor.ieee.org/802.11/dcn/20/11-20-1982-44-00be-tgbe-motions-list-for-teleconferences-part-2.pptx" TargetMode="Externa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September 2021 Session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 2021-09-20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9450121"/>
              </p:ext>
            </p:extLst>
          </p:nvPr>
        </p:nvGraphicFramePr>
        <p:xfrm>
          <a:off x="989013" y="2411413"/>
          <a:ext cx="10039350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12000" imgH="2539535" progId="Word.Document.8">
                  <p:embed/>
                </p:oleObj>
              </mc:Choice>
              <mc:Fallback>
                <p:oleObj name="Document" r:id="rId3" imgW="1051200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1413"/>
                        <a:ext cx="10039350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(September 2021)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6686" progId="Word.Document.8">
                  <p:embed/>
                </p:oleObj>
              </mc:Choice>
              <mc:Fallback>
                <p:oleObj name="Document" r:id="rId3" imgW="10439485" imgH="254668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BA5C762-28EA-4FE4-9B30-58A6DE8233B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999381-8139-470C-B1FF-DC8B420CE2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C5E34-310A-4978-B67C-396F2031757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316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E1A4D74-8AB1-4FAB-8611-33CC838F66C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25B7C9-CF31-428E-8FF8-13425BB889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FA0119-C488-4F2E-8022-D18D28ADD1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53254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2021-09-13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Learnings from 11ax, 11ay role-in</a:t>
            </a:r>
          </a:p>
          <a:p>
            <a:r>
              <a:rPr lang="en-US" dirty="0"/>
              <a:t>WG Style Guide for 802.11 draft </a:t>
            </a:r>
            <a:r>
              <a:rPr lang="en-US" dirty="0">
                <a:solidFill>
                  <a:schemeClr val="tx1"/>
                </a:solidFill>
              </a:rPr>
              <a:t>09/1034r19</a:t>
            </a:r>
          </a:p>
          <a:p>
            <a:r>
              <a:rPr lang="en-US" dirty="0"/>
              <a:t>Review WG Style Guide, 11be and </a:t>
            </a:r>
            <a:r>
              <a:rPr lang="en-US" dirty="0" err="1"/>
              <a:t>REVme</a:t>
            </a:r>
            <a:r>
              <a:rPr lang="en-US" dirty="0"/>
              <a:t> practice</a:t>
            </a:r>
          </a:p>
          <a:p>
            <a:r>
              <a:rPr lang="en-US" dirty="0"/>
              <a:t>Draft and Amendment alignments</a:t>
            </a:r>
          </a:p>
          <a:p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2D4824A-244E-4E49-B9BC-5BA368E520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04B0FA4-20A5-4069-A930-20A80294EB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130AE298-5C44-4DB2-B87B-056BD7925A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019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/>
              <a:t>WG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, </a:t>
            </a:r>
            <a:r>
              <a:rPr lang="en-US" sz="1600" b="1" dirty="0"/>
              <a:t>Peter Ecclesine -</a:t>
            </a:r>
            <a:r>
              <a:rPr lang="en-US" sz="1600" dirty="0"/>
              <a:t> </a:t>
            </a:r>
            <a:r>
              <a:rPr lang="it-IT" sz="1600" dirty="0">
                <a:hlinkClick r:id="rId4"/>
              </a:rPr>
              <a:t>pecclesi@cisco.com</a:t>
            </a:r>
            <a:r>
              <a:rPr lang="it-IT" sz="1600" b="1" dirty="0"/>
              <a:t> </a:t>
            </a:r>
            <a:endParaRPr lang="en-US" sz="1600" b="1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Roy Want </a:t>
            </a:r>
            <a:r>
              <a:rPr lang="en-US" sz="1600" dirty="0">
                <a:hlinkClick r:id="rId5"/>
              </a:rPr>
              <a:t>RoyWant@google.com</a:t>
            </a:r>
            <a:r>
              <a:rPr lang="en-US" sz="1600" dirty="0"/>
              <a:t> , </a:t>
            </a:r>
            <a:r>
              <a:rPr lang="en-US" sz="1600" b="1" dirty="0"/>
              <a:t>Chao Chun Wang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chaochun.wang@mediatek.com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volker.jungnickel@hhi.fraunhofer.de</a:t>
            </a:r>
            <a:r>
              <a:rPr lang="en-US" sz="1600" dirty="0"/>
              <a:t> , </a:t>
            </a:r>
            <a:r>
              <a:rPr lang="en-US" sz="1600" b="1" dirty="0"/>
              <a:t>Harry </a:t>
            </a:r>
            <a:r>
              <a:rPr lang="en-US" sz="1600" b="1" dirty="0" err="1"/>
              <a:t>Bims</a:t>
            </a:r>
            <a:r>
              <a:rPr lang="en-US" sz="1600" b="1" dirty="0"/>
              <a:t> </a:t>
            </a:r>
            <a:r>
              <a:rPr lang="en-US" sz="1600" dirty="0">
                <a:hlinkClick r:id="rId9"/>
              </a:rPr>
              <a:t>harrybims@me.com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10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Yujin</a:t>
            </a:r>
            <a:r>
              <a:rPr lang="en-US" sz="1600" b="1" dirty="0"/>
              <a:t> Noh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fi-FI" sz="1600" dirty="0">
                <a:hlinkClick r:id="rId11"/>
              </a:rPr>
              <a:t>Yujin.Noh@senscomm.com</a:t>
            </a:r>
            <a:r>
              <a:rPr lang="fi-FI" sz="1600" dirty="0"/>
              <a:t> 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2"/>
              </a:rPr>
              <a:t>edward.ks.au@huawei.com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TGbf</a:t>
            </a:r>
            <a:r>
              <a:rPr lang="en-US" sz="1600" b="1" dirty="0"/>
              <a:t> – Claudio da Silva </a:t>
            </a:r>
            <a:r>
              <a:rPr lang="en-US" sz="1600" dirty="0"/>
              <a:t>– </a:t>
            </a:r>
            <a:r>
              <a:rPr lang="en-US" sz="1600" dirty="0">
                <a:hlinkClick r:id="rId13"/>
              </a:rPr>
              <a:t>claudiodasilva@fb.com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TGbh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10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TGbi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REVme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4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lvl="1"/>
            <a:endParaRPr lang="en-US" sz="16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97B8EA-243A-4BC4-899C-BF9F6130D7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47397-DC74-4DB3-A738-BBCD0A61F6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B7D043DD-A965-47A2-9121-99253061B6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7591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September 13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1400" dirty="0"/>
              <a:t>11az – </a:t>
            </a:r>
            <a:r>
              <a:rPr lang="en-US" sz="1400" dirty="0"/>
              <a:t> LB255 on D4.0 closed recently with 77 comments. Targeting SA ballot: recirc either unchanged D4.0 or D5.0 with minor changes coming out of September.</a:t>
            </a:r>
            <a:endParaRPr lang="en-GB" sz="1400" dirty="0"/>
          </a:p>
          <a:p>
            <a:r>
              <a:rPr lang="en-GB" sz="1400" dirty="0"/>
              <a:t>11ba – </a:t>
            </a:r>
            <a:r>
              <a:rPr lang="en-US" sz="1400" dirty="0"/>
              <a:t> Initial review with publication editor complete. Expecting publication this month. </a:t>
            </a:r>
          </a:p>
          <a:p>
            <a:r>
              <a:rPr lang="en-GB" sz="1400" dirty="0"/>
              <a:t>11bb –  D0.6 out for CC, down to 24 pages (removed optimized PHY). Next draft expected to go to WG LB.</a:t>
            </a:r>
          </a:p>
          <a:p>
            <a:r>
              <a:rPr lang="en-GB" sz="1400" dirty="0"/>
              <a:t>11bc –  Current draft 1.04, now in FrameMaker. Updated to latest baseline. Last 70 comment should be done this week. D2.0 coming out of November.</a:t>
            </a:r>
          </a:p>
          <a:p>
            <a:r>
              <a:rPr lang="en-GB" sz="1400" dirty="0"/>
              <a:t>11bd –  Comment assignment done. 68 (25%) ready for motion.  Continue comment resolution this session. Expect D3.0 coming out of November session.</a:t>
            </a:r>
          </a:p>
          <a:p>
            <a:r>
              <a:rPr lang="en-GB" sz="1400" dirty="0"/>
              <a:t>11be – </a:t>
            </a:r>
            <a:r>
              <a:rPr lang="en-US" sz="1400" dirty="0"/>
              <a:t> 466 with approved resolutions. 691 ready for motion. 3215 pending resolution. (27% complete) Continue CR this week. D1.3 about two weeks after session. Expect D2.0 in March 2022.</a:t>
            </a:r>
          </a:p>
          <a:p>
            <a:r>
              <a:rPr lang="en-US" sz="1400" dirty="0"/>
              <a:t>11bf </a:t>
            </a:r>
            <a:r>
              <a:rPr lang="en-GB" sz="1400" dirty="0"/>
              <a:t>–</a:t>
            </a:r>
            <a:r>
              <a:rPr lang="en-US" sz="1400" dirty="0"/>
              <a:t>  Still building SFD, will freeze soon. Target January – more like March - for D0.1.</a:t>
            </a:r>
          </a:p>
          <a:p>
            <a:r>
              <a:rPr lang="en-GB" sz="1400" dirty="0"/>
              <a:t>11bh – About to shift to text development. Expect D0.1 in March 2022.</a:t>
            </a:r>
          </a:p>
          <a:p>
            <a:r>
              <a:rPr lang="en-GB" sz="1400" dirty="0"/>
              <a:t>11bi –  Still reviewing use cases and technical presentations.</a:t>
            </a:r>
          </a:p>
          <a:p>
            <a:r>
              <a:rPr lang="en-GB" sz="1400" dirty="0" err="1"/>
              <a:t>REVme</a:t>
            </a:r>
            <a:r>
              <a:rPr lang="en-GB" sz="1400" dirty="0"/>
              <a:t> –  D0.3 includes 11ax and 11ay. Resolved 138 out of 604 comments. Hope to roll in 11ba end of September and before November. Expect D1.0 (with 11ba) coming out of November.</a:t>
            </a:r>
          </a:p>
          <a:p>
            <a:endParaRPr lang="en-GB" sz="1400" dirty="0"/>
          </a:p>
          <a:p>
            <a:endParaRPr lang="en-US" sz="1400" dirty="0"/>
          </a:p>
          <a:p>
            <a:r>
              <a:rPr lang="en-GB" sz="2000" dirty="0"/>
              <a:t>  </a:t>
            </a:r>
          </a:p>
          <a:p>
            <a:endParaRPr lang="en-GB" sz="20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1C9D4A-D462-44F1-BC5B-143A5E5CA8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533EF3-3CD9-4740-BFE2-AEF3377D3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3B59009F-A416-44CA-A103-FD185A3DB8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7829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599"/>
          </a:xfrm>
          <a:ln/>
        </p:spPr>
        <p:txBody>
          <a:bodyPr/>
          <a:lstStyle/>
          <a:p>
            <a:r>
              <a:rPr lang="en-GB" sz="1600" dirty="0"/>
              <a:t>11-15/355r13 MIB </a:t>
            </a:r>
            <a:r>
              <a:rPr lang="en-GB" sz="1600" dirty="0" err="1"/>
              <a:t>TruthValue</a:t>
            </a:r>
            <a:r>
              <a:rPr lang="en-GB" sz="1600" dirty="0"/>
              <a:t> usage patterns</a:t>
            </a:r>
          </a:p>
          <a:p>
            <a:r>
              <a:rPr lang="en-GB" sz="1600" dirty="0"/>
              <a:t>MIB Style: We use a single style with appropriately set tabs,  and use leading</a:t>
            </a:r>
            <a:r>
              <a:rPr lang="en-US" sz="1600" dirty="0"/>
              <a:t> </a:t>
            </a:r>
            <a:r>
              <a:rPr lang="en-GB" sz="1600" dirty="0"/>
              <a:t>Tabs to distinguish the syntax and description parts. (Adrian Stephens Feb 9, 2010)</a:t>
            </a:r>
            <a:endParaRPr lang="en-US" sz="1600" dirty="0"/>
          </a:p>
          <a:p>
            <a:r>
              <a:rPr lang="en-GB" sz="1600" dirty="0">
                <a:solidFill>
                  <a:schemeClr val="tx1"/>
                </a:solidFill>
              </a:rPr>
              <a:t>Two ways to format a figure &amp; its caption in frame: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 table.  Insert anchored frame inside table cell to hold graphics.  Use table caption as figure caption.</a:t>
            </a:r>
            <a:endParaRPr lang="en-US" sz="11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100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rgbClr val="FF0000"/>
                </a:solidFill>
              </a:rPr>
              <a:t>Do not reference other clauses in Visio figures</a:t>
            </a:r>
            <a:r>
              <a:rPr lang="en-US" sz="1400" dirty="0"/>
              <a:t>, it is very hard to maintain the references</a:t>
            </a:r>
            <a:r>
              <a:rPr lang="en-GB" sz="1600" dirty="0"/>
              <a:t> in figures</a:t>
            </a:r>
          </a:p>
          <a:p>
            <a:r>
              <a:rPr lang="en-GB" sz="1600" dirty="0"/>
              <a:t>Keep embedded figures using Visio as long as possible (not in Word)</a:t>
            </a:r>
            <a:endParaRPr lang="en-US" sz="1600" dirty="0"/>
          </a:p>
          <a:p>
            <a:pPr lvl="1"/>
            <a:r>
              <a:rPr lang="en-GB" sz="1400" dirty="0"/>
              <a:t>Near the end of sponsor ballot, </a:t>
            </a:r>
            <a:r>
              <a:rPr lang="en-GB" sz="1400" dirty="0">
                <a:solidFill>
                  <a:schemeClr val="tx1"/>
                </a:solidFill>
              </a:rPr>
              <a:t>turn these all into .emf </a:t>
            </a:r>
            <a:r>
              <a:rPr lang="en-GB" sz="1400" dirty="0"/>
              <a:t>(windows meta file) format files (you can do this from </a:t>
            </a:r>
            <a:r>
              <a:rPr lang="en-GB" sz="1400" dirty="0" err="1"/>
              <a:t>visio</a:t>
            </a:r>
            <a:r>
              <a:rPr lang="en-GB" sz="1400" dirty="0"/>
              <a:t> using “save as”).  </a:t>
            </a:r>
          </a:p>
          <a:p>
            <a:pPr lvl="1"/>
            <a:r>
              <a:rPr lang="en-GB" sz="1400" dirty="0">
                <a:solidFill>
                  <a:srgbClr val="FF0000"/>
                </a:solidFill>
              </a:rPr>
              <a:t>Keep </a:t>
            </a:r>
            <a:r>
              <a:rPr lang="en-GB" sz="1400" dirty="0"/>
              <a:t>separate files for the .</a:t>
            </a:r>
            <a:r>
              <a:rPr lang="en-GB" sz="1400" dirty="0" err="1"/>
              <a:t>vsd</a:t>
            </a:r>
            <a:r>
              <a:rPr lang="en-GB" sz="1400" dirty="0"/>
              <a:t> source and the .emf file that is linked to from frame. There is high likelihood we should use .emf</a:t>
            </a:r>
          </a:p>
          <a:p>
            <a:pPr lvl="1"/>
            <a:r>
              <a:rPr lang="en-US" sz="1400" dirty="0"/>
              <a:t>Use the figure number or a short version of the figure title (shown in your final draft) for the name of  the Visio and emf file. </a:t>
            </a:r>
          </a:p>
          <a:p>
            <a:pPr lvl="1"/>
            <a:r>
              <a:rPr lang="en-US" sz="1400" dirty="0"/>
              <a:t>One figure, one Visio file. Don’t store multiple figures in one Visio file.</a:t>
            </a:r>
            <a:endParaRPr lang="en-GB" sz="1400" dirty="0"/>
          </a:p>
          <a:p>
            <a:r>
              <a:rPr lang="en-GB" sz="1400" dirty="0"/>
              <a:t>Frame format figures are tables</a:t>
            </a:r>
          </a:p>
          <a:p>
            <a:r>
              <a:rPr lang="en-GB" sz="1400" dirty="0"/>
              <a:t>The MathML editor for equations may be applicable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FACD37-2BF5-4330-8311-4729051157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2F4F21-D9DB-439E-9092-315FDF16F6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E21A9A2-C864-4E8D-8410-89B5C07022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0687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Sept 2021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November, changes are usually based on MDR suitability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181097"/>
              </p:ext>
            </p:extLst>
          </p:nvPr>
        </p:nvGraphicFramePr>
        <p:xfrm>
          <a:off x="838200" y="2057400"/>
          <a:ext cx="10546268" cy="5018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4297243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124825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5**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282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TGbc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2023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6**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TGbd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100842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7**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~700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2024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177727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5944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7786844"/>
                  </a:ext>
                </a:extLst>
              </a:tr>
              <a:tr h="6778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*Published ** Reviewed in July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D8AB704-EC47-417A-B66E-F7E39F68F09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0A34BA4-C637-4C8A-9D5B-0FEE886897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1D595F8-7C54-462D-89FF-75AF22D9CE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1450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5684779"/>
              </p:ext>
            </p:extLst>
          </p:nvPr>
        </p:nvGraphicFramePr>
        <p:xfrm>
          <a:off x="737392" y="1374227"/>
          <a:ext cx="9395946" cy="4969303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18827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0347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394224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436886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77514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1280551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36886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852449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32938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be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me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Roy Want, Chao Chun Wang, 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 2020 release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 release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>
                          <a:solidFill>
                            <a:srgbClr val="FF0000"/>
                          </a:solidFill>
                        </a:rPr>
                        <a:t>Yujin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 Noh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Volker Jungnickel, Harry </a:t>
                      </a:r>
                      <a:r>
                        <a:rPr lang="en-US" sz="1600" dirty="0" err="1">
                          <a:solidFill>
                            <a:srgbClr val="002060"/>
                          </a:solidFill>
                        </a:rPr>
                        <a:t>Bims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(old)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FrameMaker 2020 release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Emily Qi, 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030737"/>
                  </a:ext>
                </a:extLst>
              </a:tr>
            </a:tbl>
          </a:graphicData>
        </a:graphic>
      </p:graphicFrame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670986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Sept 2021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B8D7C6-3558-432A-A3C1-485F6FE619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F5BF15D-CF5D-4E4E-AD6D-1EFFBCC7BB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709E5B49-9FE7-49B6-B5E5-F75125C671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901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838199"/>
            <a:ext cx="8724900" cy="685801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September 2021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2021-09-19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193477"/>
              </p:ext>
            </p:extLst>
          </p:nvPr>
        </p:nvGraphicFramePr>
        <p:xfrm>
          <a:off x="2041525" y="2359025"/>
          <a:ext cx="8034338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35120" progId="Word.Document.8">
                  <p:embed/>
                </p:oleObj>
              </mc:Choice>
              <mc:Fallback>
                <p:oleObj name="Document" r:id="rId2" imgW="8249760" imgH="2535120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525" y="2359025"/>
                        <a:ext cx="8034338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2C6FA98-38D1-4800-8C1A-255F80D1B06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58779BD-A926-4D1D-89E5-6D0FBADEEC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3269521-4479-4749-A1B8-80594204934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687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533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332707" y="1494405"/>
            <a:ext cx="9829800" cy="46385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/>
              <a:t>This report contains the closing report of the for AANI SC for the September </a:t>
            </a:r>
            <a:r>
              <a:rPr lang="en-US" dirty="0"/>
              <a:t>2021 802.11 Interim Meeting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971440-4CF3-48B7-B529-BF17CAFD4A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4695762-18DD-41E5-8266-DCA8E5C6D6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D1718633-D0E5-45F4-A1C0-E3545C4EAE3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46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This document is a digest of the closing reports of all 802.11 sub-groups for presentation at the September 2021 closing plenary meeting. Liaison reports (including liaison reports from the mid-week plenary) are also included.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533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Meeting Overview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06942" y="1494405"/>
            <a:ext cx="11277599" cy="4525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GB" sz="2800" dirty="0"/>
              <a:t>3 Teleconferences were held (</a:t>
            </a:r>
            <a:r>
              <a:rPr lang="en-US" altLang="en-US" b="0" dirty="0"/>
              <a:t>Agenda: </a:t>
            </a:r>
            <a:r>
              <a:rPr lang="en-US" altLang="en-US" b="0" dirty="0">
                <a:hlinkClick r:id="rId2"/>
              </a:rPr>
              <a:t>11-21/1311r3</a:t>
            </a:r>
            <a:r>
              <a:rPr lang="en-US" altLang="en-US" sz="2800" b="0" dirty="0"/>
              <a:t>)</a:t>
            </a:r>
            <a:r>
              <a:rPr lang="en-GB" sz="28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Monday 13 September 2021 19:00-21:00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Tuesday 14 July 202111:15-13:15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Friday 17 July 2021 9:00-11:00 h ET</a:t>
            </a:r>
          </a:p>
          <a:p>
            <a:pPr marL="0" indent="0"/>
            <a:r>
              <a:rPr lang="en-GB" sz="2800" dirty="0"/>
              <a:t>The AANI SC has made progress on the two topics on the AANI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sz="2400" dirty="0"/>
              <a:t>The completion of the technical report on: “</a:t>
            </a:r>
            <a:r>
              <a:rPr lang="en-US" sz="2400" dirty="0"/>
              <a:t>Interworking between 3GPP 5G network &amp; WLAN” (</a:t>
            </a:r>
            <a:r>
              <a:rPr lang="en-US" sz="2400" u="sng" dirty="0">
                <a:solidFill>
                  <a:srgbClr val="0000FF"/>
                </a:solidFill>
                <a:effectLst/>
                <a:latin typeface="+mj-lt"/>
                <a:ea typeface="Calibri" panose="020F0502020204030204" pitchFamily="34" charset="0"/>
                <a:hlinkClick r:id="rId3"/>
              </a:rPr>
              <a:t>11-20/0013</a:t>
            </a:r>
            <a:r>
              <a:rPr lang="en-US" sz="24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en-US" sz="2400" dirty="0"/>
              <a:t>The reply LS to the WBA LS </a:t>
            </a:r>
            <a:r>
              <a:rPr lang="en-US" sz="2400" b="0" dirty="0"/>
              <a:t>(LS </a:t>
            </a:r>
            <a:r>
              <a:rPr lang="en-US" sz="2400" b="0" dirty="0">
                <a:hlinkClick r:id="rId4"/>
              </a:rPr>
              <a:t>11-21-0170r0</a:t>
            </a:r>
            <a:r>
              <a:rPr lang="en-US" sz="2400" b="0" dirty="0"/>
              <a:t>, related presentation </a:t>
            </a:r>
            <a:r>
              <a:rPr lang="en-US" sz="2400" b="0" dirty="0">
                <a:solidFill>
                  <a:srgbClr val="CCCCFF"/>
                </a:solidFill>
              </a:rPr>
              <a:t>11-21/0408r0</a:t>
            </a:r>
            <a:r>
              <a:rPr lang="en-US" sz="2400" b="0" dirty="0"/>
              <a:t>) </a:t>
            </a:r>
            <a:endParaRPr lang="en-US" sz="2400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20BDB89-01FC-4FF0-9FD0-81BBAA05A89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99666BE-2CB4-457E-9A54-17D2CDAA8D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60537D8F-A5B3-4934-A59E-8AC946D2FE9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165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522054"/>
          </a:xfrm>
        </p:spPr>
        <p:txBody>
          <a:bodyPr/>
          <a:lstStyle/>
          <a:p>
            <a:r>
              <a:rPr lang="en-US" dirty="0"/>
              <a:t>Technical Report Status – September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546" y="1157521"/>
            <a:ext cx="11346391" cy="5330195"/>
          </a:xfrm>
        </p:spPr>
        <p:txBody>
          <a:bodyPr/>
          <a:lstStyle/>
          <a:p>
            <a:pPr marL="57150" indent="0"/>
            <a:r>
              <a:rPr lang="en-US" altLang="en-US" dirty="0"/>
              <a:t>Contributions to the AANI SC Regarding the Technical report: 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sz="2000" dirty="0">
                <a:latin typeface="+mj-lt"/>
                <a:hlinkClick r:id="rId2"/>
              </a:rPr>
              <a:t>11-21/1514r0</a:t>
            </a:r>
            <a:r>
              <a:rPr lang="en-US" altLang="en-US" sz="1800" dirty="0">
                <a:latin typeface="+mj-lt"/>
              </a:rPr>
              <a:t> </a:t>
            </a:r>
            <a:r>
              <a:rPr lang="en-US" altLang="en-US" sz="1600" dirty="0"/>
              <a:t>“</a:t>
            </a:r>
            <a:r>
              <a:rPr lang="en-US" sz="1600" dirty="0"/>
              <a:t>Press Release for AANI: Interworking between 3GPP 5G Network &amp; WLAN”, Hyun Seo Oh (ETRI)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2000" u="sng" dirty="0">
                <a:solidFill>
                  <a:srgbClr val="0000FF"/>
                </a:solidFill>
                <a:latin typeface="+mj-lt"/>
                <a:ea typeface="Calibri" panose="020F0502020204030204" pitchFamily="34" charset="0"/>
                <a:hlinkClick r:id="rId3"/>
              </a:rPr>
              <a:t>11-20/0013r15</a:t>
            </a:r>
            <a:r>
              <a:rPr lang="en-US" sz="2000" dirty="0">
                <a:ea typeface="Calibri" panose="020F0502020204030204" pitchFamily="34" charset="0"/>
              </a:rPr>
              <a:t> </a:t>
            </a:r>
            <a:r>
              <a:rPr lang="en-US" sz="1600" dirty="0"/>
              <a:t>“Draft technical report on interworking between 3GPP 5G network and WLAN“, Hyun Seo Oh (ETRI) 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2000" u="sng" dirty="0">
                <a:solidFill>
                  <a:srgbClr val="0000FF"/>
                </a:solidFill>
                <a:latin typeface="+mj-lt"/>
                <a:ea typeface="Calibri" panose="020F0502020204030204" pitchFamily="34" charset="0"/>
                <a:hlinkClick r:id="rId4"/>
              </a:rPr>
              <a:t>11-20/0013r16</a:t>
            </a:r>
            <a:r>
              <a:rPr lang="en-US" sz="2000" dirty="0">
                <a:ea typeface="Calibri" panose="020F0502020204030204" pitchFamily="34" charset="0"/>
              </a:rPr>
              <a:t> </a:t>
            </a:r>
            <a:r>
              <a:rPr lang="en-US" sz="1600" dirty="0"/>
              <a:t>“Draft technical report on interworking between 3GPP 5G network and WLAN“, Hyun Seo Oh (ETRI) 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endParaRPr lang="en-US" sz="1600" dirty="0"/>
          </a:p>
          <a:p>
            <a:pPr marL="0" indent="0"/>
            <a:r>
              <a:rPr lang="en-US" dirty="0"/>
              <a:t>Progress on</a:t>
            </a:r>
            <a:r>
              <a:rPr lang="en-GB" dirty="0"/>
              <a:t>: “</a:t>
            </a:r>
            <a:r>
              <a:rPr lang="en-US" dirty="0"/>
              <a:t>Interworking between 3GPP 5G network &amp; WLAN”</a:t>
            </a:r>
            <a:endParaRPr lang="en-US" sz="2000" u="sng" dirty="0">
              <a:solidFill>
                <a:srgbClr val="0000FF"/>
              </a:solidFill>
              <a:latin typeface="+mj-lt"/>
            </a:endParaRPr>
          </a:p>
          <a:p>
            <a:pPr marL="0" indent="0"/>
            <a:r>
              <a:rPr lang="en-US" sz="2200" b="0" dirty="0"/>
              <a:t>The technical report was reviewed and updated.</a:t>
            </a:r>
          </a:p>
          <a:p>
            <a:r>
              <a:rPr lang="en-US" sz="2200" b="0" dirty="0"/>
              <a:t>A Motion was passed in the AANI SC:</a:t>
            </a:r>
            <a:br>
              <a:rPr lang="en-US" sz="2200" b="0" dirty="0"/>
            </a:br>
            <a:r>
              <a:rPr lang="en-US" sz="3200" dirty="0">
                <a:solidFill>
                  <a:schemeClr val="tx1"/>
                </a:solidFill>
              </a:rPr>
              <a:t>The AANI SC requests 802.11 WG to review and consider the completed report in </a:t>
            </a:r>
            <a:r>
              <a:rPr lang="en-US" sz="3200" dirty="0">
                <a:solidFill>
                  <a:schemeClr val="tx1"/>
                </a:solidFill>
                <a:hlinkClick r:id="rId4"/>
              </a:rPr>
              <a:t>11-20/0013r16</a:t>
            </a:r>
            <a:r>
              <a:rPr lang="en-US" sz="3200" dirty="0">
                <a:solidFill>
                  <a:schemeClr val="tx1"/>
                </a:solidFill>
              </a:rPr>
              <a:t> the “Draft technical report on interworking between 3GPP 5G network &amp; WLAN”.  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Moved: Stuart Kerry; Second: Marco Hernandez </a:t>
            </a:r>
            <a:br>
              <a:rPr lang="en-US" sz="3200" b="0" dirty="0">
                <a:solidFill>
                  <a:schemeClr val="tx1"/>
                </a:solidFill>
              </a:rPr>
            </a:br>
            <a:r>
              <a:rPr lang="en-US" sz="3200" b="0" dirty="0">
                <a:solidFill>
                  <a:schemeClr val="tx1"/>
                </a:solidFill>
              </a:rPr>
              <a:t>Yes 14, No 0, Abs 0, DNV 1 – unanimous</a:t>
            </a:r>
            <a:endParaRPr lang="en-US" sz="2800" b="0" dirty="0"/>
          </a:p>
          <a:p>
            <a:pPr>
              <a:buFont typeface="+mj-lt"/>
              <a:buAutoNum type="alphaLcParenR"/>
            </a:pPr>
            <a:endParaRPr lang="en-US" sz="2200" b="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47413DC-981E-4444-BDD5-5DB9D6F03C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2A741B8-1268-498E-B566-9136431353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1F0E7A16-7809-4A39-9F98-746456A019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1080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WBA Reply LS Status – September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19" y="1245067"/>
            <a:ext cx="11026774" cy="5027613"/>
          </a:xfrm>
        </p:spPr>
        <p:txBody>
          <a:bodyPr/>
          <a:lstStyle/>
          <a:p>
            <a:pPr marL="57150" indent="0"/>
            <a:r>
              <a:rPr lang="en-US" altLang="en-US" dirty="0"/>
              <a:t>Contributions to the AANI SC Regarding the 802.11 Reply LS to WBA: 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1600" dirty="0">
                <a:hlinkClick r:id="rId2"/>
              </a:rPr>
              <a:t>11-21/1198r2</a:t>
            </a:r>
            <a:r>
              <a:rPr lang="en-US" sz="1600" dirty="0"/>
              <a:t> </a:t>
            </a:r>
            <a:r>
              <a:rPr lang="en-US" sz="1600" b="0" dirty="0"/>
              <a:t>“Draft LS Response to WBA QoS material” Thomas Derham (Broadcom) 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1600" dirty="0">
                <a:hlinkClick r:id="rId3"/>
              </a:rPr>
              <a:t>11-21/1198r3</a:t>
            </a:r>
            <a:r>
              <a:rPr lang="en-US" sz="1600" dirty="0"/>
              <a:t> </a:t>
            </a:r>
            <a:r>
              <a:rPr lang="en-US" sz="1600" b="0" dirty="0"/>
              <a:t>“Draft LS Response to WBA QoS material” Thomas Derham (Broadcom) </a:t>
            </a:r>
            <a:endParaRPr lang="en-US" sz="1800" b="0" dirty="0"/>
          </a:p>
          <a:p>
            <a:pPr marL="0" indent="0"/>
            <a:r>
              <a:rPr lang="en-US" dirty="0"/>
              <a:t>Progress was made on the 802.11 reply LS to WBA  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b="0" dirty="0"/>
              <a:t>The draft document (</a:t>
            </a:r>
            <a:r>
              <a:rPr lang="en-US" sz="2000" dirty="0">
                <a:hlinkClick r:id="rId2"/>
              </a:rPr>
              <a:t>11-21/1198r2)</a:t>
            </a:r>
            <a:r>
              <a:rPr lang="en-US" sz="2000" dirty="0"/>
              <a:t> </a:t>
            </a:r>
            <a:r>
              <a:rPr lang="en-US" b="0" dirty="0"/>
              <a:t>was discussed and updated</a:t>
            </a:r>
          </a:p>
          <a:p>
            <a:r>
              <a:rPr lang="en-US" dirty="0"/>
              <a:t>A motion was passed:</a:t>
            </a:r>
            <a:br>
              <a:rPr lang="en-US" dirty="0"/>
            </a:br>
            <a:r>
              <a:rPr lang="en-US" sz="3200" b="1" dirty="0">
                <a:solidFill>
                  <a:schemeClr val="tx1"/>
                </a:solidFill>
              </a:rPr>
              <a:t>The AANI SC requests the 802.11 WG to send the reply LS in 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+mj-lt"/>
                <a:ea typeface="Calibri" panose="020F0502020204030204" pitchFamily="34" charset="0"/>
                <a:hlinkClick r:id="rId3"/>
              </a:rPr>
              <a:t>11-21/1198r3</a:t>
            </a:r>
            <a:r>
              <a:rPr lang="en-US" sz="3200" b="1" u="sng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</a:rPr>
              <a:t>“Draft LS Response to WBA QoS material” to WBA, with editorial privileges given to the WG Chair.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Moved: Thomas Derham; Second: Marco Hernandez</a:t>
            </a:r>
          </a:p>
          <a:p>
            <a:r>
              <a:rPr lang="en-US" sz="2000" b="0" dirty="0">
                <a:solidFill>
                  <a:schemeClr val="tx1"/>
                </a:solidFill>
              </a:rPr>
              <a:t>	</a:t>
            </a:r>
            <a:r>
              <a:rPr lang="en-US" sz="3200" b="0" dirty="0">
                <a:solidFill>
                  <a:schemeClr val="tx1"/>
                </a:solidFill>
              </a:rPr>
              <a:t>Yes 4, No 1, Abs 2, DNV 2 – Passed</a:t>
            </a:r>
            <a:endParaRPr lang="en-US" b="0" dirty="0"/>
          </a:p>
          <a:p>
            <a:pPr marL="0" indent="0"/>
            <a:r>
              <a:rPr lang="en-US" b="0" dirty="0"/>
              <a:t>A motion will be made to send this reply LS later in this meeting.</a:t>
            </a:r>
          </a:p>
          <a:p>
            <a:pPr marL="857250" lvl="1" indent="-457200">
              <a:buFont typeface="+mj-lt"/>
              <a:buAutoNum type="alphaLcParenR"/>
            </a:pPr>
            <a:endParaRPr lang="en-GB" sz="1800" b="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D268B4-C2EE-459E-8F94-21E56D004F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BC93EE2-7BC2-4046-8330-686C83A8B8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FFE3C650-C98F-479F-9F89-FD6080CEFB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6365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2514600" y="725764"/>
            <a:ext cx="7772400" cy="602695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8AF95E2-06FF-462E-926F-8BD2B0029A66}"/>
              </a:ext>
            </a:extLst>
          </p:cNvPr>
          <p:cNvSpPr txBox="1">
            <a:spLocks/>
          </p:cNvSpPr>
          <p:nvPr/>
        </p:nvSpPr>
        <p:spPr>
          <a:xfrm>
            <a:off x="1586971" y="1466989"/>
            <a:ext cx="9822392" cy="4869895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it-IT" altLang="en-US" dirty="0"/>
              <a:t>802.11 WG November Interim Teleconferences (TBC)</a:t>
            </a:r>
            <a:br>
              <a:rPr lang="it-IT" altLang="en-US" dirty="0"/>
            </a:br>
            <a:r>
              <a:rPr lang="it-IT" altLang="en-US" b="0" dirty="0"/>
              <a:t>the AANI SC - requested 2 meeting slots: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Tuesday 9 Nov 11:15-13:15 ET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Wednesday 10 Nov 19:00-21:00 ET</a:t>
            </a:r>
            <a:endParaRPr lang="it-IT" altLang="en-US" dirty="0"/>
          </a:p>
          <a:p>
            <a:r>
              <a:rPr lang="it-IT" altLang="en-US" dirty="0"/>
              <a:t>AANI SC Teleconference Plan – Agendas will be provided: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None scheduled, will be scheduled as required - with 10 days notification</a:t>
            </a:r>
          </a:p>
          <a:p>
            <a:endParaRPr lang="en-US" sz="2000" dirty="0"/>
          </a:p>
          <a:p>
            <a:r>
              <a:rPr lang="en-US" sz="2000" dirty="0"/>
              <a:t>The AANI SC is contribution driven, if you have a topic appropriate for the AANI SC please provide a contribution and notify the Chair.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8E61C-B1F9-4081-9E8C-B95E9FD25C7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B9CF7A-02A5-4041-A515-FC1F353012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24317F3-A9F0-4F7D-A418-360B06A1B84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1388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A7D22-4DB5-40BC-A451-582719E4D9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ARC SC (Acrhitecture)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4BE6C1-B4E8-4DDC-9930-6BD610E7A2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No report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07116BC-BA4F-44D8-8C60-74E4AA5C6DC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8789E7A-A6E9-478E-BB1F-0086714D9A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6BAC1C88-4D11-47A0-B604-F8C30C38C2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3752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B6AF2-BF79-44ED-8F8D-0F900FE443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Coex SC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72469E-BB9A-46AB-9107-9F9E20FF4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No report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0DE503-4358-4660-A606-F044843A09A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0106CCD-7EF9-41B4-84B3-2E32E00BE2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06C38D5-CB29-4EE9-8865-AE23C1C27D2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6687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07629-231A-4492-A5B2-8E416C1C95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PAR Review SC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A53B66-4596-4F29-8D2B-11ADF8901A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No report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D8F72ED-8E05-4728-A239-39976B51173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FB2B393-C4C2-48ED-A9E7-11BB7714DA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26</a:t>
            </a:fld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A338B23-02AF-48B8-9216-DF69B239B15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9683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2BF17-9457-4C51-8DAD-F916E0936E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WNG SC (Wireless Next Generation)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37E140-BA5E-46B3-95A5-BD969C10D7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No report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219AE8-CD1A-41E3-A4F6-B29A445D029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013874E-DF40-4D8D-B83E-AE7048BBA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583009E-7136-4BDB-83D6-A8DF21E242B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0605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September 2021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20210915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9260249"/>
              </p:ext>
            </p:extLst>
          </p:nvPr>
        </p:nvGraphicFramePr>
        <p:xfrm>
          <a:off x="990600" y="3141663"/>
          <a:ext cx="1002823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320" imgH="2546280" progId="Word.Document.8">
                  <p:embed/>
                </p:oleObj>
              </mc:Choice>
              <mc:Fallback>
                <p:oleObj name="Document" r:id="rId3" imgW="10444320" imgH="254628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41663"/>
                        <a:ext cx="10028238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5D6840B-7A06-41B4-A4D5-ED4C1E412ED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8017B9-CC9A-4FAF-B417-C26584603A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7D377-5DD6-46A6-9CD1-E1DEDECD9EC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6914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11-21-1287</a:t>
            </a:r>
            <a:r>
              <a:rPr lang="en-AU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7392144" y="2503946"/>
            <a:ext cx="3997640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related topics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 passed its 60-day ballot but IPR issues were raised (in addition to usual complaints about security)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802.11ay &amp; 802.11ba are likely to run into same IPR  issues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802.11md will enter FDIS ballot soon</a:t>
            </a:r>
            <a:endParaRPr kumimoji="0" lang="en-A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9" name="Content Placeholder 5">
            <a:extLst>
              <a:ext uri="{FF2B5EF4-FFF2-40B4-BE49-F238E27FC236}">
                <a16:creationId xmlns:a16="http://schemas.microsoft.com/office/drawing/2014/main" id="{B8846E8E-B910-4BA5-B719-8E88900E0F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5885913"/>
              </p:ext>
            </p:extLst>
          </p:nvPr>
        </p:nvGraphicFramePr>
        <p:xfrm>
          <a:off x="1352557" y="2503947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73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44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9261CB-37B5-4D96-A956-7F026C7E58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BFF6611-9DDC-44D0-AED9-10214736C1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7F3C60A-C084-4DCF-8030-33464DA171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315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Attendance data</a:t>
            </a:r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Robert Stacey (Intel)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A4E27-D518-46FD-A631-6F9520818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needs to resolve an 802.11ax related IPR issue that arose during the 60-day ballot of the PSDO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C854F-94B7-4DC7-A12C-4104DA436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60-day ballot on 802.11ax in the  PSDO process passed</a:t>
            </a:r>
          </a:p>
          <a:p>
            <a:pPr lvl="1"/>
            <a:r>
              <a:rPr lang="en-AU" dirty="0"/>
              <a:t>…. but with negative votes from Sweden, Germany &amp; Finland and a comment from Japan based on three blanket negative </a:t>
            </a:r>
            <a:r>
              <a:rPr lang="en-AU" dirty="0" err="1"/>
              <a:t>LoA’s</a:t>
            </a:r>
            <a:r>
              <a:rPr lang="en-AU" dirty="0"/>
              <a:t> on 802.11ax</a:t>
            </a:r>
          </a:p>
          <a:p>
            <a:pPr lvl="1"/>
            <a:r>
              <a:rPr lang="en-AU" dirty="0"/>
              <a:t>…. and the usual negative vote from China based on objections to 802.11 security</a:t>
            </a:r>
          </a:p>
          <a:p>
            <a:r>
              <a:rPr lang="en-AU" dirty="0"/>
              <a:t>Responses have been developed for liaison to SC6 (</a:t>
            </a:r>
            <a:r>
              <a:rPr lang="en-AU" dirty="0">
                <a:hlinkClick r:id="rId2"/>
              </a:rPr>
              <a:t>11-21-1400-02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The IPR related response had been developed in coordination with IEEE SA staff/legal</a:t>
            </a:r>
          </a:p>
          <a:p>
            <a:pPr lvl="1"/>
            <a:r>
              <a:rPr lang="en-AU" dirty="0"/>
              <a:t>It essentially says that IEEE 802 has fulfilled its responsibilities …</a:t>
            </a:r>
          </a:p>
          <a:p>
            <a:pPr lvl="1"/>
            <a:r>
              <a:rPr lang="en-AU" dirty="0"/>
              <a:t>… and ISO needs to resolve any IPR concerns according to the ISO IPR policies</a:t>
            </a:r>
          </a:p>
          <a:p>
            <a:r>
              <a:rPr lang="en-AU" dirty="0"/>
              <a:t>Ultimately this issue will be resolved by ISO staff/governance, not in SC6</a:t>
            </a:r>
          </a:p>
          <a:p>
            <a:pPr lvl="1"/>
            <a:r>
              <a:rPr lang="en-AU" dirty="0"/>
              <a:t>It needs to be resolved because similar issues apply to 802.11ay &amp; 802.11ba …</a:t>
            </a:r>
          </a:p>
          <a:p>
            <a:pPr lvl="1"/>
            <a:r>
              <a:rPr lang="en-AU" dirty="0"/>
              <a:t>… or 802.11 WG  will need to give up ratifying our standards as IEEE/ISO/IEC standards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84F491D-A846-4A5D-B961-B81ADBE88E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FB95880-12C2-40A8-B805-7C682C5540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BA59D576-26C7-4D15-99C9-7AAD88DA21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85883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4E0C-3C6C-494E-9FC7-468BF004C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Motion proposing response to comments on 802.11ax during the 60-ballot in the PSDO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18376-A217-424E-AA27-2E130AF7F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Personal motion</a:t>
            </a:r>
          </a:p>
          <a:p>
            <a:pPr marL="449263" lvl="1" indent="7938"/>
            <a:r>
              <a:rPr lang="en-AU" sz="2400" i="1" dirty="0"/>
              <a:t>The IEEE 802.11 WG recommends to the IEEE 802 EC that the material in </a:t>
            </a:r>
            <a:r>
              <a:rPr lang="en-AU" sz="2400" i="1" dirty="0">
                <a:solidFill>
                  <a:srgbClr val="FF0000"/>
                </a:solidFill>
                <a:hlinkClick r:id="rId2"/>
              </a:rPr>
              <a:t>11-21-1400-02</a:t>
            </a:r>
            <a:r>
              <a:rPr lang="en-AU" sz="2400" i="1" dirty="0">
                <a:hlinkClick r:id="rId2"/>
              </a:rPr>
              <a:t> </a:t>
            </a:r>
            <a:r>
              <a:rPr lang="en-AU" sz="2400" i="1" dirty="0"/>
              <a:t>be liaised to ISO/IEC JTC1/SC6 as a response to comments on IEEE 802.11ax during the 60-day ballot under the PSDO agreement with ISO</a:t>
            </a:r>
            <a:endParaRPr lang="en-AU" sz="2400" dirty="0"/>
          </a:p>
          <a:p>
            <a:r>
              <a:rPr lang="en-AU" dirty="0"/>
              <a:t>Moved: Myles </a:t>
            </a:r>
          </a:p>
          <a:p>
            <a:r>
              <a:rPr lang="en-AU" dirty="0"/>
              <a:t>Seconded:</a:t>
            </a:r>
          </a:p>
          <a:p>
            <a:endParaRPr lang="en-AU" dirty="0"/>
          </a:p>
          <a:p>
            <a:r>
              <a:rPr lang="en-AU" dirty="0"/>
              <a:t>Note:</a:t>
            </a:r>
          </a:p>
          <a:p>
            <a:pPr lvl="1"/>
            <a:r>
              <a:rPr lang="en-AU" dirty="0"/>
              <a:t>IEEE SA staff will continue working with ISO staff to resolve this issue</a:t>
            </a:r>
          </a:p>
          <a:p>
            <a:pPr lvl="1"/>
            <a:r>
              <a:rPr lang="en-AU" dirty="0"/>
              <a:t>IEEE 802 JTC1 SC will participate in these discussions as appropriate</a:t>
            </a:r>
          </a:p>
          <a:p>
            <a:pPr lvl="1"/>
            <a:r>
              <a:rPr lang="en-AU" dirty="0"/>
              <a:t>The document has been refined based on discussion (</a:t>
            </a:r>
            <a:r>
              <a:rPr lang="en-AU" dirty="0" err="1"/>
              <a:t>inc</a:t>
            </a:r>
            <a:r>
              <a:rPr lang="en-AU" dirty="0"/>
              <a:t> with IEEE-SA staff) since last week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BEE43AA-C966-4C11-A2F8-BBA072B6D6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2CAD44-9A42-4FB7-9D6C-0027F99581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41CFAAB7-050D-4EFB-B4D6-3D62EE248E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53257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2F701-1687-4010-85CC-2FEAF665F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AU" dirty="0"/>
              <a:t>The IEEE 802 JTC1 SC reviewed </a:t>
            </a:r>
            <a:br>
              <a:rPr lang="en-AU" dirty="0"/>
            </a:br>
            <a:r>
              <a:rPr lang="en-AU" dirty="0"/>
              <a:t>SC6’s virtual meeting in Aug/Sep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18B57-3030-429F-8B62-A217CF482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AU" dirty="0"/>
              <a:t>IEEE 802 provided SC6 with the usual status update on the PSDO process</a:t>
            </a:r>
          </a:p>
          <a:p>
            <a:pPr lvl="1"/>
            <a:r>
              <a:rPr lang="en-AU" dirty="0"/>
              <a:t>See </a:t>
            </a:r>
            <a:r>
              <a:rPr lang="en-AU" dirty="0">
                <a:solidFill>
                  <a:srgbClr val="FF0000"/>
                </a:solidFill>
                <a:hlinkClick r:id="rId2"/>
              </a:rPr>
              <a:t>ec-21-0165-00</a:t>
            </a:r>
            <a:endParaRPr lang="en-AU" dirty="0"/>
          </a:p>
          <a:p>
            <a:r>
              <a:rPr lang="en-AU" dirty="0"/>
              <a:t>SC6/WG1 decided to start PWI’s in Feb 2022 on:</a:t>
            </a:r>
          </a:p>
          <a:p>
            <a:pPr lvl="1"/>
            <a:r>
              <a:rPr lang="en-AU" dirty="0"/>
              <a:t>Industrial Wireless Network, based on claims 5G &amp; Wi-Fi are incapable in this space</a:t>
            </a:r>
          </a:p>
          <a:p>
            <a:pPr lvl="1"/>
            <a:r>
              <a:rPr lang="en-AU" dirty="0"/>
              <a:t>Wearable Robot Area Network</a:t>
            </a:r>
          </a:p>
          <a:p>
            <a:r>
              <a:rPr lang="en-AU" dirty="0"/>
              <a:t>SC6/WG7 is continuing its work on </a:t>
            </a:r>
            <a:r>
              <a:rPr lang="en-AU" i="1" dirty="0"/>
              <a:t>Wireless LAN Access Control </a:t>
            </a:r>
          </a:p>
          <a:p>
            <a:pPr lvl="1"/>
            <a:r>
              <a:rPr lang="en-AU" dirty="0"/>
              <a:t>Enables a cloud controlled controller architecture with redundancy</a:t>
            </a:r>
          </a:p>
          <a:p>
            <a:r>
              <a:rPr lang="en-AU" dirty="0"/>
              <a:t>SC6/WG1 requested IEEE 802.11 WG provide feedback on comments from HK NB related to 802.11ax/be</a:t>
            </a:r>
          </a:p>
          <a:p>
            <a:pPr lvl="1"/>
            <a:r>
              <a:rPr lang="en-AU" dirty="0"/>
              <a:t>See next page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08325C6-2AA4-4015-8F88-3F3A4254E0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1D92230-F726-4C09-AE81-08D46D6418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158F164C-5DE6-4745-AE9E-0EDD598D1A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9188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5B13A-F175-41A7-A086-8494D96D7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developed a response to a HK NB critique of 802.11ax/be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074BC-A565-481F-B6CA-F8CDBA889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HK NB submitted WG1 N289 (a copy is embedded in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11-21-1287</a:t>
            </a:r>
            <a:r>
              <a:rPr lang="en-AU" dirty="0">
                <a:solidFill>
                  <a:schemeClr val="tx1"/>
                </a:solidFill>
              </a:rPr>
              <a:t>)</a:t>
            </a:r>
            <a:r>
              <a:rPr lang="en-AU" dirty="0"/>
              <a:t> critiquing various elements of 802.11ax/be</a:t>
            </a:r>
          </a:p>
          <a:p>
            <a:pPr lvl="1"/>
            <a:r>
              <a:rPr lang="en-AU" dirty="0"/>
              <a:t>Objects to the </a:t>
            </a:r>
            <a:r>
              <a:rPr lang="en-AU" i="1" dirty="0"/>
              <a:t>High Efficiency</a:t>
            </a:r>
            <a:r>
              <a:rPr lang="en-AU" dirty="0"/>
              <a:t> label on 802.11ax</a:t>
            </a:r>
          </a:p>
          <a:p>
            <a:pPr lvl="1"/>
            <a:r>
              <a:rPr lang="en-AU" dirty="0"/>
              <a:t>Discusses QAM features in 802.11ax and 802.11be</a:t>
            </a:r>
          </a:p>
          <a:p>
            <a:r>
              <a:rPr lang="en-AU" dirty="0"/>
              <a:t>The document was not discussed in SC6 because it was submitted too late</a:t>
            </a:r>
          </a:p>
          <a:p>
            <a:r>
              <a:rPr lang="en-AU" dirty="0"/>
              <a:t>However, a request was made for IEEE 802.11 WG to respond</a:t>
            </a:r>
          </a:p>
          <a:p>
            <a:r>
              <a:rPr lang="en-AU" dirty="0"/>
              <a:t>The IEEE 802 JTC1 SC has developed a proposed response</a:t>
            </a:r>
          </a:p>
          <a:p>
            <a:pPr lvl="1"/>
            <a:r>
              <a:rPr lang="en-AU" dirty="0"/>
              <a:t>The response (</a:t>
            </a:r>
            <a:r>
              <a:rPr lang="en-AU" dirty="0">
                <a:hlinkClick r:id="rId3"/>
              </a:rPr>
              <a:t>11-21-1450r0</a:t>
            </a:r>
            <a:r>
              <a:rPr lang="en-AU" dirty="0"/>
              <a:t>) is mostly based on input from a recognised 11ax/be expert …</a:t>
            </a:r>
          </a:p>
          <a:p>
            <a:pPr lvl="1"/>
            <a:r>
              <a:rPr lang="en-AU" dirty="0"/>
              <a:t>… with the appendix using the expert’s verbatim review</a:t>
            </a:r>
          </a:p>
          <a:p>
            <a:pPr lvl="1"/>
            <a:r>
              <a:rPr lang="en-AU" dirty="0"/>
              <a:t>The response rejects most of the claims in WG1 N289  …</a:t>
            </a:r>
          </a:p>
          <a:p>
            <a:pPr lvl="1"/>
            <a:r>
              <a:rPr lang="en-AU" dirty="0"/>
              <a:t>… and invites interested experts to participate in 802.11 </a:t>
            </a:r>
            <a:r>
              <a:rPr lang="en-AU" dirty="0" err="1"/>
              <a:t>TGbe</a:t>
            </a:r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307E902-86C6-4E4E-9650-4EF2BAAFDA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34B3F4F-0B9C-4BC6-BFEF-7B4AC9EDAE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7FCDDF4-D8A8-4230-A73A-E3055450A7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40808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4E0C-3C6C-494E-9FC7-468BF004C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Motion proposing response to comments</a:t>
            </a:r>
            <a:br>
              <a:rPr lang="en-AU" dirty="0"/>
            </a:br>
            <a:r>
              <a:rPr lang="en-AU" sz="3200" dirty="0"/>
              <a:t>from the HK NB in WG1 N289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18376-A217-424E-AA27-2E130AF7F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 JTC1 SC derived motion</a:t>
            </a:r>
          </a:p>
          <a:p>
            <a:pPr marL="449263" lvl="1" indent="7938"/>
            <a:r>
              <a:rPr lang="en-AU" sz="2400" i="1" dirty="0"/>
              <a:t>The IEEE 802.11 WG recommends to the IEEE 802 EC that the material in </a:t>
            </a:r>
            <a:r>
              <a:rPr lang="en-AU" sz="2400" i="1" dirty="0">
                <a:solidFill>
                  <a:srgbClr val="FF0000"/>
                </a:solidFill>
                <a:hlinkClick r:id="rId2"/>
              </a:rPr>
              <a:t>11-21-1450r0</a:t>
            </a:r>
            <a:r>
              <a:rPr lang="en-AU" sz="2400" i="1" dirty="0"/>
              <a:t> be liaised to ISO/IEC JTC1/SC6 as a response to comments from the HK NB in WG1 N289 </a:t>
            </a:r>
            <a:endParaRPr lang="en-AU" sz="2400" dirty="0"/>
          </a:p>
          <a:p>
            <a:r>
              <a:rPr lang="en-AU" dirty="0"/>
              <a:t>Moved: Myles </a:t>
            </a:r>
          </a:p>
          <a:p>
            <a:r>
              <a:rPr lang="en-AU" dirty="0"/>
              <a:t>Seconded: </a:t>
            </a:r>
          </a:p>
          <a:p>
            <a:r>
              <a:rPr lang="en-AU" dirty="0"/>
              <a:t>Notes:</a:t>
            </a:r>
          </a:p>
          <a:p>
            <a:pPr lvl="1"/>
            <a:r>
              <a:rPr lang="en-AU" dirty="0"/>
              <a:t>An equivalent motion passed unanimously in the IEEE 802 JTC1 SC (18 voters)</a:t>
            </a:r>
          </a:p>
          <a:p>
            <a:pPr lvl="1"/>
            <a:r>
              <a:rPr lang="en-AU" dirty="0"/>
              <a:t>It was agreed by IEEE 802 JTC1 SC (and the expert!) that the IEEE 802.11 WG Chair should have editorial license to refine some </a:t>
            </a:r>
            <a:r>
              <a:rPr lang="en-AU" i="1" dirty="0"/>
              <a:t>less than desirable</a:t>
            </a:r>
            <a:r>
              <a:rPr lang="en-AU" dirty="0"/>
              <a:t> language in the expert’s appendix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B255FA0-F2E9-4C79-AD47-65148A6CE1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38EF287-6669-444D-8C70-FEAFC9FE26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F41E8A6-1460-4B33-82B7-04059374D7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53531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virtual meeting in November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AU" dirty="0"/>
              <a:t>IEEE 802 JTC1 SC plans for the virtual meeting in November 2021</a:t>
            </a:r>
          </a:p>
          <a:p>
            <a:pPr lvl="1"/>
            <a:r>
              <a:rPr lang="en-AU" dirty="0"/>
              <a:t>Execute PSDO process</a:t>
            </a:r>
          </a:p>
          <a:p>
            <a:pPr lvl="1"/>
            <a:r>
              <a:rPr lang="en-AU" dirty="0"/>
              <a:t>Deal with issues arising from IPR related comments on 802.11ax</a:t>
            </a:r>
          </a:p>
          <a:p>
            <a:pPr lvl="1"/>
            <a:r>
              <a:rPr lang="en-AU" dirty="0"/>
              <a:t>Possibly provide comments on WG1 PWI’s</a:t>
            </a:r>
          </a:p>
          <a:p>
            <a:pPr lvl="1"/>
            <a:r>
              <a:rPr lang="en-AU" dirty="0"/>
              <a:t>…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1D78C48-1105-476D-BA6A-6B6552B591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47CC81E-4F82-46F4-B5BA-5ECB8C918E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EBDAA415-2F2C-43AB-9041-C3B0FEFD7C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2026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C685A-9E41-439A-BB24-1C176F5355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TGme (Maintenance)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F75DBC-2A39-450F-AE99-2DC2E6E312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No report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02BFFBC-A0E5-47FA-8BF3-B560183477F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1D6DB3D-32A6-4A43-A337-E362C5A244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36</a:t>
            </a:fld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55E1A1B-CB79-4DD3-B0A0-4C81CEFC928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6299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794DB-A9A5-443B-A2B6-3E9BF6A69A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TGaz (Next Generation Positioning)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880969-0181-4AAA-93D8-19DE06D05A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No report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A2907CB-9C8D-4973-880B-33253D4709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384685E-885C-41BD-BE29-597601CD05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37</a:t>
            </a:fld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2DA6593-6109-4E68-A5DE-6A31C7D406A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0632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September 2021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2020-09-17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0870" imgH="2539535" progId="Word.Document.8">
                  <p:embed/>
                </p:oleObj>
              </mc:Choice>
              <mc:Fallback>
                <p:oleObj name="Document" r:id="rId3" imgW="10440870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17BC771-B802-4625-96B6-E20B0987284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3A7964-7FD3-49F2-AA61-304D2ACD5F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38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71681-77C9-40C5-ADCF-BF4436CB9B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415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September 2021 session.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412C921-96F2-4DC7-A68A-E68F688697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76175EC-FB20-4D1E-BB76-E1A9E6130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9A9916-7F37-4F0A-977C-16103E1369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1616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Robert Stacey (Intel)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51B717-9D87-430E-8E7C-540DC35074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751" y="816102"/>
            <a:ext cx="10080498" cy="5508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8958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September 2021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260004"/>
            <a:ext cx="11152365" cy="433799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Discussion on any architecture impact for </a:t>
            </a:r>
            <a:r>
              <a:rPr lang="en-GB" altLang="en-US" dirty="0" err="1"/>
              <a:t>TGbb</a:t>
            </a:r>
            <a:r>
              <a:rPr lang="en-GB" altLang="en-US" dirty="0"/>
              <a:t> draft – none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Discussion on the measurement point for the antenna connector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New definition needs to account for possible RF up/down-conversion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ITU-R input for WP1A on LC provided to 802.18 to deliver the final outcome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WG LB planned for 1 Dec.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11-21/1305r3.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11-21/1519r1.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B8B763C-5CB2-4AD0-8F12-0E6B7C8099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A3D667C-2C78-4691-95DE-096F88FC10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BDB56DC7-D6C2-4CE5-9965-DA79888C32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6438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moving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210" y="1628800"/>
            <a:ext cx="5463733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Comment resolution against D0.6 to create D0.7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Consider MAC requirements for all PHY modes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Channel numbering and mapping for RF-</a:t>
            </a:r>
            <a:r>
              <a:rPr lang="en-GB" altLang="en-US" sz="2400" dirty="0" err="1"/>
              <a:t>converstion</a:t>
            </a:r>
            <a:r>
              <a:rPr lang="en-GB" altLang="en-US" sz="2400" dirty="0"/>
              <a:t>-based implementations vs. </a:t>
            </a:r>
            <a:r>
              <a:rPr lang="en-GB" altLang="en-US" sz="2400" dirty="0" err="1"/>
              <a:t>TGbb</a:t>
            </a:r>
            <a:r>
              <a:rPr lang="en-GB" altLang="en-US" sz="2400" dirty="0"/>
              <a:t>-native implementations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C44450-7546-4842-8673-24B8281AC7FF}"/>
              </a:ext>
            </a:extLst>
          </p:cNvPr>
          <p:cNvSpPr txBox="1"/>
          <p:nvPr/>
        </p:nvSpPr>
        <p:spPr>
          <a:xfrm>
            <a:off x="6672064" y="1628800"/>
            <a:ext cx="47177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Teleconference plans: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7 Oct. – CC closes on D0.6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  8 Oct. (11:00 EDT) 2h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18 Oct. (11:00 EST) 2h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20 Oct. (11:00 EST) 2h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21 Oct. (11:00 EST) 2h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25 Oct. (11:00 EST) 2h – Motion to create Draft 0.7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1 Nov. – D0.7 available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8 – 15 Nov. – Comment resolution on D0.7 to create D1.0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Motion to move to WG LB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1 Dec. – D1.0 WG LB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4274E3-118B-49F4-9760-533CF4E5D8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3526BA-5608-4A07-8DAD-A548518023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3E8D1BC-943C-40C6-8094-0CD69288BB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9133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377" algn="l"/>
                <a:tab pos="1828754" algn="l"/>
                <a:tab pos="2743131" algn="l"/>
                <a:tab pos="3657509" algn="l"/>
                <a:tab pos="4571886" algn="l"/>
                <a:tab pos="5486263" algn="l"/>
                <a:tab pos="6400640" algn="l"/>
                <a:tab pos="7315017" algn="l"/>
                <a:tab pos="8229394" algn="l"/>
                <a:tab pos="9143771" algn="l"/>
                <a:tab pos="10058149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791" algn="l"/>
                <a:tab pos="1827168" algn="l"/>
                <a:tab pos="2741545" algn="l"/>
                <a:tab pos="3655922" algn="l"/>
                <a:tab pos="4570299" algn="l"/>
                <a:tab pos="5484676" algn="l"/>
                <a:tab pos="6399053" algn="l"/>
                <a:tab pos="7313430" algn="l"/>
                <a:tab pos="8227808" algn="l"/>
                <a:tab pos="9142185" algn="l"/>
                <a:tab pos="10056562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8255000" imgH="2514600" progId="Word.Document.8">
                  <p:embed/>
                </p:oleObj>
              </mc:Choice>
              <mc:Fallback>
                <p:oleObj name="Dokument" r:id="rId3" imgW="8255000" imgH="2514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891" algn="l"/>
                <a:tab pos="1257269" algn="l"/>
                <a:tab pos="2171646" algn="l"/>
                <a:tab pos="3086023" algn="l"/>
                <a:tab pos="4000400" algn="l"/>
                <a:tab pos="4914777" algn="l"/>
                <a:tab pos="5829154" algn="l"/>
                <a:tab pos="6743531" algn="l"/>
                <a:tab pos="7657909" algn="l"/>
                <a:tab pos="8572286" algn="l"/>
                <a:tab pos="9486663" algn="l"/>
                <a:tab pos="1040104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9B5EB66-0C0C-4630-814C-211471BF62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1A0F78-07FD-44C8-9E30-EC0B720694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96FD0-BFFE-49D5-AE4C-5F82AAC5E41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1055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377" algn="l"/>
                <a:tab pos="1828754" algn="l"/>
                <a:tab pos="2743131" algn="l"/>
                <a:tab pos="3657509" algn="l"/>
                <a:tab pos="4571886" algn="l"/>
                <a:tab pos="5486263" algn="l"/>
                <a:tab pos="6400640" algn="l"/>
                <a:tab pos="7315017" algn="l"/>
                <a:tab pos="8229394" algn="l"/>
                <a:tab pos="9143771" algn="l"/>
                <a:tab pos="10058149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510" y="1981200"/>
            <a:ext cx="10462077" cy="4114800"/>
          </a:xfrm>
          <a:ln/>
        </p:spPr>
        <p:txBody>
          <a:bodyPr/>
          <a:lstStyle/>
          <a:p>
            <a:pPr>
              <a:tabLst>
                <a:tab pos="912791" algn="l"/>
                <a:tab pos="1827168" algn="l"/>
                <a:tab pos="2741545" algn="l"/>
                <a:tab pos="3655922" algn="l"/>
                <a:tab pos="4570299" algn="l"/>
                <a:tab pos="5484676" algn="l"/>
                <a:tab pos="6399053" algn="l"/>
                <a:tab pos="7313430" algn="l"/>
                <a:tab pos="8227808" algn="l"/>
                <a:tab pos="9142185" algn="l"/>
                <a:tab pos="10056562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September 2021.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275C117-4647-4F42-B10A-9A97A7AB11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3958D4-C3B7-4762-B1C0-E24EE8596E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D0EA8C-6B79-498D-87F7-AD9304913E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9475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67" dirty="0"/>
              <a:t>Meeting Goals &amp; Accomplishments of the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2" y="1981200"/>
            <a:ext cx="6621759" cy="4113213"/>
          </a:xfrm>
        </p:spPr>
        <p:txBody>
          <a:bodyPr/>
          <a:lstStyle/>
          <a:p>
            <a:pPr marL="0" indent="0"/>
            <a:r>
              <a:rPr lang="en-US" sz="2133" dirty="0">
                <a:solidFill>
                  <a:schemeClr val="tx1"/>
                </a:solidFill>
              </a:rPr>
              <a:t>Goal for the week: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33" dirty="0">
                <a:solidFill>
                  <a:schemeClr val="tx1"/>
                </a:solidFill>
              </a:rPr>
              <a:t>Finish comment resolution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33" dirty="0">
                <a:solidFill>
                  <a:schemeClr val="tx1"/>
                </a:solidFill>
              </a:rPr>
              <a:t>Motion to create D2.0 and to go to WG recirculation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133" dirty="0">
              <a:solidFill>
                <a:schemeClr val="tx1"/>
              </a:solidFill>
            </a:endParaRPr>
          </a:p>
          <a:p>
            <a:pPr marL="0" indent="0"/>
            <a:r>
              <a:rPr lang="en-US" sz="2133" dirty="0">
                <a:solidFill>
                  <a:schemeClr val="tx1"/>
                </a:solidFill>
              </a:rPr>
              <a:t>Accomplishments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sz="2133" dirty="0">
                <a:solidFill>
                  <a:schemeClr val="tx1"/>
                </a:solidFill>
              </a:rPr>
              <a:t>Group met 4 times this week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sz="2133" dirty="0">
                <a:solidFill>
                  <a:schemeClr val="tx1"/>
                </a:solidFill>
              </a:rPr>
              <a:t>Discussion and approval of 91 comment resolutions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sz="2133" dirty="0">
                <a:solidFill>
                  <a:schemeClr val="tx1"/>
                </a:solidFill>
              </a:rPr>
              <a:t>All comments from LB 252 resolved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sz="2133" dirty="0">
                <a:solidFill>
                  <a:schemeClr val="tx1"/>
                </a:solidFill>
              </a:rPr>
              <a:t>Motion for WG </a:t>
            </a:r>
            <a:r>
              <a:rPr lang="en-US" sz="2133" dirty="0" err="1">
                <a:solidFill>
                  <a:schemeClr val="tx1"/>
                </a:solidFill>
              </a:rPr>
              <a:t>recic</a:t>
            </a:r>
            <a:r>
              <a:rPr lang="en-US" sz="2133" dirty="0">
                <a:solidFill>
                  <a:schemeClr val="tx1"/>
                </a:solidFill>
              </a:rPr>
              <a:t> LB passed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AE6FFDA-4162-4A5D-8BD7-6A8372DF37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8CCE13A-E620-450C-9040-A4D44AD164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3326AFF-BE5C-404F-AEBB-3272960D0CA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9141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4214"/>
            <a:ext cx="7772400" cy="1160463"/>
          </a:xfrm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Plans for Next Meeting &amp; Upcoming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1423" y="1981202"/>
            <a:ext cx="10463599" cy="4208463"/>
          </a:xfrm>
          <a:ln/>
        </p:spPr>
        <p:txBody>
          <a:bodyPr/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Upcoming meeting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Comment resolution from WG </a:t>
            </a:r>
            <a:r>
              <a:rPr lang="en-US" dirty="0" err="1">
                <a:solidFill>
                  <a:schemeClr val="tx1"/>
                </a:solidFill>
              </a:rPr>
              <a:t>Reciculation</a:t>
            </a:r>
            <a:r>
              <a:rPr lang="en-US" dirty="0">
                <a:solidFill>
                  <a:schemeClr val="tx1"/>
                </a:solidFill>
              </a:rPr>
              <a:t> LB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Weekly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marL="781031" lvl="1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Every Tuesday, 09:30h – 11:30 ET, 2 hours</a:t>
            </a:r>
          </a:p>
          <a:p>
            <a:pPr marL="781031" lvl="1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Already announced with 10-day notice to WG  and TG reflector</a:t>
            </a:r>
          </a:p>
          <a:p>
            <a:pPr marL="781031" lvl="1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Next telco on September 28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</a:p>
          <a:p>
            <a:pPr marL="400041" lvl="1" indent="0"/>
            <a:endParaRPr lang="en-US" dirty="0">
              <a:solidFill>
                <a:schemeClr val="tx1"/>
              </a:solidFill>
            </a:endParaRPr>
          </a:p>
          <a:p>
            <a:pPr marL="781031" lvl="1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Used to engage in further discussion in view of potentially submitted comments during the recirculation ballot</a:t>
            </a:r>
          </a:p>
          <a:p>
            <a:pPr marL="781031" lvl="1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Comment resolution once Recirc </a:t>
            </a:r>
            <a:r>
              <a:rPr lang="en-US">
                <a:solidFill>
                  <a:schemeClr val="tx1"/>
                </a:solidFill>
              </a:rPr>
              <a:t>LB closes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B6AAD94-B89E-4941-834A-B5C2336BC6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3C5A24-52E1-4172-8C9F-0FA4486615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A18AD9-CDF6-4251-A270-EB012E6013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38911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schedule (unchanged)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2F694896-C649-894C-96D2-15E938CA17CC}"/>
              </a:ext>
            </a:extLst>
          </p:cNvPr>
          <p:cNvSpPr txBox="1">
            <a:spLocks/>
          </p:cNvSpPr>
          <p:nvPr/>
        </p:nvSpPr>
        <p:spPr bwMode="auto">
          <a:xfrm>
            <a:off x="914401" y="1988839"/>
            <a:ext cx="10361084" cy="39364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22880" tIns="61440" rIns="122880" bIns="6144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US" altLang="en-US" sz="2133" dirty="0">
                <a:solidFill>
                  <a:schemeClr val="tx1"/>
                </a:solidFill>
              </a:rPr>
              <a:t>January 2019		First meeting as a task group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2133" dirty="0">
                <a:solidFill>
                  <a:schemeClr val="tx1"/>
                </a:solidFill>
              </a:rPr>
              <a:t>June 2020			Call for comments on D0.1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2133" dirty="0">
                <a:solidFill>
                  <a:schemeClr val="tx1"/>
                </a:solidFill>
              </a:rPr>
              <a:t>November 2020	Initial WGLB (D1.0)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2133" dirty="0">
                <a:solidFill>
                  <a:schemeClr val="tx1"/>
                </a:solidFill>
              </a:rPr>
              <a:t>September 2021	D2.0 WGLB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2133" dirty="0">
                <a:solidFill>
                  <a:schemeClr val="tx1"/>
                </a:solidFill>
              </a:rPr>
              <a:t>March 2022		Form SAB Pool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2133" dirty="0">
                <a:solidFill>
                  <a:schemeClr val="tx1"/>
                </a:solidFill>
              </a:rPr>
              <a:t>March 2022		MEC/MDR done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2133" dirty="0">
                <a:solidFill>
                  <a:schemeClr val="tx1"/>
                </a:solidFill>
              </a:rPr>
              <a:t>May 2022			Initial SAB (4.0)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2133" dirty="0">
                <a:solidFill>
                  <a:schemeClr val="tx1"/>
                </a:solidFill>
              </a:rPr>
              <a:t>September 2022	Recirculation SAB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2133" dirty="0">
                <a:solidFill>
                  <a:schemeClr val="tx1"/>
                </a:solidFill>
              </a:rPr>
              <a:t>Jan 2023			Final WG/EC approval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2133" dirty="0">
                <a:solidFill>
                  <a:schemeClr val="tx1"/>
                </a:solidFill>
              </a:rPr>
              <a:t>March 2023		</a:t>
            </a:r>
            <a:r>
              <a:rPr lang="en-US" altLang="en-US" sz="2133" dirty="0" err="1">
                <a:solidFill>
                  <a:schemeClr val="tx1"/>
                </a:solidFill>
              </a:rPr>
              <a:t>Revcom</a:t>
            </a:r>
            <a:r>
              <a:rPr lang="en-US" altLang="en-US" sz="2133" dirty="0">
                <a:solidFill>
                  <a:schemeClr val="tx1"/>
                </a:solidFill>
              </a:rPr>
              <a:t>/SASB approval</a:t>
            </a:r>
            <a:endParaRPr lang="en-US" sz="2133" dirty="0">
              <a:solidFill>
                <a:schemeClr val="tx1"/>
              </a:solidFill>
            </a:endParaRPr>
          </a:p>
          <a:p>
            <a:endParaRPr lang="en-US" sz="2133" dirty="0">
              <a:solidFill>
                <a:schemeClr val="tx1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070A5C-9F14-4D1F-AFBE-EA4E4B7F21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EBE488D-CA72-4F30-AB7E-F5CAB85388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68C476F9-DDBC-422C-A356-99472071BC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85754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377" algn="l"/>
                <a:tab pos="1828754" algn="l"/>
                <a:tab pos="2743131" algn="l"/>
                <a:tab pos="3657509" algn="l"/>
                <a:tab pos="4571886" algn="l"/>
                <a:tab pos="5486263" algn="l"/>
                <a:tab pos="6400640" algn="l"/>
                <a:tab pos="7315017" algn="l"/>
                <a:tab pos="8229394" algn="l"/>
                <a:tab pos="9143771" algn="l"/>
                <a:tab pos="10058149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40791" y="1981202"/>
            <a:ext cx="10631807" cy="4208463"/>
          </a:xfrm>
          <a:ln/>
        </p:spPr>
        <p:txBody>
          <a:bodyPr/>
          <a:lstStyle/>
          <a:p>
            <a:r>
              <a:rPr lang="en-US" dirty="0"/>
              <a:t>Agenda for this week:				11-21/1355</a:t>
            </a:r>
          </a:p>
          <a:p>
            <a:r>
              <a:rPr lang="en-US" dirty="0"/>
              <a:t>Meeting / Chair’s Slide Deck:		11-21/1353</a:t>
            </a:r>
          </a:p>
          <a:p>
            <a:r>
              <a:rPr lang="en-US" dirty="0"/>
              <a:t>Meeting minutes:				</a:t>
            </a:r>
            <a:r>
              <a:rPr lang="en-US"/>
              <a:t>	11-21/1357</a:t>
            </a:r>
            <a:endParaRPr lang="en-US" dirty="0"/>
          </a:p>
          <a:p>
            <a:r>
              <a:rPr lang="en-US" dirty="0"/>
              <a:t>Snapshot Slide:						11-21/1354</a:t>
            </a:r>
          </a:p>
          <a:p>
            <a:r>
              <a:rPr lang="en-US" dirty="0"/>
              <a:t>Closing report:						11-21/1356</a:t>
            </a:r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	11-19/0135</a:t>
            </a:r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  <a:p>
            <a:r>
              <a:rPr lang="en-US" dirty="0" err="1"/>
              <a:t>TGbc</a:t>
            </a:r>
            <a:r>
              <a:rPr lang="en-US" dirty="0"/>
              <a:t> </a:t>
            </a:r>
            <a:r>
              <a:rPr lang="en-US" dirty="0" err="1"/>
              <a:t>UseCase</a:t>
            </a:r>
            <a:r>
              <a:rPr lang="en-US" dirty="0"/>
              <a:t> Document:			11-19/268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80E8311-64BA-4B9F-B0FC-9C7D7044A2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49C24D-FB00-4915-A6B1-81EBD5CD2E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731616-9433-464B-9973-53DFA3C9891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9980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</a:t>
            </a:r>
            <a:r>
              <a:rPr lang="en-US" altLang="zh-CN" dirty="0">
                <a:solidFill>
                  <a:srgbClr val="0000FF"/>
                </a:solidFill>
                <a:latin typeface="Arial Black" panose="020B0A04020102020204" pitchFamily="34" charset="0"/>
              </a:rPr>
              <a:t>Interim Sep </a:t>
            </a:r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2021</a:t>
            </a:r>
            <a:b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</a:t>
            </a:r>
            <a:r>
              <a:rPr lang="en-US" altLang="en-US" sz="3200" dirty="0" err="1">
                <a:solidFill>
                  <a:srgbClr val="0000FF"/>
                </a:solidFill>
                <a:latin typeface="Arial Black" panose="020B0A04020102020204" pitchFamily="34" charset="0"/>
              </a:rPr>
              <a:t>TGbd</a:t>
            </a:r>
            <a:r>
              <a:rPr lang="en-US" altLang="en-US" sz="3200" dirty="0">
                <a:solidFill>
                  <a:srgbClr val="0000FF"/>
                </a:solidFill>
                <a:latin typeface="Arial Black" panose="020B0A04020102020204" pitchFamily="34" charset="0"/>
              </a:rPr>
              <a:t>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(ZTE)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Vice Chair: 	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Hongyuan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Zhang (NXP),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					Joseph Levy (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InterDigital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 Secretary: 	Yan Zhang (NXP)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en-US" altLang="en-US" sz="2000" kern="0" dirty="0">
                <a:latin typeface="Arial" panose="020B0604020202020204" pitchFamily="34" charset="0"/>
              </a:rPr>
              <a:t> 		           Tech Editor:	</a:t>
            </a:r>
            <a:r>
              <a:rPr lang="en-US" altLang="en-US" sz="2000" kern="0" dirty="0" err="1">
                <a:latin typeface="Arial" panose="020B0604020202020204" pitchFamily="34" charset="0"/>
              </a:rPr>
              <a:t>Yujin</a:t>
            </a:r>
            <a:r>
              <a:rPr lang="en-US" altLang="en-US" sz="2000" kern="0" dirty="0">
                <a:latin typeface="Arial" panose="020B0604020202020204" pitchFamily="34" charset="0"/>
              </a:rPr>
              <a:t> Noh (</a:t>
            </a:r>
            <a:r>
              <a:rPr lang="en-US" altLang="en-US" sz="2000" kern="0" dirty="0" err="1">
                <a:latin typeface="Arial" panose="020B0604020202020204" pitchFamily="34" charset="0"/>
              </a:rPr>
              <a:t>Senscomm</a:t>
            </a:r>
            <a:r>
              <a:rPr lang="en-US" altLang="en-US" sz="2000" kern="0" dirty="0">
                <a:latin typeface="Arial" panose="020B0604020202020204" pitchFamily="34" charset="0"/>
              </a:rPr>
              <a:t>)</a:t>
            </a:r>
            <a:endParaRPr kumimoji="0" lang="en-US" altLang="en-US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C84B40-4292-432F-AE4C-250580549D5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1E58E9-8E84-49FD-B89D-F46A89702A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48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97D2B-71FA-46BF-BCA0-3E11B705D7F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39502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084320"/>
          </a:xfrm>
        </p:spPr>
        <p:txBody>
          <a:bodyPr>
            <a:normAutofit fontScale="80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4 </a:t>
            </a:r>
            <a:r>
              <a:rPr lang="en-GB" altLang="en-US" dirty="0" err="1"/>
              <a:t>TGbd</a:t>
            </a:r>
            <a:r>
              <a:rPr lang="en-GB" altLang="en-US" dirty="0"/>
              <a:t> sessions were held during the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Approved TG minutes for Jul plenary week and following TCs before Sep interim week.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Presented and discussed CRs and approved CRs for totally 184 comments (65% of total comments) for LB 254.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Approved </a:t>
            </a:r>
            <a:r>
              <a:rPr lang="en-GB" altLang="en-US" dirty="0" err="1"/>
              <a:t>TGbd</a:t>
            </a:r>
            <a:r>
              <a:rPr lang="en-GB" altLang="en-US" dirty="0"/>
              <a:t> tech editor to generate IEEE P802.11bd D2.1 to incorporate approved CRs.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Approved </a:t>
            </a:r>
            <a:r>
              <a:rPr lang="en-GB" altLang="en-US" dirty="0" err="1"/>
              <a:t>TGbd</a:t>
            </a:r>
            <a:r>
              <a:rPr lang="en-GB" altLang="en-US" dirty="0"/>
              <a:t> teleconference plan as in following slides.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err="1"/>
              <a:t>TGbd</a:t>
            </a:r>
            <a:r>
              <a:rPr lang="en-GB" altLang="en-US" dirty="0"/>
              <a:t> agenda and preliminary minutes documents for this week:</a:t>
            </a:r>
          </a:p>
          <a:p>
            <a:pPr lvl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  <a:hlinkClick r:id="rId2"/>
              </a:rPr>
              <a:t>https://mentor.ieee.org/802.11/dcn/21/11-21-1326-07-00bd-tgbd-teleconference-agenda-for-sep-2021.pptx</a:t>
            </a:r>
            <a:endParaRPr lang="en-GB" altLang="en-US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  <a:hlinkClick r:id="rId3"/>
              </a:rPr>
              <a:t>https://mentor.ieee.org/802.11/dcn/21/11-21-1544-00-00bd-tgbd-september-interim-2021-teleconference-minutes.docx</a:t>
            </a:r>
            <a:endParaRPr lang="en-GB" altLang="en-US" dirty="0">
              <a:solidFill>
                <a:schemeClr val="accent2">
                  <a:lumMod val="75000"/>
                </a:schemeClr>
              </a:solidFill>
            </a:endParaRPr>
          </a:p>
          <a:p>
            <a:pPr lvl="2"/>
            <a:endParaRPr lang="en-US" altLang="en-GB" dirty="0"/>
          </a:p>
          <a:p>
            <a:pPr marL="57150" indent="0"/>
            <a:r>
              <a:rPr lang="en-US" altLang="en-GB" dirty="0"/>
              <a:t>Goal for future TCs: proceeding comments collected during LB 254 (11bd D2.0)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TGbd’s</a:t>
            </a:r>
            <a:r>
              <a:rPr lang="en-US" altLang="zh-CN" dirty="0"/>
              <a:t> Progress during the Sep 802.11 interim week</a:t>
            </a:r>
            <a:endParaRPr lang="zh-CN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88D3C72-01BD-469E-8C27-340795AB27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1403338-3196-4399-BE6C-96349E27EB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4834A6C-E4E0-4E01-8092-DDDFF4533C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69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038EA-E7D3-411E-AA01-A91872252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86797-8C70-4EB1-8875-218F36C8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96BD3-8C66-476D-BEED-D489DD0A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Robert Stacey (Intel)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13AD6-2F43-41F2-BCA7-AB796FA2E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3AFB7B-FB8F-4FFD-BDB8-F896E6D613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18" y="739902"/>
            <a:ext cx="10462684" cy="5717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98537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Progress Documents</a:t>
            </a:r>
            <a:endParaRPr lang="zh-CN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1248615"/>
              </p:ext>
            </p:extLst>
          </p:nvPr>
        </p:nvGraphicFramePr>
        <p:xfrm>
          <a:off x="1447922" y="1600248"/>
          <a:ext cx="9637599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9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Latest</a:t>
                      </a:r>
                      <a:r>
                        <a:rPr lang="en-US" altLang="zh-CN" sz="1800" baseline="0" dirty="0"/>
                        <a:t> Revision</a:t>
                      </a:r>
                      <a:endParaRPr lang="en-US" altLang="zh-C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11-19/0202r1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11-19/0497r7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 to IEEE VT/ITS</a:t>
                      </a:r>
                      <a:r>
                        <a:rPr lang="en-US" altLang="zh-CN" sz="1200" baseline="0" dirty="0"/>
                        <a:t> 1609 WG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</a:t>
                      </a:r>
                      <a:r>
                        <a:rPr lang="en-US" altLang="zh-CN" sz="1200" baseline="0" dirty="0"/>
                        <a:t> to ITU-T CITS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TBbd</a:t>
                      </a:r>
                      <a:r>
                        <a:rPr lang="en-US" altLang="zh-CN" sz="1200" baseline="0" dirty="0"/>
                        <a:t> FRD/SFD Motion Booklet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TGbd</a:t>
                      </a:r>
                      <a:r>
                        <a:rPr lang="en-US" altLang="zh-CN" sz="1200" dirty="0"/>
                        <a:t> Use Case</a:t>
                      </a:r>
                      <a:r>
                        <a:rPr lang="en-US" altLang="zh-CN" sz="1200" baseline="0" dirty="0"/>
                        <a:t> document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11-20/0774r10,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11-20/1164r7, 11-20/1352r9, 11-20/1561r7, 11-20/1806r2, 11-20/1891r0, 11-20/1923r11, 11-21/0177r2, 11-21/0207r8, 11-21/0595r3, 11-21/0597r7, 11-21/0904r1, 11-21/0941r2, 11-21/1303r4,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11-21/1326r7</a:t>
                      </a:r>
                      <a:endParaRPr lang="en-US" altLang="zh-CN" sz="1200" dirty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11-20/0276r11, 11-20/1105r8, 11-20/1489r1, 11-20/1655r3, 11-20/1775r1, 11-20/1907r1, 11-21/0068r0,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11-21/0117r0, 11-21/0327r0, 11-21/0453r0, 11-21/0454r0, 11-21/0565r0,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sym typeface="+mn-ea"/>
                        </a:rPr>
                        <a:t> 11-21/0655r0, 11-21/0806r0, 11-21/0889r0, 11-21/1138r0, 11-21/1468r0, </a:t>
                      </a:r>
                      <a:r>
                        <a:rPr lang="en-US" altLang="zh-CN" sz="1200" baseline="0" dirty="0">
                          <a:solidFill>
                            <a:srgbClr val="0070C0"/>
                          </a:solidFill>
                          <a:sym typeface="+mn-ea"/>
                        </a:rPr>
                        <a:t>11-21/1544r0</a:t>
                      </a:r>
                      <a:endParaRPr lang="en-US" altLang="zh-CN" sz="1200" dirty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11-19/2045r13 (D2.0)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11-20/0701r7 (D0.3), 11-20/1887r10 (LB251),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11-21/1296r3 (LB254)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Coexistence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Assurance Document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11-20/1564r2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4FB46A-8CE3-41DA-A1AB-9E79799648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4D718D7-71C2-44C1-85B9-3470F712CC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C3F8E03-2368-4ADB-B01A-4D3257F5D9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757142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IEEE 802.11 </a:t>
            </a:r>
            <a:r>
              <a:rPr lang="en-US" altLang="zh-CN" dirty="0" err="1"/>
              <a:t>TGbd</a:t>
            </a:r>
            <a:r>
              <a:rPr lang="en-US" altLang="zh-CN" dirty="0"/>
              <a:t> Timeline</a:t>
            </a:r>
            <a:endParaRPr lang="zh-CN" altLang="en-US" dirty="0"/>
          </a:p>
        </p:txBody>
      </p:sp>
      <p:sp>
        <p:nvSpPr>
          <p:cNvPr id="8" name="文本占位符 2"/>
          <p:cNvSpPr txBox="1"/>
          <p:nvPr/>
        </p:nvSpPr>
        <p:spPr>
          <a:xfrm>
            <a:off x="2215430" y="1751012"/>
            <a:ext cx="8144392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Jan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Oct 2020 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D2.0 LB recirculation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Jul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Form SA Ballot Pool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Nov 2021 (Try Sep 2021)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LB recirculation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Jan 2022 (Try Nov 2021)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unchanged recirculation 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Jan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Initial SA Ballot (D4.0)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Oct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Dec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19A3D9-E5E1-4755-8403-509E1C133C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2381A9-1C03-47FB-81BF-64029093A9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4313D0FC-B8E3-4A47-8500-39ADEFCB35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91724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IEEE 802.11 </a:t>
            </a:r>
            <a:r>
              <a:rPr lang="en-US" altLang="zh-CN" dirty="0" err="1"/>
              <a:t>TGbd</a:t>
            </a:r>
            <a:r>
              <a:rPr lang="en-US" altLang="zh-CN" dirty="0"/>
              <a:t> TC Plan</a:t>
            </a:r>
            <a:endParaRPr lang="zh-CN" altLang="en-US" dirty="0"/>
          </a:p>
        </p:txBody>
      </p:sp>
      <p:sp>
        <p:nvSpPr>
          <p:cNvPr id="9" name="内容占位符 2"/>
          <p:cNvSpPr>
            <a:spLocks noGrp="1"/>
          </p:cNvSpPr>
          <p:nvPr/>
        </p:nvSpPr>
        <p:spPr>
          <a:xfrm>
            <a:off x="1573862" y="2359025"/>
            <a:ext cx="9143760" cy="29718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2160" tIns="46080" rIns="92160" bIns="46080" anchor="t" anchorCtr="0">
            <a:normAutofit lnSpcReduction="10000"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Sep 28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10:00am ~ 11:59am,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(existing TC)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Oct 12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10:00am ~ 11:59am,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endParaRPr lang="en-US" altLang="zh-CN" dirty="0">
              <a:solidFill>
                <a:srgbClr val="00B050"/>
              </a:solidFill>
              <a:cs typeface="+mn-ea"/>
              <a:sym typeface="+mn-ea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Oct 19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10:00am ~ 11:59am,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endParaRPr lang="en-US" altLang="zh-CN" dirty="0">
              <a:solidFill>
                <a:srgbClr val="00B050"/>
              </a:solidFill>
              <a:cs typeface="+mn-ea"/>
              <a:sym typeface="+mn-ea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Oct 22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nd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10:00am ~ 11:59am,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endParaRPr lang="en-US" altLang="zh-CN" dirty="0">
              <a:solidFill>
                <a:srgbClr val="00B050"/>
              </a:solidFill>
              <a:cs typeface="+mn-ea"/>
              <a:sym typeface="+mn-ea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Oct 26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10:00am ~ 11:59am,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endParaRPr lang="en-US" altLang="zh-CN" dirty="0">
              <a:solidFill>
                <a:srgbClr val="00B050"/>
              </a:solidFill>
              <a:cs typeface="+mn-ea"/>
              <a:sym typeface="+mn-ea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Nov 2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nd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10:00am ~ 11:59am,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(Daylight Time)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Nov 9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10:00am ~ 11:00am,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(Standard Time)</a:t>
            </a:r>
          </a:p>
          <a:p>
            <a:pPr eaLnBrk="1" hangingPunct="1"/>
            <a:endParaRPr lang="en-US" altLang="zh-CN" sz="2400" dirty="0">
              <a:solidFill>
                <a:srgbClr val="00B050"/>
              </a:solidFill>
              <a:cs typeface="+mn-ea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80460E-C9CB-42F0-BFF2-1D4AF8EB9D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AF9FAD-BBB7-42B5-B894-BB2D480453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1DFB98B-6B6A-4609-963B-87E30DABDD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887888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September 2021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2021-09-20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5CB283-0404-4F72-9905-3355934789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BE6062-52A8-41AF-A7C0-345BFA98AB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4C38BB3-F35A-4C75-872D-0D866BB15B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042688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TGbe had scheduled 4 conf. calls during the September electronic interim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Two Joint calls, and two parallel MAC/PHY calls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Covered comment resolution documents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Approved the resolution of </a:t>
            </a:r>
            <a:r>
              <a:rPr lang="en-US" sz="1400" dirty="0">
                <a:solidFill>
                  <a:schemeClr val="tx1"/>
                </a:solidFill>
              </a:rPr>
              <a:t>several technical/editorial </a:t>
            </a:r>
            <a:r>
              <a:rPr lang="en-US" sz="1400" dirty="0"/>
              <a:t>comments and PDT submissions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~30% of all CC36 comments are now resolved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Approved the creation of TGbe D1.2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TGbe D1.2 is expected to be available </a:t>
            </a:r>
            <a:r>
              <a:rPr lang="en-US" sz="1400" dirty="0">
                <a:solidFill>
                  <a:schemeClr val="tx1"/>
                </a:solidFill>
              </a:rPr>
              <a:t>by end of this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solidFill>
                  <a:srgbClr val="FF0000"/>
                </a:solidFill>
                <a:hlinkClick r:id="rId2"/>
              </a:rPr>
              <a:t>1319r8</a:t>
            </a:r>
            <a:r>
              <a:rPr lang="en-US" sz="1800" dirty="0"/>
              <a:t>, with queue statuses available </a:t>
            </a:r>
            <a:r>
              <a:rPr lang="en-US" sz="1800"/>
              <a:t>in </a:t>
            </a:r>
            <a:r>
              <a:rPr lang="en-US" sz="1800">
                <a:solidFill>
                  <a:srgbClr val="FF0000"/>
                </a:solidFill>
                <a:hlinkClick r:id="rId3"/>
              </a:rPr>
              <a:t>1478r3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Future Teleconference Plan is provided in the next slide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Motions List is available in </a:t>
            </a:r>
            <a:r>
              <a:rPr lang="en-US" sz="1800" dirty="0">
                <a:solidFill>
                  <a:srgbClr val="FF0000"/>
                </a:solidFill>
                <a:hlinkClick r:id="rId4"/>
              </a:rPr>
              <a:t>1982r44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7557F01-B7DC-4BC3-AB93-B8468FEA4F74}"/>
              </a:ext>
            </a:extLst>
          </p:cNvPr>
          <p:cNvGrpSpPr/>
          <p:nvPr/>
        </p:nvGrpSpPr>
        <p:grpSpPr>
          <a:xfrm>
            <a:off x="9370963" y="5383085"/>
            <a:ext cx="2644301" cy="1017715"/>
            <a:chOff x="9370963" y="5383085"/>
            <a:chExt cx="2644301" cy="101771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63C1BBB-9E3E-4DDB-B238-3727E341BADF}"/>
                </a:ext>
              </a:extLst>
            </p:cNvPr>
            <p:cNvSpPr/>
            <p:nvPr/>
          </p:nvSpPr>
          <p:spPr bwMode="auto">
            <a:xfrm>
              <a:off x="9372599" y="5578368"/>
              <a:ext cx="2514601" cy="49688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B1586FF-CE14-4479-B49C-37BB287E00A2}"/>
                </a:ext>
              </a:extLst>
            </p:cNvPr>
            <p:cNvSpPr txBox="1"/>
            <p:nvPr/>
          </p:nvSpPr>
          <p:spPr>
            <a:xfrm>
              <a:off x="9663399" y="6093023"/>
              <a:ext cx="22765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 Distribution of ~4350 CIDs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28824E0-A577-4284-8179-B1186D6E7896}"/>
                </a:ext>
              </a:extLst>
            </p:cNvPr>
            <p:cNvSpPr/>
            <p:nvPr/>
          </p:nvSpPr>
          <p:spPr bwMode="auto">
            <a:xfrm>
              <a:off x="9370963" y="5578368"/>
              <a:ext cx="611237" cy="496886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E2BCCB5-95F4-4FBF-9E46-C5F0500A8A35}"/>
                </a:ext>
              </a:extLst>
            </p:cNvPr>
            <p:cNvSpPr/>
            <p:nvPr/>
          </p:nvSpPr>
          <p:spPr bwMode="auto">
            <a:xfrm>
              <a:off x="9982199" y="5578368"/>
              <a:ext cx="1818051" cy="496886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C375ED8-6E9D-4C6A-8C77-71FD40F2862C}"/>
                </a:ext>
              </a:extLst>
            </p:cNvPr>
            <p:cNvSpPr/>
            <p:nvPr/>
          </p:nvSpPr>
          <p:spPr bwMode="auto">
            <a:xfrm>
              <a:off x="11800250" y="5578368"/>
              <a:ext cx="86948" cy="496886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3630052-50A5-49C0-92B3-30ABDDC668AE}"/>
                </a:ext>
              </a:extLst>
            </p:cNvPr>
            <p:cNvSpPr txBox="1"/>
            <p:nvPr/>
          </p:nvSpPr>
          <p:spPr>
            <a:xfrm>
              <a:off x="11643046" y="5388508"/>
              <a:ext cx="3722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9%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EC0D445-BF55-4AA5-BC72-828B84162DD6}"/>
                </a:ext>
              </a:extLst>
            </p:cNvPr>
            <p:cNvSpPr txBox="1"/>
            <p:nvPr/>
          </p:nvSpPr>
          <p:spPr>
            <a:xfrm>
              <a:off x="10705115" y="5388508"/>
              <a:ext cx="43152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67%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428687D-A48E-47B7-984F-B4798D48D222}"/>
                </a:ext>
              </a:extLst>
            </p:cNvPr>
            <p:cNvSpPr txBox="1"/>
            <p:nvPr/>
          </p:nvSpPr>
          <p:spPr>
            <a:xfrm>
              <a:off x="9542828" y="5383085"/>
              <a:ext cx="43152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24%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90DF394-8294-4E49-AC2E-8DC8E0677D31}"/>
              </a:ext>
            </a:extLst>
          </p:cNvPr>
          <p:cNvGrpSpPr/>
          <p:nvPr/>
        </p:nvGrpSpPr>
        <p:grpSpPr>
          <a:xfrm>
            <a:off x="8960992" y="2932785"/>
            <a:ext cx="3220528" cy="2415396"/>
            <a:chOff x="2592949" y="4277695"/>
            <a:chExt cx="3220528" cy="2415396"/>
          </a:xfrm>
        </p:grpSpPr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D7908B22-3A12-4D02-BF17-46E7CBE6024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592949" y="4277695"/>
              <a:ext cx="3220528" cy="2415396"/>
            </a:xfrm>
            <a:prstGeom prst="rect">
              <a:avLst/>
            </a:prstGeom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C11C14C-7EC1-41C9-ABC1-9A07AA319995}"/>
                </a:ext>
              </a:extLst>
            </p:cNvPr>
            <p:cNvSpPr/>
            <p:nvPr/>
          </p:nvSpPr>
          <p:spPr bwMode="auto">
            <a:xfrm>
              <a:off x="3078255" y="5674257"/>
              <a:ext cx="495193" cy="743623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DAC231B-B229-45CA-98BE-BCC46049E1A0}"/>
                </a:ext>
              </a:extLst>
            </p:cNvPr>
            <p:cNvSpPr/>
            <p:nvPr/>
          </p:nvSpPr>
          <p:spPr bwMode="auto">
            <a:xfrm>
              <a:off x="3701275" y="5973806"/>
              <a:ext cx="495193" cy="44007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AD07FA2-B31A-4DDB-8E71-8CE91F09851C}"/>
                </a:ext>
              </a:extLst>
            </p:cNvPr>
            <p:cNvSpPr/>
            <p:nvPr/>
          </p:nvSpPr>
          <p:spPr bwMode="auto">
            <a:xfrm>
              <a:off x="4942930" y="5832861"/>
              <a:ext cx="495193" cy="592475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AB188FE6-CB6E-4435-9845-4A54629535FC}"/>
              </a:ext>
            </a:extLst>
          </p:cNvPr>
          <p:cNvSpPr txBox="1"/>
          <p:nvPr/>
        </p:nvSpPr>
        <p:spPr>
          <a:xfrm>
            <a:off x="9775242" y="2841423"/>
            <a:ext cx="176262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Resolution Status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04D7139-CFC5-4C23-B8C7-D3DF41227A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901AD1E-B92A-44CD-ACC8-6BF300A954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ED5B621B-0AA8-4065-B21B-1C250CC1B5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086186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66708" y="1751013"/>
            <a:ext cx="5437717" cy="4343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400" dirty="0">
                <a:latin typeface="Times New Roman" panose="02020603050405020304" pitchFamily="18" charset="0"/>
              </a:rPr>
              <a:t>Oct 11 	(Monday)		– MAC/PHY		19:00-21:00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Oct 13	(Wednesday) 	– Joint (Motions) 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Oct 14	(Thursday) 	– MAC	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Oct 18 	(Monday)		– MAC/PHY		19:00-21:00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Oct 20	(Wednesday) 	– Joint	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Oct 21	(Thursday) 	– MAC	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Oct 25 	(Monday)		– MAC/PHY		19:00-21:00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Oct 27	(Wednesday) 	– Joint (Motions)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Oct 28	(Thursday) 	– MAC	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Nov 01 	(Monday)		– MAC/PHY	</a:t>
            </a:r>
            <a:r>
              <a:rPr lang="en-US" sz="1400">
                <a:latin typeface="Times New Roman" panose="02020603050405020304" pitchFamily="18" charset="0"/>
              </a:rPr>
              <a:t>	19:00-21:00 </a:t>
            </a:r>
            <a:r>
              <a:rPr lang="en-US" sz="1400" dirty="0">
                <a:latin typeface="Times New Roman" panose="02020603050405020304" pitchFamily="18" charset="0"/>
              </a:rPr>
              <a:t>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Nov 03	(Wednesday) 	– Joint	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Nov 04	(Thursday) 	– MAC	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Nov 08 	(Monday)		– MAC/PHY		19:00-21:00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Nov 10	(Wednesday) 	– Joint	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Nov 11	(Thursday) 	– MAC			10:00-12:00 ET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737DF73-1D87-41BC-91FB-A745EB8262F3}"/>
              </a:ext>
            </a:extLst>
          </p:cNvPr>
          <p:cNvSpPr txBox="1">
            <a:spLocks/>
          </p:cNvSpPr>
          <p:nvPr/>
        </p:nvSpPr>
        <p:spPr bwMode="auto">
          <a:xfrm>
            <a:off x="834435" y="1751013"/>
            <a:ext cx="5437717" cy="4343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400" u="sng" dirty="0">
                <a:highlight>
                  <a:srgbClr val="00FF00"/>
                </a:highlight>
                <a:latin typeface="Times New Roman" panose="02020603050405020304" pitchFamily="18" charset="0"/>
              </a:rPr>
              <a:t>Sept 13	(Monday) 		– MAC/PHY	19:00-21:00 ET</a:t>
            </a:r>
          </a:p>
          <a:p>
            <a:r>
              <a:rPr lang="en-US" sz="1400" u="sng" dirty="0">
                <a:highlight>
                  <a:srgbClr val="00FF00"/>
                </a:highlight>
                <a:latin typeface="Times New Roman" panose="02020603050405020304" pitchFamily="18" charset="0"/>
              </a:rPr>
              <a:t>Sept 15	(Wednesday) 	– Joint (Motions)	09:00-11:00 ET</a:t>
            </a:r>
          </a:p>
          <a:p>
            <a:r>
              <a:rPr lang="en-US" sz="1400" u="sng" dirty="0">
                <a:highlight>
                  <a:srgbClr val="00FF00"/>
                </a:highlight>
                <a:latin typeface="Times New Roman" panose="02020603050405020304" pitchFamily="18" charset="0"/>
              </a:rPr>
              <a:t>Sept 16	(Thursday) 	– MAC/PHY	09:00-11:00 ET</a:t>
            </a:r>
          </a:p>
          <a:p>
            <a:r>
              <a:rPr lang="en-US" sz="1400" u="sng" dirty="0">
                <a:highlight>
                  <a:srgbClr val="00FF00"/>
                </a:highlight>
                <a:latin typeface="Times New Roman" panose="02020603050405020304" pitchFamily="18" charset="0"/>
              </a:rPr>
              <a:t>Sept 20	(Monday) 		– Joint (Motions)	09:00-11:00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Sept 22	(Wednesday) 	– MAC 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Sept 23	(Thursday) 	– MAC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Sept 27 	(Monday)		– MAC/PHY	19:00-21:00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Sept 29	(Wednesday) 	– Joint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Sept 30	(Thursday) 	– MAC		10:00-12:00 ET</a:t>
            </a:r>
          </a:p>
          <a:p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Oct 04-08	(Mon-Fri)		– No Conf Call 	Golden Week</a:t>
            </a:r>
          </a:p>
          <a:p>
            <a:pPr lvl="0"/>
            <a:endParaRPr lang="en-US" sz="1400" dirty="0">
              <a:latin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CA0420-B6FA-4AF0-B9C9-B596945432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FAFFCD-E70C-40C1-9DD7-9562BE7928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FD1B55B5-EE63-4CC0-B925-C3D537C1D3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970709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PAR approved								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First TG meeting								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D0.1								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D1.0 WG Comment Collection 									May 		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D2.0 WG Comment Collection									Mar 		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D3.0 Letter Ballot </a:t>
            </a:r>
            <a:r>
              <a:rPr lang="en-US" dirty="0"/>
              <a:t>												Nov  		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Initial Sponsor Ballot (D4.0)								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Final 802.11 WG approval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 EC approval			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RevCom</a:t>
            </a:r>
            <a:r>
              <a:rPr lang="en-US" dirty="0"/>
              <a:t> and SASB approval									May           2024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FC44353-5B62-4184-B9EE-8F53C1925A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D0EED3C-2683-467A-A7BA-CF8072B307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E594E30C-B50F-4979-92A8-98C9763B3DD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312345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877F0-B033-4B0F-B2DE-ADA818E8EA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TGbf (WLAN Sensing)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B0D74-2A3C-4472-ADAF-6D0CF73881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No report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8EB5503-AA40-427A-9F59-4384E3612D5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7D2C790-972E-4E47-A754-EF5AB2AAEA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57</a:t>
            </a:fld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B85B7ED0-1636-4B60-9BE9-D8B18777956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90625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7AB24-DFFF-4925-8D28-7881636C04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TGbh (Random and Changing MAC Addresses)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1B42-5900-42CD-A36A-C3968C1BFD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No report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DB87C2E-A67F-4575-9A8B-6EF9169A1CB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7F419AC-417B-487C-8DF0-F8B06D8B0C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58</a:t>
            </a:fld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6228B2A7-DC5F-4896-A939-7E3995A0410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2398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A654A-939A-4A90-9272-262A71091F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TGbi (Enhanced Data Privacy)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483BDF-317F-41C8-AA99-9F0518F399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No report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1B4D77E-DF64-42DE-8BF9-CE0337654F8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7BBF848-0AB2-487D-ADB3-80BB1EE0F9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59</a:t>
            </a:fld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04DC0BFD-7396-4316-9FD4-4C40674586E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761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867C0-DE16-40E2-8E50-D6A1A8155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Attendees by affiliation</a:t>
            </a:r>
            <a:br>
              <a:rPr lang="en-US" dirty="0"/>
            </a:br>
            <a:r>
              <a:rPr lang="en-US" dirty="0"/>
              <a:t>(attended at least one meeting July to September)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21AE5-EB5E-4CF0-A5F5-FC001544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08059-8BA5-4ED7-89A0-1830D2473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Robert Stacey (Intel)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89981-0F8C-4894-9157-388EF44E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C591EF5-4858-4802-902F-E7A43E81BC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748423"/>
            <a:ext cx="8610600" cy="4705271"/>
          </a:xfrm>
        </p:spPr>
      </p:pic>
    </p:spTree>
    <p:extLst>
      <p:ext uri="{BB962C8B-B14F-4D97-AF65-F5344CB8AC3E}">
        <p14:creationId xmlns:p14="http://schemas.microsoft.com/office/powerpoint/2010/main" val="178438706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D501A-D05C-4716-960F-DC01FCD6F9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ITU AH (ITU Liaison)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35E60-CC25-4B2B-BAD8-D3507116F5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No report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E2368F8-F402-4B55-809B-6E2C32A5CBE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E8DFC44-2707-4433-833B-E1C2F5387A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60</a:t>
            </a:fld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F81AEE1C-6F22-4A63-B198-1B534B80987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10824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19376-A605-47BF-917D-CB82161DE2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802.15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96A900-FF1C-4E0B-84F5-CA950E8DE5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No report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2C1404E-F25A-4412-AB7D-564A757942E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9D761A3-093F-49C6-9E23-86DF66D152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61</a:t>
            </a:fld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0A5854AA-DA10-4C6A-827A-E981C498EE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77528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3B8D8-ABBB-4005-BFC9-FB54309A1D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802.18 (RR-TAG) liaison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A50E63-63AD-42A5-BE29-E609B5D22B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No report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5E5DFED-6D05-4B43-9880-1A6BF48F6E4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D4F466E-E73B-4237-9B95-114F0B802C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62</a:t>
            </a:fld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4B04D4DF-65AD-432C-9E08-09586F43FA8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18919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2EA66-19E7-47B6-A0F2-A22FDF637D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802.19 liaison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3B4D30-C293-4A20-A069-C192949984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No report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B2A2A91-0097-4D7E-8207-989B2FCDFD4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B898BFC-4631-4946-A1E0-BE2B24450A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63</a:t>
            </a:fld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0327D749-0C1E-4A68-B478-5CEEA9A60BE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289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18312-8B32-4EF3-A60E-0BAA89327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by subgroup (July to September)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0EB58-84BD-4A59-979A-CC5365F87061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September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DB3660-8F54-485A-ADFF-470042F74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Robert Stacey (Intel)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AE66F-EC38-468C-838B-30F3AE0D9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B6234C9D-39DB-40FA-86D4-9AD2118C6E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061" y="1447800"/>
            <a:ext cx="9160739" cy="5005895"/>
          </a:xfrm>
        </p:spPr>
      </p:pic>
    </p:spTree>
    <p:extLst>
      <p:ext uri="{BB962C8B-B14F-4D97-AF65-F5344CB8AC3E}">
        <p14:creationId xmlns:p14="http://schemas.microsoft.com/office/powerpoint/2010/main" val="1515437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6BA8E-3ABD-449B-8277-7ADBD40B3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by subgroup (September interim session)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8599135-CBA5-42B6-903D-A422D8D926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11" y="1747198"/>
            <a:ext cx="8652589" cy="4728216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B9BBB6-269E-4E55-BF80-0F808336A4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01E43-A4B7-4476-B423-7F840D3ADB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9E9BED-F645-45BB-8298-C7AE696B5F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0365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4805952-DE45-470E-A099-F2EDDF15A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Reports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227FC70-DDB2-4FB5-A2B1-1482B416BB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11CE1B-E9A5-49A4-A42F-3237D35A5F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E1A56-488E-4E62-B46F-6CE79BFFED8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2268-73D2-4562-B970-71FB8C184D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62180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c6689a7-e099-4b05-bbab-bcc547e00d32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3228</TotalTime>
  <Words>5072</Words>
  <Application>Microsoft Office PowerPoint</Application>
  <PresentationFormat>Widescreen</PresentationFormat>
  <Paragraphs>795</Paragraphs>
  <Slides>63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63</vt:i4>
      </vt:variant>
    </vt:vector>
  </HeadingPairs>
  <TitlesOfParts>
    <vt:vector size="70" baseType="lpstr">
      <vt:lpstr>Arial</vt:lpstr>
      <vt:lpstr>Arial Black</vt:lpstr>
      <vt:lpstr>Symbol</vt:lpstr>
      <vt:lpstr>Times New Roman</vt:lpstr>
      <vt:lpstr>Office Theme</vt:lpstr>
      <vt:lpstr>Document</vt:lpstr>
      <vt:lpstr>Dokument</vt:lpstr>
      <vt:lpstr>802.11 WG September 2021 Session Report</vt:lpstr>
      <vt:lpstr>Abstract</vt:lpstr>
      <vt:lpstr>Attendance data</vt:lpstr>
      <vt:lpstr>PowerPoint Presentation</vt:lpstr>
      <vt:lpstr>PowerPoint Presentation</vt:lpstr>
      <vt:lpstr>Attendees by affiliation (attended at least one meeting July to September)</vt:lpstr>
      <vt:lpstr>Attendance by subgroup (July to September)</vt:lpstr>
      <vt:lpstr>Attendance by subgroup (September interim session)</vt:lpstr>
      <vt:lpstr>Closing Reports</vt:lpstr>
      <vt:lpstr>802.11 WG Editor’s Meeting (September 2021)</vt:lpstr>
      <vt:lpstr>Abstract</vt:lpstr>
      <vt:lpstr>Agenda for 2021-09-13 meeting</vt:lpstr>
      <vt:lpstr>Volunteer Editor Contacts</vt:lpstr>
      <vt:lpstr>September 13th roundtable status report</vt:lpstr>
      <vt:lpstr>MIB Style, Visio and Frame Practices</vt:lpstr>
      <vt:lpstr>Editor Amendment Ordering</vt:lpstr>
      <vt:lpstr>Draft Development Snapshot</vt:lpstr>
      <vt:lpstr>PowerPoint Presentation</vt:lpstr>
      <vt:lpstr>PowerPoint Presentation</vt:lpstr>
      <vt:lpstr>PowerPoint Presentation</vt:lpstr>
      <vt:lpstr>Technical Report Status – September 2021</vt:lpstr>
      <vt:lpstr>WBA Reply LS Status – September 2021</vt:lpstr>
      <vt:lpstr>PowerPoint Presentation</vt:lpstr>
      <vt:lpstr>ARC SC (Acrhitecture)</vt:lpstr>
      <vt:lpstr>Coex SC</vt:lpstr>
      <vt:lpstr>PAR Review SC</vt:lpstr>
      <vt:lpstr>WNG SC (Wireless Next Generation)</vt:lpstr>
      <vt:lpstr>IEEE 802 JTC1 Standing Committee September 2021 (virtual) closing report</vt:lpstr>
      <vt:lpstr>The IEEE 802 JTC1 SC reviewed the PSDO process status</vt:lpstr>
      <vt:lpstr>IEEE 802 needs to resolve an 802.11ax related IPR issue that arose during the 60-day ballot of the PSDO process</vt:lpstr>
      <vt:lpstr>Motion proposing response to comments on 802.11ax during the 60-ballot in the PSDO process</vt:lpstr>
      <vt:lpstr>The IEEE 802 JTC1 SC reviewed  SC6’s virtual meeting in Aug/Sep 2021</vt:lpstr>
      <vt:lpstr>The IEEE 802 JTC1 SC developed a response to a HK NB critique of 802.11ax/be</vt:lpstr>
      <vt:lpstr>Motion proposing response to comments from the HK NB in WG1 N289 </vt:lpstr>
      <vt:lpstr>The IEEE 802 JTC1 SC will undertake its usual work at its virtual meeting in November 2021</vt:lpstr>
      <vt:lpstr>TGme (Maintenance)</vt:lpstr>
      <vt:lpstr>TGaz (Next Generation Positioning)</vt:lpstr>
      <vt:lpstr>Light Communications Task Group (TGbb)  September 2021 Closing Report</vt:lpstr>
      <vt:lpstr>Abstract</vt:lpstr>
      <vt:lpstr>TGbb activities at the September 2021 meeting</vt:lpstr>
      <vt:lpstr>TGbb moving forward</vt:lpstr>
      <vt:lpstr>TGbc Closing Report</vt:lpstr>
      <vt:lpstr>Abstract</vt:lpstr>
      <vt:lpstr>Meeting Goals &amp; Accomplishments of the week</vt:lpstr>
      <vt:lpstr>Plans for Next Meeting &amp; Upcoming Telcos</vt:lpstr>
      <vt:lpstr>TGbc schedule (unchanged)</vt:lpstr>
      <vt:lpstr>References</vt:lpstr>
      <vt:lpstr>IEEE 802.11 Interim Sep 2021 IEEE 802.11 TGbd Closing Report</vt:lpstr>
      <vt:lpstr>TGbd’s Progress during the Sep 802.11 interim week</vt:lpstr>
      <vt:lpstr>TGbd Progress Documents</vt:lpstr>
      <vt:lpstr>IEEE 802.11 TGbd Timeline</vt:lpstr>
      <vt:lpstr>IEEE 802.11 TGbd TC Plan</vt:lpstr>
      <vt:lpstr>TGbe September 2021 Closing Report</vt:lpstr>
      <vt:lpstr>TGbe (Extremely High Throughput)</vt:lpstr>
      <vt:lpstr>Teleconference Plan</vt:lpstr>
      <vt:lpstr>Timeline</vt:lpstr>
      <vt:lpstr>TGbf (WLAN Sensing)</vt:lpstr>
      <vt:lpstr>TGbh (Random and Changing MAC Addresses)</vt:lpstr>
      <vt:lpstr>TGbi (Enhanced Data Privacy)</vt:lpstr>
      <vt:lpstr>ITU AH (ITU Liaison)</vt:lpstr>
      <vt:lpstr>802.15 </vt:lpstr>
      <vt:lpstr>802.18 (RR-TAG) liaison</vt:lpstr>
      <vt:lpstr>802.19 liaison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153</cp:revision>
  <cp:lastPrinted>1601-01-01T00:00:00Z</cp:lastPrinted>
  <dcterms:created xsi:type="dcterms:W3CDTF">2018-05-10T15:59:06Z</dcterms:created>
  <dcterms:modified xsi:type="dcterms:W3CDTF">2021-09-20T14:52:42Z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2019-03-15 16:56:13Z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