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395" r:id="rId4"/>
    <p:sldId id="443" r:id="rId5"/>
    <p:sldId id="448" r:id="rId6"/>
    <p:sldId id="449" r:id="rId7"/>
    <p:sldId id="447" r:id="rId8"/>
    <p:sldId id="1603" r:id="rId9"/>
    <p:sldId id="1604" r:id="rId10"/>
    <p:sldId id="258" r:id="rId11"/>
    <p:sldId id="259" r:id="rId12"/>
    <p:sldId id="283" r:id="rId13"/>
    <p:sldId id="262" r:id="rId14"/>
    <p:sldId id="265" r:id="rId15"/>
    <p:sldId id="278" r:id="rId16"/>
    <p:sldId id="273" r:id="rId17"/>
    <p:sldId id="282" r:id="rId18"/>
    <p:sldId id="338" r:id="rId19"/>
    <p:sldId id="339" r:id="rId20"/>
    <p:sldId id="342" r:id="rId21"/>
    <p:sldId id="340" r:id="rId22"/>
    <p:sldId id="343" r:id="rId23"/>
    <p:sldId id="341" r:id="rId24"/>
    <p:sldId id="344" r:id="rId25"/>
    <p:sldId id="345" r:id="rId26"/>
    <p:sldId id="346" r:id="rId27"/>
    <p:sldId id="347" r:id="rId28"/>
    <p:sldId id="348" r:id="rId29"/>
    <p:sldId id="270" r:id="rId30"/>
    <p:sldId id="1580" r:id="rId31"/>
    <p:sldId id="1581" r:id="rId32"/>
    <p:sldId id="1578" r:id="rId33"/>
    <p:sldId id="1582" r:id="rId34"/>
    <p:sldId id="1583" r:id="rId35"/>
    <p:sldId id="269" r:id="rId36"/>
    <p:sldId id="1584" r:id="rId37"/>
    <p:sldId id="1585" r:id="rId38"/>
    <p:sldId id="1586" r:id="rId39"/>
    <p:sldId id="1587" r:id="rId40"/>
    <p:sldId id="263" r:id="rId41"/>
    <p:sldId id="264" r:id="rId42"/>
    <p:sldId id="1588" r:id="rId43"/>
    <p:sldId id="1589" r:id="rId44"/>
    <p:sldId id="266" r:id="rId45"/>
    <p:sldId id="1590" r:id="rId46"/>
    <p:sldId id="268" r:id="rId47"/>
    <p:sldId id="1591" r:id="rId48"/>
    <p:sldId id="1592" r:id="rId49"/>
    <p:sldId id="1573" r:id="rId50"/>
    <p:sldId id="1576" r:id="rId51"/>
    <p:sldId id="1575" r:id="rId52"/>
    <p:sldId id="1577" r:id="rId53"/>
    <p:sldId id="261" r:id="rId54"/>
    <p:sldId id="1593" r:id="rId55"/>
    <p:sldId id="1594" r:id="rId56"/>
    <p:sldId id="1595" r:id="rId57"/>
    <p:sldId id="1596" r:id="rId58"/>
    <p:sldId id="1597" r:id="rId59"/>
    <p:sldId id="1598" r:id="rId60"/>
    <p:sldId id="1599" r:id="rId61"/>
    <p:sldId id="1600" r:id="rId62"/>
    <p:sldId id="1601" r:id="rId63"/>
    <p:sldId id="1602" r:id="rId6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32" autoAdjust="0"/>
    <p:restoredTop sz="94660"/>
  </p:normalViewPr>
  <p:slideViewPr>
    <p:cSldViewPr>
      <p:cViewPr varScale="1">
        <p:scale>
          <a:sx n="81" d="100"/>
          <a:sy n="81" d="100"/>
        </p:scale>
        <p:origin x="39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28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76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38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8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82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00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64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42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66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48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72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802.11-18/1390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2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4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7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1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69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49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6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claudiodasilva@fb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Yujin.Noh@senscomm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carol@ansley.com" TargetMode="External"/><Relationship Id="rId4" Type="http://schemas.openxmlformats.org/officeDocument/2006/relationships/hyperlink" Target="mailto:pecclesi@cisco.com" TargetMode="External"/><Relationship Id="rId9" Type="http://schemas.openxmlformats.org/officeDocument/2006/relationships/hyperlink" Target="mailto:harrybims@me.com" TargetMode="External"/><Relationship Id="rId14" Type="http://schemas.openxmlformats.org/officeDocument/2006/relationships/hyperlink" Target="mailto:emily.h.qi@intel.co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1311-03-AANI-aani-sc-agenda-september-2021-interim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1/11-21-0170-00-0000-2021-jan-liaison-from-wba-re-convergence.doc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5-AANI-draft-technical-report-on-interworking-between-3gpp-5g-network-wlan.docx" TargetMode="External"/><Relationship Id="rId2" Type="http://schemas.openxmlformats.org/officeDocument/2006/relationships/hyperlink" Target="https://mentor.ieee.org/802.11/dcn/21/11-21-1514-00-AANI-press-release-for-aani-interworking-between-3gpp-5g-network-wla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013-16-AANI-draft-technical-report-on-interworking-between-3gpp-5g-network-wlan.doc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98-03-AANI-draft-ls-response-to-wba-qos-material.docx" TargetMode="External"/><Relationship Id="rId2" Type="http://schemas.openxmlformats.org/officeDocument/2006/relationships/hyperlink" Target="https://mentor.ieee.org/802.11/dcn/21/11-21-1198-02-AANI-draft-ls-response-to-wba-qos-material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2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2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65-00-00EC-ieee-802-status-report-for-sc6.ppt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50-00-0jtc-response-to-n289.docx" TargetMode="External"/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50-00-0jtc-response-to-n289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4-00-00bd-tgbd-september-interim-2021-teleconference-minutes.docx" TargetMode="External"/><Relationship Id="rId2" Type="http://schemas.openxmlformats.org/officeDocument/2006/relationships/hyperlink" Target="https://mentor.ieee.org/802.11/dcn/21/11-21-1326-07-00bd-tgbd-teleconference-agenda-for-sep-2021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78-03-00be-sept-nov-tgbe-teleconference-agenda.docx" TargetMode="External"/><Relationship Id="rId2" Type="http://schemas.openxmlformats.org/officeDocument/2006/relationships/hyperlink" Target="https://mentor.ieee.org/802.11/dcn/21/11-21-1319-08-00be-tgbe-sept-2021-meeting-agend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hyperlink" Target="https://mentor.ieee.org/802.11/dcn/20/11-20-1982-44-00be-tgbe-motions-list-for-teleconferences-part-2.pptx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September 2021 Session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2021-09-20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450121"/>
              </p:ext>
            </p:extLst>
          </p:nvPr>
        </p:nvGraphicFramePr>
        <p:xfrm>
          <a:off x="989013" y="2411413"/>
          <a:ext cx="100393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539535" progId="Word.Document.8">
                  <p:embed/>
                </p:oleObj>
              </mc:Choice>
              <mc:Fallback>
                <p:oleObj name="Document" r:id="rId3" imgW="1051200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1413"/>
                        <a:ext cx="10039350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(September 2021)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A5C762-28EA-4FE4-9B30-58A6DE8233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999381-8139-470C-B1FF-DC8B420CE2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C5E34-310A-4978-B67C-396F203175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1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1A4D74-8AB1-4FAB-8611-33CC838F66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25B7C9-CF31-428E-8FF8-13425BB889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A0119-C488-4F2E-8022-D18D28ADD1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325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2021-09-13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Learnings from 11ax, 11ay role-in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09/1034r19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2D4824A-244E-4E49-B9BC-5BA368E520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04B0FA4-20A5-4069-A930-20A80294EB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30AE298-5C44-4DB2-B87B-056BD7925A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19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-</a:t>
            </a:r>
            <a:r>
              <a:rPr lang="en-US" sz="1600" dirty="0"/>
              <a:t> </a:t>
            </a:r>
            <a:r>
              <a:rPr lang="it-IT" sz="1600" dirty="0">
                <a:hlinkClick r:id="rId4"/>
              </a:rPr>
              <a:t>pecclesi@cisco.com</a:t>
            </a:r>
            <a:r>
              <a:rPr lang="it-IT" sz="1600" b="1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1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97B8EA-243A-4BC4-899C-BF9F6130D7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47397-DC74-4DB3-A738-BBCD0A61F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7D043DD-A965-47A2-9121-99253061B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759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September 13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400" dirty="0"/>
              <a:t>11az – </a:t>
            </a:r>
            <a:r>
              <a:rPr lang="en-US" sz="1400" dirty="0"/>
              <a:t> LB255 on D4.0 closed recently with 77 comments. Targeting SA ballot: recirc either unchanged D4.0 or D5.0 with minor changes coming out of September.</a:t>
            </a:r>
            <a:endParaRPr lang="en-GB" sz="1400" dirty="0"/>
          </a:p>
          <a:p>
            <a:r>
              <a:rPr lang="en-GB" sz="1400" dirty="0"/>
              <a:t>11ba – </a:t>
            </a:r>
            <a:r>
              <a:rPr lang="en-US" sz="1400" dirty="0"/>
              <a:t> Initial review with publication editor complete. Expecting publication this month. </a:t>
            </a:r>
          </a:p>
          <a:p>
            <a:r>
              <a:rPr lang="en-GB" sz="1400" dirty="0"/>
              <a:t>11bb –  D0.6 out for CC, down to 24 pages (removed optimized PHY). Next draft expected to go to WG LB.</a:t>
            </a:r>
          </a:p>
          <a:p>
            <a:r>
              <a:rPr lang="en-GB" sz="1400" dirty="0"/>
              <a:t>11bc –  Current draft 1.04, now in FrameMaker. Updated to latest baseline. Last 70 comment should be done this week. D2.0 coming out of November.</a:t>
            </a:r>
          </a:p>
          <a:p>
            <a:r>
              <a:rPr lang="en-GB" sz="1400" dirty="0"/>
              <a:t>11bd –  Comment assignment done. 68 (25%) ready for motion.  Continue comment resolution this session. Expect D3.0 coming out of November session.</a:t>
            </a:r>
          </a:p>
          <a:p>
            <a:r>
              <a:rPr lang="en-GB" sz="1400" dirty="0"/>
              <a:t>11be – </a:t>
            </a:r>
            <a:r>
              <a:rPr lang="en-US" sz="1400" dirty="0"/>
              <a:t> 466 with approved resolutions. 691 ready for motion. 3215 pending resolution. (27% complete) Continue CR this week. D1.3 about two weeks after session. Expect D2.0 in March 2022.</a:t>
            </a:r>
          </a:p>
          <a:p>
            <a:r>
              <a:rPr lang="en-US" sz="1400" dirty="0"/>
              <a:t>11bf </a:t>
            </a:r>
            <a:r>
              <a:rPr lang="en-GB" sz="1400" dirty="0"/>
              <a:t>–</a:t>
            </a:r>
            <a:r>
              <a:rPr lang="en-US" sz="1400" dirty="0"/>
              <a:t>  Still building SFD, will freeze soon. Target January – more like March - for D0.1.</a:t>
            </a:r>
          </a:p>
          <a:p>
            <a:r>
              <a:rPr lang="en-GB" sz="1400" dirty="0"/>
              <a:t>11bh – About to shift to text development. Expect D0.1 in March 2022.</a:t>
            </a:r>
          </a:p>
          <a:p>
            <a:r>
              <a:rPr lang="en-GB" sz="1400" dirty="0"/>
              <a:t>11bi –  Still reviewing use cases and technical presentations.</a:t>
            </a:r>
          </a:p>
          <a:p>
            <a:r>
              <a:rPr lang="en-GB" sz="1400" dirty="0" err="1"/>
              <a:t>REVme</a:t>
            </a:r>
            <a:r>
              <a:rPr lang="en-GB" sz="1400" dirty="0"/>
              <a:t> –  D0.3 includes 11ax and 11ay. Resolved 138 out of 604 comments. Hope to roll in 11ba end of September and before November. Expect D1.0 (with 11ba) coming out of November.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C9D4A-D462-44F1-BC5B-143A5E5CA8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33EF3-3CD9-4740-BFE2-AEF3377D3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B59009F-A416-44CA-A103-FD185A3DB8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782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ACD37-2BF5-4330-8311-472905115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F4F21-D9DB-439E-9092-315FDF16F6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E21A9A2-C864-4E8D-8410-89B5C07022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068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Sept 2021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November, changes are usually based on MDR suitability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181097"/>
              </p:ext>
            </p:extLst>
          </p:nvPr>
        </p:nvGraphicFramePr>
        <p:xfrm>
          <a:off x="838200" y="2057400"/>
          <a:ext cx="10546268" cy="501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5**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6**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~700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5944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786844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*Published ** Reviewed in July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8AB704-EC47-417A-B66E-F7E39F68F0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A34BA4-C637-4C8A-9D5B-0FEE886897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1D595F8-7C54-462D-89FF-75AF22D9CE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145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684779"/>
              </p:ext>
            </p:extLst>
          </p:nvPr>
        </p:nvGraphicFramePr>
        <p:xfrm>
          <a:off x="737392" y="1374227"/>
          <a:ext cx="9395946" cy="496930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77514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Roy Want, Chao Chun Wang,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Yujin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Volker Jungnickel, Harry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Sept 2021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8D7C6-3558-432A-A3C1-485F6FE619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5BF15D-CF5D-4E4E-AD6D-1EFFBCC7BB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09E5B49-9FE7-49B6-B5E5-F75125C671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901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September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2021-09-19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2C6FA98-38D1-4800-8C1A-255F80D1B06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58779BD-A926-4D1D-89E5-6D0FBADEEC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3269521-4479-4749-A1B8-8059420493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87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2707" y="1494405"/>
            <a:ext cx="9829800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report contains the closing report of the for AANI SC for the September </a:t>
            </a:r>
            <a:r>
              <a:rPr lang="en-US" dirty="0"/>
              <a:t>2021 802.11 Interim Meeting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971440-4CF3-48B7-B529-BF17CAFD4A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695762-18DD-41E5-8266-DCA8E5C6D6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1718633-D0E5-45F4-A1C0-E3545C4EAE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6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This document is a digest of the closing reports of all 802.11 sub-groups for presentation at the September 2021 closing plenary meeting. Liaison reports (including liaison reports from the mid-week plenary) are also included.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Meeting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6942" y="1494405"/>
            <a:ext cx="11277599" cy="4525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2800" dirty="0"/>
              <a:t>3 Teleconferences were held (</a:t>
            </a:r>
            <a:r>
              <a:rPr lang="en-US" altLang="en-US" b="0" dirty="0"/>
              <a:t>Agenda: </a:t>
            </a:r>
            <a:r>
              <a:rPr lang="en-US" altLang="en-US" b="0" dirty="0">
                <a:hlinkClick r:id="rId2"/>
              </a:rPr>
              <a:t>11-21/1311r3</a:t>
            </a:r>
            <a:r>
              <a:rPr lang="en-US" altLang="en-US" sz="2800" b="0" dirty="0"/>
              <a:t>)</a:t>
            </a:r>
            <a:r>
              <a:rPr lang="en-GB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Monday 13 September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14 July 202111:15-13:15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Friday 17 July 2021 9:00-11:00 h ET</a:t>
            </a:r>
          </a:p>
          <a:p>
            <a:pPr marL="0" indent="0"/>
            <a:r>
              <a:rPr lang="en-GB" sz="2800" dirty="0"/>
              <a:t>The AANI SC has made progress on the two topics on the AANI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The completion of the technical report on: “</a:t>
            </a:r>
            <a:r>
              <a:rPr lang="en-US" sz="2400" dirty="0"/>
              <a:t>Interworking between 3GPP 5G network &amp; WLAN” (</a:t>
            </a:r>
            <a:r>
              <a:rPr lang="en-US" sz="24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11-20/0013</a:t>
            </a:r>
            <a:r>
              <a:rPr lang="en-US" sz="2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The reply LS to the WBA LS </a:t>
            </a:r>
            <a:r>
              <a:rPr lang="en-US" sz="2400" b="0" dirty="0"/>
              <a:t>(LS </a:t>
            </a:r>
            <a:r>
              <a:rPr lang="en-US" sz="2400" b="0" dirty="0">
                <a:hlinkClick r:id="rId4"/>
              </a:rPr>
              <a:t>11-21-0170r0</a:t>
            </a:r>
            <a:r>
              <a:rPr lang="en-US" sz="2400" b="0" dirty="0"/>
              <a:t>, related presentation </a:t>
            </a:r>
            <a:r>
              <a:rPr lang="en-US" sz="2400" b="0" dirty="0">
                <a:solidFill>
                  <a:srgbClr val="CCCCFF"/>
                </a:solidFill>
              </a:rPr>
              <a:t>11-21/0408r0</a:t>
            </a:r>
            <a:r>
              <a:rPr lang="en-US" sz="2400" b="0" dirty="0"/>
              <a:t>) </a:t>
            </a:r>
            <a:endParaRPr lang="en-US" sz="24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20BDB89-01FC-4FF0-9FD0-81BBAA05A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99666BE-2CB4-457E-9A54-17D2CDAA8D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0537D8F-A5B3-4934-A59E-8AC946D2FE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16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522054"/>
          </a:xfrm>
        </p:spPr>
        <p:txBody>
          <a:bodyPr/>
          <a:lstStyle/>
          <a:p>
            <a:r>
              <a:rPr lang="en-US" dirty="0"/>
              <a:t>Technical Report Status –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46" y="1157521"/>
            <a:ext cx="11346391" cy="5330195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Technical report: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+mj-lt"/>
                <a:hlinkClick r:id="rId2"/>
              </a:rPr>
              <a:t>11-21/1514r0</a:t>
            </a:r>
            <a:r>
              <a:rPr lang="en-US" altLang="en-US" sz="1800" dirty="0">
                <a:latin typeface="+mj-lt"/>
              </a:rPr>
              <a:t> </a:t>
            </a:r>
            <a:r>
              <a:rPr lang="en-US" altLang="en-US" sz="1600" dirty="0"/>
              <a:t>“</a:t>
            </a:r>
            <a:r>
              <a:rPr lang="en-US" sz="1600" dirty="0"/>
              <a:t>Press Release for AANI: Interworking between 3GPP 5G Network &amp; WLAN”, Hyun Seo Oh (ETRI)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3"/>
              </a:rPr>
              <a:t>11-20/0013r15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1600" dirty="0"/>
              <a:t>“Draft technical report on interworking between 3GPP 5G network and WLAN“, Hyun Seo Oh (ETRI) 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4"/>
              </a:rPr>
              <a:t>11-20/0013r16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1600" dirty="0"/>
              <a:t>“Draft technical report on interworking between 3GPP 5G network and WLAN“, Hyun Seo Oh (ETRI) 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endParaRPr lang="en-US" sz="1600" dirty="0"/>
          </a:p>
          <a:p>
            <a:pPr marL="0" indent="0"/>
            <a:r>
              <a:rPr lang="en-US" dirty="0"/>
              <a:t>Progress on</a:t>
            </a:r>
            <a:r>
              <a:rPr lang="en-GB" dirty="0"/>
              <a:t>: “</a:t>
            </a:r>
            <a:r>
              <a:rPr lang="en-US" dirty="0"/>
              <a:t>Interworking between 3GPP 5G network &amp; WLAN”</a:t>
            </a:r>
            <a:endParaRPr lang="en-US" sz="2000" u="sng" dirty="0">
              <a:solidFill>
                <a:srgbClr val="0000FF"/>
              </a:solidFill>
              <a:latin typeface="+mj-lt"/>
            </a:endParaRPr>
          </a:p>
          <a:p>
            <a:pPr marL="0" indent="0"/>
            <a:r>
              <a:rPr lang="en-US" sz="2200" b="0" dirty="0"/>
              <a:t>The technical report was reviewed and updated.</a:t>
            </a:r>
          </a:p>
          <a:p>
            <a:r>
              <a:rPr lang="en-US" sz="2200" b="0" dirty="0"/>
              <a:t>A Motion was passed in the AANI SC:</a:t>
            </a:r>
            <a:br>
              <a:rPr lang="en-US" sz="2200" b="0" dirty="0"/>
            </a:br>
            <a:r>
              <a:rPr lang="en-US" sz="3200" dirty="0">
                <a:solidFill>
                  <a:schemeClr val="tx1"/>
                </a:solidFill>
              </a:rPr>
              <a:t>The AANI SC requests 802.11 WG to review and consider the completed report in </a:t>
            </a:r>
            <a:r>
              <a:rPr lang="en-US" sz="3200" dirty="0">
                <a:solidFill>
                  <a:schemeClr val="tx1"/>
                </a:solidFill>
                <a:hlinkClick r:id="rId4"/>
              </a:rPr>
              <a:t>11-20/0013r16</a:t>
            </a:r>
            <a:r>
              <a:rPr lang="en-US" sz="3200" dirty="0">
                <a:solidFill>
                  <a:schemeClr val="tx1"/>
                </a:solidFill>
              </a:rPr>
              <a:t> the “Draft technical report on interworking between 3GPP 5G network &amp; WLAN”.  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Moved: Stuart Kerry; Second: Marco Hernandez </a:t>
            </a:r>
            <a:br>
              <a:rPr lang="en-US" sz="3200" b="0" dirty="0">
                <a:solidFill>
                  <a:schemeClr val="tx1"/>
                </a:solidFill>
              </a:rPr>
            </a:br>
            <a:r>
              <a:rPr lang="en-US" sz="3200" b="0" dirty="0">
                <a:solidFill>
                  <a:schemeClr val="tx1"/>
                </a:solidFill>
              </a:rPr>
              <a:t>Yes 14, No 0, Abs 0, DNV 1 – unanimous</a:t>
            </a:r>
            <a:endParaRPr lang="en-US" sz="2800" b="0" dirty="0"/>
          </a:p>
          <a:p>
            <a:pPr>
              <a:buFont typeface="+mj-lt"/>
              <a:buAutoNum type="alphaLcParenR"/>
            </a:pPr>
            <a:endParaRPr lang="en-US" sz="2200" b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47413DC-981E-4444-BDD5-5DB9D6F03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A741B8-1268-498E-B566-9136431353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F0E7A16-7809-4A39-9F98-746456A019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080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WBA Reply LS Status –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19" y="1245067"/>
            <a:ext cx="11026774" cy="5027613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802.11 Reply LS to WBA: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dirty="0">
                <a:hlinkClick r:id="rId2"/>
              </a:rPr>
              <a:t>11-21/1198r2</a:t>
            </a:r>
            <a:r>
              <a:rPr lang="en-US" sz="1600" dirty="0"/>
              <a:t> </a:t>
            </a:r>
            <a:r>
              <a:rPr lang="en-US" sz="1600" b="0" dirty="0"/>
              <a:t>“Draft LS Response to WBA QoS material” Thomas Derham (Broadcom)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dirty="0">
                <a:hlinkClick r:id="rId3"/>
              </a:rPr>
              <a:t>11-21/1198r3</a:t>
            </a:r>
            <a:r>
              <a:rPr lang="en-US" sz="1600" dirty="0"/>
              <a:t> </a:t>
            </a:r>
            <a:r>
              <a:rPr lang="en-US" sz="1600" b="0" dirty="0"/>
              <a:t>“Draft LS Response to WBA QoS material” Thomas Derham (Broadcom) </a:t>
            </a:r>
            <a:endParaRPr lang="en-US" sz="1800" b="0" dirty="0"/>
          </a:p>
          <a:p>
            <a:pPr marL="0" indent="0"/>
            <a:r>
              <a:rPr lang="en-US" dirty="0"/>
              <a:t>Progress was made on the 802.11 reply LS to WBA 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The draft document (</a:t>
            </a:r>
            <a:r>
              <a:rPr lang="en-US" sz="2000" dirty="0">
                <a:hlinkClick r:id="rId2"/>
              </a:rPr>
              <a:t>11-21/1198r2)</a:t>
            </a:r>
            <a:r>
              <a:rPr lang="en-US" sz="2000" dirty="0"/>
              <a:t> </a:t>
            </a:r>
            <a:r>
              <a:rPr lang="en-US" b="0" dirty="0"/>
              <a:t>was discussed and updated</a:t>
            </a:r>
          </a:p>
          <a:p>
            <a:r>
              <a:rPr lang="en-US" dirty="0"/>
              <a:t>A motion was passed:</a:t>
            </a:r>
            <a:br>
              <a:rPr lang="en-US" dirty="0"/>
            </a:br>
            <a:r>
              <a:rPr lang="en-US" sz="3200" b="1" dirty="0">
                <a:solidFill>
                  <a:schemeClr val="tx1"/>
                </a:solidFill>
              </a:rPr>
              <a:t>The AANI SC requests the 802.11 WG to send the reply LS in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11-21/1198r3</a:t>
            </a:r>
            <a:r>
              <a:rPr lang="en-US" sz="3200" b="1" u="sng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“Draft LS Response to WBA QoS material” to WBA, with editorial privileges given to the WG Chair.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Moved: Thomas Derham; Second: Marco Hernandez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	</a:t>
            </a:r>
            <a:r>
              <a:rPr lang="en-US" sz="3200" b="0" dirty="0">
                <a:solidFill>
                  <a:schemeClr val="tx1"/>
                </a:solidFill>
              </a:rPr>
              <a:t>Yes 4, No 1, Abs 2, DNV 2 – Passed</a:t>
            </a:r>
            <a:endParaRPr lang="en-US" b="0" dirty="0"/>
          </a:p>
          <a:p>
            <a:pPr marL="0" indent="0"/>
            <a:r>
              <a:rPr lang="en-US" b="0" dirty="0"/>
              <a:t>A motion will be made to send this reply LS later in this meeting.</a:t>
            </a:r>
          </a:p>
          <a:p>
            <a:pPr marL="857250" lvl="1" indent="-457200">
              <a:buFont typeface="+mj-lt"/>
              <a:buAutoNum type="alphaLcParenR"/>
            </a:pPr>
            <a:endParaRPr lang="en-GB" sz="1800" b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D268B4-C2EE-459E-8F94-21E56D004F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BC93EE2-7BC2-4046-8330-686C83A8B8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FE3C650-C98F-479F-9F89-FD6080CEFB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636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514600" y="725764"/>
            <a:ext cx="7772400" cy="6026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586971" y="1466989"/>
            <a:ext cx="9822392" cy="486989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dirty="0"/>
              <a:t>802.11 WG November Interim Teleconferences (TBC)</a:t>
            </a:r>
            <a:br>
              <a:rPr lang="it-IT" altLang="en-US" dirty="0"/>
            </a:br>
            <a:r>
              <a:rPr lang="it-IT" altLang="en-US" b="0" dirty="0"/>
              <a:t>the AANI SC - requested 2 meeting slots: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Tuesday 9 Nov 11:15-13:15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Wednesday 10 Nov 19:00-21:00 ET</a:t>
            </a:r>
            <a:endParaRPr lang="it-IT" altLang="en-US" dirty="0"/>
          </a:p>
          <a:p>
            <a:r>
              <a:rPr lang="it-IT" altLang="en-US" dirty="0"/>
              <a:t>AANI SC Teleconference Plan – Agendas will be provided: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None scheduled, will be scheduled as required - with 10 days notification</a:t>
            </a:r>
          </a:p>
          <a:p>
            <a:endParaRPr lang="en-US" sz="2000" dirty="0"/>
          </a:p>
          <a:p>
            <a:r>
              <a:rPr lang="en-US" sz="2000" dirty="0"/>
              <a:t>The AANI SC is contribution driven, if you have a topic appropriate for the AANI SC please provide a contribution and notify the Chair.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8E61C-B1F9-4081-9E8C-B95E9FD25C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9CF7A-02A5-4041-A515-FC1F353012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24317F3-A9F0-4F7D-A418-360B06A1B8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38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A7D22-4DB5-40BC-A451-582719E4D9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ARC SC (Acrhitecture)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4BE6C1-B4E8-4DDC-9930-6BD610E7A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07116BC-BA4F-44D8-8C60-74E4AA5C6D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789E7A-A6E9-478E-BB1F-0086714D9A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BAC1C88-4D11-47A0-B604-F8C30C38C2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75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6AF2-BF79-44ED-8F8D-0F900FE44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Coex SC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2469E-BB9A-46AB-9107-9F9E20FF4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0DE503-4358-4660-A606-F044843A09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106CCD-7EF9-41B4-84B3-2E32E00BE2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06C38D5-CB29-4EE9-8865-AE23C1C27D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68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7629-231A-4492-A5B2-8E416C1C95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PAR Review SC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53B66-4596-4F29-8D2B-11ADF8901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8F72ED-8E05-4728-A239-39976B5117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B2B393-C4C2-48ED-A9E7-11BB7714D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A338B23-02AF-48B8-9216-DF69B239B15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68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BF17-9457-4C51-8DAD-F916E0936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WNG SC (Wireless Next Generation)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7E140-BA5E-46B3-95A5-BD969C10D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219AE8-CD1A-41E3-A4F6-B29A445D02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013874E-DF40-4D8D-B83E-AE7048BBA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583009E-7136-4BDB-83D6-A8DF21E242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060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September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20210915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260249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D6840B-7A06-41B4-A4D5-ED4C1E412E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8017B9-CC9A-4FAF-B417-C26584603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7D377-5DD6-46A6-9CD1-E1DEDECD9E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91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503946"/>
            <a:ext cx="3997640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topics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 passed its 60-day ballot but IPR issues were raised (in addition to usual complaints about security)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802.11ay &amp; 802.11ba are likely to run into same IPR  issues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802.11md will enter FDIS ballot soon</a:t>
            </a:r>
            <a:endParaRPr kumimoji="0" lang="en-A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8846E8E-B910-4BA5-B719-8E88900E0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885913"/>
              </p:ext>
            </p:extLst>
          </p:nvPr>
        </p:nvGraphicFramePr>
        <p:xfrm>
          <a:off x="1352557" y="2503947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261CB-37B5-4D96-A956-7F026C7E58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BFF6611-9DDC-44D0-AED9-10214736C1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7F3C60A-C084-4DCF-8030-33464DA171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1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Attendance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Robert Stacey (Intel)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4E27-D518-46FD-A631-6F95208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needs to resolve an 802.11ax related IPR issue that arose during the 60-day ballot of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854F-94B7-4DC7-A12C-4104DA436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60-day ballot on 802.11ax in the  PSDO process passed</a:t>
            </a:r>
          </a:p>
          <a:p>
            <a:pPr lvl="1"/>
            <a:r>
              <a:rPr lang="en-AU" dirty="0"/>
              <a:t>…. but with negative votes from Sweden, Germany &amp; Finland and a comment from Japan based on three blanket negative </a:t>
            </a:r>
            <a:r>
              <a:rPr lang="en-AU" dirty="0" err="1"/>
              <a:t>LoA’s</a:t>
            </a:r>
            <a:r>
              <a:rPr lang="en-AU" dirty="0"/>
              <a:t> on 802.11ax</a:t>
            </a:r>
          </a:p>
          <a:p>
            <a:pPr lvl="1"/>
            <a:r>
              <a:rPr lang="en-AU" dirty="0"/>
              <a:t>…. and the usual negative vote from China based on objections to 802.11 security</a:t>
            </a:r>
          </a:p>
          <a:p>
            <a:r>
              <a:rPr lang="en-AU" dirty="0"/>
              <a:t>Responses have been developed for liaison to SC6 (</a:t>
            </a:r>
            <a:r>
              <a:rPr lang="en-AU" dirty="0">
                <a:hlinkClick r:id="rId2"/>
              </a:rPr>
              <a:t>11-21-1400-02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 IPR related response had been developed in coordination with IEEE SA staff/legal</a:t>
            </a:r>
          </a:p>
          <a:p>
            <a:pPr lvl="1"/>
            <a:r>
              <a:rPr lang="en-AU" dirty="0"/>
              <a:t>It essentially says that IEEE 802 has fulfilled its responsibilities …</a:t>
            </a:r>
          </a:p>
          <a:p>
            <a:pPr lvl="1"/>
            <a:r>
              <a:rPr lang="en-AU" dirty="0"/>
              <a:t>… and ISO needs to resolve any IPR concerns according to the ISO IPR policies</a:t>
            </a:r>
          </a:p>
          <a:p>
            <a:r>
              <a:rPr lang="en-AU" dirty="0"/>
              <a:t>Ultimately this issue will be resolved by ISO staff/governance, not in SC6</a:t>
            </a:r>
          </a:p>
          <a:p>
            <a:pPr lvl="1"/>
            <a:r>
              <a:rPr lang="en-AU" dirty="0"/>
              <a:t>It needs to be resolved because similar issues apply to 802.11ay &amp; 802.11ba …</a:t>
            </a:r>
          </a:p>
          <a:p>
            <a:pPr lvl="1"/>
            <a:r>
              <a:rPr lang="en-AU" dirty="0"/>
              <a:t>… or 802.11 WG  will need to give up ratifying our standards as IEEE/ISO/IEC standards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4F491D-A846-4A5D-B961-B81ADBE88E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B95880-12C2-40A8-B805-7C682C5540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A59D576-26C7-4D15-99C9-7AAD88DA21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588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 on 802.11ax during the 60-ballot in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Personal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11-21-1400-02</a:t>
            </a:r>
            <a:r>
              <a:rPr lang="en-AU" sz="2400" i="1" dirty="0">
                <a:hlinkClick r:id="rId2"/>
              </a:rPr>
              <a:t> </a:t>
            </a:r>
            <a:r>
              <a:rPr lang="en-AU" sz="2400" i="1" dirty="0"/>
              <a:t>be liaised to ISO/IEC JTC1/SC6 as a response to comments on IEEE 802.11ax during the 60-day ballot under the PSDO agreement with ISO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</a:t>
            </a:r>
          </a:p>
          <a:p>
            <a:endParaRPr lang="en-AU" dirty="0"/>
          </a:p>
          <a:p>
            <a:r>
              <a:rPr lang="en-AU" dirty="0"/>
              <a:t>Note:</a:t>
            </a:r>
          </a:p>
          <a:p>
            <a:pPr lvl="1"/>
            <a:r>
              <a:rPr lang="en-AU" dirty="0"/>
              <a:t>IEEE SA staff will continue working with ISO staff to resolve this issue</a:t>
            </a:r>
          </a:p>
          <a:p>
            <a:pPr lvl="1"/>
            <a:r>
              <a:rPr lang="en-AU" dirty="0"/>
              <a:t>IEEE 802 JTC1 SC will participate in these discussions as appropriate</a:t>
            </a:r>
          </a:p>
          <a:p>
            <a:pPr lvl="1"/>
            <a:r>
              <a:rPr lang="en-AU" dirty="0"/>
              <a:t>The document has been refined based on discussion (</a:t>
            </a:r>
            <a:r>
              <a:rPr lang="en-AU" dirty="0" err="1"/>
              <a:t>inc</a:t>
            </a:r>
            <a:r>
              <a:rPr lang="en-AU" dirty="0"/>
              <a:t> with IEEE-SA staff) since last week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EE43AA-C966-4C11-A2F8-BBA072B6D6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2CAD44-9A42-4FB7-9D6C-0027F9958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CFAAB7-050D-4EFB-B4D6-3D62EE248E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325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reviewed </a:t>
            </a:r>
            <a:br>
              <a:rPr lang="en-AU" dirty="0"/>
            </a:br>
            <a:r>
              <a:rPr lang="en-AU" dirty="0"/>
              <a:t>SC6’s virtual meeting in Aug/Sep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provided SC6 with the usual status update on the PSDO process</a:t>
            </a:r>
          </a:p>
          <a:p>
            <a:pPr lvl="1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2"/>
              </a:rPr>
              <a:t>ec-21-0165-00</a:t>
            </a:r>
            <a:endParaRPr lang="en-AU" dirty="0"/>
          </a:p>
          <a:p>
            <a:r>
              <a:rPr lang="en-AU" dirty="0"/>
              <a:t>SC6/WG1 decided to start PWI’s in Feb 2022 on:</a:t>
            </a:r>
          </a:p>
          <a:p>
            <a:pPr lvl="1"/>
            <a:r>
              <a:rPr lang="en-AU" dirty="0"/>
              <a:t>Industrial Wireless Network, based on claims 5G &amp; Wi-Fi are incapable in this space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SC6/WG7 is continuing its work on </a:t>
            </a:r>
            <a:r>
              <a:rPr lang="en-AU" i="1" dirty="0"/>
              <a:t>Wireless LAN Access Control </a:t>
            </a:r>
          </a:p>
          <a:p>
            <a:pPr lvl="1"/>
            <a:r>
              <a:rPr lang="en-AU" dirty="0"/>
              <a:t>Enables a cloud controlled controller architecture with redundancy</a:t>
            </a:r>
          </a:p>
          <a:p>
            <a:r>
              <a:rPr lang="en-AU" dirty="0"/>
              <a:t>SC6/WG1 requested IEEE 802.11 WG provide feedback on comments from HK NB related to 802.11ax/be</a:t>
            </a:r>
          </a:p>
          <a:p>
            <a:pPr lvl="1"/>
            <a:r>
              <a:rPr lang="en-AU" dirty="0"/>
              <a:t>See next page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08325C6-2AA4-4015-8F88-3F3A4254E0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D92230-F726-4C09-AE81-08D46D6418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58F164C-5DE6-4745-AE9E-0EDD598D1A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918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B13A-F175-41A7-A086-8494D96D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developed a response to a HK NB critique of 802.11ax/be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074BC-A565-481F-B6CA-F8CDBA889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HK NB submitted WG1 N289 (a copy is embedded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)</a:t>
            </a:r>
            <a:r>
              <a:rPr lang="en-AU" dirty="0"/>
              <a:t> critiquing various elements of 802.11ax/be</a:t>
            </a:r>
          </a:p>
          <a:p>
            <a:pPr lvl="1"/>
            <a:r>
              <a:rPr lang="en-AU" dirty="0"/>
              <a:t>Objects to the </a:t>
            </a:r>
            <a:r>
              <a:rPr lang="en-AU" i="1" dirty="0"/>
              <a:t>High Efficiency</a:t>
            </a:r>
            <a:r>
              <a:rPr lang="en-AU" dirty="0"/>
              <a:t> label on 802.11ax</a:t>
            </a:r>
          </a:p>
          <a:p>
            <a:pPr lvl="1"/>
            <a:r>
              <a:rPr lang="en-AU" dirty="0"/>
              <a:t>Discusses QAM features in 802.11ax and 802.11be</a:t>
            </a:r>
          </a:p>
          <a:p>
            <a:r>
              <a:rPr lang="en-AU" dirty="0"/>
              <a:t>The document was not discussed in SC6 because it was submitted too late</a:t>
            </a:r>
          </a:p>
          <a:p>
            <a:r>
              <a:rPr lang="en-AU" dirty="0"/>
              <a:t>However, a request was made for IEEE 802.11 WG to respond</a:t>
            </a:r>
          </a:p>
          <a:p>
            <a:r>
              <a:rPr lang="en-AU" dirty="0"/>
              <a:t>The IEEE 802 JTC1 SC has developed a proposed response</a:t>
            </a:r>
          </a:p>
          <a:p>
            <a:pPr lvl="1"/>
            <a:r>
              <a:rPr lang="en-AU" dirty="0"/>
              <a:t>The response (</a:t>
            </a:r>
            <a:r>
              <a:rPr lang="en-AU" dirty="0">
                <a:hlinkClick r:id="rId3"/>
              </a:rPr>
              <a:t>11-21-1450r0</a:t>
            </a:r>
            <a:r>
              <a:rPr lang="en-AU" dirty="0"/>
              <a:t>) is mostly based on input from a recognised 11ax/be expert …</a:t>
            </a:r>
          </a:p>
          <a:p>
            <a:pPr lvl="1"/>
            <a:r>
              <a:rPr lang="en-AU" dirty="0"/>
              <a:t>… with the appendix using the expert’s verbatim review</a:t>
            </a:r>
          </a:p>
          <a:p>
            <a:pPr lvl="1"/>
            <a:r>
              <a:rPr lang="en-AU" dirty="0"/>
              <a:t>The response rejects most of the claims in WG1 N289  …</a:t>
            </a:r>
          </a:p>
          <a:p>
            <a:pPr lvl="1"/>
            <a:r>
              <a:rPr lang="en-AU" dirty="0"/>
              <a:t>… and invites interested experts to participate in 802.11 </a:t>
            </a:r>
            <a:r>
              <a:rPr lang="en-AU" dirty="0" err="1"/>
              <a:t>TGbe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307E902-86C6-4E4E-9650-4EF2BAAFDA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34B3F4F-0B9C-4BC6-BFEF-7B4AC9EDAE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7FCDDF4-D8A8-4230-A73A-E3055450A7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0808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</a:t>
            </a:r>
            <a:br>
              <a:rPr lang="en-AU" dirty="0"/>
            </a:br>
            <a:r>
              <a:rPr lang="en-AU" sz="3200" dirty="0"/>
              <a:t>from the HK NB in WG1 N289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derived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11-21-1450r0</a:t>
            </a:r>
            <a:r>
              <a:rPr lang="en-AU" sz="2400" i="1" dirty="0"/>
              <a:t> be liaised to ISO/IEC JTC1/SC6 as a response to comments from the HK NB in WG1 N289 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 </a:t>
            </a:r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An equivalent motion passed unanimously in the IEEE 802 JTC1 SC (18 voters)</a:t>
            </a:r>
          </a:p>
          <a:p>
            <a:pPr lvl="1"/>
            <a:r>
              <a:rPr lang="en-AU" dirty="0"/>
              <a:t>It was agreed by IEEE 802 JTC1 SC (and the expert!) that the IEEE 802.11 WG Chair should have editorial license to refine some </a:t>
            </a:r>
            <a:r>
              <a:rPr lang="en-AU" i="1" dirty="0"/>
              <a:t>less than desirable</a:t>
            </a:r>
            <a:r>
              <a:rPr lang="en-AU" dirty="0"/>
              <a:t> language in the expert’s appendix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255FA0-F2E9-4C79-AD47-65148A6CE1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38EF287-6669-444D-8C70-FEAFC9FE26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F41E8A6-1460-4B33-82B7-04059374D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353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November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the virtual meeting in November 2021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</a:t>
            </a:r>
          </a:p>
          <a:p>
            <a:pPr lvl="1"/>
            <a:r>
              <a:rPr lang="en-AU" dirty="0"/>
              <a:t>Possibly provide comments on WG1 PWI’s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1D78C48-1105-476D-BA6A-6B6552B591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7CC81E-4F82-46F4-B5BA-5ECB8C918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BDAA415-2F2C-43AB-9041-C3B0FEFD7C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202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685A-9E41-439A-BB24-1C176F535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TGme (Maintenance)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75DBC-2A39-450F-AE99-2DC2E6E312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02BFFBC-A0E5-47FA-8BF3-B560183477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1D6DB3D-32A6-4A43-A337-E362C5A244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55E1A1B-CB79-4DD3-B0A0-4C81CEFC92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29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94DB-A9A5-443B-A2B6-3E9BF6A69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TGaz (Next Generation Positioning)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80969-0181-4AAA-93D8-19DE06D05A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A2907CB-9C8D-4973-880B-33253D4709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84685E-885C-41BD-BE29-597601CD05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2DA6593-6109-4E68-A5DE-6A31C7D406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632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September 2021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7BC771-B802-4625-96B6-E20B098728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3A7964-7FD3-49F2-AA61-304D2ACD5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71681-77C9-40C5-ADCF-BF4436CB9B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1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September 2021 session.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12C921-96F2-4DC7-A68A-E68F688697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6175EC-FB20-4D1E-BB76-E1A9E6130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A9916-7F37-4F0A-977C-16103E1369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61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Robert Stacey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51B717-9D87-430E-8E7C-540DC35074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816102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958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September 2021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Discussion on any architecture impact for </a:t>
            </a:r>
            <a:r>
              <a:rPr lang="en-GB" altLang="en-US" dirty="0" err="1"/>
              <a:t>TGbb</a:t>
            </a:r>
            <a:r>
              <a:rPr lang="en-GB" altLang="en-US" dirty="0"/>
              <a:t> draft – none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Discussion on the measurement point for the antenna connector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New definition needs to account for possible RF up/down-conversion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ITU-R input for WP1A on LC provided to 802.18 to deliver the final outcome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WG LB planned for 1 Dec.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11-21/1305r3.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11-21/1519r1.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8B763C-5CB2-4AD0-8F12-0E6B7C8099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A3D667C-2C78-4691-95DE-096F88FC10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DB56DC7-D6C2-4CE5-9965-DA79888C32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43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0" y="1628800"/>
            <a:ext cx="5463733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D0.6 to create D0.7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Consider MAC requirements for all PHY modes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Channel numbering and mapping for RF-</a:t>
            </a:r>
            <a:r>
              <a:rPr lang="en-GB" altLang="en-US" sz="2400" dirty="0" err="1"/>
              <a:t>converstion</a:t>
            </a:r>
            <a:r>
              <a:rPr lang="en-GB" altLang="en-US" sz="2400" dirty="0"/>
              <a:t>-based implementations vs. </a:t>
            </a:r>
            <a:r>
              <a:rPr lang="en-GB" altLang="en-US" sz="2400" dirty="0" err="1"/>
              <a:t>TGbb</a:t>
            </a:r>
            <a:r>
              <a:rPr lang="en-GB" altLang="en-US" sz="2400" dirty="0"/>
              <a:t>-native implementations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6672064" y="1628800"/>
            <a:ext cx="4717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7 Oct. – CC closes on D0.6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  8 Oct. (11:00 EDT)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18 Oct. (11:00 EST)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20 Oct. (11:00 EST)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21 Oct. (11:00 EST)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25 Oct. (11:00 EST) 2h – Motion to create Draft 0.7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 Nov. – D0.7 available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8 – 15 Nov. – Comment resolution on D0.7 to create D1.0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Motion to move to WG LB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 Dec. – D1.0 WG LB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274E3-118B-49F4-9760-533CF4E5D8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526BA-5608-4A07-8DAD-A548518023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3E8D1BC-943C-40C6-8094-0CD69288BB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13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377" algn="l"/>
                <a:tab pos="1828754" algn="l"/>
                <a:tab pos="2743131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4" algn="l"/>
                <a:tab pos="9143771" algn="l"/>
                <a:tab pos="10058149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791" algn="l"/>
                <a:tab pos="1827168" algn="l"/>
                <a:tab pos="2741545" algn="l"/>
                <a:tab pos="3655922" algn="l"/>
                <a:tab pos="4570299" algn="l"/>
                <a:tab pos="5484676" algn="l"/>
                <a:tab pos="6399053" algn="l"/>
                <a:tab pos="7313430" algn="l"/>
                <a:tab pos="8227808" algn="l"/>
                <a:tab pos="9142185" algn="l"/>
                <a:tab pos="10056562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891" algn="l"/>
                <a:tab pos="1257269" algn="l"/>
                <a:tab pos="2171646" algn="l"/>
                <a:tab pos="3086023" algn="l"/>
                <a:tab pos="4000400" algn="l"/>
                <a:tab pos="4914777" algn="l"/>
                <a:tab pos="5829154" algn="l"/>
                <a:tab pos="6743531" algn="l"/>
                <a:tab pos="7657909" algn="l"/>
                <a:tab pos="8572286" algn="l"/>
                <a:tab pos="9486663" algn="l"/>
                <a:tab pos="1040104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B5EB66-0C0C-4630-814C-211471BF62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1A0F78-07FD-44C8-9E30-EC0B720694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96FD0-BFFE-49D5-AE4C-5F82AAC5E4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105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377" algn="l"/>
                <a:tab pos="1828754" algn="l"/>
                <a:tab pos="2743131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4" algn="l"/>
                <a:tab pos="9143771" algn="l"/>
                <a:tab pos="10058149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510" y="1981200"/>
            <a:ext cx="10462077" cy="4114800"/>
          </a:xfrm>
          <a:ln/>
        </p:spPr>
        <p:txBody>
          <a:bodyPr/>
          <a:lstStyle/>
          <a:p>
            <a:pPr>
              <a:tabLst>
                <a:tab pos="912791" algn="l"/>
                <a:tab pos="1827168" algn="l"/>
                <a:tab pos="2741545" algn="l"/>
                <a:tab pos="3655922" algn="l"/>
                <a:tab pos="4570299" algn="l"/>
                <a:tab pos="5484676" algn="l"/>
                <a:tab pos="6399053" algn="l"/>
                <a:tab pos="7313430" algn="l"/>
                <a:tab pos="8227808" algn="l"/>
                <a:tab pos="9142185" algn="l"/>
                <a:tab pos="10056562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September 2021.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75C117-4647-4F42-B10A-9A97A7AB11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3958D4-C3B7-4762-B1C0-E24EE8596E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D0EA8C-6B79-498D-87F7-AD9304913E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47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67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2" y="1981200"/>
            <a:ext cx="6621759" cy="4113213"/>
          </a:xfrm>
        </p:spPr>
        <p:txBody>
          <a:bodyPr/>
          <a:lstStyle/>
          <a:p>
            <a:pPr marL="0" indent="0"/>
            <a:r>
              <a:rPr lang="en-US" sz="2133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/>
                </a:solidFill>
              </a:rPr>
              <a:t>Finish comment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/>
                </a:solidFill>
              </a:rPr>
              <a:t>Motion to create D2.0 and to go to WG recirculation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33" dirty="0">
              <a:solidFill>
                <a:schemeClr val="tx1"/>
              </a:solidFill>
            </a:endParaRPr>
          </a:p>
          <a:p>
            <a:pPr marL="0" indent="0"/>
            <a:r>
              <a:rPr lang="en-US" sz="2133" dirty="0">
                <a:solidFill>
                  <a:schemeClr val="tx1"/>
                </a:solidFill>
              </a:rPr>
              <a:t>Accomplishments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/>
                </a:solidFill>
              </a:rPr>
              <a:t>Group met 4 times this week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/>
                </a:solidFill>
              </a:rPr>
              <a:t>Discussion and approval of 91 comment resolutions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/>
                </a:solidFill>
              </a:rPr>
              <a:t>All comments from LB 252 resolved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/>
                </a:solidFill>
              </a:rPr>
              <a:t>Motion for WG </a:t>
            </a:r>
            <a:r>
              <a:rPr lang="en-US" sz="2133" dirty="0" err="1">
                <a:solidFill>
                  <a:schemeClr val="tx1"/>
                </a:solidFill>
              </a:rPr>
              <a:t>recic</a:t>
            </a:r>
            <a:r>
              <a:rPr lang="en-US" sz="2133" dirty="0">
                <a:solidFill>
                  <a:schemeClr val="tx1"/>
                </a:solidFill>
              </a:rPr>
              <a:t> LB passed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AE6FFDA-4162-4A5D-8BD7-6A8372DF3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8CCE13A-E620-450C-9040-A4D44AD164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3326AFF-BE5C-404F-AEBB-3272960D0C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9141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4214"/>
            <a:ext cx="7772400" cy="1160463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3" y="1981202"/>
            <a:ext cx="10463599" cy="4208463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</a:t>
            </a:r>
            <a:r>
              <a:rPr lang="en-US" dirty="0" err="1">
                <a:solidFill>
                  <a:schemeClr val="tx1"/>
                </a:solidFill>
              </a:rPr>
              <a:t>Reciculation</a:t>
            </a:r>
            <a:r>
              <a:rPr lang="en-US" dirty="0">
                <a:solidFill>
                  <a:schemeClr val="tx1"/>
                </a:solidFill>
              </a:rPr>
              <a:t> LB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781031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 Tuesday, 09:30h – 11:30 ET, 2 hours</a:t>
            </a:r>
          </a:p>
          <a:p>
            <a:pPr marL="781031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Already announced with 10-day notice to WG  and TG reflector</a:t>
            </a:r>
          </a:p>
          <a:p>
            <a:pPr marL="781031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Next telco on September 28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</a:p>
          <a:p>
            <a:pPr marL="400041" lvl="1" indent="0"/>
            <a:endParaRPr lang="en-US" dirty="0">
              <a:solidFill>
                <a:schemeClr val="tx1"/>
              </a:solidFill>
            </a:endParaRPr>
          </a:p>
          <a:p>
            <a:pPr marL="781031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Used to engage in further discussion in view of potentially submitted comments during the recirculation ballot</a:t>
            </a:r>
          </a:p>
          <a:p>
            <a:pPr marL="781031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once Recirc </a:t>
            </a:r>
            <a:r>
              <a:rPr lang="en-US">
                <a:solidFill>
                  <a:schemeClr val="tx1"/>
                </a:solidFill>
              </a:rPr>
              <a:t>LB closes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6AAD94-B89E-4941-834A-B5C2336BC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3C5A24-52E1-4172-8C9F-0FA4486615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18AD9-CDF6-4251-A270-EB012E6013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891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914401" y="1988839"/>
            <a:ext cx="10361084" cy="39364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2880" tIns="61440" rIns="122880" bIns="6144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September 2021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March 2022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March 2022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May 2022			Initial SAB (4.0)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September 2022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Jan 2023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dirty="0">
                <a:solidFill>
                  <a:schemeClr val="tx1"/>
                </a:solidFill>
              </a:rPr>
              <a:t>March 2023		</a:t>
            </a:r>
            <a:r>
              <a:rPr lang="en-US" altLang="en-US" sz="2133" dirty="0" err="1">
                <a:solidFill>
                  <a:schemeClr val="tx1"/>
                </a:solidFill>
              </a:rPr>
              <a:t>Revcom</a:t>
            </a:r>
            <a:r>
              <a:rPr lang="en-US" altLang="en-US" sz="2133" dirty="0">
                <a:solidFill>
                  <a:schemeClr val="tx1"/>
                </a:solidFill>
              </a:rPr>
              <a:t>/SASB approval</a:t>
            </a:r>
            <a:endParaRPr lang="en-US" sz="2133" dirty="0">
              <a:solidFill>
                <a:schemeClr val="tx1"/>
              </a:solidFill>
            </a:endParaRPr>
          </a:p>
          <a:p>
            <a:endParaRPr lang="en-US" sz="2133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70A5C-9F14-4D1F-AFBE-EA4E4B7F21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BE488D-CA72-4F30-AB7E-F5CAB85388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8C476F9-DDBC-422C-A356-99472071BC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5754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377" algn="l"/>
                <a:tab pos="1828754" algn="l"/>
                <a:tab pos="2743131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4" algn="l"/>
                <a:tab pos="9143771" algn="l"/>
                <a:tab pos="10058149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0791" y="1981202"/>
            <a:ext cx="10631807" cy="4208463"/>
          </a:xfrm>
          <a:ln/>
        </p:spPr>
        <p:txBody>
          <a:bodyPr/>
          <a:lstStyle/>
          <a:p>
            <a:r>
              <a:rPr lang="en-US" dirty="0"/>
              <a:t>Agenda for this week:				11-21/1355</a:t>
            </a:r>
          </a:p>
          <a:p>
            <a:r>
              <a:rPr lang="en-US" dirty="0"/>
              <a:t>Meeting / Chair’s Slide Deck:		11-21/1353</a:t>
            </a:r>
          </a:p>
          <a:p>
            <a:r>
              <a:rPr lang="en-US" dirty="0"/>
              <a:t>Meeting minutes:				</a:t>
            </a:r>
            <a:r>
              <a:rPr lang="en-US"/>
              <a:t>	11-21/1357</a:t>
            </a:r>
            <a:endParaRPr lang="en-US" dirty="0"/>
          </a:p>
          <a:p>
            <a:r>
              <a:rPr lang="en-US" dirty="0"/>
              <a:t>Snapshot Slide:						11-21/1354</a:t>
            </a:r>
          </a:p>
          <a:p>
            <a:r>
              <a:rPr lang="en-US" dirty="0"/>
              <a:t>Closing report:						11-21/1356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0E8311-64BA-4B9F-B0FC-9C7D7044A2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49C24D-FB00-4915-A6B1-81EBD5CD2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31616-9433-464B-9973-53DFA3C989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998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dirty="0">
                <a:solidFill>
                  <a:srgbClr val="0000FF"/>
                </a:solidFill>
                <a:latin typeface="Arial Black" panose="020B0A04020102020204" pitchFamily="34" charset="0"/>
              </a:rPr>
              <a:t>Interim Sep 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en-US" sz="3200" dirty="0" err="1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		           Tech Editor:	</a:t>
            </a:r>
            <a:r>
              <a:rPr lang="en-US" altLang="en-US" sz="2000" kern="0" dirty="0" err="1">
                <a:latin typeface="Arial" panose="020B0604020202020204" pitchFamily="34" charset="0"/>
              </a:rPr>
              <a:t>Yujin</a:t>
            </a:r>
            <a:r>
              <a:rPr lang="en-US" altLang="en-US" sz="2000" kern="0" dirty="0">
                <a:latin typeface="Arial" panose="020B0604020202020204" pitchFamily="34" charset="0"/>
              </a:rPr>
              <a:t> Noh (</a:t>
            </a:r>
            <a:r>
              <a:rPr lang="en-US" altLang="en-US" sz="2000" kern="0" dirty="0" err="1">
                <a:latin typeface="Arial" panose="020B0604020202020204" pitchFamily="34" charset="0"/>
              </a:rPr>
              <a:t>Senscomm</a:t>
            </a:r>
            <a:r>
              <a:rPr lang="en-US" altLang="en-US" sz="2000" kern="0" dirty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C84B40-4292-432F-AE4C-250580549D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1E58E9-8E84-49FD-B89D-F46A89702A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97D2B-71FA-46BF-BCA0-3E11B705D7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950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4 </a:t>
            </a:r>
            <a:r>
              <a:rPr lang="en-GB" altLang="en-US" dirty="0" err="1"/>
              <a:t>TGbd</a:t>
            </a:r>
            <a:r>
              <a:rPr lang="en-GB" altLang="en-US" dirty="0"/>
              <a:t> sessions were held during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Approved TG minutes for Jul plenary week and following TCs before Sep interim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Presented and discussed CRs and approved CRs for totally 184 comments (65% of total comments) for LB 254.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Approved </a:t>
            </a:r>
            <a:r>
              <a:rPr lang="en-GB" altLang="en-US" dirty="0" err="1"/>
              <a:t>TGbd</a:t>
            </a:r>
            <a:r>
              <a:rPr lang="en-GB" altLang="en-US" dirty="0"/>
              <a:t> tech editor to generate IEEE P802.11bd D2.1 to incorporate approved CRs.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Approved </a:t>
            </a:r>
            <a:r>
              <a:rPr lang="en-GB" altLang="en-US" dirty="0" err="1"/>
              <a:t>TGbd</a:t>
            </a:r>
            <a:r>
              <a:rPr lang="en-GB" altLang="en-US" dirty="0"/>
              <a:t> teleconference plan as in following slides.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/>
              <a:t>TGbd</a:t>
            </a:r>
            <a:r>
              <a:rPr lang="en-GB" altLang="en-US" dirty="0"/>
              <a:t> agenda and preliminary minutes documents for this week:</a:t>
            </a:r>
          </a:p>
          <a:p>
            <a:pPr lvl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https://mentor.ieee.org/802.11/dcn/21/11-21-1326-07-00bd-tgbd-teleconference-agenda-for-sep-2021.pptx</a:t>
            </a:r>
            <a:endParaRPr lang="en-GB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https://mentor.ieee.org/802.11/dcn/21/11-21-1544-00-00bd-tgbd-september-interim-2021-teleconference-minutes.docx</a:t>
            </a:r>
            <a:endParaRPr lang="en-GB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endParaRPr lang="en-US" altLang="en-GB" dirty="0"/>
          </a:p>
          <a:p>
            <a:pPr marL="57150" indent="0"/>
            <a:r>
              <a:rPr lang="en-US" altLang="en-GB" dirty="0"/>
              <a:t>Goal for future TCs: proceeding comments collected during LB 254 (11bd D2.0)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TGbd’s</a:t>
            </a:r>
            <a:r>
              <a:rPr lang="en-US" altLang="zh-CN" dirty="0"/>
              <a:t> Progress during the Sep 802.11 interim week</a:t>
            </a:r>
            <a:endParaRPr lang="zh-CN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8D3C72-01BD-469E-8C27-340795AB27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403338-3196-4399-BE6C-96349E27EB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4834A6C-E4E0-4E01-8092-DDDFF4533C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Robert Stacey (Intel)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3AFB7B-FB8F-4FFD-BDB8-F896E6D613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8" y="739902"/>
            <a:ext cx="10462684" cy="571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85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1248615"/>
              </p:ext>
            </p:ext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11-21/1326r7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11-21/1544r0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11-19/2045r13 (D2.0)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11-20/1887r10 (LB251),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11-21/1296r3 (LB254)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FB46A-8CE3-41DA-A1AB-9E79799648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D718D7-71C2-44C1-85B9-3470F712CC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C3F8E03-2368-4ADB-B01A-4D3257F5D9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5714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8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 (Try Sep 2021)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 (Try Nov 2021)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SA Ballot (D4.0)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19A3D9-E5E1-4755-8403-509E1C133C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381A9-1C03-47FB-81BF-64029093A9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313D0FC-B8E3-4A47-8500-39ADEFCB35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1724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573862" y="2359025"/>
            <a:ext cx="9143760" cy="2971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28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(existing TC)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Oct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Oct 19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Oct 22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Oct 26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(Daylight Time)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(Standard Time)</a:t>
            </a:r>
          </a:p>
          <a:p>
            <a:pPr eaLnBrk="1" hangingPunct="1"/>
            <a:endParaRPr lang="en-US" altLang="zh-CN" sz="2400" dirty="0">
              <a:solidFill>
                <a:srgbClr val="00B050"/>
              </a:solidFill>
              <a:cs typeface="+mn-ea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0460E-C9CB-42F0-BFF2-1D4AF8EB9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F9FAD-BBB7-42B5-B894-BB2D480453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1DFB98B-6B6A-4609-963B-87E30DABDD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8788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September 2021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2021-09-20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5CB283-0404-4F72-9905-3355934789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BE6062-52A8-41AF-A7C0-345BFA98A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4C38BB3-F35A-4C75-872D-0D866BB15B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4268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4 conf. calls during the September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Approved the resolution of </a:t>
            </a:r>
            <a:r>
              <a:rPr lang="en-US" sz="1400" dirty="0">
                <a:solidFill>
                  <a:schemeClr val="tx1"/>
                </a:solidFill>
              </a:rPr>
              <a:t>several technical/editorial </a:t>
            </a:r>
            <a:r>
              <a:rPr lang="en-US" sz="1400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~30% of all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Approved the creation of TGbe D1.2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D1.2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1319r8</a:t>
            </a:r>
            <a:r>
              <a:rPr lang="en-US" sz="1800" dirty="0"/>
              <a:t>, with queue statuses available </a:t>
            </a:r>
            <a:r>
              <a:rPr lang="en-US" sz="1800"/>
              <a:t>in </a:t>
            </a:r>
            <a:r>
              <a:rPr lang="en-US" sz="1800">
                <a:solidFill>
                  <a:srgbClr val="FF0000"/>
                </a:solidFill>
                <a:hlinkClick r:id="rId3"/>
              </a:rPr>
              <a:t>1478r3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4"/>
              </a:rPr>
              <a:t>1982r44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7557F01-B7DC-4BC3-AB93-B8468FEA4F74}"/>
              </a:ext>
            </a:extLst>
          </p:cNvPr>
          <p:cNvGrpSpPr/>
          <p:nvPr/>
        </p:nvGrpSpPr>
        <p:grpSpPr>
          <a:xfrm>
            <a:off x="9370963" y="5383085"/>
            <a:ext cx="2644301" cy="1017715"/>
            <a:chOff x="9370963" y="5383085"/>
            <a:chExt cx="2644301" cy="101771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3C1BBB-9E3E-4DDB-B238-3727E341BADF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B1586FF-CE14-4479-B49C-37BB287E00A2}"/>
                </a:ext>
              </a:extLst>
            </p:cNvPr>
            <p:cNvSpPr txBox="1"/>
            <p:nvPr/>
          </p:nvSpPr>
          <p:spPr>
            <a:xfrm>
              <a:off x="9663399" y="6093023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Distribution of ~4350 CIDs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8824E0-A577-4284-8179-B1186D6E7896}"/>
                </a:ext>
              </a:extLst>
            </p:cNvPr>
            <p:cNvSpPr/>
            <p:nvPr/>
          </p:nvSpPr>
          <p:spPr bwMode="auto">
            <a:xfrm>
              <a:off x="9370963" y="5578368"/>
              <a:ext cx="611237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E2BCCB5-95F4-4FBF-9E46-C5F0500A8A35}"/>
                </a:ext>
              </a:extLst>
            </p:cNvPr>
            <p:cNvSpPr/>
            <p:nvPr/>
          </p:nvSpPr>
          <p:spPr bwMode="auto">
            <a:xfrm>
              <a:off x="9982199" y="5578368"/>
              <a:ext cx="1818051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375ED8-6E9D-4C6A-8C77-71FD40F2862C}"/>
                </a:ext>
              </a:extLst>
            </p:cNvPr>
            <p:cNvSpPr/>
            <p:nvPr/>
          </p:nvSpPr>
          <p:spPr bwMode="auto">
            <a:xfrm>
              <a:off x="11800250" y="5578368"/>
              <a:ext cx="86948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630052-50A5-49C0-92B3-30ABDDC668AE}"/>
                </a:ext>
              </a:extLst>
            </p:cNvPr>
            <p:cNvSpPr txBox="1"/>
            <p:nvPr/>
          </p:nvSpPr>
          <p:spPr>
            <a:xfrm>
              <a:off x="11643046" y="5388508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9%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C0D445-BF55-4AA5-BC72-828B84162DD6}"/>
                </a:ext>
              </a:extLst>
            </p:cNvPr>
            <p:cNvSpPr txBox="1"/>
            <p:nvPr/>
          </p:nvSpPr>
          <p:spPr>
            <a:xfrm>
              <a:off x="10705115" y="5388508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67%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28687D-A48E-47B7-984F-B4798D48D222}"/>
                </a:ext>
              </a:extLst>
            </p:cNvPr>
            <p:cNvSpPr txBox="1"/>
            <p:nvPr/>
          </p:nvSpPr>
          <p:spPr>
            <a:xfrm>
              <a:off x="9542828" y="5383085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24%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90DF394-8294-4E49-AC2E-8DC8E0677D31}"/>
              </a:ext>
            </a:extLst>
          </p:cNvPr>
          <p:cNvGrpSpPr/>
          <p:nvPr/>
        </p:nvGrpSpPr>
        <p:grpSpPr>
          <a:xfrm>
            <a:off x="8960992" y="2932785"/>
            <a:ext cx="3220528" cy="2415396"/>
            <a:chOff x="2592949" y="4277695"/>
            <a:chExt cx="3220528" cy="2415396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7908B22-3A12-4D02-BF17-46E7CBE60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92949" y="4277695"/>
              <a:ext cx="3220528" cy="2415396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3078255" y="5674257"/>
              <a:ext cx="495193" cy="74362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3701275" y="5973806"/>
              <a:ext cx="495193" cy="4400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4942930" y="5832861"/>
              <a:ext cx="495193" cy="59247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B188FE6-CB6E-4435-9845-4A54629535FC}"/>
              </a:ext>
            </a:extLst>
          </p:cNvPr>
          <p:cNvSpPr txBox="1"/>
          <p:nvPr/>
        </p:nvSpPr>
        <p:spPr>
          <a:xfrm>
            <a:off x="9775242" y="2841423"/>
            <a:ext cx="176262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Resolution Status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04D7139-CFC5-4C23-B8C7-D3DF41227A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901AD1E-B92A-44CD-ACC8-6BF300A954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D5B621B-0AA8-4065-B21B-1C250CC1B5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8618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751013"/>
            <a:ext cx="5437717" cy="434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</a:rPr>
              <a:t>Oct 11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13	(Wednesday) 	– Joint (Motions) 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14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18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20	(Wednesday) 	– Joint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21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25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27	(Wednesday) 	– Joint (Motions)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28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01 	(Monday)		– MAC/PHY	</a:t>
            </a:r>
            <a:r>
              <a:rPr lang="en-US" sz="1400">
                <a:latin typeface="Times New Roman" panose="02020603050405020304" pitchFamily="18" charset="0"/>
              </a:rPr>
              <a:t>	19:00-21:00 </a:t>
            </a:r>
            <a:r>
              <a:rPr lang="en-US" sz="1400" dirty="0">
                <a:latin typeface="Times New Roman" panose="02020603050405020304" pitchFamily="18" charset="0"/>
              </a:rPr>
              <a:t>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03	(Wednesday) 	– Joint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04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08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10	(Wednesday) 	– Joint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11	(Thursday) 	– MAC			10:00-12:00 ET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751013"/>
            <a:ext cx="5437717" cy="434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13	(Monday) 	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15	(Wednesday) 	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16	(Thursday) 	– MAC/PHY	09:00-11:00 ET</a:t>
            </a:r>
          </a:p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20	(Monday) 		– Joint (Motions)	09:00-11:00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22	(Wednesday) 	– MAC 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23	(Thursday) 	– MAC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27 	(Monday)		– MAC/PHY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29	(Wednesday) 	– Joint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30	(Thursday) 	– MAC		10:00-12:00 ET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Oct 04-08	(Mon-Fri)		– No Conf Call 	Golden Week</a:t>
            </a:r>
          </a:p>
          <a:p>
            <a:pPr lvl="0"/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A0420-B6FA-4AF0-B9C9-B596945432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AFFCD-E70C-40C1-9DD7-9562BE7928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D1B55B5-EE63-4CC0-B925-C3D537C1D3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7070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C44353-5B62-4184-B9EE-8F53C1925A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D0EED3C-2683-467A-A7BA-CF8072B30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594E30C-B50F-4979-92A8-98C9763B3D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1234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77F0-B033-4B0F-B2DE-ADA818E8E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TGbf (WLAN Sensing)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B0D74-2A3C-4472-ADAF-6D0CF7388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EB5503-AA40-427A-9F59-4384E3612D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D2C790-972E-4E47-A754-EF5AB2AAEA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57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5B7ED0-1636-4B60-9BE9-D8B18777956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062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AB24-DFFF-4925-8D28-7881636C04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TGbh (Random and Changing MAC Addresses)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1B42-5900-42CD-A36A-C3968C1BFD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DB87C2E-A67F-4575-9A8B-6EF9169A1CB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7F419AC-417B-487C-8DF0-F8B06D8B0C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228B2A7-DC5F-4896-A939-7E3995A041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39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A654A-939A-4A90-9272-262A71091F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TGbi (Enhanced Data Privacy)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83BDF-317F-41C8-AA99-9F0518F399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B4D77E-DF64-42DE-8BF9-CE0337654F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7BBF848-0AB2-487D-ADB3-80BB1EE0F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4DC0BFD-7396-4316-9FD4-4C40674586E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6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Robert Stacey (Intel)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C591EF5-4858-4802-902F-E7A43E81B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48423"/>
            <a:ext cx="8610600" cy="4705271"/>
          </a:xfrm>
        </p:spPr>
      </p:pic>
    </p:spTree>
    <p:extLst>
      <p:ext uri="{BB962C8B-B14F-4D97-AF65-F5344CB8AC3E}">
        <p14:creationId xmlns:p14="http://schemas.microsoft.com/office/powerpoint/2010/main" val="17843870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D501A-D05C-4716-960F-DC01FCD6F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ITU AH (ITU Liaison)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35E60-CC25-4B2B-BAD8-D3507116F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2368F8-F402-4B55-809B-6E2C32A5CB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8DFC44-2707-4433-833B-E1C2F5387A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81AEE1C-6F22-4A63-B198-1B534B8098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082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9376-A605-47BF-917D-CB82161DE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802.15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6A900-FF1C-4E0B-84F5-CA950E8DE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C1404E-F25A-4412-AB7D-564A757942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9D761A3-093F-49C6-9E23-86DF66D152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61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A5854AA-DA10-4C6A-827A-E981C498EE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752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3B8D8-ABBB-4005-BFC9-FB54309A1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802.18 (RR-TAG) liaison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50E63-63AD-42A5-BE29-E609B5D22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5E5DFED-6D05-4B43-9880-1A6BF48F6E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4F466E-E73B-4237-9B95-114F0B802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62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B04D4DF-65AD-432C-9E08-09586F43FA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891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EA66-19E7-47B6-A0F2-A22FDF637D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802.19 liaison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B4D30-C293-4A20-A069-C192949984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2A2A91-0097-4D7E-8207-989B2FCDFD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B898BFC-4631-4946-A1E0-BE2B24450A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63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327D749-0C1E-4A68-B478-5CEEA9A60B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8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Robert Stacey (Intel)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6234C9D-39DB-40FA-86D4-9AD2118C6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61" y="1447800"/>
            <a:ext cx="9160739" cy="5005895"/>
          </a:xfrm>
        </p:spPr>
      </p:pic>
    </p:spTree>
    <p:extLst>
      <p:ext uri="{BB962C8B-B14F-4D97-AF65-F5344CB8AC3E}">
        <p14:creationId xmlns:p14="http://schemas.microsoft.com/office/powerpoint/2010/main" val="151543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BA8E-3ABD-449B-8277-7ADBD40B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(September interim session)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8599135-CBA5-42B6-903D-A422D8D92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11" y="1747198"/>
            <a:ext cx="8652589" cy="472821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9BBB6-269E-4E55-BF80-0F808336A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01E43-A4B7-4476-B423-7F840D3ADB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9E9BED-F645-45BB-8298-C7AE696B5F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36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4805952-DE45-470E-A099-F2EDDF15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Reports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27FC70-DDB2-4FB5-A2B1-1482B416B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11CE1B-E9A5-49A4-A42F-3237D35A5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1A56-488E-4E62-B46F-6CE79BFFED8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268-73D2-4562-B970-71FB8C184D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2180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5072</Words>
  <Application>Microsoft Office PowerPoint</Application>
  <PresentationFormat>Widescreen</PresentationFormat>
  <Paragraphs>795</Paragraphs>
  <Slides>63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Arial</vt:lpstr>
      <vt:lpstr>Arial Black</vt:lpstr>
      <vt:lpstr>Symbol</vt:lpstr>
      <vt:lpstr>Times New Roman</vt:lpstr>
      <vt:lpstr>Office Theme</vt:lpstr>
      <vt:lpstr>Document</vt:lpstr>
      <vt:lpstr>Dokument</vt:lpstr>
      <vt:lpstr>802.11 WG September 2021 Session Report</vt:lpstr>
      <vt:lpstr>Abstract</vt:lpstr>
      <vt:lpstr>Attendance data</vt:lpstr>
      <vt:lpstr>PowerPoint Presentation</vt:lpstr>
      <vt:lpstr>PowerPoint Presentation</vt:lpstr>
      <vt:lpstr>Attendees by affiliation (attended at least one meeting July to September)</vt:lpstr>
      <vt:lpstr>Attendance by subgroup (July to September)</vt:lpstr>
      <vt:lpstr>Attendance by subgroup (September interim session)</vt:lpstr>
      <vt:lpstr>Closing Reports</vt:lpstr>
      <vt:lpstr>802.11 WG Editor’s Meeting (September 2021)</vt:lpstr>
      <vt:lpstr>Abstract</vt:lpstr>
      <vt:lpstr>Agenda for 2021-09-13 meeting</vt:lpstr>
      <vt:lpstr>Volunteer Editor Contacts</vt:lpstr>
      <vt:lpstr>September 13th roundtable status report</vt:lpstr>
      <vt:lpstr>MIB Style, Visio and Frame Practices</vt:lpstr>
      <vt:lpstr>Editor Amendment Ordering</vt:lpstr>
      <vt:lpstr>Draft Development Snapshot</vt:lpstr>
      <vt:lpstr>PowerPoint Presentation</vt:lpstr>
      <vt:lpstr>PowerPoint Presentation</vt:lpstr>
      <vt:lpstr>PowerPoint Presentation</vt:lpstr>
      <vt:lpstr>Technical Report Status – September 2021</vt:lpstr>
      <vt:lpstr>WBA Reply LS Status – September 2021</vt:lpstr>
      <vt:lpstr>PowerPoint Presentation</vt:lpstr>
      <vt:lpstr>ARC SC (Acrhitecture)</vt:lpstr>
      <vt:lpstr>Coex SC</vt:lpstr>
      <vt:lpstr>PAR Review SC</vt:lpstr>
      <vt:lpstr>WNG SC (Wireless Next Generation)</vt:lpstr>
      <vt:lpstr>IEEE 802 JTC1 Standing Committee September 2021 (virtual) closing report</vt:lpstr>
      <vt:lpstr>The IEEE 802 JTC1 SC reviewed the PSDO process status</vt:lpstr>
      <vt:lpstr>IEEE 802 needs to resolve an 802.11ax related IPR issue that arose during the 60-day ballot of the PSDO process</vt:lpstr>
      <vt:lpstr>Motion proposing response to comments on 802.11ax during the 60-ballot in the PSDO process</vt:lpstr>
      <vt:lpstr>The IEEE 802 JTC1 SC reviewed  SC6’s virtual meeting in Aug/Sep 2021</vt:lpstr>
      <vt:lpstr>The IEEE 802 JTC1 SC developed a response to a HK NB critique of 802.11ax/be</vt:lpstr>
      <vt:lpstr>Motion proposing response to comments from the HK NB in WG1 N289 </vt:lpstr>
      <vt:lpstr>The IEEE 802 JTC1 SC will undertake its usual work at its virtual meeting in November 2021</vt:lpstr>
      <vt:lpstr>TGme (Maintenance)</vt:lpstr>
      <vt:lpstr>TGaz (Next Generation Positioning)</vt:lpstr>
      <vt:lpstr>Light Communications Task Group (TGbb)  September 2021 Closing Report</vt:lpstr>
      <vt:lpstr>Abstract</vt:lpstr>
      <vt:lpstr>TGbb activities at the September 2021 meeting</vt:lpstr>
      <vt:lpstr>TGbb moving forward</vt:lpstr>
      <vt:lpstr>TGbc Closing Report</vt:lpstr>
      <vt:lpstr>Abstract</vt:lpstr>
      <vt:lpstr>Meeting Goals &amp; Accomplishments of the week</vt:lpstr>
      <vt:lpstr>Plans for Next Meeting &amp; Upcoming Telcos</vt:lpstr>
      <vt:lpstr>TGbc schedule (unchanged)</vt:lpstr>
      <vt:lpstr>References</vt:lpstr>
      <vt:lpstr>IEEE 802.11 Interim Sep 2021 IEEE 802.11 TGbd Closing Report</vt:lpstr>
      <vt:lpstr>TGbd’s Progress during the Sep 802.11 interim week</vt:lpstr>
      <vt:lpstr>TGbd Progress Documents</vt:lpstr>
      <vt:lpstr>IEEE 802.11 TGbd Timeline</vt:lpstr>
      <vt:lpstr>IEEE 802.11 TGbd TC Plan</vt:lpstr>
      <vt:lpstr>TGbe September 2021 Closing Report</vt:lpstr>
      <vt:lpstr>TGbe (Extremely High Throughput)</vt:lpstr>
      <vt:lpstr>Teleconference Plan</vt:lpstr>
      <vt:lpstr>Timeline</vt:lpstr>
      <vt:lpstr>TGbf (WLAN Sensing)</vt:lpstr>
      <vt:lpstr>TGbh (Random and Changing MAC Addresses)</vt:lpstr>
      <vt:lpstr>TGbi (Enhanced Data Privacy)</vt:lpstr>
      <vt:lpstr>ITU AH (ITU Liaison)</vt:lpstr>
      <vt:lpstr>802.15 </vt:lpstr>
      <vt:lpstr>802.18 (RR-TAG) liaison</vt:lpstr>
      <vt:lpstr>802.19 liaison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153</cp:revision>
  <cp:lastPrinted>1601-01-01T00:00:00Z</cp:lastPrinted>
  <dcterms:created xsi:type="dcterms:W3CDTF">2018-05-10T15:59:06Z</dcterms:created>
  <dcterms:modified xsi:type="dcterms:W3CDTF">2021-09-20T14:52:42Z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2019-03-15 16:56:13Z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