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82" r:id="rId10"/>
    <p:sldId id="283" r:id="rId11"/>
    <p:sldId id="284" r:id="rId12"/>
    <p:sldId id="287" r:id="rId13"/>
    <p:sldId id="288" r:id="rId14"/>
    <p:sldId id="289" r:id="rId15"/>
    <p:sldId id="266" r:id="rId16"/>
    <p:sldId id="267" r:id="rId17"/>
    <p:sldId id="281" r:id="rId18"/>
    <p:sldId id="268" r:id="rId19"/>
    <p:sldId id="271" r:id="rId20"/>
    <p:sldId id="273" r:id="rId21"/>
    <p:sldId id="270" r:id="rId22"/>
    <p:sldId id="274" r:id="rId23"/>
    <p:sldId id="275" r:id="rId24"/>
    <p:sldId id="276" r:id="rId25"/>
    <p:sldId id="285" r:id="rId26"/>
    <p:sldId id="286" r:id="rId27"/>
    <p:sldId id="278" r:id="rId28"/>
    <p:sldId id="279" r:id="rId29"/>
    <p:sldId id="280"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56" d="100"/>
          <a:sy n="156" d="100"/>
        </p:scale>
        <p:origin x="108" y="1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22</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29</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802.11-18/0302r0</a:t>
            </a:r>
          </a:p>
        </p:txBody>
      </p:sp>
      <p:sp>
        <p:nvSpPr>
          <p:cNvPr id="12291" name="Rectangle 3"/>
          <p:cNvSpPr>
            <a:spLocks noGrp="1" noChangeArrowheads="1"/>
          </p:cNvSpPr>
          <p:nvPr>
            <p:ph type="dt" sz="quarter" idx="1"/>
          </p:nvPr>
        </p:nvSpPr>
        <p:spPr>
          <a:noFill/>
        </p:spPr>
        <p:txBody>
          <a:bodyPr/>
          <a:lstStyle/>
          <a:p>
            <a:r>
              <a:rPr lang="en-US"/>
              <a:t>March 2018</a:t>
            </a:r>
          </a:p>
        </p:txBody>
      </p:sp>
      <p:sp>
        <p:nvSpPr>
          <p:cNvPr id="12292" name="Rectangle 6"/>
          <p:cNvSpPr>
            <a:spLocks noGrp="1" noChangeArrowheads="1"/>
          </p:cNvSpPr>
          <p:nvPr>
            <p:ph type="ftr" sz="quarter" idx="4"/>
          </p:nvPr>
        </p:nvSpPr>
        <p:spPr>
          <a:noFill/>
        </p:spPr>
        <p:txBody>
          <a:bodyPr/>
          <a:lstStyle/>
          <a:p>
            <a:pPr lvl="4"/>
            <a:r>
              <a:rPr lang="en-US"/>
              <a:t>Dorothy Stanley (HP Enterprise)</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2021</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2021</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2021</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802.11-21/1337r1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1-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120-29-0PNP-ieee-802-lmsc-chairs-guidelines.pdf" TargetMode="External"/><Relationship Id="rId9" Type="http://schemas.openxmlformats.org/officeDocument/2006/relationships/hyperlink" Target="http://www.ieee802.org/11/Rules/rule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September 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2021-09-13</a:t>
            </a:r>
          </a:p>
        </p:txBody>
      </p:sp>
      <p:sp>
        <p:nvSpPr>
          <p:cNvPr id="6" name="Date Placeholder 3"/>
          <p:cNvSpPr>
            <a:spLocks noGrp="1"/>
          </p:cNvSpPr>
          <p:nvPr>
            <p:ph type="dt" idx="10"/>
          </p:nvPr>
        </p:nvSpPr>
        <p:spPr/>
        <p:txBody>
          <a:bodyPr/>
          <a:lstStyle/>
          <a:p>
            <a:r>
              <a:rPr lang="en-US"/>
              <a:t>September 2021</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a:t>September 2021</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a:t>Robert Stacey, Intel</a:t>
            </a:r>
            <a:endParaRPr lang="en-GB" dirty="0"/>
          </a:p>
        </p:txBody>
      </p:sp>
      <p:sp>
        <p:nvSpPr>
          <p:cNvPr id="5" name="Date Placeholder 4"/>
          <p:cNvSpPr>
            <a:spLocks noGrp="1"/>
          </p:cNvSpPr>
          <p:nvPr>
            <p:ph type="dt" idx="15"/>
          </p:nvPr>
        </p:nvSpPr>
        <p:spPr/>
        <p:txBody>
          <a:bodyPr/>
          <a:lstStyle/>
          <a:p>
            <a:r>
              <a:rPr lang="en-US"/>
              <a:t>September 2021</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2021</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2021</a:t>
            </a:r>
            <a:endParaRPr lang="en-US" dirty="0"/>
          </a:p>
        </p:txBody>
      </p:sp>
    </p:spTree>
    <p:extLst>
      <p:ext uri="{BB962C8B-B14F-4D97-AF65-F5344CB8AC3E}">
        <p14:creationId xmlns:p14="http://schemas.microsoft.com/office/powerpoint/2010/main" val="222180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(29 August 2021)</a:t>
            </a:r>
            <a:r>
              <a:rPr lang="en-US" altLang="en-US" sz="2000" dirty="0"/>
              <a:t> </a:t>
            </a:r>
          </a:p>
          <a:p>
            <a:pPr lvl="1"/>
            <a:r>
              <a:rPr lang="en-US" altLang="en-US" sz="1800" dirty="0">
                <a:hlinkClick r:id="rId5"/>
              </a:rPr>
              <a:t>https://mentor.ieee.org/802-ec/dcn/21/ec-21-0207-21-0PNP-ieee-802-lmsc-working-group-policies-and-procedures.pdf</a:t>
            </a:r>
            <a:endParaRPr lang="en-US" altLang="en-US" sz="1800" dirty="0"/>
          </a:p>
          <a:p>
            <a:r>
              <a:rPr lang="en-US" sz="2000" dirty="0"/>
              <a:t>IEEE 802 LMSC Chair's Guidelines (23 July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September 2021</a:t>
            </a:r>
          </a:p>
        </p:txBody>
      </p:sp>
    </p:spTree>
    <p:extLst>
      <p:ext uri="{BB962C8B-B14F-4D97-AF65-F5344CB8AC3E}">
        <p14:creationId xmlns:p14="http://schemas.microsoft.com/office/powerpoint/2010/main" val="233286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September 2021</a:t>
            </a:r>
          </a:p>
        </p:txBody>
      </p:sp>
    </p:spTree>
    <p:extLst>
      <p:ext uri="{BB962C8B-B14F-4D97-AF65-F5344CB8AC3E}">
        <p14:creationId xmlns:p14="http://schemas.microsoft.com/office/powerpoint/2010/main" val="9259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 Rules Documents</a:t>
            </a:r>
          </a:p>
          <a:p>
            <a:pPr marL="800100" lvl="1" indent="-342900">
              <a:buFont typeface="Arial" panose="020B0604020202020204" pitchFamily="34" charset="0"/>
              <a:buChar char="•"/>
            </a:pPr>
            <a:r>
              <a:rPr lang="en-US" dirty="0"/>
              <a:t>IEEE 802.11 Rules Documents</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marL="800100" lvl="1" indent="-342900">
              <a:buFont typeface="Arial" panose="020B0604020202020204" pitchFamily="34" charset="0"/>
              <a:buChar char="•"/>
            </a:pPr>
            <a:r>
              <a:rPr lang="en-US" dirty="0"/>
              <a:t>IEEE Event Conduct and Safety</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Robert Stacey, Intel</a:t>
            </a:r>
          </a:p>
        </p:txBody>
      </p:sp>
      <p:sp>
        <p:nvSpPr>
          <p:cNvPr id="3074" name="Date Placeholder 3"/>
          <p:cNvSpPr>
            <a:spLocks noGrp="1"/>
          </p:cNvSpPr>
          <p:nvPr>
            <p:ph type="dt" idx="15"/>
          </p:nvPr>
        </p:nvSpPr>
        <p:spPr>
          <a:prstGeom prst="rect">
            <a:avLst/>
          </a:prstGeom>
          <a:noFill/>
        </p:spPr>
        <p:txBody>
          <a:bodyPr/>
          <a:lstStyle/>
          <a:p>
            <a:r>
              <a:rPr lang="en-US"/>
              <a:t>September 2021</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11-14-0629-22</a:t>
            </a:r>
            <a:r>
              <a:rPr lang="en-US" dirty="0"/>
              <a:t>),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p>
          <a:p>
            <a:r>
              <a:rPr lang="en-US" dirty="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2021</a:t>
            </a:r>
            <a:endParaRPr lang="en-US" dirty="0"/>
          </a:p>
        </p:txBody>
      </p:sp>
    </p:spTree>
    <p:extLst>
      <p:ext uri="{BB962C8B-B14F-4D97-AF65-F5344CB8AC3E}">
        <p14:creationId xmlns:p14="http://schemas.microsoft.com/office/powerpoint/2010/main" val="3366431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http://www.ieee802.org/PNP/approved/IEEE_802_WG_PandP_v19.pdf</a:t>
            </a:r>
            <a:r>
              <a:rPr lang="en-US" dirty="0"/>
              <a:t> </a:t>
            </a:r>
          </a:p>
          <a:p>
            <a:r>
              <a:rPr lang="en-GB" dirty="0"/>
              <a:t>4.2.3 Loss</a:t>
            </a:r>
          </a:p>
          <a:p>
            <a:r>
              <a:rPr lang="en-US" sz="2000" b="0" dirty="0"/>
              <a:t>“Excepting recirculation letter ballots </a:t>
            </a:r>
            <a:r>
              <a:rPr lang="en-US" sz="2000" dirty="0"/>
              <a:t>membership may be lost if two of the last three Working Group letter ballots are not returned, or are returned with an abstention for other than “lack of technical expertise</a:t>
            </a:r>
            <a:r>
              <a:rPr lang="en-US" sz="2000" b="0" dirty="0"/>
              <a:t>.” This rule may be excused by the Working Group Chair if the individual is otherwise an active member. If membership is lost per this </a:t>
            </a:r>
            <a:r>
              <a:rPr lang="en-US" sz="2000" b="0" dirty="0" err="1"/>
              <a:t>subclause</a:t>
            </a:r>
            <a:r>
              <a:rPr lang="en-US" sz="2000" b="0" dirty="0"/>
              <a:t>, membership is reestablished as if the person were a new candidate member, i.e., all previous participation credit is </a:t>
            </a:r>
            <a:r>
              <a:rPr lang="en-GB" sz="2000" b="0" dirty="0"/>
              <a:t>lost.</a:t>
            </a:r>
            <a:r>
              <a:rPr lang="en-US" sz="2000" b="0" dirty="0"/>
              <a:t>”</a:t>
            </a:r>
            <a:endParaRPr lang="en-US" sz="2000" dirty="0"/>
          </a:p>
          <a:p>
            <a:pPr lvl="1"/>
            <a:endParaRPr lang="en-US" dirty="0"/>
          </a:p>
          <a:p>
            <a:pPr lvl="1"/>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2021</a:t>
            </a:r>
            <a:endParaRPr lang="en-US" dirty="0"/>
          </a:p>
        </p:txBody>
      </p:sp>
    </p:spTree>
    <p:extLst>
      <p:ext uri="{BB962C8B-B14F-4D97-AF65-F5344CB8AC3E}">
        <p14:creationId xmlns:p14="http://schemas.microsoft.com/office/powerpoint/2010/main" val="638191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Gathers information and sends an email to Vice Chair</a:t>
            </a:r>
          </a:p>
          <a:p>
            <a:r>
              <a:rPr lang="en-GB" altLang="en-US" dirty="0"/>
              <a:t>If you change your email address – </a:t>
            </a:r>
            <a:r>
              <a:rPr lang="en-GB" altLang="en-US" u="sng" dirty="0"/>
              <a:t>please let me know</a:t>
            </a:r>
            <a:r>
              <a:rPr lang="en-GB" altLang="en-US" dirty="0"/>
              <a:t>.  I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Robert Stacey, Intel</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September 2021</a:t>
            </a:r>
          </a:p>
        </p:txBody>
      </p:sp>
    </p:spTree>
    <p:extLst>
      <p:ext uri="{BB962C8B-B14F-4D97-AF65-F5344CB8AC3E}">
        <p14:creationId xmlns:p14="http://schemas.microsoft.com/office/powerpoint/2010/main" val="164101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plenary sessions, send email to </a:t>
            </a:r>
            <a:r>
              <a:rPr lang="en-US" b="0" u="sng" dirty="0">
                <a:hlinkClick r:id="rId3"/>
              </a:rPr>
              <a:t>listserv@listserv.ieee.org</a:t>
            </a:r>
            <a:r>
              <a:rPr lang="en-US" b="0" dirty="0"/>
              <a:t> with no subject and with the following 2 lines appearing first in the body of the message: </a:t>
            </a:r>
          </a:p>
          <a:p>
            <a:pPr lvl="2">
              <a:buNone/>
            </a:pPr>
            <a:br>
              <a:rPr lang="en-US" b="0" dirty="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2021</a:t>
            </a:r>
            <a:endParaRPr lang="en-US" dirty="0"/>
          </a:p>
        </p:txBody>
      </p:sp>
    </p:spTree>
    <p:extLst>
      <p:ext uri="{BB962C8B-B14F-4D97-AF65-F5344CB8AC3E}">
        <p14:creationId xmlns:p14="http://schemas.microsoft.com/office/powerpoint/2010/main" val="68942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Dorothy or Robert or Jon 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2021</a:t>
            </a:r>
          </a:p>
        </p:txBody>
      </p:sp>
    </p:spTree>
    <p:extLst>
      <p:ext uri="{BB962C8B-B14F-4D97-AF65-F5344CB8AC3E}">
        <p14:creationId xmlns:p14="http://schemas.microsoft.com/office/powerpoint/2010/main" val="253829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Date Placeholder 6"/>
          <p:cNvSpPr>
            <a:spLocks noGrp="1"/>
          </p:cNvSpPr>
          <p:nvPr>
            <p:ph type="dt" idx="15"/>
          </p:nvPr>
        </p:nvSpPr>
        <p:spPr/>
        <p:txBody>
          <a:bodyPr/>
          <a:lstStyle/>
          <a:p>
            <a:r>
              <a:rPr lang="en-US"/>
              <a:t>September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a:t>September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Tuesday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a:t>802.11 2nd Vice Chair Report</a:t>
            </a:r>
          </a:p>
        </p:txBody>
      </p:sp>
      <p:sp>
        <p:nvSpPr>
          <p:cNvPr id="4" name="Date Placeholder 3"/>
          <p:cNvSpPr>
            <a:spLocks noGrp="1"/>
          </p:cNvSpPr>
          <p:nvPr>
            <p:ph type="dt" idx="10"/>
          </p:nvPr>
        </p:nvSpPr>
        <p:spPr/>
        <p:txBody>
          <a:bodyPr/>
          <a:lstStyle/>
          <a:p>
            <a:pPr>
              <a:defRPr/>
            </a:pPr>
            <a:r>
              <a:rPr lang="en-US"/>
              <a:t>September 2021</a:t>
            </a:r>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2798598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2021</a:t>
            </a:r>
          </a:p>
        </p:txBody>
      </p:sp>
    </p:spTree>
    <p:extLst>
      <p:ext uri="{BB962C8B-B14F-4D97-AF65-F5344CB8AC3E}">
        <p14:creationId xmlns:p14="http://schemas.microsoft.com/office/powerpoint/2010/main" val="39005629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templates: </a:t>
            </a:r>
            <a:r>
              <a:rPr lang="en-GB" u="sng" dirty="0">
                <a:hlinkClick r:id="rId4"/>
              </a:rPr>
              <a:t>https://mentor.ieee.org/802-ec/dcn/16/ec-16-0170-03-00EC-802-ec-motion-template.pptx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2021</a:t>
            </a:r>
          </a:p>
        </p:txBody>
      </p:sp>
    </p:spTree>
    <p:extLst>
      <p:ext uri="{BB962C8B-B14F-4D97-AF65-F5344CB8AC3E}">
        <p14:creationId xmlns:p14="http://schemas.microsoft.com/office/powerpoint/2010/main" val="134117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a:t>802.11 2</a:t>
            </a:r>
            <a:r>
              <a:rPr lang="en-US" baseline="30000" dirty="0"/>
              <a:t>nd</a:t>
            </a:r>
            <a:r>
              <a:rPr lang="en-US" dirty="0"/>
              <a:t> Vice Chair Report</a:t>
            </a:r>
          </a:p>
        </p:txBody>
      </p:sp>
      <p:sp>
        <p:nvSpPr>
          <p:cNvPr id="4" name="Date Placeholder 3"/>
          <p:cNvSpPr>
            <a:spLocks noGrp="1"/>
          </p:cNvSpPr>
          <p:nvPr>
            <p:ph type="dt" idx="10"/>
          </p:nvPr>
        </p:nvSpPr>
        <p:spPr/>
        <p:txBody>
          <a:bodyPr/>
          <a:lstStyle/>
          <a:p>
            <a:pPr>
              <a:defRPr/>
            </a:pPr>
            <a:r>
              <a:rPr lang="en-US"/>
              <a:t>September 2021</a:t>
            </a:r>
            <a:endParaRPr lang="en-US" dirty="0"/>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September 2021</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September 2021</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September 2021</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September 2021</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September 2021</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a:t>September 2021</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78131436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1411</TotalTime>
  <Words>3683</Words>
  <Application>Microsoft Office PowerPoint</Application>
  <PresentationFormat>Widescreen</PresentationFormat>
  <Paragraphs>374</Paragraphs>
  <Slides>29</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8" baseType="lpstr">
      <vt:lpstr>Arial</vt:lpstr>
      <vt:lpstr>Calibri</vt:lpstr>
      <vt:lpstr>Helvetica</vt:lpstr>
      <vt:lpstr>Lucida Grande</vt:lpstr>
      <vt:lpstr>Monotype Sorts</vt:lpstr>
      <vt:lpstr>Montserrat</vt:lpstr>
      <vt:lpstr>Times New Roman</vt:lpstr>
      <vt:lpstr>Office Theme</vt:lpstr>
      <vt:lpstr>Document</vt:lpstr>
      <vt:lpstr>2nd  Vice Chair Report September 2021</vt:lpstr>
      <vt:lpstr>Abstract</vt:lpstr>
      <vt:lpstr>Monday–  802.11 Opening Plenary</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Valid Abstain responses, see 802 WG P&amp;P</vt:lpstr>
      <vt:lpstr>Email Reflectors</vt:lpstr>
      <vt:lpstr>IEEE 802-ALL EMAIL List Server</vt:lpstr>
      <vt:lpstr>Reminder for Posting Documents</vt:lpstr>
      <vt:lpstr>IEEE Event Conduct and Safety Statement </vt:lpstr>
      <vt:lpstr>IEEE Event Conduct and Safety Statement</vt:lpstr>
      <vt:lpstr>Tuesday –  802.11 Closing Plenary</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82</cp:revision>
  <cp:lastPrinted>1601-01-01T00:00:00Z</cp:lastPrinted>
  <dcterms:created xsi:type="dcterms:W3CDTF">2018-05-05T22:00:08Z</dcterms:created>
  <dcterms:modified xsi:type="dcterms:W3CDTF">2021-09-13T13:29:39Z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