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8"/>
  </p:notesMasterIdLst>
  <p:handoutMasterIdLst>
    <p:handoutMasterId r:id="rId39"/>
  </p:handoutMasterIdLst>
  <p:sldIdLst>
    <p:sldId id="256" r:id="rId5"/>
    <p:sldId id="257" r:id="rId6"/>
    <p:sldId id="283" r:id="rId7"/>
    <p:sldId id="2350" r:id="rId8"/>
    <p:sldId id="265" r:id="rId9"/>
    <p:sldId id="267" r:id="rId10"/>
    <p:sldId id="258" r:id="rId11"/>
    <p:sldId id="259" r:id="rId12"/>
    <p:sldId id="2366" r:id="rId13"/>
    <p:sldId id="287" r:id="rId14"/>
    <p:sldId id="274" r:id="rId15"/>
    <p:sldId id="2367" r:id="rId16"/>
    <p:sldId id="1574" r:id="rId17"/>
    <p:sldId id="2368" r:id="rId18"/>
    <p:sldId id="2365" r:id="rId19"/>
    <p:sldId id="2372" r:id="rId20"/>
    <p:sldId id="2373" r:id="rId21"/>
    <p:sldId id="273" r:id="rId22"/>
    <p:sldId id="2355" r:id="rId23"/>
    <p:sldId id="302" r:id="rId24"/>
    <p:sldId id="301" r:id="rId25"/>
    <p:sldId id="1573" r:id="rId26"/>
    <p:sldId id="1577" r:id="rId27"/>
    <p:sldId id="1576" r:id="rId28"/>
    <p:sldId id="1575" r:id="rId29"/>
    <p:sldId id="2369" r:id="rId30"/>
    <p:sldId id="2370" r:id="rId31"/>
    <p:sldId id="2371" r:id="rId32"/>
    <p:sldId id="2359" r:id="rId33"/>
    <p:sldId id="2360" r:id="rId34"/>
    <p:sldId id="2375" r:id="rId35"/>
    <p:sldId id="2374" r:id="rId36"/>
    <p:sldId id="261"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59" autoAdjust="0"/>
    <p:restoredTop sz="94660"/>
  </p:normalViewPr>
  <p:slideViewPr>
    <p:cSldViewPr>
      <p:cViewPr varScale="1">
        <p:scale>
          <a:sx n="160" d="100"/>
          <a:sy n="160" d="100"/>
        </p:scale>
        <p:origin x="544" y="1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19" d="100"/>
          <a:sy n="119" d="100"/>
        </p:scale>
        <p:origin x="5036" y="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94034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a:p>
        </p:txBody>
      </p:sp>
      <p:sp>
        <p:nvSpPr>
          <p:cNvPr id="5" name="Date Placeholder 4"/>
          <p:cNvSpPr>
            <a:spLocks noGrp="1"/>
          </p:cNvSpPr>
          <p:nvPr>
            <p:ph type="dt" idx="11"/>
          </p:nvPr>
        </p:nvSpPr>
        <p:spPr>
          <a:xfrm>
            <a:off x="883896" y="20213"/>
            <a:ext cx="1041952" cy="215444"/>
          </a:xfrm>
        </p:spPr>
        <p:txBody>
          <a:bodyPr/>
          <a:lstStyle/>
          <a:p>
            <a:pPr>
              <a:defRPr/>
            </a:pPr>
            <a:r>
              <a:rPr lang="en-US"/>
              <a:t>July 2017</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18</a:t>
            </a:fld>
            <a:endParaRPr lang="en-US"/>
          </a:p>
        </p:txBody>
      </p:sp>
    </p:spTree>
    <p:extLst>
      <p:ext uri="{BB962C8B-B14F-4D97-AF65-F5344CB8AC3E}">
        <p14:creationId xmlns:p14="http://schemas.microsoft.com/office/powerpoint/2010/main" val="2507190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988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93147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48352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3230698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9251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7689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63BCF22-D5C0-48FD-8500-6C507F91E21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5AB4076D-0F2C-41ED-969A-D81F63F23AC3}"/>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EFF7D3DB-49CB-4B85-B76F-F32EFE67C3E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9DB462E0-43E2-46F2-8140-E003C9A3A35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778EF369-4BB0-4A90-9764-F7D17B6F6CCF}" type="slidenum">
              <a:rPr lang="en-US" altLang="en-US" sz="1200" smtClean="0"/>
              <a:pPr/>
              <a:t>9</a:t>
            </a:fld>
            <a:endParaRPr lang="en-US" altLang="en-US" sz="1200"/>
          </a:p>
        </p:txBody>
      </p:sp>
      <p:sp>
        <p:nvSpPr>
          <p:cNvPr id="16390" name="Rectangle 2">
            <a:extLst>
              <a:ext uri="{FF2B5EF4-FFF2-40B4-BE49-F238E27FC236}">
                <a16:creationId xmlns:a16="http://schemas.microsoft.com/office/drawing/2014/main" id="{B9072F17-333C-427D-B7E7-1E11610DB841}"/>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1F4137BD-D067-4EE0-B134-978FFF1D9F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6DFB185-FF28-4ED5-9E99-573F2793940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A181BB28-C045-4870-BB38-493D2EDFE7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23406628-FEC0-4CDD-AC61-4DC5A6C6B70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FDBD85B-F4DD-46FB-AA39-74CEB94DBE1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6FA75646-FCBA-4D8E-AF2C-6596775B7472}" type="slidenum">
              <a:rPr lang="en-US" altLang="en-US" smtClean="0"/>
              <a:pPr>
                <a:spcBef>
                  <a:spcPct val="0"/>
                </a:spcBef>
              </a:pPr>
              <a:t>11</a:t>
            </a:fld>
            <a:endParaRPr lang="en-US" altLang="en-US"/>
          </a:p>
        </p:txBody>
      </p:sp>
      <p:sp>
        <p:nvSpPr>
          <p:cNvPr id="16390" name="Rectangle 2">
            <a:extLst>
              <a:ext uri="{FF2B5EF4-FFF2-40B4-BE49-F238E27FC236}">
                <a16:creationId xmlns:a16="http://schemas.microsoft.com/office/drawing/2014/main" id="{76D2DCBD-CBAA-4DE3-B2A2-B0DB51D98134}"/>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8C0A5BB7-09F2-4111-B908-480AF6603289}"/>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48080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6ABA5EB5-708C-4298-ACD2-6001B61F9A1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DEBF604-0C6C-46E6-AD54-F7ED740F4D7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86638B20-AE2B-48BC-BD8E-E435531F688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A641DE8F-DB8D-4584-9A01-6ECF1D343E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A6FDFD0F-1AFB-431B-A062-982C3685D580}" type="slidenum">
              <a:rPr lang="en-US" altLang="en-US" sz="1200" smtClean="0"/>
              <a:pPr/>
              <a:t>12</a:t>
            </a:fld>
            <a:endParaRPr lang="en-US" altLang="en-US" sz="1200"/>
          </a:p>
        </p:txBody>
      </p:sp>
      <p:sp>
        <p:nvSpPr>
          <p:cNvPr id="16390" name="Rectangle 2">
            <a:extLst>
              <a:ext uri="{FF2B5EF4-FFF2-40B4-BE49-F238E27FC236}">
                <a16:creationId xmlns:a16="http://schemas.microsoft.com/office/drawing/2014/main" id="{325A3DB9-67CF-4927-BD73-F5C552701A69}"/>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90821AF9-DD55-4631-A1DF-E475B93160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802.11-21/1336r1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ocuments?is_dcn=1297&amp;is_group=00az&amp;is_year=2021"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468-00-00bd-ieee-802-11bd-august-september-2021-tc-meeting-minutes.docx" TargetMode="External"/><Relationship Id="rId2" Type="http://schemas.openxmlformats.org/officeDocument/2006/relationships/hyperlink" Target="https://mentor.ieee.org/802.11/dcn/21/11-21-1138-00-00bd-ieee-802-11bd-july-plenary-2021-tc-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1/11-21-1294-03-00bh-agenda-tgbh-2021-sep-interim.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1/11-21-0332-13-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1470-00-00bh-scope-of-tgbh-and-tgbi.ppt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1/11-11-0270-56-0000-ana-database.xl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865-06-AANI-draft-reply-ls-from-802-11-to-wba-regarding-the-wba-5g-wi-fi-ran-convergence-paper.docx" TargetMode="External"/><Relationship Id="rId4" Type="http://schemas.openxmlformats.org/officeDocument/2006/relationships/hyperlink" Target="https://mentor.ieee.org/802.11/dcn/21/11-21-0953-00-AANI-proposed-qos-response-to-wba.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0/11-21-1311-AANI-aani-sc-agenda-september-2021-interi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293-01-0arc-arc-sc-agenda-sep-2021.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September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2021-09-10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September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November 2021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sz="1800" dirty="0"/>
              <a:t>WG PAR submission to 802 EC</a:t>
            </a:r>
            <a:r>
              <a:rPr lang="en-US" sz="1800"/>
              <a:t>:  05 </a:t>
            </a:r>
            <a:r>
              <a:rPr lang="en-US" sz="1800" dirty="0"/>
              <a:t>Oct 2021</a:t>
            </a: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for Continuous Process telecon: 10 Sept, 2021  (for 22 Oct </a:t>
            </a:r>
            <a:r>
              <a:rPr lang="en-US" altLang="en-US" sz="1800" dirty="0" err="1"/>
              <a:t>NesCom</a:t>
            </a:r>
            <a:r>
              <a:rPr lang="en-US" altLang="en-US" sz="1800" dirty="0"/>
              <a:t> mtg)</a:t>
            </a: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 18 Oct, 2021  (for 6 Dec </a:t>
            </a:r>
            <a:r>
              <a:rPr lang="en-US" altLang="en-US" sz="1800" dirty="0" err="1"/>
              <a:t>NesCom</a:t>
            </a:r>
            <a:r>
              <a:rPr lang="en-US" altLang="en-US" sz="1800" dirty="0"/>
              <a:t> mtg)</a:t>
            </a:r>
            <a:br>
              <a:rPr lang="en-US" altLang="en-US" sz="2400" dirty="0"/>
            </a:br>
            <a:endParaRPr lang="en-US" altLang="en-US" sz="2400" dirty="0"/>
          </a:p>
          <a:p>
            <a:pPr marL="285750" indent="-285750"/>
            <a:endParaRPr lang="en-US"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bwMode="auto">
          <a:xfrm>
            <a:off x="914402" y="304014"/>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September 2021</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bwMode="auto">
          <a:xfrm>
            <a:off x="8760296"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8" charset="0"/>
              <a:buNone/>
              <a:defRPr sz="1800" kern="1200">
                <a:solidFill>
                  <a:srgbClr val="000000"/>
                </a:solidFill>
                <a:latin typeface="Times New Roman" pitchFamily="16" charset="0"/>
                <a:ea typeface="Arial Unicode MS" pitchFamily="34" charset="-128"/>
                <a:cs typeface="Arial Unicode MS" pitchFamily="34" charset="-128"/>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1EE9ECE2-BD30-4216-8D40-722BE4322A9E}"/>
              </a:ext>
            </a:extLst>
          </p:cNvPr>
          <p:cNvSpPr>
            <a:spLocks noGrp="1" noChangeArrowheads="1"/>
          </p:cNvSpPr>
          <p:nvPr>
            <p:ph type="title"/>
          </p:nvPr>
        </p:nvSpPr>
        <p:spPr>
          <a:xfrm>
            <a:off x="2209800" y="581026"/>
            <a:ext cx="7772400" cy="561975"/>
          </a:xfrm>
        </p:spPr>
        <p:txBody>
          <a:bodyPr/>
          <a:lstStyle/>
          <a:p>
            <a:pPr eaLnBrk="1" hangingPunct="1"/>
            <a:r>
              <a:rPr lang="en-US" altLang="en-US"/>
              <a:t>802.11 WNG – September 2021</a:t>
            </a:r>
          </a:p>
        </p:txBody>
      </p:sp>
      <p:sp>
        <p:nvSpPr>
          <p:cNvPr id="15363" name="Rectangle 3">
            <a:extLst>
              <a:ext uri="{FF2B5EF4-FFF2-40B4-BE49-F238E27FC236}">
                <a16:creationId xmlns:a16="http://schemas.microsoft.com/office/drawing/2014/main" id="{983C1D59-CBEE-4CBB-8453-8AD94472B1C7}"/>
              </a:ext>
            </a:extLst>
          </p:cNvPr>
          <p:cNvSpPr>
            <a:spLocks noGrp="1" noChangeArrowheads="1"/>
          </p:cNvSpPr>
          <p:nvPr>
            <p:ph idx="1"/>
          </p:nvPr>
        </p:nvSpPr>
        <p:spPr>
          <a:xfrm>
            <a:off x="2057400" y="1722439"/>
            <a:ext cx="8382000" cy="4160837"/>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p>
          <a:p>
            <a:pPr marL="857250" lvl="1" indent="-457200">
              <a:spcBef>
                <a:spcPct val="0"/>
              </a:spcBef>
              <a:defRPr/>
            </a:pPr>
            <a:r>
              <a:rPr lang="en-US" sz="1900" dirty="0"/>
              <a:t>“802/802.11 and Research engagement” – Dorothy Stanley (HPE), et al</a:t>
            </a:r>
          </a:p>
          <a:p>
            <a:pPr marL="857250" lvl="1" indent="-457200">
              <a:spcBef>
                <a:spcPct val="0"/>
              </a:spcBef>
              <a:defRPr/>
            </a:pPr>
            <a:r>
              <a:rPr lang="en-US" sz="1900" dirty="0"/>
              <a:t>“`Invitation to Join the IEEE Synthetic Aperture Standards Committee” - Peter </a:t>
            </a:r>
            <a:r>
              <a:rPr lang="en-US" sz="1900" dirty="0" err="1"/>
              <a:t>Vouras</a:t>
            </a:r>
            <a:r>
              <a:rPr lang="en-US" sz="1900" dirty="0"/>
              <a:t>, NIST </a:t>
            </a:r>
            <a:r>
              <a:rPr lang="en-US" sz="1600" dirty="0"/>
              <a:t>(&amp; Chair of the Synthetic Aperture Standards Committee in IEEE Signal Processing Society)</a:t>
            </a:r>
          </a:p>
          <a:p>
            <a:pPr marL="457200" indent="-457200">
              <a:spcBef>
                <a:spcPct val="0"/>
              </a:spcBef>
              <a:defRPr/>
            </a:pPr>
            <a:r>
              <a:rPr lang="en-US" altLang="en-US" dirty="0"/>
              <a:t>Plans for November 2021</a:t>
            </a:r>
          </a:p>
          <a:p>
            <a:pPr lvl="1">
              <a:spcBef>
                <a:spcPts val="0"/>
              </a:spcBef>
              <a:defRPr/>
            </a:pPr>
            <a:r>
              <a:rPr lang="en-US" altLang="en-US" dirty="0"/>
              <a:t>Chair will make a call for presentations in advance</a:t>
            </a:r>
          </a:p>
          <a:p>
            <a:pPr>
              <a:spcBef>
                <a:spcPts val="0"/>
              </a:spcBef>
              <a:defRPr/>
            </a:pPr>
            <a:r>
              <a:rPr lang="en-US" altLang="en-US" dirty="0"/>
              <a:t>Adjourn</a:t>
            </a:r>
          </a:p>
          <a:p>
            <a:pPr marL="0" indent="0">
              <a:spcBef>
                <a:spcPts val="0"/>
              </a:spcBef>
              <a:defRPr/>
            </a:pPr>
            <a:endParaRPr lang="en-US" altLang="en-US" dirty="0">
              <a:solidFill>
                <a:srgbClr val="FF0000"/>
              </a:solidFill>
            </a:endParaRPr>
          </a:p>
          <a:p>
            <a:pPr marL="0" indent="0" algn="ctr">
              <a:spcBef>
                <a:spcPts val="0"/>
              </a:spcBef>
              <a:defRPr/>
            </a:pPr>
            <a:r>
              <a:rPr lang="en-US" altLang="en-US" dirty="0"/>
              <a:t>Current agenda is document 11-21/0945r1</a:t>
            </a:r>
          </a:p>
        </p:txBody>
      </p:sp>
      <p:sp>
        <p:nvSpPr>
          <p:cNvPr id="15367" name="Rectangle 1">
            <a:extLst>
              <a:ext uri="{FF2B5EF4-FFF2-40B4-BE49-F238E27FC236}">
                <a16:creationId xmlns:a16="http://schemas.microsoft.com/office/drawing/2014/main" id="{DA11B52B-0CA9-4798-99A4-7B5AA1CDD259}"/>
              </a:ext>
            </a:extLst>
          </p:cNvPr>
          <p:cNvSpPr>
            <a:spLocks noChangeArrowheads="1"/>
          </p:cNvSpPr>
          <p:nvPr/>
        </p:nvSpPr>
        <p:spPr bwMode="auto">
          <a:xfrm>
            <a:off x="1524000" y="1216026"/>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a:t>Monday 13 September (11:15-1:15 EDT)</a:t>
            </a:r>
            <a:endParaRPr lang="en-US" altLang="en-US" sz="2000"/>
          </a:p>
        </p:txBody>
      </p:sp>
      <p:sp>
        <p:nvSpPr>
          <p:cNvPr id="2" name="Footer Placeholder 1">
            <a:extLst>
              <a:ext uri="{FF2B5EF4-FFF2-40B4-BE49-F238E27FC236}">
                <a16:creationId xmlns:a16="http://schemas.microsoft.com/office/drawing/2014/main" id="{44E84D71-3026-4D70-B761-EBC480AA29EE}"/>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56BBD954-3B15-43D7-9D14-EF840551C14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75446E1E-1FCE-4B08-90E3-D976A46E688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56222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a:extLst>
              <a:ext uri="{FF2B5EF4-FFF2-40B4-BE49-F238E27FC236}">
                <a16:creationId xmlns:a16="http://schemas.microsoft.com/office/drawing/2014/main" id="{53607D87-D911-4AAE-AC26-EE4AA883B630}"/>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53F65341-4416-4F21-8C0D-746C493574B2}" type="slidenum">
              <a:rPr lang="en-US" altLang="en-US" sz="1200" b="0"/>
              <a:pPr>
                <a:spcBef>
                  <a:spcPct val="0"/>
                </a:spcBef>
                <a:buFontTx/>
                <a:buNone/>
              </a:pPr>
              <a:t>12</a:t>
            </a:fld>
            <a:endParaRPr lang="en-US" altLang="en-US" sz="1200" b="0"/>
          </a:p>
        </p:txBody>
      </p:sp>
      <p:sp>
        <p:nvSpPr>
          <p:cNvPr id="15365" name="Title 1">
            <a:extLst>
              <a:ext uri="{FF2B5EF4-FFF2-40B4-BE49-F238E27FC236}">
                <a16:creationId xmlns:a16="http://schemas.microsoft.com/office/drawing/2014/main" id="{E8F38565-1FDD-403A-A332-DA1F939C9E4D}"/>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in</a:t>
            </a:r>
            <a:br>
              <a:rPr lang="en-US" altLang="en-US"/>
            </a:br>
            <a:r>
              <a:rPr lang="en-US" altLang="en-US"/>
              <a:t>Sept 2021 </a:t>
            </a:r>
            <a:r>
              <a:rPr lang="en-AU" altLang="en-US"/>
              <a:t>(Tue, 14 Sept 4-6pm ET) </a:t>
            </a:r>
            <a:endParaRPr lang="en-US" altLang="en-US"/>
          </a:p>
        </p:txBody>
      </p:sp>
      <p:sp>
        <p:nvSpPr>
          <p:cNvPr id="3078" name="Content Placeholder 2">
            <a:extLst>
              <a:ext uri="{FF2B5EF4-FFF2-40B4-BE49-F238E27FC236}">
                <a16:creationId xmlns:a16="http://schemas.microsoft.com/office/drawing/2014/main" id="{209F2E36-1BFD-4F9C-84E2-627192E0D967}"/>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(11-21-1287) will include “the usual”:</a:t>
            </a:r>
          </a:p>
          <a:p>
            <a:pPr>
              <a:defRPr/>
            </a:pPr>
            <a:r>
              <a:rPr lang="en-AU" dirty="0"/>
              <a:t>Review status of PSDO process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lvl="2">
              <a:defRPr/>
            </a:pPr>
            <a:r>
              <a:rPr lang="en-AU" dirty="0"/>
              <a:t>802.11ax 60-day ballot particularly contentious, with IPR issues</a:t>
            </a:r>
          </a:p>
          <a:p>
            <a:pPr lvl="2">
              <a:defRPr/>
            </a:pPr>
            <a:r>
              <a:rPr lang="en-AU" dirty="0"/>
              <a:t>Similar issues apply to 802.11ay</a:t>
            </a:r>
          </a:p>
          <a:p>
            <a:pPr>
              <a:defRPr/>
            </a:pPr>
            <a:r>
              <a:rPr lang="en-AU" dirty="0"/>
              <a:t>Review SC6 activities</a:t>
            </a:r>
          </a:p>
          <a:p>
            <a:pPr lvl="1">
              <a:defRPr/>
            </a:pPr>
            <a:r>
              <a:rPr lang="en-AU" dirty="0"/>
              <a:t>Focus on Aug 2021 meeting</a:t>
            </a:r>
          </a:p>
          <a:p>
            <a:pPr lvl="2">
              <a:defRPr/>
            </a:pPr>
            <a:r>
              <a:rPr lang="en-AU" dirty="0"/>
              <a:t>Proposed feedback for HK NB wrt 802.11ax/be</a:t>
            </a:r>
          </a:p>
          <a:p>
            <a:pPr lvl="2">
              <a:defRPr/>
            </a:pPr>
            <a:r>
              <a:rPr lang="en-AU" dirty="0"/>
              <a:t>Review of NPWI’s, </a:t>
            </a:r>
            <a:r>
              <a:rPr lang="en-AU" dirty="0" err="1"/>
              <a:t>esp</a:t>
            </a:r>
            <a:r>
              <a:rPr lang="en-AU" dirty="0"/>
              <a:t> NWIP on Industrial Wireless Network</a:t>
            </a:r>
            <a:endParaRPr lang="en-AU" b="1" dirty="0"/>
          </a:p>
          <a:p>
            <a:pPr lvl="2">
              <a:defRPr/>
            </a:pPr>
            <a:r>
              <a:rPr lang="en-AU" dirty="0">
                <a:latin typeface="+mj-lt"/>
              </a:rPr>
              <a:t>Highlight</a:t>
            </a:r>
            <a:r>
              <a:rPr lang="en-AU" i="1" dirty="0">
                <a:latin typeface="+mj-lt"/>
              </a:rPr>
              <a:t> Wireless LAN Access Control  </a:t>
            </a:r>
            <a:r>
              <a:rPr lang="en-AU" dirty="0">
                <a:latin typeface="+mj-lt"/>
              </a:rPr>
              <a:t>standards</a:t>
            </a:r>
          </a:p>
        </p:txBody>
      </p:sp>
      <p:sp>
        <p:nvSpPr>
          <p:cNvPr id="2" name="Date Placeholder 1">
            <a:extLst>
              <a:ext uri="{FF2B5EF4-FFF2-40B4-BE49-F238E27FC236}">
                <a16:creationId xmlns:a16="http://schemas.microsoft.com/office/drawing/2014/main" id="{F6C8BD12-C77C-434C-92AE-B0DC95EEB3DC}"/>
              </a:ext>
            </a:extLst>
          </p:cNvPr>
          <p:cNvSpPr>
            <a:spLocks noGrp="1"/>
          </p:cNvSpPr>
          <p:nvPr>
            <p:ph type="dt" idx="10"/>
          </p:nvPr>
        </p:nvSpPr>
        <p:spPr/>
        <p:txBody>
          <a:bodyPr/>
          <a:lstStyle/>
          <a:p>
            <a:r>
              <a:rPr lang="en-US"/>
              <a:t>September 2021</a:t>
            </a:r>
            <a:endParaRPr lang="en-GB"/>
          </a:p>
        </p:txBody>
      </p:sp>
      <p:sp>
        <p:nvSpPr>
          <p:cNvPr id="3" name="Footer Placeholder 2">
            <a:extLst>
              <a:ext uri="{FF2B5EF4-FFF2-40B4-BE49-F238E27FC236}">
                <a16:creationId xmlns:a16="http://schemas.microsoft.com/office/drawing/2014/main" id="{2415B8B7-3914-413C-A8FC-9E10AF3652EB}"/>
              </a:ext>
            </a:extLst>
          </p:cNvPr>
          <p:cNvSpPr>
            <a:spLocks noGrp="1"/>
          </p:cNvSpPr>
          <p:nvPr>
            <p:ph type="ftr" idx="11"/>
          </p:nvPr>
        </p:nvSpPr>
        <p:spPr/>
        <p:txBody>
          <a:bodyPr/>
          <a:lstStyle/>
          <a:p>
            <a:r>
              <a:rPr lang="en-GB"/>
              <a:t>Andrew Myles, Cisco</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A9EBA5F-46AC-425E-9815-4893AFCE45ED}"/>
              </a:ext>
            </a:extLst>
          </p:cNvPr>
          <p:cNvSpPr>
            <a:spLocks noGrp="1" noChangeArrowheads="1"/>
          </p:cNvSpPr>
          <p:nvPr>
            <p:ph type="title"/>
          </p:nvPr>
        </p:nvSpPr>
        <p:spPr/>
        <p:txBody>
          <a:bodyPr/>
          <a:lstStyle/>
          <a:p>
            <a:pPr algn="l"/>
            <a:r>
              <a:rPr lang="en-AU" altLang="en-US"/>
              <a:t>IEEE 802 has 117 standards in the PSDO pipeline</a:t>
            </a:r>
          </a:p>
        </p:txBody>
      </p:sp>
      <p:graphicFrame>
        <p:nvGraphicFramePr>
          <p:cNvPr id="6" name="Content Placeholder 5">
            <a:extLst>
              <a:ext uri="{FF2B5EF4-FFF2-40B4-BE49-F238E27FC236}">
                <a16:creationId xmlns:a16="http://schemas.microsoft.com/office/drawing/2014/main" id="{3339431B-BE71-41F0-86BE-28D974F214C8}"/>
              </a:ext>
            </a:extLst>
          </p:cNvPr>
          <p:cNvGraphicFramePr>
            <a:graphicFrameLocks/>
          </p:cNvGraphicFramePr>
          <p:nvPr/>
        </p:nvGraphicFramePr>
        <p:xfrm>
          <a:off x="2590800" y="213360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sz="1800" dirty="0"/>
                        <a:t>WG</a:t>
                      </a:r>
                    </a:p>
                  </a:txBody>
                  <a:tcPr/>
                </a:tc>
                <a:tc>
                  <a:txBody>
                    <a:bodyPr/>
                    <a:lstStyle/>
                    <a:p>
                      <a:pPr algn="ctr"/>
                      <a:r>
                        <a:rPr lang="en-AU" sz="1800" dirty="0"/>
                        <a:t>Completed</a:t>
                      </a:r>
                    </a:p>
                  </a:txBody>
                  <a:tcPr/>
                </a:tc>
                <a:tc>
                  <a:txBody>
                    <a:bodyPr/>
                    <a:lstStyle/>
                    <a:p>
                      <a:pPr algn="ctr"/>
                      <a:r>
                        <a:rPr lang="en-AU" sz="1800" dirty="0"/>
                        <a:t>In-process</a:t>
                      </a:r>
                    </a:p>
                  </a:txBody>
                  <a:tcPr/>
                </a:tc>
                <a:extLst>
                  <a:ext uri="{0D108BD9-81ED-4DB2-BD59-A6C34878D82A}">
                    <a16:rowId xmlns:a16="http://schemas.microsoft.com/office/drawing/2014/main" val="10000"/>
                  </a:ext>
                </a:extLst>
              </a:tr>
              <a:tr h="370840">
                <a:tc>
                  <a:txBody>
                    <a:bodyPr/>
                    <a:lstStyle/>
                    <a:p>
                      <a:pPr algn="ctr"/>
                      <a:r>
                        <a:rPr lang="en-AU" sz="1800" b="1" dirty="0"/>
                        <a:t>802.1</a:t>
                      </a:r>
                    </a:p>
                  </a:txBody>
                  <a:tcPr/>
                </a:tc>
                <a:tc>
                  <a:txBody>
                    <a:bodyPr/>
                    <a:lstStyle/>
                    <a:p>
                      <a:pPr algn="ctr"/>
                      <a:r>
                        <a:rPr lang="en-AU" dirty="0"/>
                        <a:t>35</a:t>
                      </a:r>
                    </a:p>
                  </a:txBody>
                  <a:tcPr/>
                </a:tc>
                <a:tc>
                  <a:txBody>
                    <a:bodyPr/>
                    <a:lstStyle/>
                    <a:p>
                      <a:pPr algn="ctr"/>
                      <a:r>
                        <a:rPr lang="en-AU" dirty="0"/>
                        <a:t>19</a:t>
                      </a:r>
                    </a:p>
                  </a:txBody>
                  <a:tcPr/>
                </a:tc>
                <a:extLst>
                  <a:ext uri="{0D108BD9-81ED-4DB2-BD59-A6C34878D82A}">
                    <a16:rowId xmlns:a16="http://schemas.microsoft.com/office/drawing/2014/main" val="10001"/>
                  </a:ext>
                </a:extLst>
              </a:tr>
              <a:tr h="370840">
                <a:tc>
                  <a:txBody>
                    <a:bodyPr/>
                    <a:lstStyle/>
                    <a:p>
                      <a:pPr algn="ctr"/>
                      <a:r>
                        <a:rPr lang="en-AU" sz="1800" b="1" dirty="0"/>
                        <a:t>802.3</a:t>
                      </a:r>
                    </a:p>
                  </a:txBody>
                  <a:tcPr/>
                </a:tc>
                <a:tc>
                  <a:txBody>
                    <a:bodyPr/>
                    <a:lstStyle/>
                    <a:p>
                      <a:pPr algn="ctr"/>
                      <a:r>
                        <a:rPr lang="en-AU" dirty="0"/>
                        <a:t>17</a:t>
                      </a:r>
                    </a:p>
                  </a:txBody>
                  <a:tcPr/>
                </a:tc>
                <a:tc>
                  <a:txBody>
                    <a:bodyPr/>
                    <a:lstStyle/>
                    <a:p>
                      <a:pPr algn="ctr"/>
                      <a:r>
                        <a:rPr lang="en-AU" dirty="0"/>
                        <a:t>15</a:t>
                      </a:r>
                    </a:p>
                  </a:txBody>
                  <a:tcPr/>
                </a:tc>
                <a:extLst>
                  <a:ext uri="{0D108BD9-81ED-4DB2-BD59-A6C34878D82A}">
                    <a16:rowId xmlns:a16="http://schemas.microsoft.com/office/drawing/2014/main" val="10002"/>
                  </a:ext>
                </a:extLst>
              </a:tr>
              <a:tr h="370840">
                <a:tc>
                  <a:txBody>
                    <a:bodyPr/>
                    <a:lstStyle/>
                    <a:p>
                      <a:pPr algn="ctr"/>
                      <a:r>
                        <a:rPr lang="en-AU" sz="1800"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10003"/>
                  </a:ext>
                </a:extLst>
              </a:tr>
              <a:tr h="370840">
                <a:tc>
                  <a:txBody>
                    <a:bodyPr/>
                    <a:lstStyle/>
                    <a:p>
                      <a:pPr algn="ctr"/>
                      <a:r>
                        <a:rPr lang="en-AU" sz="1800"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4"/>
                  </a:ext>
                </a:extLst>
              </a:tr>
              <a:tr h="370840">
                <a:tc>
                  <a:txBody>
                    <a:bodyPr/>
                    <a:lstStyle/>
                    <a:p>
                      <a:pPr algn="ctr"/>
                      <a:r>
                        <a:rPr lang="en-AU" sz="1800"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6"/>
                  </a:ext>
                </a:extLst>
              </a:tr>
              <a:tr h="370840">
                <a:tc>
                  <a:txBody>
                    <a:bodyPr/>
                    <a:lstStyle/>
                    <a:p>
                      <a:pPr algn="ctr"/>
                      <a:r>
                        <a:rPr lang="en-AU" sz="1800"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7"/>
                  </a:ext>
                </a:extLst>
              </a:tr>
              <a:tr h="370840">
                <a:tc>
                  <a:txBody>
                    <a:bodyPr/>
                    <a:lstStyle/>
                    <a:p>
                      <a:pPr algn="ctr"/>
                      <a:r>
                        <a:rPr lang="en-AU" sz="1800"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sz="1800" b="1" dirty="0"/>
                        <a:t>All</a:t>
                      </a:r>
                    </a:p>
                  </a:txBody>
                  <a:tcPr/>
                </a:tc>
                <a:tc>
                  <a:txBody>
                    <a:bodyPr/>
                    <a:lstStyle/>
                    <a:p>
                      <a:pPr algn="ctr"/>
                      <a:r>
                        <a:rPr lang="en-AU" b="1" dirty="0"/>
                        <a:t>73</a:t>
                      </a:r>
                    </a:p>
                  </a:txBody>
                  <a:tcPr>
                    <a:lnT w="12700" cap="flat" cmpd="sng" algn="ctr">
                      <a:solidFill>
                        <a:schemeClr val="tx1"/>
                      </a:solidFill>
                      <a:prstDash val="solid"/>
                      <a:round/>
                      <a:headEnd type="none" w="med" len="med"/>
                      <a:tailEnd type="none" w="med" len="med"/>
                    </a:lnT>
                  </a:tcPr>
                </a:tc>
                <a:tc>
                  <a:txBody>
                    <a:bodyPr/>
                    <a:lstStyle/>
                    <a:p>
                      <a:pPr algn="ctr"/>
                      <a:r>
                        <a:rPr lang="en-AU" b="1" dirty="0"/>
                        <a:t>44</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
        <p:nvSpPr>
          <p:cNvPr id="2" name="Date Placeholder 1">
            <a:extLst>
              <a:ext uri="{FF2B5EF4-FFF2-40B4-BE49-F238E27FC236}">
                <a16:creationId xmlns:a16="http://schemas.microsoft.com/office/drawing/2014/main" id="{ADAEE54C-DFE3-4166-ACE0-54FA92212FFD}"/>
              </a:ext>
            </a:extLst>
          </p:cNvPr>
          <p:cNvSpPr>
            <a:spLocks noGrp="1"/>
          </p:cNvSpPr>
          <p:nvPr>
            <p:ph type="dt" idx="15"/>
          </p:nvPr>
        </p:nvSpPr>
        <p:spPr/>
        <p:txBody>
          <a:bodyPr/>
          <a:lstStyle/>
          <a:p>
            <a:r>
              <a:rPr lang="en-US"/>
              <a:t>September 2021</a:t>
            </a:r>
            <a:endParaRPr lang="en-GB" dirty="0"/>
          </a:p>
        </p:txBody>
      </p:sp>
      <p:sp>
        <p:nvSpPr>
          <p:cNvPr id="3" name="Footer Placeholder 2">
            <a:extLst>
              <a:ext uri="{FF2B5EF4-FFF2-40B4-BE49-F238E27FC236}">
                <a16:creationId xmlns:a16="http://schemas.microsoft.com/office/drawing/2014/main" id="{3907992E-9079-4F22-84A0-638565C87A6A}"/>
              </a:ext>
            </a:extLst>
          </p:cNvPr>
          <p:cNvSpPr>
            <a:spLocks noGrp="1"/>
          </p:cNvSpPr>
          <p:nvPr>
            <p:ph type="ftr" idx="14"/>
          </p:nvPr>
        </p:nvSpPr>
        <p:spPr/>
        <p:txBody>
          <a:bodyPr/>
          <a:lstStyle/>
          <a:p>
            <a:r>
              <a:rPr lang="en-GB"/>
              <a:t>Andrew Myles, Cisco</a:t>
            </a:r>
            <a:endParaRPr lang="en-GB" dirty="0"/>
          </a:p>
        </p:txBody>
      </p:sp>
      <p:sp>
        <p:nvSpPr>
          <p:cNvPr id="4" name="Slide Number Placeholder 3">
            <a:extLst>
              <a:ext uri="{FF2B5EF4-FFF2-40B4-BE49-F238E27FC236}">
                <a16:creationId xmlns:a16="http://schemas.microsoft.com/office/drawing/2014/main" id="{7489C1AD-8A23-4C1C-8B8B-0CE39549465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0AE42343-B051-495D-A1AF-9ADB8F26A577}"/>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18437" name="Slide Number Placeholder 5">
            <a:extLst>
              <a:ext uri="{FF2B5EF4-FFF2-40B4-BE49-F238E27FC236}">
                <a16:creationId xmlns:a16="http://schemas.microsoft.com/office/drawing/2014/main" id="{D0ED0B01-44CC-402E-9E83-89AC2CCB45F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E60F7CE-C627-4163-BA86-15AF2D1D8F0B}" type="slidenum">
              <a:rPr lang="en-US" altLang="en-US" sz="1200" b="0"/>
              <a:pPr>
                <a:spcBef>
                  <a:spcPct val="0"/>
                </a:spcBef>
                <a:buFontTx/>
                <a:buNone/>
              </a:pPr>
              <a:t>14</a:t>
            </a:fld>
            <a:endParaRPr lang="en-US" altLang="en-US" sz="1200" b="0"/>
          </a:p>
        </p:txBody>
      </p:sp>
      <p:sp>
        <p:nvSpPr>
          <p:cNvPr id="7" name="Content Placeholder 2">
            <a:extLst>
              <a:ext uri="{FF2B5EF4-FFF2-40B4-BE49-F238E27FC236}">
                <a16:creationId xmlns:a16="http://schemas.microsoft.com/office/drawing/2014/main" id="{6BBE9B60-02E2-4E12-AB4A-2713D7C3BAE0}"/>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8439" name="Content Placeholder 2">
            <a:extLst>
              <a:ext uri="{FF2B5EF4-FFF2-40B4-BE49-F238E27FC236}">
                <a16:creationId xmlns:a16="http://schemas.microsoft.com/office/drawing/2014/main" id="{89232CBD-8569-4672-8E0E-E798FE3C7C4F}"/>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graphicFrame>
        <p:nvGraphicFramePr>
          <p:cNvPr id="2" name="Table 2">
            <a:extLst>
              <a:ext uri="{FF2B5EF4-FFF2-40B4-BE49-F238E27FC236}">
                <a16:creationId xmlns:a16="http://schemas.microsoft.com/office/drawing/2014/main" id="{692D3073-C61C-444D-A6A7-8D95D2148F17}"/>
              </a:ext>
            </a:extLst>
          </p:cNvPr>
          <p:cNvGraphicFramePr>
            <a:graphicFrameLocks noGrp="1"/>
          </p:cNvGraphicFramePr>
          <p:nvPr/>
        </p:nvGraphicFramePr>
        <p:xfrm>
          <a:off x="2209801" y="1981200"/>
          <a:ext cx="7858125" cy="3689345"/>
        </p:xfrm>
        <a:graphic>
          <a:graphicData uri="http://schemas.openxmlformats.org/drawingml/2006/table">
            <a:tbl>
              <a:tblPr firstRow="1" bandRow="1">
                <a:tableStyleId>{93296810-A885-4BE3-A3E7-6D5BEEA58F35}</a:tableStyleId>
              </a:tblPr>
              <a:tblGrid>
                <a:gridCol w="1571625">
                  <a:extLst>
                    <a:ext uri="{9D8B030D-6E8A-4147-A177-3AD203B41FA5}">
                      <a16:colId xmlns:a16="http://schemas.microsoft.com/office/drawing/2014/main" val="20000"/>
                    </a:ext>
                  </a:extLst>
                </a:gridCol>
                <a:gridCol w="1571625">
                  <a:extLst>
                    <a:ext uri="{9D8B030D-6E8A-4147-A177-3AD203B41FA5}">
                      <a16:colId xmlns:a16="http://schemas.microsoft.com/office/drawing/2014/main" val="20001"/>
                    </a:ext>
                  </a:extLst>
                </a:gridCol>
                <a:gridCol w="1571625">
                  <a:extLst>
                    <a:ext uri="{9D8B030D-6E8A-4147-A177-3AD203B41FA5}">
                      <a16:colId xmlns:a16="http://schemas.microsoft.com/office/drawing/2014/main" val="20002"/>
                    </a:ext>
                  </a:extLst>
                </a:gridCol>
                <a:gridCol w="1571625">
                  <a:extLst>
                    <a:ext uri="{9D8B030D-6E8A-4147-A177-3AD203B41FA5}">
                      <a16:colId xmlns:a16="http://schemas.microsoft.com/office/drawing/2014/main" val="20003"/>
                    </a:ext>
                  </a:extLst>
                </a:gridCol>
                <a:gridCol w="1571625">
                  <a:extLst>
                    <a:ext uri="{9D8B030D-6E8A-4147-A177-3AD203B41FA5}">
                      <a16:colId xmlns:a16="http://schemas.microsoft.com/office/drawing/2014/main" val="20004"/>
                    </a:ext>
                  </a:extLst>
                </a:gridCol>
              </a:tblGrid>
              <a:tr h="335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60-day ballot</a:t>
                      </a:r>
                    </a:p>
                  </a:txBody>
                  <a:tcPr marT="45741" marB="45741">
                    <a:solidFill>
                      <a:schemeClr val="accent2"/>
                    </a:solidFill>
                  </a:tcPr>
                </a:tc>
                <a:tc gridSpan="3">
                  <a:txBody>
                    <a:bodyPr/>
                    <a:lstStyle/>
                    <a:p>
                      <a:pPr algn="ctr"/>
                      <a:r>
                        <a:rPr lang="en-AU" sz="1600" b="1" dirty="0">
                          <a:solidFill>
                            <a:schemeClr val="bg1"/>
                          </a:solidFill>
                        </a:rPr>
                        <a:t>FDIS</a:t>
                      </a:r>
                    </a:p>
                  </a:txBody>
                  <a:tcPr marT="45741" marB="45741">
                    <a:solidFill>
                      <a:schemeClr val="accent2"/>
                    </a:solidFill>
                  </a:tcPr>
                </a:tc>
                <a:tc hMerge="1">
                  <a:txBody>
                    <a:bodyPr/>
                    <a:lstStyle/>
                    <a:p>
                      <a:endParaRPr lang="en-AU"/>
                    </a:p>
                  </a:txBody>
                  <a:tcPr/>
                </a:tc>
                <a:tc hMerge="1">
                  <a:txBody>
                    <a:bodyPr/>
                    <a:lstStyle/>
                    <a:p>
                      <a:endParaRPr lang="en-AU" sz="1600" dirty="0">
                        <a:solidFill>
                          <a:schemeClr val="bg1"/>
                        </a:solidFill>
                      </a:endParaRPr>
                    </a:p>
                  </a:txBody>
                  <a:tcPr>
                    <a:solidFill>
                      <a:schemeClr val="accent2"/>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dirty="0"/>
                        <a:t>Waiting for publication</a:t>
                      </a:r>
                    </a:p>
                  </a:txBody>
                  <a:tcPr marT="45741" marB="45741">
                    <a:solidFill>
                      <a:schemeClr val="accent2"/>
                    </a:solidFill>
                  </a:tcPr>
                </a:tc>
                <a:extLst>
                  <a:ext uri="{0D108BD9-81ED-4DB2-BD59-A6C34878D82A}">
                    <a16:rowId xmlns:a16="http://schemas.microsoft.com/office/drawing/2014/main" val="10000"/>
                  </a:ext>
                </a:extLst>
              </a:tr>
              <a:tr h="33539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Waiting</a:t>
                      </a:r>
                    </a:p>
                  </a:txBody>
                  <a:tcPr marT="45741" marB="45741">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Waiting</a:t>
                      </a:r>
                    </a:p>
                  </a:txBody>
                  <a:tcPr marT="45741" marB="45741">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In progress</a:t>
                      </a:r>
                    </a:p>
                  </a:txBody>
                  <a:tcPr marT="45741" marB="45741">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Passed</a:t>
                      </a:r>
                    </a:p>
                  </a:txBody>
                  <a:tcPr marT="45741" marB="45741">
                    <a:solidFill>
                      <a:schemeClr val="accent2"/>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Waiting for publication</a:t>
                      </a:r>
                    </a:p>
                  </a:txBody>
                  <a:tcPr>
                    <a:solidFill>
                      <a:schemeClr val="accent2"/>
                    </a:solidFill>
                  </a:tcPr>
                </a:tc>
                <a:extLst>
                  <a:ext uri="{0D108BD9-81ED-4DB2-BD59-A6C34878D82A}">
                    <a16:rowId xmlns:a16="http://schemas.microsoft.com/office/drawing/2014/main" val="10001"/>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802.11ba</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802.3cr</a:t>
                      </a: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802.1AS-REV</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802.1Qcc</a:t>
                      </a:r>
                      <a:endParaRPr lang="en-AU" sz="1600" dirty="0">
                        <a:solidFill>
                          <a:schemeClr val="tx1"/>
                        </a:solidFill>
                      </a:endParaRP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a:t>
                      </a:r>
                      <a:r>
                        <a:rPr lang="en-AU" sz="1600" kern="0" dirty="0">
                          <a:solidFill>
                            <a:schemeClr val="tx1"/>
                          </a:solidFill>
                        </a:rPr>
                        <a:t>02.1Qcp</a:t>
                      </a:r>
                      <a:endParaRPr lang="en-AU" sz="1600" dirty="0">
                        <a:solidFill>
                          <a:schemeClr val="tx1"/>
                        </a:solidFill>
                      </a:endParaRPr>
                    </a:p>
                  </a:txBody>
                  <a:tcPr marT="45741" marB="45741"/>
                </a:tc>
                <a:extLst>
                  <a:ext uri="{0D108BD9-81ED-4DB2-BD59-A6C34878D82A}">
                    <a16:rowId xmlns:a16="http://schemas.microsoft.com/office/drawing/2014/main" val="10002"/>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In progress</a:t>
                      </a:r>
                    </a:p>
                  </a:txBody>
                  <a:tcPr marT="45741" marB="45741">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802.3cu</a:t>
                      </a:r>
                      <a:endParaRPr lang="en-AU" sz="1600" kern="0" dirty="0">
                        <a:solidFill>
                          <a:schemeClr val="tx1"/>
                        </a:solidFill>
                      </a:endParaRP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802.1X</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802.1CMde</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802.1Qcy</a:t>
                      </a:r>
                      <a:endParaRPr lang="en-AU" sz="1600" dirty="0">
                        <a:solidFill>
                          <a:schemeClr val="tx1"/>
                        </a:solidFill>
                      </a:endParaRPr>
                    </a:p>
                  </a:txBody>
                  <a:tcPr marT="45741" marB="45741">
                    <a:solidFill>
                      <a:srgbClr val="CDCDE6"/>
                    </a:solidFill>
                  </a:tcPr>
                </a:tc>
                <a:extLst>
                  <a:ext uri="{0D108BD9-81ED-4DB2-BD59-A6C34878D82A}">
                    <a16:rowId xmlns:a16="http://schemas.microsoft.com/office/drawing/2014/main" val="10003"/>
                  </a:ext>
                </a:extLst>
              </a:tr>
              <a:tr h="335395">
                <a:tc>
                  <a:txBody>
                    <a:bodyPr/>
                    <a:lstStyle/>
                    <a:p>
                      <a:pPr lvl="0">
                        <a:defRPr/>
                      </a:pPr>
                      <a:r>
                        <a:rPr lang="en-AU" sz="1600" dirty="0">
                          <a:solidFill>
                            <a:schemeClr val="tx1"/>
                          </a:solidFill>
                        </a:rPr>
                        <a:t>802.1CS</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802.22 (restart)</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802.3bt</a:t>
                      </a:r>
                    </a:p>
                  </a:txBody>
                  <a:tcPr marT="45741" marB="4574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802.3cn</a:t>
                      </a: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kern="0" dirty="0">
                          <a:solidFill>
                            <a:schemeClr val="tx1"/>
                          </a:solidFill>
                        </a:rPr>
                        <a:t>802.1AX-REV</a:t>
                      </a:r>
                      <a:endParaRPr lang="en-AU" sz="1600" dirty="0">
                        <a:solidFill>
                          <a:schemeClr val="tx1"/>
                        </a:solidFill>
                      </a:endParaRPr>
                    </a:p>
                  </a:txBody>
                  <a:tcPr marT="45741" marB="45741">
                    <a:solidFill>
                      <a:srgbClr val="E8E8F3"/>
                    </a:solidFill>
                  </a:tcPr>
                </a:tc>
                <a:extLst>
                  <a:ext uri="{0D108BD9-81ED-4DB2-BD59-A6C34878D82A}">
                    <a16:rowId xmlns:a16="http://schemas.microsoft.com/office/drawing/2014/main" val="10004"/>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802.3ct</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802.11md</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802.3cb</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802.3cq</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rgbClr val="CDCDE6"/>
                    </a:solidFill>
                  </a:tcPr>
                </a:tc>
                <a:extLst>
                  <a:ext uri="{0D108BD9-81ED-4DB2-BD59-A6C34878D82A}">
                    <a16:rowId xmlns:a16="http://schemas.microsoft.com/office/drawing/2014/main" val="10005"/>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802.3cv</a:t>
                      </a: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kern="0" dirty="0">
                        <a:solidFill>
                          <a:schemeClr val="tx1"/>
                        </a:solidFill>
                      </a:endParaRP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600" dirty="0">
                          <a:solidFill>
                            <a:schemeClr val="tx1"/>
                          </a:solidFill>
                        </a:rPr>
                        <a:t>802.3cd</a:t>
                      </a: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802.3cm</a:t>
                      </a:r>
                    </a:p>
                  </a:txBody>
                  <a:tcPr marT="45741" marB="45741">
                    <a:solidFill>
                      <a:schemeClr val="accent6">
                        <a:tint val="20000"/>
                      </a:schemeClr>
                    </a:solidFill>
                  </a:tcPr>
                </a:tc>
                <a:tc>
                  <a:txBody>
                    <a:bodyPr/>
                    <a:lstStyle/>
                    <a:p>
                      <a:endParaRPr lang="en-AU" sz="1600" dirty="0">
                        <a:solidFill>
                          <a:schemeClr val="tx1"/>
                        </a:solidFill>
                      </a:endParaRPr>
                    </a:p>
                  </a:txBody>
                  <a:tcPr marT="45741" marB="45741">
                    <a:solidFill>
                      <a:schemeClr val="accent6">
                        <a:tint val="20000"/>
                      </a:schemeClr>
                    </a:solidFill>
                  </a:tcPr>
                </a:tc>
                <a:extLst>
                  <a:ext uri="{0D108BD9-81ED-4DB2-BD59-A6C34878D82A}">
                    <a16:rowId xmlns:a16="http://schemas.microsoft.com/office/drawing/2014/main" val="10006"/>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802.3cp</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600" dirty="0">
                          <a:solidFill>
                            <a:schemeClr val="tx1"/>
                          </a:solidFill>
                        </a:rPr>
                        <a:t>802.3cg</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802.3ch</a:t>
                      </a:r>
                    </a:p>
                  </a:txBody>
                  <a:tcPr marT="45741" marB="45741">
                    <a:solidFill>
                      <a:srgbClr val="CDCDE6"/>
                    </a:solidFill>
                  </a:tcPr>
                </a:tc>
                <a:tc>
                  <a:txBody>
                    <a:bodyPr/>
                    <a:lstStyle/>
                    <a:p>
                      <a:endParaRPr lang="en-AU" sz="1600" dirty="0">
                        <a:solidFill>
                          <a:schemeClr val="tx1"/>
                        </a:solidFill>
                      </a:endParaRPr>
                    </a:p>
                  </a:txBody>
                  <a:tcPr marT="45741" marB="45741">
                    <a:solidFill>
                      <a:srgbClr val="CDCDE6"/>
                    </a:solidFill>
                  </a:tcPr>
                </a:tc>
                <a:extLst>
                  <a:ext uri="{0D108BD9-81ED-4DB2-BD59-A6C34878D82A}">
                    <a16:rowId xmlns:a16="http://schemas.microsoft.com/office/drawing/2014/main" val="10007"/>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802.11ay</a:t>
                      </a: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altLang="en-US" sz="1600" dirty="0">
                          <a:solidFill>
                            <a:schemeClr val="tx1"/>
                          </a:solidFill>
                        </a:rPr>
                        <a:t>802.3ca</a:t>
                      </a:r>
                    </a:p>
                  </a:txBody>
                  <a:tcPr marT="45741" marB="45741">
                    <a:solidFill>
                      <a:schemeClr val="accent6">
                        <a:tint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chemeClr val="accent6">
                        <a:tint val="20000"/>
                      </a:schemeClr>
                    </a:solidFill>
                  </a:tcPr>
                </a:tc>
                <a:tc>
                  <a:txBody>
                    <a:bodyPr/>
                    <a:lstStyle/>
                    <a:p>
                      <a:endParaRPr lang="en-AU" sz="1600" dirty="0">
                        <a:solidFill>
                          <a:schemeClr val="tx1"/>
                        </a:solidFill>
                      </a:endParaRPr>
                    </a:p>
                  </a:txBody>
                  <a:tcPr marT="45741" marB="45741">
                    <a:solidFill>
                      <a:schemeClr val="accent6">
                        <a:tint val="20000"/>
                      </a:schemeClr>
                    </a:solidFill>
                  </a:tcPr>
                </a:tc>
                <a:extLst>
                  <a:ext uri="{0D108BD9-81ED-4DB2-BD59-A6C34878D82A}">
                    <a16:rowId xmlns:a16="http://schemas.microsoft.com/office/drawing/2014/main" val="10008"/>
                  </a:ext>
                </a:extLst>
              </a:tr>
              <a:tr h="3353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b="1" dirty="0">
                          <a:solidFill>
                            <a:schemeClr val="bg1"/>
                          </a:solidFill>
                        </a:rPr>
                        <a:t>Passed</a:t>
                      </a:r>
                    </a:p>
                  </a:txBody>
                  <a:tcPr marT="45741" marB="45741">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solidFill>
                            <a:schemeClr val="tx1"/>
                          </a:solidFill>
                        </a:rPr>
                        <a:t>802.3.2</a:t>
                      </a:r>
                    </a:p>
                  </a:txBody>
                  <a:tcPr marT="45741" marB="45741">
                    <a:solidFill>
                      <a:srgbClr val="CDCDE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chemeClr val="tx1"/>
                        </a:solidFill>
                      </a:endParaRPr>
                    </a:p>
                  </a:txBody>
                  <a:tcPr marT="45741" marB="45741">
                    <a:solidFill>
                      <a:srgbClr val="CDCDE6"/>
                    </a:solidFill>
                  </a:tcPr>
                </a:tc>
                <a:tc>
                  <a:txBody>
                    <a:bodyPr/>
                    <a:lstStyle/>
                    <a:p>
                      <a:endParaRPr lang="en-AU" sz="1600" dirty="0">
                        <a:solidFill>
                          <a:schemeClr val="tx1"/>
                        </a:solidFill>
                      </a:endParaRPr>
                    </a:p>
                  </a:txBody>
                  <a:tcPr marT="45741" marB="45741">
                    <a:solidFill>
                      <a:srgbClr val="CDCDE6"/>
                    </a:solidFill>
                  </a:tcPr>
                </a:tc>
                <a:extLst>
                  <a:ext uri="{0D108BD9-81ED-4DB2-BD59-A6C34878D82A}">
                    <a16:rowId xmlns:a16="http://schemas.microsoft.com/office/drawing/2014/main" val="10009"/>
                  </a:ext>
                </a:extLst>
              </a:tr>
              <a:tr h="335395">
                <a:tc>
                  <a:txBody>
                    <a:bodyPr/>
                    <a:lstStyle/>
                    <a:p>
                      <a:pPr lvl="0">
                        <a:defRPr/>
                      </a:pPr>
                      <a:r>
                        <a:rPr lang="en-AU" sz="1600" b="0" dirty="0">
                          <a:solidFill>
                            <a:schemeClr val="tx1"/>
                          </a:solidFill>
                        </a:rPr>
                        <a:t>802.11ax</a:t>
                      </a: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altLang="en-US" sz="1600" dirty="0">
                        <a:solidFill>
                          <a:srgbClr val="FF0000"/>
                        </a:solidFill>
                      </a:endParaRP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solidFill>
                          <a:srgbClr val="FF0000"/>
                        </a:solidFill>
                      </a:endParaRPr>
                    </a:p>
                  </a:txBody>
                  <a:tcPr marT="45741" marB="45741">
                    <a:solidFill>
                      <a:srgbClr val="E8E8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sz="1600" dirty="0"/>
                    </a:p>
                  </a:txBody>
                  <a:tcPr marT="45741" marB="45741">
                    <a:solidFill>
                      <a:srgbClr val="E8E8F3"/>
                    </a:solidFill>
                  </a:tcPr>
                </a:tc>
                <a:tc>
                  <a:txBody>
                    <a:bodyPr/>
                    <a:lstStyle/>
                    <a:p>
                      <a:endParaRPr lang="en-AU" sz="1600" dirty="0"/>
                    </a:p>
                  </a:txBody>
                  <a:tcPr marT="45741" marB="45741">
                    <a:solidFill>
                      <a:srgbClr val="E8E8F3"/>
                    </a:solidFill>
                  </a:tcPr>
                </a:tc>
                <a:extLst>
                  <a:ext uri="{0D108BD9-81ED-4DB2-BD59-A6C34878D82A}">
                    <a16:rowId xmlns:a16="http://schemas.microsoft.com/office/drawing/2014/main" val="10010"/>
                  </a:ext>
                </a:extLst>
              </a:tr>
            </a:tbl>
          </a:graphicData>
        </a:graphic>
      </p:graphicFrame>
      <p:sp>
        <p:nvSpPr>
          <p:cNvPr id="3" name="Date Placeholder 2">
            <a:extLst>
              <a:ext uri="{FF2B5EF4-FFF2-40B4-BE49-F238E27FC236}">
                <a16:creationId xmlns:a16="http://schemas.microsoft.com/office/drawing/2014/main" id="{19F632B6-E12E-440A-AD5D-30252ACFEE50}"/>
              </a:ext>
            </a:extLst>
          </p:cNvPr>
          <p:cNvSpPr>
            <a:spLocks noGrp="1"/>
          </p:cNvSpPr>
          <p:nvPr>
            <p:ph type="dt" idx="15"/>
          </p:nvPr>
        </p:nvSpPr>
        <p:spPr/>
        <p:txBody>
          <a:bodyPr/>
          <a:lstStyle/>
          <a:p>
            <a:r>
              <a:rPr lang="en-US"/>
              <a:t>September 2021</a:t>
            </a:r>
            <a:endParaRPr lang="en-GB" dirty="0"/>
          </a:p>
        </p:txBody>
      </p:sp>
      <p:sp>
        <p:nvSpPr>
          <p:cNvPr id="4" name="Footer Placeholder 3">
            <a:extLst>
              <a:ext uri="{FF2B5EF4-FFF2-40B4-BE49-F238E27FC236}">
                <a16:creationId xmlns:a16="http://schemas.microsoft.com/office/drawing/2014/main" id="{89EAAB44-27A0-4C06-B6D7-8419D620EB10}"/>
              </a:ext>
            </a:extLst>
          </p:cNvPr>
          <p:cNvSpPr>
            <a:spLocks noGrp="1"/>
          </p:cNvSpPr>
          <p:nvPr>
            <p:ph type="ftr" idx="14"/>
          </p:nvPr>
        </p:nvSpPr>
        <p:spPr/>
        <p:txBody>
          <a:bodyPr/>
          <a:lstStyle/>
          <a:p>
            <a:r>
              <a:rPr lang="en-GB"/>
              <a:t>Andrew Myles, Cisco</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xfrm>
            <a:off x="914401" y="1751015"/>
            <a:ext cx="10361084" cy="4343400"/>
          </a:xfrm>
          <a:ln/>
        </p:spPr>
        <p:txBody>
          <a:bodyPr/>
          <a:lstStyle/>
          <a:p>
            <a:pPr>
              <a:buFontTx/>
              <a:buNone/>
              <a:defRPr/>
            </a:pPr>
            <a:r>
              <a:rPr lang="en-US" altLang="en-US" sz="1800" dirty="0">
                <a:ea typeface="ＭＳ Ｐゴシック" panose="020B0600070205080204" pitchFamily="34" charset="-128"/>
              </a:rPr>
              <a:t>Status:</a:t>
            </a:r>
          </a:p>
          <a:p>
            <a:pPr lvl="1">
              <a:buFont typeface="Arial" panose="020B0604020202020204" pitchFamily="34" charset="0"/>
              <a:buChar char="•"/>
              <a:defRPr/>
            </a:pPr>
            <a:r>
              <a:rPr lang="en-US" altLang="en-US" sz="1400" dirty="0">
                <a:ea typeface="ＭＳ Ｐゴシック" panose="020B0600070205080204" pitchFamily="34" charset="-128"/>
              </a:rPr>
              <a:t>Continue to resolve comments received from CC on D0.00</a:t>
            </a:r>
          </a:p>
          <a:p>
            <a:pPr lvl="2">
              <a:buFont typeface="Arial" panose="020B0604020202020204" pitchFamily="34" charset="0"/>
              <a:buChar char="•"/>
              <a:defRPr/>
            </a:pPr>
            <a:r>
              <a:rPr lang="en-US" altLang="en-US" sz="1200" dirty="0">
                <a:ea typeface="ＭＳ Ｐゴシック" panose="020B0600070205080204" pitchFamily="34" charset="-128"/>
              </a:rPr>
              <a:t>Result: 604 comments received ( 180 Editorial, 424 Technical)</a:t>
            </a:r>
          </a:p>
          <a:p>
            <a:pPr lvl="1">
              <a:buFont typeface="Arial" panose="020B0604020202020204" pitchFamily="34" charset="0"/>
              <a:buChar char="•"/>
              <a:defRPr/>
            </a:pPr>
            <a:r>
              <a:rPr lang="en-US" altLang="en-US" sz="1400" dirty="0" err="1">
                <a:ea typeface="ＭＳ Ｐゴシック" panose="020B0600070205080204" pitchFamily="34" charset="-128"/>
              </a:rPr>
              <a:t>REVme</a:t>
            </a:r>
            <a:r>
              <a:rPr lang="en-US" altLang="en-US" sz="1400" dirty="0">
                <a:ea typeface="ＭＳ Ｐゴシック" panose="020B0600070205080204" pitchFamily="34" charset="-128"/>
              </a:rPr>
              <a:t> D0.3 published with IEEE Std 802.11ay-2021 roll-in</a:t>
            </a:r>
          </a:p>
          <a:p>
            <a:pPr marL="0" indent="0">
              <a:buFontTx/>
              <a:buNone/>
              <a:defRPr/>
            </a:pPr>
            <a:r>
              <a:rPr lang="en-US" altLang="en-US" sz="1800" dirty="0">
                <a:ea typeface="ＭＳ Ｐゴシック" panose="020B0600070205080204" pitchFamily="34" charset="-128"/>
              </a:rPr>
              <a:t>Objectives:</a:t>
            </a:r>
          </a:p>
          <a:p>
            <a:pPr lvl="1">
              <a:buFont typeface="Arial" panose="020B0604020202020204" pitchFamily="34" charset="0"/>
              <a:buChar char="•"/>
              <a:defRPr/>
            </a:pPr>
            <a:r>
              <a:rPr lang="en-US" altLang="en-US" sz="1400" dirty="0">
                <a:ea typeface="ＭＳ Ｐゴシック" panose="020B0600070205080204" pitchFamily="34" charset="-128"/>
              </a:rPr>
              <a:t>Continue comment resolution</a:t>
            </a:r>
          </a:p>
          <a:p>
            <a:pPr lvl="2">
              <a:buFont typeface="Arial" panose="020B0604020202020204" pitchFamily="34" charset="0"/>
              <a:buChar char="•"/>
              <a:defRPr/>
            </a:pPr>
            <a:r>
              <a:rPr lang="en-US" altLang="en-US" sz="1200" dirty="0">
                <a:ea typeface="ＭＳ Ｐゴシック" panose="020B0600070205080204" pitchFamily="34" charset="-128"/>
              </a:rPr>
              <a:t>Security related comments will be discussed during the Wednesday session</a:t>
            </a:r>
          </a:p>
          <a:p>
            <a:pPr>
              <a:defRPr/>
            </a:pPr>
            <a:r>
              <a:rPr lang="en-US" altLang="en-US" sz="1800" dirty="0">
                <a:ea typeface="ＭＳ Ｐゴシック" panose="020B0600070205080204" pitchFamily="34" charset="-128"/>
              </a:rPr>
              <a:t>Progress issues list</a:t>
            </a:r>
          </a:p>
          <a:p>
            <a:pPr lvl="1">
              <a:buFont typeface="Arial" panose="020B0604020202020204" pitchFamily="34" charset="0"/>
              <a:buChar char="•"/>
              <a:defRPr/>
            </a:pPr>
            <a:r>
              <a:rPr lang="en-US" altLang="en-US" sz="1400" dirty="0">
                <a:ea typeface="ＭＳ Ｐゴシック" panose="020B0600070205080204" pitchFamily="34" charset="-128"/>
              </a:rPr>
              <a:t>Motions to approve comment resolutions to date will occur on Monday.</a:t>
            </a:r>
          </a:p>
          <a:p>
            <a:pPr marL="0" indent="0">
              <a:buFontTx/>
              <a:buNone/>
              <a:defRPr/>
            </a:pPr>
            <a:r>
              <a:rPr lang="en-US" altLang="en-US" sz="1800" dirty="0">
                <a:ea typeface="ＭＳ Ｐゴシック" panose="020B0600070205080204" pitchFamily="34" charset="-128"/>
              </a:rPr>
              <a:t>Sessions: </a:t>
            </a:r>
          </a:p>
          <a:p>
            <a:pPr lvl="1">
              <a:buFont typeface="Arial" panose="020B0604020202020204" pitchFamily="34" charset="0"/>
              <a:buChar char="•"/>
              <a:defRPr/>
            </a:pPr>
            <a:r>
              <a:rPr lang="en-US" altLang="en-US" sz="1400" dirty="0">
                <a:ea typeface="ＭＳ Ｐゴシック" panose="020B0600070205080204" pitchFamily="34" charset="-128"/>
              </a:rPr>
              <a:t>Tuesday Sept 14, 4-6pm ET</a:t>
            </a:r>
          </a:p>
          <a:p>
            <a:pPr lvl="1">
              <a:buFont typeface="Arial" panose="020B0604020202020204" pitchFamily="34" charset="0"/>
              <a:buChar char="•"/>
              <a:defRPr/>
            </a:pPr>
            <a:r>
              <a:rPr lang="en-US" altLang="en-US" sz="1400" dirty="0">
                <a:ea typeface="ＭＳ Ｐゴシック" panose="020B0600070205080204" pitchFamily="34" charset="-128"/>
              </a:rPr>
              <a:t>Wednesday Sept 15, 4-6pm ET </a:t>
            </a:r>
          </a:p>
          <a:p>
            <a:pPr lvl="1">
              <a:buFont typeface="Arial" panose="020B0604020202020204" pitchFamily="34" charset="0"/>
              <a:buChar char="•"/>
              <a:defRPr/>
            </a:pPr>
            <a:r>
              <a:rPr lang="en-US" altLang="en-US" sz="1400" dirty="0">
                <a:ea typeface="ＭＳ Ｐゴシック" panose="020B0600070205080204" pitchFamily="34" charset="-128"/>
              </a:rPr>
              <a:t>Thursday Sept 16, 4-6pm ET</a:t>
            </a:r>
          </a:p>
          <a:p>
            <a:pPr lvl="1">
              <a:buFont typeface="Arial" panose="020B0604020202020204" pitchFamily="34" charset="0"/>
              <a:buChar char="•"/>
              <a:defRPr/>
            </a:pPr>
            <a:r>
              <a:rPr lang="en-US" altLang="en-US" sz="1400" dirty="0">
                <a:ea typeface="ＭＳ Ｐゴシック" panose="020B0600070205080204" pitchFamily="34" charset="-128"/>
              </a:rPr>
              <a:t>Friday Sept 17, 1:30-3:30pm ET</a:t>
            </a:r>
          </a:p>
          <a:p>
            <a:pPr lvl="1">
              <a:buFont typeface="Arial" panose="020B0604020202020204" pitchFamily="34" charset="0"/>
              <a:buChar char="•"/>
              <a:defRPr/>
            </a:pPr>
            <a:r>
              <a:rPr lang="en-US" altLang="en-US" sz="1400" dirty="0">
                <a:ea typeface="ＭＳ Ｐゴシック" panose="020B0600070205080204" pitchFamily="34" charset="-128"/>
              </a:rPr>
              <a:t>Monday Sept 20, 4-6pm ET</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15</a:t>
            </a:fld>
            <a:endParaRPr lang="en-GB"/>
          </a:p>
        </p:txBody>
      </p:sp>
      <p:sp>
        <p:nvSpPr>
          <p:cNvPr id="5" name="Footer Placeholder 4"/>
          <p:cNvSpPr>
            <a:spLocks noGrp="1"/>
          </p:cNvSpPr>
          <p:nvPr>
            <p:ph type="ftr" idx="14"/>
          </p:nvPr>
        </p:nvSpPr>
        <p:spPr/>
        <p:txBody>
          <a:bodyPr/>
          <a:lstStyle/>
          <a:p>
            <a:r>
              <a:rPr lang="en-GB"/>
              <a:t>Mike Montemurro, Huawei</a:t>
            </a:r>
          </a:p>
        </p:txBody>
      </p:sp>
      <p:sp>
        <p:nvSpPr>
          <p:cNvPr id="4" name="Date Placeholder 3"/>
          <p:cNvSpPr>
            <a:spLocks noGrp="1"/>
          </p:cNvSpPr>
          <p:nvPr>
            <p:ph type="dt" idx="15"/>
          </p:nvPr>
        </p:nvSpPr>
        <p:spPr/>
        <p:txBody>
          <a:bodyPr/>
          <a:lstStyle/>
          <a:p>
            <a:r>
              <a:rPr lang="en-US"/>
              <a:t>September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TGaz</a:t>
            </a:r>
            <a:r>
              <a:rPr lang="en-US" dirty="0"/>
              <a:t> completed Comment Resolution for LB 253, resulting in P802.11az D4.0 and recirculating out of the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Results from the 15 day LB 255 recirculation ballot:</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~95% approval / 90% return / 7% abstain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77 total / 36 Technical and General / 41 Editorial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Associated with a no vote: 30 Technical / 13 Editorial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4 no votes associated with must be satisfied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comment assignment to all comments received.</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Sep.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TG targeting to go to SA ballot out of the Sep. meeting (pending LB255 CR results):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Recirculate on a clean draft D4.0.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Recirculate on a lightly changed draft D5.0</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Discussion topics for the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Respond to 77 comments received from LB 255 and recirculate out of Sep. meeting (60% chance).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000" dirty="0"/>
          </a:p>
          <a:p>
            <a:pPr>
              <a:buFont typeface="Times New Roman" pitchFamily="16" charset="0"/>
              <a:buChar char="•"/>
            </a:pPr>
            <a:r>
              <a:rPr lang="en-US" sz="2000" b="0" dirty="0"/>
              <a:t>TG scheduled to meet for 5 meeting slots during the IEEE electronic meeting week:</a:t>
            </a:r>
          </a:p>
          <a:p>
            <a:pPr lvl="1">
              <a:buFont typeface="Arial" panose="020B0604020202020204" pitchFamily="34" charset="0"/>
              <a:buChar char="•"/>
            </a:pPr>
            <a:r>
              <a:rPr lang="en-US" altLang="en-US" sz="1600" b="0" dirty="0"/>
              <a:t>Sep. 13</a:t>
            </a:r>
            <a:r>
              <a:rPr lang="en-US" altLang="en-US" sz="1600" b="0" baseline="30000" dirty="0"/>
              <a:t>th</a:t>
            </a:r>
            <a:r>
              <a:rPr lang="en-US" altLang="en-US" sz="1600" b="0" dirty="0"/>
              <a:t> 	Mon.	11:15 – 13:15 ET</a:t>
            </a:r>
          </a:p>
          <a:p>
            <a:pPr lvl="1">
              <a:buFont typeface="Arial" panose="020B0604020202020204" pitchFamily="34" charset="0"/>
              <a:buChar char="•"/>
            </a:pPr>
            <a:r>
              <a:rPr lang="en-US" altLang="en-US" sz="1600" b="0" dirty="0"/>
              <a:t>Sep. 14</a:t>
            </a:r>
            <a:r>
              <a:rPr lang="en-US" altLang="en-US" sz="1600" b="0" baseline="30000" dirty="0"/>
              <a:t>th</a:t>
            </a:r>
            <a:r>
              <a:rPr lang="en-US" altLang="en-US" sz="1600" b="0" dirty="0"/>
              <a:t> 	Tue.	13:30 – 15:30 ET</a:t>
            </a:r>
          </a:p>
          <a:p>
            <a:pPr lvl="1">
              <a:buFont typeface="Arial" panose="020B0604020202020204" pitchFamily="34" charset="0"/>
              <a:buChar char="•"/>
            </a:pPr>
            <a:r>
              <a:rPr lang="en-US" altLang="en-US" sz="1600" b="0" dirty="0"/>
              <a:t>Sep. 15</a:t>
            </a:r>
            <a:r>
              <a:rPr lang="en-US" altLang="en-US" sz="1600" b="0" baseline="30000" dirty="0"/>
              <a:t>th</a:t>
            </a:r>
            <a:r>
              <a:rPr lang="en-US" altLang="en-US" sz="1600" b="0" dirty="0"/>
              <a:t> 	Wed.	13:30 – 15:30 ET</a:t>
            </a:r>
          </a:p>
          <a:p>
            <a:pPr lvl="1">
              <a:buFont typeface="Arial" panose="020B0604020202020204" pitchFamily="34" charset="0"/>
              <a:buChar char="•"/>
            </a:pPr>
            <a:r>
              <a:rPr lang="en-US" altLang="en-US" sz="1600" b="0" dirty="0"/>
              <a:t>Sep. 16</a:t>
            </a:r>
            <a:r>
              <a:rPr lang="en-US" altLang="en-US" sz="1600" b="0" baseline="30000" dirty="0"/>
              <a:t>th</a:t>
            </a:r>
            <a:r>
              <a:rPr lang="en-US" altLang="en-US" sz="1600" b="0" dirty="0"/>
              <a:t> 	Thu.	13:30 – 15:30 ET</a:t>
            </a:r>
          </a:p>
          <a:p>
            <a:pPr lvl="1">
              <a:buFont typeface="Arial" panose="020B0604020202020204" pitchFamily="34" charset="0"/>
              <a:buChar char="•"/>
            </a:pPr>
            <a:r>
              <a:rPr lang="en-US" altLang="en-US" sz="1600" b="0" dirty="0"/>
              <a:t>Sep. 20</a:t>
            </a:r>
            <a:r>
              <a:rPr lang="en-US" altLang="en-US" sz="1600" b="0" baseline="30000" dirty="0"/>
              <a:t>th</a:t>
            </a:r>
            <a:r>
              <a:rPr lang="en-US" altLang="en-US" sz="1600" b="0" dirty="0"/>
              <a:t> 	Mon.	13:30 – 15:30 ET</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11-21/1297,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dirty="0"/>
              <a:t>Sep.  2021</a:t>
            </a:r>
            <a:endParaRPr lang="en-GB" dirty="0"/>
          </a:p>
        </p:txBody>
      </p:sp>
    </p:spTree>
    <p:extLst>
      <p:ext uri="{BB962C8B-B14F-4D97-AF65-F5344CB8AC3E}">
        <p14:creationId xmlns:p14="http://schemas.microsoft.com/office/powerpoint/2010/main" val="2760296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066800"/>
          </a:xfrm>
        </p:spPr>
        <p:txBody>
          <a:bodyPr/>
          <a:lstStyle/>
          <a:p>
            <a:r>
              <a:rPr lang="en-US" dirty="0" err="1"/>
              <a:t>TGba</a:t>
            </a:r>
            <a:r>
              <a:rPr lang="en-US" dirty="0"/>
              <a:t> (Wake-up Radio)</a:t>
            </a:r>
            <a:br>
              <a:rPr lang="en-US" dirty="0"/>
            </a:br>
            <a:endParaRPr lang="en-US" sz="2400" dirty="0"/>
          </a:p>
        </p:txBody>
      </p:sp>
      <p:sp>
        <p:nvSpPr>
          <p:cNvPr id="15363" name="Content Placeholder 2"/>
          <p:cNvSpPr>
            <a:spLocks noGrp="1"/>
          </p:cNvSpPr>
          <p:nvPr>
            <p:ph idx="1"/>
          </p:nvPr>
        </p:nvSpPr>
        <p:spPr>
          <a:xfrm>
            <a:off x="1219200" y="1752600"/>
            <a:ext cx="9601200" cy="4722814"/>
          </a:xfrm>
        </p:spPr>
        <p:txBody>
          <a:bodyPr/>
          <a:lstStyle/>
          <a:p>
            <a:pPr>
              <a:buFont typeface="Arial" panose="020B0604020202020204" pitchFamily="34" charset="0"/>
              <a:buChar char="•"/>
              <a:defRPr/>
            </a:pPr>
            <a:r>
              <a:rPr lang="en-US" sz="2200" dirty="0"/>
              <a:t>IEEE Std 802.11ba™-2021 is expected to be published in September 2021 (previously it was August 2021) </a:t>
            </a:r>
          </a:p>
          <a:p>
            <a:pPr>
              <a:buFont typeface="Arial" panose="020B0604020202020204" pitchFamily="34" charset="0"/>
              <a:buChar char="•"/>
              <a:defRPr/>
            </a:pPr>
            <a:endParaRPr lang="en-US" sz="2200" dirty="0"/>
          </a:p>
          <a:p>
            <a:pPr>
              <a:buFont typeface="Arial" panose="020B0604020202020204" pitchFamily="34" charset="0"/>
              <a:buChar char="•"/>
              <a:defRPr/>
            </a:pPr>
            <a:r>
              <a:rPr lang="en-US" sz="2200" dirty="0"/>
              <a:t>Award ceremony will be held during the closing plenary meeting</a:t>
            </a:r>
          </a:p>
          <a:p>
            <a:pPr>
              <a:buFont typeface="Arial" panose="020B0604020202020204" pitchFamily="34" charset="0"/>
              <a:buChar char="•"/>
              <a:defRPr/>
            </a:pPr>
            <a:endParaRPr lang="en-US" sz="2000" dirty="0"/>
          </a:p>
          <a:p>
            <a:pPr>
              <a:buFont typeface="Arial" panose="020B0604020202020204" pitchFamily="34" charset="0"/>
              <a:buChar char="•"/>
              <a:defRPr/>
            </a:pPr>
            <a:r>
              <a:rPr lang="en-US" altLang="en-US" sz="2000" dirty="0" err="1"/>
              <a:t>TGba</a:t>
            </a:r>
            <a:r>
              <a:rPr lang="en-US" altLang="en-US" sz="2000" dirty="0"/>
              <a:t> is not meeting this week.</a:t>
            </a:r>
          </a:p>
          <a:p>
            <a:pPr marL="285750" indent="-285750">
              <a:buFont typeface="Arial" panose="020B0604020202020204" pitchFamily="34" charset="0"/>
              <a:buChar char="•"/>
            </a:pPr>
            <a:endParaRPr lang="en-US" altLang="en-US" sz="1600" dirty="0"/>
          </a:p>
          <a:p>
            <a:pPr marL="285750" indent="-285750">
              <a:buFont typeface="Arial" panose="020B0604020202020204" pitchFamily="34" charset="0"/>
              <a:buChar char="•"/>
            </a:pPr>
            <a:endParaRPr lang="en-US" altLang="en-US" sz="1800" dirty="0"/>
          </a:p>
        </p:txBody>
      </p:sp>
      <p:sp>
        <p:nvSpPr>
          <p:cNvPr id="5" name="Footer Placeholder 4">
            <a:extLst>
              <a:ext uri="{FF2B5EF4-FFF2-40B4-BE49-F238E27FC236}">
                <a16:creationId xmlns:a16="http://schemas.microsoft.com/office/drawing/2014/main" id="{E554EB89-4396-41FA-8481-0B21B04D56BA}"/>
              </a:ext>
            </a:extLst>
          </p:cNvPr>
          <p:cNvSpPr>
            <a:spLocks noGrp="1"/>
          </p:cNvSpPr>
          <p:nvPr>
            <p:ph type="ftr" idx="14"/>
          </p:nvPr>
        </p:nvSpPr>
        <p:spPr/>
        <p:txBody>
          <a:bodyPr/>
          <a:lstStyle/>
          <a:p>
            <a:r>
              <a:rPr lang="en-GB"/>
              <a:t>Minyoung Park, Intel</a:t>
            </a:r>
            <a:endParaRPr lang="en-GB" dirty="0"/>
          </a:p>
        </p:txBody>
      </p:sp>
      <p:sp>
        <p:nvSpPr>
          <p:cNvPr id="6" name="Slide Number Placeholder 5">
            <a:extLst>
              <a:ext uri="{FF2B5EF4-FFF2-40B4-BE49-F238E27FC236}">
                <a16:creationId xmlns:a16="http://schemas.microsoft.com/office/drawing/2014/main" id="{602C724B-2BAA-401F-94C7-CDDD9A7AD41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Date Placeholder 6">
            <a:extLst>
              <a:ext uri="{FF2B5EF4-FFF2-40B4-BE49-F238E27FC236}">
                <a16:creationId xmlns:a16="http://schemas.microsoft.com/office/drawing/2014/main" id="{1F3696EB-D87A-4EDD-8A59-005AEA873FCD}"/>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919617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TGbb</a:t>
            </a:r>
            <a:r>
              <a:rPr lang="en-GB" dirty="0"/>
              <a:t> (Light Communications)</a:t>
            </a:r>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July</a:t>
            </a:r>
          </a:p>
          <a:p>
            <a:pPr marL="800100" lvl="1" indent="-342900" algn="just">
              <a:buFont typeface="Arial" panose="020B0604020202020204" pitchFamily="34" charset="0"/>
              <a:buChar char="•"/>
            </a:pPr>
            <a:r>
              <a:rPr lang="en-GB" altLang="en-US" sz="1800" dirty="0"/>
              <a:t>Draft 0.6 released for comment collection</a:t>
            </a:r>
          </a:p>
          <a:p>
            <a:pPr marL="800100" lvl="1" indent="-342900" algn="just">
              <a:buFont typeface="Arial" panose="020B0604020202020204" pitchFamily="34" charset="0"/>
              <a:buChar char="•"/>
            </a:pPr>
            <a:r>
              <a:rPr lang="en-GB" altLang="en-US" sz="1800" dirty="0"/>
              <a:t>LC channel number for HT and VHT PHY modes</a:t>
            </a:r>
          </a:p>
          <a:p>
            <a:pPr marL="800100" lvl="1" indent="-342900" algn="just">
              <a:buFont typeface="Arial" panose="020B0604020202020204" pitchFamily="34" charset="0"/>
              <a:buChar char="•"/>
            </a:pPr>
            <a:r>
              <a:rPr lang="en-GB" altLang="en-US" sz="1800" dirty="0"/>
              <a:t>ANA number allocations approved</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Sept. meeting (agenda in doc. 11-21/1305)</a:t>
            </a:r>
          </a:p>
          <a:p>
            <a:pPr marL="800100" lvl="1" algn="just">
              <a:buFont typeface="Arial" panose="020B0604020202020204" pitchFamily="34" charset="0"/>
              <a:buChar char="•"/>
            </a:pPr>
            <a:r>
              <a:rPr lang="en-GB" altLang="en-US" sz="1800" dirty="0"/>
              <a:t>Review and resolve comments against D0.6</a:t>
            </a:r>
          </a:p>
          <a:p>
            <a:pPr marL="800100" lvl="1" algn="just">
              <a:buFont typeface="Arial" panose="020B0604020202020204" pitchFamily="34" charset="0"/>
              <a:buChar char="•"/>
            </a:pPr>
            <a:r>
              <a:rPr lang="en-GB" altLang="en-US" sz="1800" dirty="0"/>
              <a:t>Review any architecture impact for </a:t>
            </a:r>
            <a:r>
              <a:rPr lang="en-GB" altLang="en-US" sz="1800" dirty="0" err="1"/>
              <a:t>TGbb</a:t>
            </a:r>
            <a:r>
              <a:rPr lang="en-GB" altLang="en-US" sz="1800" dirty="0"/>
              <a:t> </a:t>
            </a:r>
          </a:p>
          <a:p>
            <a:pPr marL="800100" lvl="1" algn="just">
              <a:buFont typeface="Arial" panose="020B0604020202020204" pitchFamily="34" charset="0"/>
              <a:buChar char="•"/>
            </a:pPr>
            <a:r>
              <a:rPr lang="en-GB" altLang="en-US" sz="1800" dirty="0"/>
              <a:t>Review and approve ITU-R </a:t>
            </a:r>
            <a:r>
              <a:rPr lang="en-GB" altLang="en-US" sz="1800"/>
              <a:t>liaison input</a:t>
            </a:r>
            <a:endParaRPr lang="en-GB" altLang="en-US" sz="1800" dirty="0"/>
          </a:p>
          <a:p>
            <a:pPr marL="800100" lvl="1" algn="just">
              <a:buFont typeface="Arial" panose="020B0604020202020204" pitchFamily="34" charset="0"/>
              <a:buChar char="•"/>
            </a:pPr>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CBE8B53A-88E6-42B1-8292-894C970F0379}"/>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C30934A8-4DAD-4F38-950B-55FF6A42F05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7" name="Date Placeholder 6">
            <a:extLst>
              <a:ext uri="{FF2B5EF4-FFF2-40B4-BE49-F238E27FC236}">
                <a16:creationId xmlns:a16="http://schemas.microsoft.com/office/drawing/2014/main" id="{CC460CBC-891A-4ED7-A10A-DBC1A99A72DE}"/>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513747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lnSpcReduction="10000"/>
          </a:bodyPr>
          <a:lstStyle/>
          <a:p>
            <a:pPr>
              <a:buFont typeface="Arial" panose="020B0604020202020204" pitchFamily="34" charset="0"/>
              <a:buChar char="•"/>
            </a:pPr>
            <a:r>
              <a:rPr lang="en-US" altLang="en-US"/>
              <a:t>Editors Meeting
ANA
AANI SC
ARC SC (Architecture)
Coex SC
PAR Review SC
WNG SC (Wireless Next Generation)
JTC1 802 SC
TGme (Maintenance)
TGaz (Next Generation Positioning)
TGba (Wake-Up Radio)
TGbb (Light Communication)
TGbc (Broadcast Services)
TGbd (Next Gen V2X)
TGbe (Extremely High Throughput)
TGbf (WLAN Sensing)
TGbh (Random and Changing MAC Addresses)
TGbi (Enhanced Data Privacy)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September 2021 session:</a:t>
            </a:r>
            <a:endParaRPr lang="en-US" altLang="en-US"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5397623" cy="4113213"/>
          </a:xfrm>
        </p:spPr>
        <p:txBody>
          <a:bodyPr/>
          <a:lstStyle/>
          <a:p>
            <a:pPr>
              <a:buFont typeface="Arial"/>
              <a:buChar char="•"/>
            </a:pPr>
            <a:r>
              <a:rPr lang="en-US" sz="2000" dirty="0">
                <a:solidFill>
                  <a:schemeClr val="tx1"/>
                </a:solidFill>
              </a:rPr>
              <a:t>Progress since last meeting:</a:t>
            </a:r>
          </a:p>
          <a:p>
            <a:pPr lvl="1">
              <a:buFont typeface="Arial"/>
              <a:buChar char="•"/>
            </a:pPr>
            <a:r>
              <a:rPr lang="en-US" sz="1800" dirty="0">
                <a:solidFill>
                  <a:schemeClr val="tx1"/>
                </a:solidFill>
              </a:rPr>
              <a:t>7 telephone conferences</a:t>
            </a:r>
          </a:p>
          <a:p>
            <a:pPr lvl="2">
              <a:buFont typeface="Arial"/>
              <a:buChar char="•"/>
            </a:pPr>
            <a:r>
              <a:rPr lang="en-US" sz="1600" dirty="0">
                <a:solidFill>
                  <a:schemeClr val="tx1"/>
                </a:solidFill>
              </a:rPr>
              <a:t>2-hour </a:t>
            </a:r>
            <a:r>
              <a:rPr lang="en-US" sz="1600" dirty="0" err="1">
                <a:solidFill>
                  <a:schemeClr val="tx1"/>
                </a:solidFill>
              </a:rPr>
              <a:t>telcos</a:t>
            </a:r>
            <a:endParaRPr lang="en-US" sz="1600" dirty="0">
              <a:solidFill>
                <a:schemeClr val="tx1"/>
              </a:solidFill>
            </a:endParaRPr>
          </a:p>
          <a:p>
            <a:pPr lvl="2">
              <a:buFont typeface="Arial"/>
              <a:buChar char="•"/>
            </a:pPr>
            <a:r>
              <a:rPr lang="en-US" sz="1600" dirty="0">
                <a:solidFill>
                  <a:schemeClr val="tx1"/>
                </a:solidFill>
              </a:rPr>
              <a:t>Discussion comment resolutions</a:t>
            </a:r>
          </a:p>
          <a:p>
            <a:pPr lvl="3">
              <a:buFont typeface="Arial"/>
              <a:buChar char="•"/>
            </a:pPr>
            <a:r>
              <a:rPr lang="en-US" sz="1400" dirty="0">
                <a:solidFill>
                  <a:schemeClr val="tx1"/>
                </a:solidFill>
              </a:rPr>
              <a:t>44 approved during </a:t>
            </a:r>
            <a:r>
              <a:rPr lang="en-US" sz="1400" dirty="0" err="1">
                <a:solidFill>
                  <a:schemeClr val="tx1"/>
                </a:solidFill>
              </a:rPr>
              <a:t>telcos</a:t>
            </a:r>
            <a:endParaRPr lang="en-US" sz="1400" dirty="0">
              <a:solidFill>
                <a:schemeClr val="tx1"/>
              </a:solidFill>
            </a:endParaRPr>
          </a:p>
          <a:p>
            <a:pPr lvl="3">
              <a:buFont typeface="Arial"/>
              <a:buChar char="•"/>
            </a:pPr>
            <a:r>
              <a:rPr lang="en-US" sz="1400" dirty="0">
                <a:solidFill>
                  <a:schemeClr val="tx1"/>
                </a:solidFill>
              </a:rPr>
              <a:t>14 ready for motion</a:t>
            </a:r>
          </a:p>
          <a:p>
            <a:pPr lvl="1">
              <a:buFont typeface="Arial"/>
              <a:buChar char="•"/>
            </a:pPr>
            <a:r>
              <a:rPr lang="en-US" sz="1800" dirty="0">
                <a:solidFill>
                  <a:schemeClr val="tx1"/>
                </a:solidFill>
              </a:rPr>
              <a:t>Produced new Draft D1.04</a:t>
            </a:r>
          </a:p>
          <a:p>
            <a:pPr>
              <a:buFont typeface="Arial"/>
              <a:buChar char="•"/>
            </a:pPr>
            <a:r>
              <a:rPr lang="en-US" sz="2000" dirty="0">
                <a:solidFill>
                  <a:schemeClr val="tx1"/>
                </a:solidFill>
              </a:rPr>
              <a:t>Goals for this meeting:</a:t>
            </a:r>
          </a:p>
          <a:p>
            <a:pPr lvl="1">
              <a:buFont typeface="Arial"/>
              <a:buChar char="•"/>
            </a:pPr>
            <a:r>
              <a:rPr lang="en-US" sz="1800" dirty="0">
                <a:solidFill>
                  <a:schemeClr val="tx1"/>
                </a:solidFill>
              </a:rPr>
              <a:t>Approve resolutions for CIDs “ready for motion”</a:t>
            </a:r>
          </a:p>
          <a:p>
            <a:pPr lvl="1">
              <a:buFont typeface="Arial"/>
              <a:buChar char="•"/>
            </a:pPr>
            <a:r>
              <a:rPr lang="en-US" sz="1800" dirty="0">
                <a:solidFill>
                  <a:schemeClr val="tx1"/>
                </a:solidFill>
              </a:rPr>
              <a:t>Continue comment resolution</a:t>
            </a:r>
          </a:p>
          <a:p>
            <a:pPr lvl="1">
              <a:buFont typeface="Arial"/>
              <a:buChar char="•"/>
            </a:pPr>
            <a:r>
              <a:rPr lang="en-US" sz="1800" dirty="0">
                <a:solidFill>
                  <a:schemeClr val="tx1"/>
                </a:solidFill>
              </a:rPr>
              <a:t>Progress towards D2.0 and recirculation ballot</a:t>
            </a:r>
          </a:p>
          <a:p>
            <a:pPr lvl="2">
              <a:buFont typeface="Arial"/>
              <a:buChar char="•"/>
            </a:pPr>
            <a:endParaRPr lang="en-US" sz="1600" dirty="0">
              <a:solidFill>
                <a:schemeClr val="tx1"/>
              </a:solidFill>
            </a:endParaRPr>
          </a:p>
        </p:txBody>
      </p:sp>
      <p:graphicFrame>
        <p:nvGraphicFramePr>
          <p:cNvPr id="9" name="Table 8">
            <a:extLst>
              <a:ext uri="{FF2B5EF4-FFF2-40B4-BE49-F238E27FC236}">
                <a16:creationId xmlns:a16="http://schemas.microsoft.com/office/drawing/2014/main" id="{F96495F1-FF36-E842-B909-D296620C9295}"/>
              </a:ext>
            </a:extLst>
          </p:cNvPr>
          <p:cNvGraphicFramePr>
            <a:graphicFrameLocks noGrp="1"/>
          </p:cNvGraphicFramePr>
          <p:nvPr>
            <p:extLst>
              <p:ext uri="{D42A27DB-BD31-4B8C-83A1-F6EECF244321}">
                <p14:modId xmlns:p14="http://schemas.microsoft.com/office/powerpoint/2010/main" val="1489502458"/>
              </p:ext>
            </p:extLst>
          </p:nvPr>
        </p:nvGraphicFramePr>
        <p:xfrm>
          <a:off x="7608168" y="2549938"/>
          <a:ext cx="3871644" cy="2129790"/>
        </p:xfrm>
        <a:graphic>
          <a:graphicData uri="http://schemas.openxmlformats.org/drawingml/2006/table">
            <a:tbl>
              <a:tblPr>
                <a:tableStyleId>{5C22544A-7EE6-4342-B048-85BDC9FD1C3A}</a:tableStyleId>
              </a:tblPr>
              <a:tblGrid>
                <a:gridCol w="2808446">
                  <a:extLst>
                    <a:ext uri="{9D8B030D-6E8A-4147-A177-3AD203B41FA5}">
                      <a16:colId xmlns:a16="http://schemas.microsoft.com/office/drawing/2014/main" val="2934726852"/>
                    </a:ext>
                  </a:extLst>
                </a:gridCol>
                <a:gridCol w="690075">
                  <a:extLst>
                    <a:ext uri="{9D8B030D-6E8A-4147-A177-3AD203B41FA5}">
                      <a16:colId xmlns:a16="http://schemas.microsoft.com/office/drawing/2014/main" val="1078987779"/>
                    </a:ext>
                  </a:extLst>
                </a:gridCol>
                <a:gridCol w="373123">
                  <a:extLst>
                    <a:ext uri="{9D8B030D-6E8A-4147-A177-3AD203B41FA5}">
                      <a16:colId xmlns:a16="http://schemas.microsoft.com/office/drawing/2014/main" val="1848698766"/>
                    </a:ext>
                  </a:extLst>
                </a:gridCol>
              </a:tblGrid>
              <a:tr h="428625">
                <a:tc>
                  <a:txBody>
                    <a:bodyPr/>
                    <a:lstStyle/>
                    <a:p>
                      <a:pPr algn="ctr" fontAlgn="b"/>
                      <a:r>
                        <a:rPr lang="en-GB" sz="1800" u="none" strike="noStrike">
                          <a:effectLst/>
                        </a:rPr>
                        <a:t>Owning Ad-hoc</a:t>
                      </a:r>
                      <a:endParaRPr lang="en-GB" sz="1800" b="1" i="0" u="none" strike="noStrike">
                        <a:solidFill>
                          <a:srgbClr val="FFFFFF"/>
                        </a:solidFill>
                        <a:effectLst/>
                        <a:latin typeface="Calibri" panose="020F0502020204030204" pitchFamily="34" charset="0"/>
                      </a:endParaRPr>
                    </a:p>
                  </a:txBody>
                  <a:tcPr marL="9525" marR="9525" marT="9525" marB="0" anchor="b"/>
                </a:tc>
                <a:tc>
                  <a:txBody>
                    <a:bodyPr/>
                    <a:lstStyle/>
                    <a:p>
                      <a:pPr algn="ctr" fontAlgn="ctr"/>
                      <a:r>
                        <a:rPr lang="en-GB" sz="1400" u="none" strike="noStrike">
                          <a:effectLst/>
                        </a:rPr>
                        <a:t>Count of CID</a:t>
                      </a:r>
                      <a:endParaRPr lang="en-GB" sz="14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b"/>
                      <a:endParaRPr lang="en-GB"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43655069"/>
                  </a:ext>
                </a:extLst>
              </a:tr>
              <a:tr h="190500">
                <a:tc>
                  <a:txBody>
                    <a:bodyPr/>
                    <a:lstStyle/>
                    <a:p>
                      <a:pPr algn="l" fontAlgn="b"/>
                      <a:r>
                        <a:rPr lang="en-GB" sz="1800" u="none" strike="noStrike">
                          <a:effectLst/>
                        </a:rPr>
                        <a:t>EDITOR</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800" u="none" strike="noStrike">
                          <a:effectLst/>
                        </a:rPr>
                        <a:t>555</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46759660"/>
                  </a:ext>
                </a:extLst>
              </a:tr>
              <a:tr h="190500">
                <a:tc>
                  <a:txBody>
                    <a:bodyPr/>
                    <a:lstStyle/>
                    <a:p>
                      <a:pPr algn="l" fontAlgn="b"/>
                      <a:r>
                        <a:rPr lang="en-GB" sz="1800" u="none" strike="noStrike">
                          <a:effectLst/>
                        </a:rPr>
                        <a:t>CHAIR</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800" u="none" strike="noStrike">
                          <a:effectLst/>
                        </a:rPr>
                        <a:t>88</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36314872"/>
                  </a:ext>
                </a:extLst>
              </a:tr>
              <a:tr h="190500">
                <a:tc>
                  <a:txBody>
                    <a:bodyPr/>
                    <a:lstStyle/>
                    <a:p>
                      <a:pPr algn="l" fontAlgn="b"/>
                      <a:r>
                        <a:rPr lang="en-GB" sz="1800" u="none" strike="noStrike">
                          <a:effectLst/>
                        </a:rPr>
                        <a:t>2021-09-13 - ready for motion</a:t>
                      </a:r>
                      <a:endParaRPr lang="en-GB" sz="18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800" u="none" strike="noStrike">
                          <a:effectLst/>
                        </a:rPr>
                        <a:t>14</a:t>
                      </a:r>
                      <a:endParaRPr lang="en-GB"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09754479"/>
                  </a:ext>
                </a:extLst>
              </a:tr>
              <a:tr h="190500">
                <a:tc>
                  <a:txBody>
                    <a:bodyPr/>
                    <a:lstStyle/>
                    <a:p>
                      <a:pPr algn="l" fontAlgn="b"/>
                      <a:r>
                        <a:rPr lang="en-GB" sz="1800" u="none" strike="noStrike" dirty="0">
                          <a:effectLst/>
                        </a:rPr>
                        <a:t>(Empty)</a:t>
                      </a:r>
                      <a:endParaRPr lang="en-GB" sz="1800" b="0" i="0" u="none" strike="noStrike" dirty="0">
                        <a:solidFill>
                          <a:srgbClr val="000000"/>
                        </a:solidFill>
                        <a:effectLst/>
                        <a:latin typeface="Calibri" panose="020F0502020204030204" pitchFamily="34" charset="0"/>
                      </a:endParaRPr>
                    </a:p>
                  </a:txBody>
                  <a:tcPr marL="57150" marR="9525" marT="9525" marB="0" anchor="b"/>
                </a:tc>
                <a:tc>
                  <a:txBody>
                    <a:bodyPr/>
                    <a:lstStyle/>
                    <a:p>
                      <a:pPr algn="ctr" fontAlgn="b"/>
                      <a:r>
                        <a:rPr lang="en-GB" sz="1800" u="none" strike="noStrike">
                          <a:effectLst/>
                        </a:rPr>
                        <a:t>74</a:t>
                      </a:r>
                      <a:endParaRPr lang="en-GB"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24291916"/>
                  </a:ext>
                </a:extLst>
              </a:tr>
              <a:tr h="190500">
                <a:tc>
                  <a:txBody>
                    <a:bodyPr/>
                    <a:lstStyle/>
                    <a:p>
                      <a:pPr algn="l" fontAlgn="b"/>
                      <a:r>
                        <a:rPr lang="en-GB" sz="1800" u="none" strike="noStrike">
                          <a:effectLst/>
                        </a:rPr>
                        <a:t>Gesamtergebnis</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800" u="none" strike="noStrike">
                          <a:effectLst/>
                        </a:rPr>
                        <a:t>643</a:t>
                      </a:r>
                      <a:endParaRPr lang="en-GB" sz="18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9979686"/>
                  </a:ext>
                </a:extLst>
              </a:tr>
            </a:tbl>
          </a:graphicData>
        </a:graphic>
      </p:graphicFrame>
      <p:sp>
        <p:nvSpPr>
          <p:cNvPr id="7" name="Footer Placeholder 6">
            <a:extLst>
              <a:ext uri="{FF2B5EF4-FFF2-40B4-BE49-F238E27FC236}">
                <a16:creationId xmlns:a16="http://schemas.microsoft.com/office/drawing/2014/main" id="{A6C6C9EE-C822-4517-9EFC-B8D35ABA760B}"/>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4C97F79B-CA47-4761-B541-B6C35ECAF7E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10" name="Date Placeholder 9">
            <a:extLst>
              <a:ext uri="{FF2B5EF4-FFF2-40B4-BE49-F238E27FC236}">
                <a16:creationId xmlns:a16="http://schemas.microsoft.com/office/drawing/2014/main" id="{92773EB7-3CB4-487C-9C96-6A9747BA8C17}"/>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541281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5 Meeting slots:  </a:t>
            </a:r>
          </a:p>
          <a:p>
            <a:pPr lvl="1">
              <a:buFont typeface="Arial"/>
              <a:buChar char="•"/>
            </a:pPr>
            <a:r>
              <a:rPr lang="en-US" dirty="0">
                <a:solidFill>
                  <a:schemeClr val="tx1"/>
                </a:solidFill>
              </a:rPr>
              <a:t>Mon 11:15 – 13:15h ET</a:t>
            </a:r>
          </a:p>
          <a:p>
            <a:pPr lvl="1">
              <a:buFont typeface="Arial"/>
              <a:buChar char="•"/>
            </a:pPr>
            <a:r>
              <a:rPr lang="en-US" dirty="0">
                <a:solidFill>
                  <a:schemeClr val="tx1"/>
                </a:solidFill>
              </a:rPr>
              <a:t>Tue 11:15 – 13:15h ET</a:t>
            </a:r>
          </a:p>
          <a:p>
            <a:pPr lvl="1">
              <a:buFont typeface="Arial"/>
              <a:buChar char="•"/>
            </a:pPr>
            <a:r>
              <a:rPr lang="en-US" dirty="0">
                <a:solidFill>
                  <a:schemeClr val="tx1"/>
                </a:solidFill>
              </a:rPr>
              <a:t>Wed 09:00 – 11:00h ET</a:t>
            </a:r>
          </a:p>
          <a:p>
            <a:pPr lvl="1">
              <a:buFont typeface="Arial"/>
              <a:buChar char="•"/>
            </a:pPr>
            <a:r>
              <a:rPr lang="en-US" dirty="0">
                <a:solidFill>
                  <a:schemeClr val="tx1"/>
                </a:solidFill>
              </a:rPr>
              <a:t>Thu 11:15 – 13:15h ET</a:t>
            </a:r>
          </a:p>
          <a:p>
            <a:pPr lvl="1">
              <a:buFont typeface="Arial"/>
              <a:buChar char="•"/>
            </a:pPr>
            <a:r>
              <a:rPr lang="en-US" dirty="0">
                <a:solidFill>
                  <a:schemeClr val="tx1"/>
                </a:solidFill>
              </a:rPr>
              <a:t>Fri 11:15 – 13:15h ET</a:t>
            </a:r>
          </a:p>
          <a:p>
            <a:pPr lvl="1">
              <a:buFont typeface="Arial"/>
              <a:buChar char="•"/>
            </a:pPr>
            <a:endParaRPr lang="en-US" dirty="0">
              <a:solidFill>
                <a:schemeClr val="tx1"/>
              </a:solidFill>
            </a:endParaRPr>
          </a:p>
          <a:p>
            <a:pPr>
              <a:buFont typeface="Arial"/>
              <a:buChar char="•"/>
            </a:pPr>
            <a:r>
              <a:rPr lang="en-US" dirty="0">
                <a:solidFill>
                  <a:schemeClr val="tx1"/>
                </a:solidFill>
              </a:rPr>
              <a:t>Agenda: 11-21/1355</a:t>
            </a: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2-hour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09:30h – 11:30h ET</a:t>
            </a:r>
          </a:p>
        </p:txBody>
      </p:sp>
      <p:sp>
        <p:nvSpPr>
          <p:cNvPr id="7" name="Footer Placeholder 6">
            <a:extLst>
              <a:ext uri="{FF2B5EF4-FFF2-40B4-BE49-F238E27FC236}">
                <a16:creationId xmlns:a16="http://schemas.microsoft.com/office/drawing/2014/main" id="{5E9BFA80-D8F4-44FC-AFF0-04E316AF0D04}"/>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DDCF8F05-07A0-41BC-B8EF-FC755FC4D7F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7FF5F693-5707-4FFA-AAB0-70F4C2D7B1BF}"/>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358203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(Next Gen V2X)</a:t>
            </a:r>
            <a:endParaRPr lang="zh-CN" altLang="en-US" dirty="0"/>
          </a:p>
        </p:txBody>
      </p:sp>
      <p:sp>
        <p:nvSpPr>
          <p:cNvPr id="3" name="内容占位符 2"/>
          <p:cNvSpPr>
            <a:spLocks noGrp="1"/>
          </p:cNvSpPr>
          <p:nvPr>
            <p:ph idx="1"/>
          </p:nvPr>
        </p:nvSpPr>
        <p:spPr>
          <a:xfrm>
            <a:off x="914400" y="1969770"/>
            <a:ext cx="10361295" cy="4354830"/>
          </a:xfrm>
        </p:spPr>
        <p:txBody>
          <a:bodyPr>
            <a:normAutofit fontScale="87500" lnSpcReduction="10000"/>
          </a:bodyPr>
          <a:lstStyle/>
          <a:p>
            <a:pPr algn="just"/>
            <a:r>
              <a:rPr lang="en-GB" altLang="en-US" dirty="0"/>
              <a:t>Since Jul 20</a:t>
            </a:r>
            <a:r>
              <a:rPr lang="en-US" altLang="en-GB" dirty="0"/>
              <a:t>21</a:t>
            </a:r>
            <a:r>
              <a:rPr lang="en-GB" altLang="en-US" dirty="0"/>
              <a:t> </a:t>
            </a:r>
            <a:r>
              <a:rPr lang="en-US" altLang="en-GB" dirty="0"/>
              <a:t>IEEE 802.11 session</a:t>
            </a:r>
            <a:endParaRPr lang="en-GB" altLang="en-US" dirty="0"/>
          </a:p>
          <a:p>
            <a:pPr marL="800100" lvl="1" algn="just">
              <a:buFontTx/>
              <a:buChar char="-"/>
            </a:pPr>
            <a:r>
              <a:rPr lang="en-US" altLang="en-GB" sz="2100" dirty="0"/>
              <a:t>Recirculation WG LB254 closed with 88.5% approval rate and 283 comments collected.</a:t>
            </a:r>
          </a:p>
          <a:p>
            <a:pPr marL="800100" lvl="1" algn="just">
              <a:buFontTx/>
              <a:buChar char="-"/>
            </a:pPr>
            <a:r>
              <a:rPr lang="en-US" altLang="en-GB" sz="2100" dirty="0" err="1"/>
              <a:t>Yujin</a:t>
            </a:r>
            <a:r>
              <a:rPr lang="en-US" altLang="en-GB" sz="2100" dirty="0"/>
              <a:t> Noh (</a:t>
            </a:r>
            <a:r>
              <a:rPr lang="en-US" altLang="en-GB" sz="2100" dirty="0" err="1"/>
              <a:t>Senscomm</a:t>
            </a:r>
            <a:r>
              <a:rPr lang="en-US" altLang="en-GB" sz="2100" dirty="0"/>
              <a:t>) was appointed as </a:t>
            </a:r>
            <a:r>
              <a:rPr lang="en-US" altLang="en-GB" sz="2100" dirty="0" err="1"/>
              <a:t>TGbd</a:t>
            </a:r>
            <a:r>
              <a:rPr lang="en-US" altLang="en-GB" sz="2100" dirty="0"/>
              <a:t> Tech Editor and approved by the group.</a:t>
            </a:r>
          </a:p>
          <a:p>
            <a:pPr marL="800100" lvl="1" algn="just">
              <a:buFontTx/>
              <a:buChar char="-"/>
            </a:pPr>
            <a:r>
              <a:rPr lang="en-US" altLang="en-GB" sz="2100" dirty="0" err="1"/>
              <a:t>TGbd</a:t>
            </a:r>
            <a:r>
              <a:rPr lang="en-US" altLang="en-GB" sz="2100" dirty="0"/>
              <a:t> </a:t>
            </a:r>
            <a:r>
              <a:rPr lang="en-US" altLang="zh-CN" sz="2100" dirty="0"/>
              <a:t>held 5 </a:t>
            </a:r>
            <a:r>
              <a:rPr lang="en-US" altLang="en-GB" sz="2100" dirty="0"/>
              <a:t>teleconferences to assign and resolve comments collected in recirculation LB254. The teleconference minutes are as below:</a:t>
            </a:r>
          </a:p>
          <a:p>
            <a:pPr marL="1085850" lvl="2" indent="-342900">
              <a:buFontTx/>
              <a:buChar char="-"/>
            </a:pPr>
            <a:r>
              <a:rPr lang="en-US" altLang="zh-CN" sz="1900" dirty="0">
                <a:latin typeface="Calibri" panose="020F0502020204030204" pitchFamily="34" charset="0"/>
                <a:cs typeface="Calibri" panose="020F0502020204030204" pitchFamily="34" charset="0"/>
                <a:hlinkClick r:id="rId2"/>
              </a:rPr>
              <a:t>https://mentor.ieee.org/802.11/dcn/21/11-21-1138-00-00bd-ieee-802-11bd-july-plenary-2021-tc-meeting-minutes.docx</a:t>
            </a:r>
            <a:endParaRPr lang="en-US" altLang="zh-CN" sz="1900" dirty="0">
              <a:latin typeface="Calibri" panose="020F0502020204030204" pitchFamily="34" charset="0"/>
              <a:cs typeface="Calibri" panose="020F0502020204030204" pitchFamily="34" charset="0"/>
            </a:endParaRPr>
          </a:p>
          <a:p>
            <a:pPr marL="1085850" lvl="2" indent="-342900">
              <a:buFontTx/>
              <a:buChar char="-"/>
            </a:pPr>
            <a:r>
              <a:rPr lang="en-US" altLang="zh-CN" sz="2000" u="sng" dirty="0">
                <a:hlinkClick r:id="rId3"/>
              </a:rPr>
              <a:t>https://mentor.ieee.org/802.11/dcn/21/11-21-1468-00-00bd-ieee-802-11bd-august-september-2021-tc-meeting-minutes.docx</a:t>
            </a:r>
            <a:endParaRPr lang="en-US" altLang="zh-CN" sz="2000" u="sng" dirty="0"/>
          </a:p>
          <a:p>
            <a:pPr marL="800100" lvl="1" algn="just">
              <a:buFontTx/>
              <a:buChar char="-"/>
            </a:pPr>
            <a:r>
              <a:rPr lang="en-US" altLang="en-GB" sz="2100" dirty="0"/>
              <a:t>Before 802.11 Sep interim week, CRs for 115 comments are ready for motion.</a:t>
            </a:r>
          </a:p>
          <a:p>
            <a:pPr marL="800100" lvl="1" algn="just">
              <a:buFontTx/>
              <a:buChar char="-"/>
            </a:pPr>
            <a:r>
              <a:rPr lang="en-US" altLang="en-GB" sz="2100" dirty="0"/>
              <a:t>During the IEEE 802.11 Sep interim week, there’re 4 </a:t>
            </a:r>
            <a:r>
              <a:rPr lang="en-US" altLang="en-GB" sz="2100" dirty="0" err="1"/>
              <a:t>TGbd</a:t>
            </a:r>
            <a:r>
              <a:rPr lang="en-US" altLang="en-GB" sz="2100" dirty="0"/>
              <a:t> sessions planned from Tuesday to Friday. The </a:t>
            </a:r>
            <a:r>
              <a:rPr lang="en-US" altLang="en-GB" sz="2100" dirty="0" err="1"/>
              <a:t>TGbd</a:t>
            </a:r>
            <a:r>
              <a:rPr lang="en-US" altLang="en-GB" sz="2100" dirty="0"/>
              <a:t> agenda for Sep is included in the latest revision of 11-21/1326.</a:t>
            </a:r>
          </a:p>
          <a:p>
            <a:pPr marL="57150" indent="0" algn="just"/>
            <a:r>
              <a:rPr lang="en-US" altLang="en-GB" dirty="0"/>
              <a:t>Goal for IEEE 802.11 Sep 2021 interim week: </a:t>
            </a:r>
          </a:p>
          <a:p>
            <a:pPr marL="800100" lvl="1" indent="-342900" algn="just">
              <a:buFontTx/>
              <a:buChar char="-"/>
            </a:pPr>
            <a:r>
              <a:rPr lang="en-US" altLang="en-GB" dirty="0"/>
              <a:t>Continue proceeding comment resolutions per LB 254</a:t>
            </a:r>
          </a:p>
        </p:txBody>
      </p:sp>
      <p:sp>
        <p:nvSpPr>
          <p:cNvPr id="7" name="Footer Placeholder 6">
            <a:extLst>
              <a:ext uri="{FF2B5EF4-FFF2-40B4-BE49-F238E27FC236}">
                <a16:creationId xmlns:a16="http://schemas.microsoft.com/office/drawing/2014/main" id="{3B872E90-3F68-43BB-BE6B-B35E88393841}"/>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CF718570-C8BA-4EEB-85B1-D252C72D54D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33840964-5B54-44D6-9450-ABBC7F78382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94601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TC Plan for Sep</a:t>
            </a:r>
            <a:endParaRPr lang="zh-CN" altLang="en-US" dirty="0"/>
          </a:p>
        </p:txBody>
      </p:sp>
      <p:sp>
        <p:nvSpPr>
          <p:cNvPr id="3" name="内容占位符 2"/>
          <p:cNvSpPr>
            <a:spLocks noGrp="1"/>
          </p:cNvSpPr>
          <p:nvPr>
            <p:ph idx="1"/>
          </p:nvPr>
        </p:nvSpPr>
        <p:spPr>
          <a:xfrm>
            <a:off x="1751543" y="2209800"/>
            <a:ext cx="9638241" cy="3200400"/>
          </a:xfrm>
        </p:spPr>
        <p:txBody>
          <a:bodyPr>
            <a:normAutofit/>
          </a:bodyPr>
          <a:lstStyle/>
          <a:p>
            <a:r>
              <a:rPr lang="en-US" altLang="zh-CN" dirty="0">
                <a:solidFill>
                  <a:schemeClr val="bg1">
                    <a:lumMod val="85000"/>
                  </a:schemeClr>
                </a:solidFill>
                <a:cs typeface="+mn-ea"/>
                <a:sym typeface="+mn-ea"/>
              </a:rPr>
              <a:t>Sep 7</a:t>
            </a:r>
            <a:r>
              <a:rPr lang="en-US" altLang="zh-CN" baseline="30000" dirty="0">
                <a:solidFill>
                  <a:schemeClr val="bg1">
                    <a:lumMod val="85000"/>
                  </a:schemeClr>
                </a:solidFill>
                <a:cs typeface="+mn-ea"/>
                <a:sym typeface="+mn-ea"/>
              </a:rPr>
              <a:t>th</a:t>
            </a:r>
            <a:r>
              <a:rPr lang="en-US" altLang="zh-CN" dirty="0">
                <a:solidFill>
                  <a:schemeClr val="bg1">
                    <a:lumMod val="85000"/>
                  </a:schemeClr>
                </a:solidFill>
                <a:cs typeface="+mn-ea"/>
                <a:sym typeface="+mn-ea"/>
              </a:rPr>
              <a:t>, 10:00am ~ 11:59am, ET; </a:t>
            </a:r>
            <a:r>
              <a:rPr lang="en-US" altLang="zh-CN" dirty="0" err="1">
                <a:solidFill>
                  <a:schemeClr val="bg1">
                    <a:lumMod val="85000"/>
                  </a:schemeClr>
                </a:solidFill>
                <a:cs typeface="+mn-ea"/>
                <a:sym typeface="+mn-ea"/>
              </a:rPr>
              <a:t>Webex</a:t>
            </a:r>
            <a:endParaRPr lang="en-US" altLang="zh-CN" dirty="0">
              <a:solidFill>
                <a:schemeClr val="bg1">
                  <a:lumMod val="85000"/>
                </a:schemeClr>
              </a:solidFill>
              <a:cs typeface="+mn-ea"/>
              <a:sym typeface="+mn-ea"/>
            </a:endParaRPr>
          </a:p>
          <a:p>
            <a:r>
              <a:rPr lang="en-US" altLang="zh-CN" dirty="0">
                <a:solidFill>
                  <a:srgbClr val="00B050"/>
                </a:solidFill>
                <a:cs typeface="+mn-ea"/>
                <a:sym typeface="+mn-ea"/>
              </a:rPr>
              <a:t>Sep 14</a:t>
            </a:r>
            <a:r>
              <a:rPr lang="en-US" altLang="zh-CN" baseline="30000" dirty="0">
                <a:solidFill>
                  <a:srgbClr val="00B050"/>
                </a:solidFill>
                <a:cs typeface="+mn-ea"/>
                <a:sym typeface="+mn-ea"/>
              </a:rPr>
              <a:t>th</a:t>
            </a:r>
            <a:r>
              <a:rPr lang="en-US" altLang="zh-CN" dirty="0">
                <a:solidFill>
                  <a:srgbClr val="00B050"/>
                </a:solidFill>
                <a:cs typeface="+mn-ea"/>
                <a:sym typeface="+mn-ea"/>
              </a:rPr>
              <a:t>, 09:00am ~ 11:00am, ET; </a:t>
            </a:r>
            <a:r>
              <a:rPr lang="en-US" altLang="zh-CN" dirty="0" err="1">
                <a:solidFill>
                  <a:srgbClr val="00B050"/>
                </a:solidFill>
                <a:cs typeface="+mn-ea"/>
                <a:sym typeface="+mn-ea"/>
              </a:rPr>
              <a:t>Webex</a:t>
            </a:r>
            <a:r>
              <a:rPr lang="en-US" altLang="zh-CN" dirty="0">
                <a:solidFill>
                  <a:srgbClr val="00B050"/>
                </a:solidFill>
                <a:cs typeface="+mn-ea"/>
                <a:sym typeface="+mn-ea"/>
              </a:rPr>
              <a:t> (Interim week)</a:t>
            </a:r>
          </a:p>
          <a:p>
            <a:r>
              <a:rPr lang="en-US" altLang="zh-CN" dirty="0">
                <a:solidFill>
                  <a:srgbClr val="00B050"/>
                </a:solidFill>
                <a:cs typeface="+mn-ea"/>
                <a:sym typeface="+mn-ea"/>
              </a:rPr>
              <a:t>Sep 15</a:t>
            </a:r>
            <a:r>
              <a:rPr lang="en-US" altLang="zh-CN" baseline="30000" dirty="0">
                <a:solidFill>
                  <a:srgbClr val="00B050"/>
                </a:solidFill>
                <a:cs typeface="+mn-ea"/>
                <a:sym typeface="+mn-ea"/>
              </a:rPr>
              <a:t>th</a:t>
            </a:r>
            <a:r>
              <a:rPr lang="en-US" altLang="zh-CN" dirty="0">
                <a:solidFill>
                  <a:srgbClr val="00B050"/>
                </a:solidFill>
                <a:cs typeface="+mn-ea"/>
                <a:sym typeface="+mn-ea"/>
              </a:rPr>
              <a:t>, 11:15am ~ 01:15pm, ET; </a:t>
            </a:r>
            <a:r>
              <a:rPr lang="en-US" altLang="zh-CN" dirty="0" err="1">
                <a:solidFill>
                  <a:srgbClr val="00B050"/>
                </a:solidFill>
                <a:cs typeface="+mn-ea"/>
                <a:sym typeface="+mn-ea"/>
              </a:rPr>
              <a:t>Webex</a:t>
            </a:r>
            <a:r>
              <a:rPr lang="en-US" altLang="zh-CN" dirty="0">
                <a:solidFill>
                  <a:srgbClr val="00B050"/>
                </a:solidFill>
                <a:cs typeface="+mn-ea"/>
                <a:sym typeface="+mn-ea"/>
              </a:rPr>
              <a:t> (Interim week)</a:t>
            </a:r>
          </a:p>
          <a:p>
            <a:r>
              <a:rPr lang="en-US" altLang="zh-CN" dirty="0">
                <a:solidFill>
                  <a:srgbClr val="00B050"/>
                </a:solidFill>
                <a:cs typeface="+mn-ea"/>
                <a:sym typeface="+mn-ea"/>
              </a:rPr>
              <a:t>Sep 16</a:t>
            </a:r>
            <a:r>
              <a:rPr lang="en-US" altLang="zh-CN" baseline="30000" dirty="0">
                <a:solidFill>
                  <a:srgbClr val="00B050"/>
                </a:solidFill>
                <a:cs typeface="+mn-ea"/>
                <a:sym typeface="+mn-ea"/>
              </a:rPr>
              <a:t>th</a:t>
            </a:r>
            <a:r>
              <a:rPr lang="en-US" altLang="zh-CN" dirty="0">
                <a:solidFill>
                  <a:srgbClr val="00B050"/>
                </a:solidFill>
                <a:cs typeface="+mn-ea"/>
                <a:sym typeface="+mn-ea"/>
              </a:rPr>
              <a:t>, 07:00pm ~ 09:00pm, ET; </a:t>
            </a:r>
            <a:r>
              <a:rPr lang="en-US" altLang="zh-CN" dirty="0" err="1">
                <a:solidFill>
                  <a:srgbClr val="00B050"/>
                </a:solidFill>
                <a:cs typeface="+mn-ea"/>
                <a:sym typeface="+mn-ea"/>
              </a:rPr>
              <a:t>Webex</a:t>
            </a:r>
            <a:r>
              <a:rPr lang="en-US" altLang="zh-CN" dirty="0">
                <a:solidFill>
                  <a:srgbClr val="00B050"/>
                </a:solidFill>
                <a:cs typeface="+mn-ea"/>
                <a:sym typeface="+mn-ea"/>
              </a:rPr>
              <a:t> (Interim week)</a:t>
            </a:r>
          </a:p>
          <a:p>
            <a:r>
              <a:rPr lang="en-US" altLang="zh-CN" dirty="0">
                <a:solidFill>
                  <a:srgbClr val="00B050"/>
                </a:solidFill>
                <a:cs typeface="+mn-ea"/>
                <a:sym typeface="+mn-ea"/>
              </a:rPr>
              <a:t>Sep 17</a:t>
            </a:r>
            <a:r>
              <a:rPr lang="en-US" altLang="zh-CN" baseline="30000" dirty="0">
                <a:solidFill>
                  <a:srgbClr val="00B050"/>
                </a:solidFill>
                <a:cs typeface="+mn-ea"/>
                <a:sym typeface="+mn-ea"/>
              </a:rPr>
              <a:t>th</a:t>
            </a:r>
            <a:r>
              <a:rPr lang="en-US" altLang="zh-CN" dirty="0">
                <a:solidFill>
                  <a:srgbClr val="00B050"/>
                </a:solidFill>
                <a:cs typeface="+mn-ea"/>
                <a:sym typeface="+mn-ea"/>
              </a:rPr>
              <a:t>, 09:00am ~ 11:00am, ET; </a:t>
            </a:r>
            <a:r>
              <a:rPr lang="en-US" altLang="zh-CN" dirty="0" err="1">
                <a:solidFill>
                  <a:srgbClr val="00B050"/>
                </a:solidFill>
                <a:cs typeface="+mn-ea"/>
                <a:sym typeface="+mn-ea"/>
              </a:rPr>
              <a:t>Webex</a:t>
            </a:r>
            <a:r>
              <a:rPr lang="en-US" altLang="zh-CN" dirty="0">
                <a:solidFill>
                  <a:srgbClr val="00B050"/>
                </a:solidFill>
                <a:cs typeface="+mn-ea"/>
                <a:sym typeface="+mn-ea"/>
              </a:rPr>
              <a:t> (Interim week)</a:t>
            </a:r>
          </a:p>
          <a:p>
            <a:r>
              <a:rPr lang="en-US" altLang="zh-CN" dirty="0">
                <a:solidFill>
                  <a:srgbClr val="00B050"/>
                </a:solidFill>
                <a:cs typeface="+mn-ea"/>
                <a:sym typeface="+mn-ea"/>
              </a:rPr>
              <a:t>Sep 28</a:t>
            </a:r>
            <a:r>
              <a:rPr lang="en-US" altLang="zh-CN" baseline="30000" dirty="0">
                <a:solidFill>
                  <a:srgbClr val="00B050"/>
                </a:solidFill>
                <a:cs typeface="+mn-ea"/>
                <a:sym typeface="+mn-ea"/>
              </a:rPr>
              <a:t>th</a:t>
            </a:r>
            <a:r>
              <a:rPr lang="en-US" altLang="zh-CN" dirty="0">
                <a:solidFill>
                  <a:srgbClr val="00B050"/>
                </a:solidFill>
                <a:cs typeface="+mn-ea"/>
                <a:sym typeface="+mn-ea"/>
              </a:rPr>
              <a:t>, 10:00am ~ 11:59am, ET; </a:t>
            </a:r>
            <a:r>
              <a:rPr lang="en-US" altLang="zh-CN" dirty="0" err="1">
                <a:solidFill>
                  <a:srgbClr val="00B050"/>
                </a:solidFill>
                <a:cs typeface="+mn-ea"/>
                <a:sym typeface="+mn-ea"/>
              </a:rPr>
              <a:t>Webex</a:t>
            </a:r>
            <a:endParaRPr lang="en-US" altLang="zh-CN" dirty="0">
              <a:solidFill>
                <a:srgbClr val="00B050"/>
              </a:solidFill>
              <a:cs typeface="+mn-ea"/>
              <a:sym typeface="+mn-ea"/>
            </a:endParaRPr>
          </a:p>
        </p:txBody>
      </p:sp>
      <p:sp>
        <p:nvSpPr>
          <p:cNvPr id="6" name="Footer Placeholder 5">
            <a:extLst>
              <a:ext uri="{FF2B5EF4-FFF2-40B4-BE49-F238E27FC236}">
                <a16:creationId xmlns:a16="http://schemas.microsoft.com/office/drawing/2014/main" id="{F965E658-1E69-4EBF-8607-86E538BE54A7}"/>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0288EB9F-3964-45A1-A9B3-74682D6BCA0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1E4E94EB-5B96-4AC4-8961-812C3FDFC5B9}"/>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546051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1028874475"/>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extLst>
                    <a:ext uri="{9D8B030D-6E8A-4147-A177-3AD203B41FA5}">
                      <a16:colId xmlns:a16="http://schemas.microsoft.com/office/drawing/2014/main" val="20000"/>
                    </a:ext>
                  </a:extLst>
                </a:gridCol>
                <a:gridCol w="6589678">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a:t>
                      </a:r>
                      <a:r>
                        <a:rPr lang="en-US" altLang="zh-CN" sz="1200" dirty="0">
                          <a:solidFill>
                            <a:srgbClr val="0070C0"/>
                          </a:solidFill>
                        </a:rPr>
                        <a:t> 11-21/1303r4, 11-21/1326r2</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a:t>
                      </a:r>
                      <a:r>
                        <a:rPr lang="en-US" altLang="zh-CN" sz="1200" baseline="0" dirty="0">
                          <a:solidFill>
                            <a:srgbClr val="0070C0"/>
                          </a:solidFill>
                          <a:sym typeface="+mn-ea"/>
                        </a:rPr>
                        <a:t>11-21/1138r0, 11-21/1468r0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rgbClr val="0070C0"/>
                          </a:solidFill>
                        </a:rPr>
                        <a:t>11-19/2045r11 (D2.0)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a:t>
                      </a:r>
                      <a:r>
                        <a:rPr lang="en-US" altLang="zh-CN" sz="1200" dirty="0">
                          <a:solidFill>
                            <a:srgbClr val="0070C0"/>
                          </a:solidFill>
                        </a:rPr>
                        <a:t>11-21/1296r1 (LB254)</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bl>
          </a:graphicData>
        </a:graphic>
      </p:graphicFrame>
      <p:sp>
        <p:nvSpPr>
          <p:cNvPr id="3" name="Footer Placeholder 2">
            <a:extLst>
              <a:ext uri="{FF2B5EF4-FFF2-40B4-BE49-F238E27FC236}">
                <a16:creationId xmlns:a16="http://schemas.microsoft.com/office/drawing/2014/main" id="{BF6590E1-9FDD-496D-A47C-8D013A914028}"/>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46BA27CF-922A-4BA6-9CA0-90171A99D9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7" name="Date Placeholder 6">
            <a:extLst>
              <a:ext uri="{FF2B5EF4-FFF2-40B4-BE49-F238E27FC236}">
                <a16:creationId xmlns:a16="http://schemas.microsoft.com/office/drawing/2014/main" id="{0617C275-A59B-4D2E-AA65-428E316B6705}"/>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2384711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9"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Form SA Ballot Pool					</a:t>
            </a:r>
            <a:r>
              <a:rPr lang="en-US" altLang="en-US" sz="2000" kern="0" dirty="0">
                <a:solidFill>
                  <a:schemeClr val="tx1"/>
                </a:solidFill>
                <a:cs typeface="+mn-ea"/>
                <a:sym typeface="Wingdings" panose="05000000000000000000" pitchFamily="2" charset="2"/>
              </a:rPr>
              <a:t>Nov 2021 (Try Sep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a:solidFill>
                  <a:schemeClr val="tx1"/>
                </a:solidFill>
                <a:cs typeface="+mn-ea"/>
                <a:sym typeface="Wingdings" panose="05000000000000000000" pitchFamily="2" charset="2"/>
              </a:rPr>
              <a:t>Jan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3" name="Footer Placeholder 2">
            <a:extLst>
              <a:ext uri="{FF2B5EF4-FFF2-40B4-BE49-F238E27FC236}">
                <a16:creationId xmlns:a16="http://schemas.microsoft.com/office/drawing/2014/main" id="{AE7B6C81-540C-434D-8161-BA3324A489C6}"/>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A2D074DF-3B5D-471B-ABCC-32D9391BD9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2920E073-6AAC-413F-BCFB-6E84323C40EC}"/>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9563815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475383" cy="4113213"/>
          </a:xfrm>
        </p:spPr>
        <p:txBody>
          <a:bodyPr/>
          <a:lstStyle/>
          <a:p>
            <a:pPr>
              <a:buFont typeface="Arial" panose="020B0604020202020204" pitchFamily="34" charset="0"/>
              <a:buChar char="•"/>
            </a:pPr>
            <a:r>
              <a:rPr lang="en-US" sz="1800" dirty="0"/>
              <a:t>Since the July electronic plenary meeting</a:t>
            </a:r>
          </a:p>
          <a:p>
            <a:pPr lvl="1">
              <a:buFont typeface="Arial" panose="020B0604020202020204" pitchFamily="34" charset="0"/>
              <a:buChar char="•"/>
            </a:pPr>
            <a:r>
              <a:rPr lang="en-US" sz="1600" dirty="0"/>
              <a:t>Held 19 teleconferences (6 Joint</a:t>
            </a:r>
            <a:r>
              <a:rPr lang="en-US" sz="1600"/>
              <a:t>, 5 </a:t>
            </a:r>
            <a:r>
              <a:rPr lang="en-US" sz="1600" dirty="0"/>
              <a:t>parallel MAC/PHY, and 8 MAC conf calls)</a:t>
            </a:r>
          </a:p>
          <a:p>
            <a:pPr marL="1200150" lvl="2" indent="-285750">
              <a:buFont typeface="Arial" panose="020B0604020202020204" pitchFamily="34" charset="0"/>
              <a:buChar char="•"/>
            </a:pPr>
            <a:r>
              <a:rPr lang="en-US" sz="1400" dirty="0"/>
              <a:t>Mainly focusing on comment resolution documents, and to a lesser extent on PDTs and technical submissions</a:t>
            </a:r>
          </a:p>
          <a:p>
            <a:pPr lvl="1">
              <a:buFont typeface="Arial" panose="020B0604020202020204" pitchFamily="34" charset="0"/>
              <a:buChar char="•"/>
            </a:pPr>
            <a:r>
              <a:rPr lang="en-US" sz="1600" dirty="0"/>
              <a:t>Delivered IEEE802.11be D1.1, which is available in the members area</a:t>
            </a:r>
          </a:p>
          <a:p>
            <a:pPr lvl="1">
              <a:buFont typeface="Arial" panose="020B0604020202020204" pitchFamily="34" charset="0"/>
              <a:buChar char="•"/>
            </a:pPr>
            <a:r>
              <a:rPr lang="en-US" sz="1600" dirty="0"/>
              <a:t>Resolved all CIDs from WG CC37 on the TGbe coexistence assessment document (CAD) </a:t>
            </a:r>
          </a:p>
          <a:p>
            <a:pPr lvl="1">
              <a:buFont typeface="Arial" panose="020B0604020202020204" pitchFamily="34" charset="0"/>
              <a:buChar char="•"/>
            </a:pPr>
            <a:r>
              <a:rPr lang="en-US" sz="1600" dirty="0"/>
              <a:t>Resolved ~25% of the CIDs (approved or ready for motion) from WG CC36 on TGbe D1.0</a:t>
            </a:r>
          </a:p>
          <a:p>
            <a:pPr>
              <a:buFont typeface="Arial" panose="020B0604020202020204" pitchFamily="34" charset="0"/>
              <a:buChar char="•"/>
            </a:pPr>
            <a:r>
              <a:rPr lang="en-US" sz="1800" dirty="0"/>
              <a:t>Task group BE and ad-hoc groups operated smoothly following guidelines</a:t>
            </a:r>
          </a:p>
          <a:p>
            <a:pPr lvl="1">
              <a:buFont typeface="Arial" panose="020B0604020202020204" pitchFamily="34" charset="0"/>
              <a:buChar char="•"/>
            </a:pPr>
            <a:r>
              <a:rPr lang="en-US" sz="1600" dirty="0"/>
              <a:t>Ran straw polls on technical submissions by using electronic polling systems</a:t>
            </a:r>
          </a:p>
          <a:p>
            <a:pPr marL="1200150" lvl="2" indent="-285750">
              <a:buFont typeface="Arial" panose="020B0604020202020204" pitchFamily="34" charset="0"/>
              <a:buChar char="•"/>
            </a:pPr>
            <a:r>
              <a:rPr lang="en-US" sz="1400" dirty="0"/>
              <a:t>Proposed draft texts and CR documents are expected to be included in subsequent TGbe drafts</a:t>
            </a:r>
          </a:p>
          <a:p>
            <a:pPr lvl="1">
              <a:buFont typeface="Arial" panose="020B0604020202020204" pitchFamily="34" charset="0"/>
              <a:buChar char="•"/>
            </a:pPr>
            <a:r>
              <a:rPr lang="en-US" sz="1600" dirty="0"/>
              <a:t>Ran (cumulative) motions during pre-announced Joint conference calls</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26</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September 2021</a:t>
            </a:r>
            <a:endParaRPr lang="en-GB" dirty="0"/>
          </a:p>
        </p:txBody>
      </p:sp>
      <p:grpSp>
        <p:nvGrpSpPr>
          <p:cNvPr id="1052" name="Group 1051">
            <a:extLst>
              <a:ext uri="{FF2B5EF4-FFF2-40B4-BE49-F238E27FC236}">
                <a16:creationId xmlns:a16="http://schemas.microsoft.com/office/drawing/2014/main" id="{E8A8B94E-5083-4653-91E6-4064F7F419B7}"/>
              </a:ext>
            </a:extLst>
          </p:cNvPr>
          <p:cNvGrpSpPr/>
          <p:nvPr/>
        </p:nvGrpSpPr>
        <p:grpSpPr>
          <a:xfrm>
            <a:off x="9042498" y="3997510"/>
            <a:ext cx="3200399" cy="2477904"/>
            <a:chOff x="9042498" y="3997510"/>
            <a:chExt cx="3200399" cy="2477904"/>
          </a:xfrm>
        </p:grpSpPr>
        <p:pic>
          <p:nvPicPr>
            <p:cNvPr id="3" name="Picture 2">
              <a:extLst>
                <a:ext uri="{FF2B5EF4-FFF2-40B4-BE49-F238E27FC236}">
                  <a16:creationId xmlns:a16="http://schemas.microsoft.com/office/drawing/2014/main" id="{85AACC87-80F0-41DE-A025-E8C3CB804444}"/>
                </a:ext>
              </a:extLst>
            </p:cNvPr>
            <p:cNvPicPr>
              <a:picLocks noChangeAspect="1"/>
            </p:cNvPicPr>
            <p:nvPr/>
          </p:nvPicPr>
          <p:blipFill>
            <a:blip r:embed="rId2"/>
            <a:stretch>
              <a:fillRect/>
            </a:stretch>
          </p:blipFill>
          <p:spPr>
            <a:xfrm>
              <a:off x="9042498" y="4075115"/>
              <a:ext cx="3200399" cy="2400299"/>
            </a:xfrm>
            <a:prstGeom prst="rect">
              <a:avLst/>
            </a:prstGeom>
          </p:spPr>
        </p:pic>
        <p:sp>
          <p:nvSpPr>
            <p:cNvPr id="1051" name="TextBox 1050">
              <a:extLst>
                <a:ext uri="{FF2B5EF4-FFF2-40B4-BE49-F238E27FC236}">
                  <a16:creationId xmlns:a16="http://schemas.microsoft.com/office/drawing/2014/main" id="{1E776FAB-96C2-41CA-9333-C0A5D700CEAF}"/>
                </a:ext>
              </a:extLst>
            </p:cNvPr>
            <p:cNvSpPr txBox="1"/>
            <p:nvPr/>
          </p:nvSpPr>
          <p:spPr>
            <a:xfrm>
              <a:off x="9941952" y="3997510"/>
              <a:ext cx="1447832" cy="307777"/>
            </a:xfrm>
            <a:prstGeom prst="rect">
              <a:avLst/>
            </a:prstGeom>
            <a:noFill/>
          </p:spPr>
          <p:txBody>
            <a:bodyPr wrap="none" rtlCol="0">
              <a:spAutoFit/>
            </a:bodyPr>
            <a:lstStyle/>
            <a:p>
              <a:r>
                <a:rPr lang="en-US" sz="1400" dirty="0">
                  <a:solidFill>
                    <a:schemeClr val="tx1"/>
                  </a:solidFill>
                </a:rPr>
                <a:t>Resolution Status</a:t>
              </a:r>
            </a:p>
          </p:txBody>
        </p:sp>
      </p:grpSp>
    </p:spTree>
    <p:extLst>
      <p:ext uri="{BB962C8B-B14F-4D97-AF65-F5344CB8AC3E}">
        <p14:creationId xmlns:p14="http://schemas.microsoft.com/office/powerpoint/2010/main" val="1727444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chemeClr val="tx1"/>
                </a:solidFill>
              </a:rPr>
              <a:t>TGbe has scheduled 4 conf. calls during the September </a:t>
            </a:r>
            <a:r>
              <a:rPr lang="en-US">
                <a:solidFill>
                  <a:schemeClr val="tx1"/>
                </a:solidFill>
              </a:rPr>
              <a:t>electronic interim</a:t>
            </a:r>
            <a:endParaRPr lang="en-US" dirty="0">
              <a:solidFill>
                <a:schemeClr val="tx1"/>
              </a:solidFill>
            </a:endParaRPr>
          </a:p>
          <a:p>
            <a:pPr lvl="1">
              <a:buFont typeface="Arial" panose="020B0604020202020204" pitchFamily="34" charset="0"/>
              <a:buChar char="•"/>
            </a:pPr>
            <a:r>
              <a:rPr lang="en-US" dirty="0"/>
              <a:t>Two Joint, and two parallel MAC/PHY calls</a:t>
            </a:r>
          </a:p>
          <a:p>
            <a:pPr lvl="2">
              <a:buFont typeface="Arial" panose="020B0604020202020204" pitchFamily="34" charset="0"/>
              <a:buChar char="•"/>
            </a:pPr>
            <a:r>
              <a:rPr lang="en-US" dirty="0"/>
              <a:t>Continue resolving comments from CC36, and discussion any PDTs, and technical submissions</a:t>
            </a:r>
          </a:p>
          <a:p>
            <a:pPr lvl="1">
              <a:buFont typeface="Arial" panose="020B0604020202020204" pitchFamily="34" charset="0"/>
              <a:buChar char="•"/>
            </a:pPr>
            <a:r>
              <a:rPr lang="en-US" dirty="0"/>
              <a:t>Targets:</a:t>
            </a:r>
          </a:p>
          <a:p>
            <a:pPr lvl="2">
              <a:buFont typeface="Arial" panose="020B0604020202020204" pitchFamily="34" charset="0"/>
              <a:buChar char="•"/>
            </a:pPr>
            <a:r>
              <a:rPr lang="en-US" dirty="0"/>
              <a:t>Continue resolving comments from CC36</a:t>
            </a:r>
          </a:p>
          <a:p>
            <a:pPr lvl="2">
              <a:buFont typeface="Arial" panose="020B0604020202020204" pitchFamily="34" charset="0"/>
              <a:buChar char="•"/>
            </a:pPr>
            <a:r>
              <a:rPr lang="en-US" dirty="0"/>
              <a:t>Create IEEE802.11be D1.2</a:t>
            </a:r>
          </a:p>
          <a:p>
            <a:pPr marL="0" indent="0"/>
            <a:endParaRPr lang="en-US" dirty="0"/>
          </a:p>
          <a:p>
            <a:pPr>
              <a:buFont typeface="Arial" panose="020B0604020202020204" pitchFamily="34" charset="0"/>
              <a:buChar char="•"/>
            </a:pPr>
            <a:r>
              <a:rPr lang="en-US" dirty="0"/>
              <a:t>Agenda is available in 11-21/1319</a:t>
            </a:r>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a:solidFill>
                  <a:schemeClr val="tx1"/>
                </a:solidFill>
              </a:rPr>
              <a:t>Teleconference Plan</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September 2021</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751013"/>
            <a:ext cx="5437717" cy="4343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dirty="0">
                <a:latin typeface="Times New Roman" panose="02020603050405020304" pitchFamily="18" charset="0"/>
              </a:rPr>
              <a:t>Oct 11 	(Monday)		– MAC/PHY		19:00-21:00 ET</a:t>
            </a:r>
          </a:p>
          <a:p>
            <a:r>
              <a:rPr lang="en-US" sz="1400" dirty="0">
                <a:latin typeface="Times New Roman" panose="02020603050405020304" pitchFamily="18" charset="0"/>
              </a:rPr>
              <a:t>Oct 13	(Wednesday) 	– Joint (Motions) 		10:00-12:00 ET</a:t>
            </a:r>
          </a:p>
          <a:p>
            <a:r>
              <a:rPr lang="en-US" sz="1400" dirty="0">
                <a:latin typeface="Times New Roman" panose="02020603050405020304" pitchFamily="18" charset="0"/>
              </a:rPr>
              <a:t>Oct 14	(Thursday) 	– MAC			10:00-12:00 ET</a:t>
            </a:r>
          </a:p>
          <a:p>
            <a:r>
              <a:rPr lang="en-US" sz="1400" dirty="0">
                <a:latin typeface="Times New Roman" panose="02020603050405020304" pitchFamily="18" charset="0"/>
              </a:rPr>
              <a:t>Oct 18 	(Monday)		– MAC/PHY		19:00-21:00 ET</a:t>
            </a:r>
          </a:p>
          <a:p>
            <a:r>
              <a:rPr lang="en-US" sz="1400" dirty="0">
                <a:latin typeface="Times New Roman" panose="02020603050405020304" pitchFamily="18" charset="0"/>
              </a:rPr>
              <a:t>Oct 20	(Wednesday) 	– Joint			10:00-12:00 ET</a:t>
            </a:r>
          </a:p>
          <a:p>
            <a:r>
              <a:rPr lang="en-US" sz="1400" dirty="0">
                <a:latin typeface="Times New Roman" panose="02020603050405020304" pitchFamily="18" charset="0"/>
              </a:rPr>
              <a:t>Oct 21	(Thursday) 	– MAC			10:00-12:00 ET</a:t>
            </a:r>
          </a:p>
          <a:p>
            <a:r>
              <a:rPr lang="en-US" sz="1400" dirty="0">
                <a:latin typeface="Times New Roman" panose="02020603050405020304" pitchFamily="18" charset="0"/>
              </a:rPr>
              <a:t>Oct 25 	(Monday)		– MAC/PHY		19:00-21:00 ET</a:t>
            </a:r>
          </a:p>
          <a:p>
            <a:r>
              <a:rPr lang="en-US" sz="1400" dirty="0">
                <a:latin typeface="Times New Roman" panose="02020603050405020304" pitchFamily="18" charset="0"/>
              </a:rPr>
              <a:t>Oct 27	(Wednesday) 	– Joint (Motions)		10:00-12:00 ET</a:t>
            </a:r>
          </a:p>
          <a:p>
            <a:r>
              <a:rPr lang="en-US" sz="1400" dirty="0">
                <a:latin typeface="Times New Roman" panose="02020603050405020304" pitchFamily="18" charset="0"/>
              </a:rPr>
              <a:t>Oct 28	(Thursday) 	– MAC			10:00-12:00 ET</a:t>
            </a:r>
          </a:p>
          <a:p>
            <a:r>
              <a:rPr lang="en-US" sz="1400" dirty="0">
                <a:latin typeface="Times New Roman" panose="02020603050405020304" pitchFamily="18" charset="0"/>
              </a:rPr>
              <a:t>Nov 01 	(Monday)		– MAC/PHY	</a:t>
            </a:r>
            <a:r>
              <a:rPr lang="en-US" sz="1400">
                <a:latin typeface="Times New Roman" panose="02020603050405020304" pitchFamily="18" charset="0"/>
              </a:rPr>
              <a:t>	19:00-21:00 </a:t>
            </a:r>
            <a:r>
              <a:rPr lang="en-US" sz="1400" dirty="0">
                <a:latin typeface="Times New Roman" panose="02020603050405020304" pitchFamily="18" charset="0"/>
              </a:rPr>
              <a:t>ET</a:t>
            </a:r>
          </a:p>
          <a:p>
            <a:r>
              <a:rPr lang="en-US" sz="1400" dirty="0">
                <a:latin typeface="Times New Roman" panose="02020603050405020304" pitchFamily="18" charset="0"/>
              </a:rPr>
              <a:t>Nov 03	(Wednesday) 	– Joint			10:00-12:00 ET</a:t>
            </a:r>
          </a:p>
          <a:p>
            <a:r>
              <a:rPr lang="en-US" sz="1400" dirty="0">
                <a:latin typeface="Times New Roman" panose="02020603050405020304" pitchFamily="18" charset="0"/>
              </a:rPr>
              <a:t>Nov 04	(Thursday) 	– MAC			10:00-12:00 ET</a:t>
            </a:r>
          </a:p>
          <a:p>
            <a:r>
              <a:rPr lang="en-US" sz="1400" dirty="0">
                <a:latin typeface="Times New Roman" panose="02020603050405020304" pitchFamily="18" charset="0"/>
              </a:rPr>
              <a:t>Nov 08 	(Monday)		– MAC/PHY		19:00-21:00 ET</a:t>
            </a:r>
          </a:p>
          <a:p>
            <a:r>
              <a:rPr lang="en-US" sz="1400" dirty="0">
                <a:latin typeface="Times New Roman" panose="02020603050405020304" pitchFamily="18" charset="0"/>
              </a:rPr>
              <a:t>Nov 10	(Wednesday) 	– Joint			10:00-12:00 ET</a:t>
            </a:r>
          </a:p>
          <a:p>
            <a:r>
              <a:rPr lang="en-US" sz="1400" dirty="0">
                <a:latin typeface="Times New Roman" panose="02020603050405020304" pitchFamily="18" charset="0"/>
              </a:rPr>
              <a:t>Nov 11	(Thursday) 	– MAC			10:00-12:00 ET</a:t>
            </a: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751013"/>
            <a:ext cx="5437717" cy="43433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u="sng" dirty="0">
                <a:highlight>
                  <a:srgbClr val="00FF00"/>
                </a:highlight>
                <a:latin typeface="Times New Roman" panose="02020603050405020304" pitchFamily="18" charset="0"/>
              </a:rPr>
              <a:t>Sept 13	(Monday) 		– MAC/PHY	19:00-21:00 ET*</a:t>
            </a:r>
          </a:p>
          <a:p>
            <a:r>
              <a:rPr lang="en-US" sz="1400" u="sng" dirty="0">
                <a:highlight>
                  <a:srgbClr val="00FF00"/>
                </a:highlight>
                <a:latin typeface="Times New Roman" panose="02020603050405020304" pitchFamily="18" charset="0"/>
              </a:rPr>
              <a:t>Sept 15	(Wednesday) 	– Joint (Motions)	09:00-11:00 ET*</a:t>
            </a:r>
          </a:p>
          <a:p>
            <a:r>
              <a:rPr lang="en-US" sz="1400" u="sng" dirty="0">
                <a:highlight>
                  <a:srgbClr val="00FF00"/>
                </a:highlight>
                <a:latin typeface="Times New Roman" panose="02020603050405020304" pitchFamily="18" charset="0"/>
              </a:rPr>
              <a:t>Sept 16	(Thursday) 	– MAC/PHY	09:00-11:00 ET*</a:t>
            </a:r>
          </a:p>
          <a:p>
            <a:r>
              <a:rPr lang="en-US" sz="1400" u="sng" dirty="0">
                <a:highlight>
                  <a:srgbClr val="00FF00"/>
                </a:highlight>
                <a:latin typeface="Times New Roman" panose="02020603050405020304" pitchFamily="18" charset="0"/>
              </a:rPr>
              <a:t>Sept 20	(Monday) 		– Joint (Motions)	09:00-11:00 ET*</a:t>
            </a:r>
          </a:p>
          <a:p>
            <a:r>
              <a:rPr lang="en-US" sz="1400" dirty="0">
                <a:latin typeface="Times New Roman" panose="02020603050405020304" pitchFamily="18" charset="0"/>
              </a:rPr>
              <a:t>Sept 22	(Wednesday) 	– MAC 		10:00-12:00 ET</a:t>
            </a:r>
          </a:p>
          <a:p>
            <a:r>
              <a:rPr lang="en-US" sz="1400" dirty="0">
                <a:latin typeface="Times New Roman" panose="02020603050405020304" pitchFamily="18" charset="0"/>
              </a:rPr>
              <a:t>Sept 23	(Thursday) 	– MAC		10:00-12:00 ET</a:t>
            </a:r>
          </a:p>
          <a:p>
            <a:r>
              <a:rPr lang="en-US" sz="1400" dirty="0">
                <a:latin typeface="Times New Roman" panose="02020603050405020304" pitchFamily="18" charset="0"/>
              </a:rPr>
              <a:t>Sept 27 	(Monday)		– MAC/PHY	19:00-21:00 ET</a:t>
            </a:r>
          </a:p>
          <a:p>
            <a:r>
              <a:rPr lang="en-US" sz="1400" dirty="0">
                <a:latin typeface="Times New Roman" panose="02020603050405020304" pitchFamily="18" charset="0"/>
              </a:rPr>
              <a:t>Sept 29	(Wednesday) 	– Joint		10:00-12:00 ET</a:t>
            </a:r>
          </a:p>
          <a:p>
            <a:r>
              <a:rPr lang="en-US" sz="1400" dirty="0">
                <a:latin typeface="Times New Roman" panose="02020603050405020304" pitchFamily="18" charset="0"/>
              </a:rPr>
              <a:t>Sept 30	(Thursday) 	– MAC		10:00-12:00 ET</a:t>
            </a:r>
          </a:p>
          <a:p>
            <a:r>
              <a:rPr lang="en-US" sz="1400" dirty="0">
                <a:solidFill>
                  <a:srgbClr val="FF0000"/>
                </a:solidFill>
                <a:highlight>
                  <a:srgbClr val="00FFFF"/>
                </a:highlight>
                <a:latin typeface="Times New Roman" panose="02020603050405020304" pitchFamily="18" charset="0"/>
              </a:rPr>
              <a:t>Oct 04-08	(Mon-Fri)		– No Conf Call 	Golden Week</a:t>
            </a:r>
          </a:p>
          <a:p>
            <a:pPr lvl="0"/>
            <a:endParaRPr lang="en-US" sz="1400" dirty="0">
              <a:latin typeface="Times New Roman" panose="02020603050405020304" pitchFamily="18" charset="0"/>
            </a:endParaRPr>
          </a:p>
        </p:txBody>
      </p:sp>
    </p:spTree>
    <p:extLst>
      <p:ext uri="{BB962C8B-B14F-4D97-AF65-F5344CB8AC3E}">
        <p14:creationId xmlns:p14="http://schemas.microsoft.com/office/powerpoint/2010/main" val="1752578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 </a:t>
            </a:r>
            <a:r>
              <a:rPr lang="en-US" altLang="zh-CN" dirty="0"/>
              <a:t>September </a:t>
            </a:r>
            <a:r>
              <a:rPr lang="en-US" dirty="0"/>
              <a:t>2021</a:t>
            </a:r>
            <a:endParaRPr lang="en-GB" dirty="0"/>
          </a:p>
        </p:txBody>
      </p:sp>
      <p:sp>
        <p:nvSpPr>
          <p:cNvPr id="9218" name="Rectangle 2"/>
          <p:cNvSpPr>
            <a:spLocks noGrp="1" noChangeArrowheads="1"/>
          </p:cNvSpPr>
          <p:nvPr>
            <p:ph idx="1"/>
          </p:nvPr>
        </p:nvSpPr>
        <p:spPr>
          <a:xfrm>
            <a:off x="914401" y="1676400"/>
            <a:ext cx="10361084" cy="4495800"/>
          </a:xfrm>
          <a:ln/>
        </p:spPr>
        <p:txBody>
          <a:bodyPr/>
          <a:lstStyle/>
          <a:p>
            <a:pPr algn="just">
              <a:spcBef>
                <a:spcPts val="0"/>
              </a:spcBef>
              <a:spcAft>
                <a:spcPts val="600"/>
              </a:spcAft>
              <a:buFont typeface="Arial" panose="020B0604020202020204" pitchFamily="34" charset="0"/>
              <a:buChar char="•"/>
            </a:pPr>
            <a:r>
              <a:rPr lang="en-US" dirty="0"/>
              <a:t>Progress since </a:t>
            </a:r>
            <a:r>
              <a:rPr lang="en-US" altLang="zh-CN" dirty="0"/>
              <a:t>July </a:t>
            </a:r>
            <a:r>
              <a:rPr lang="en-US" dirty="0"/>
              <a:t>meeting</a:t>
            </a:r>
          </a:p>
          <a:p>
            <a:pPr marL="720725" lvl="1" indent="-342900" algn="just">
              <a:spcBef>
                <a:spcPts val="0"/>
              </a:spcBef>
              <a:spcAft>
                <a:spcPts val="600"/>
              </a:spcAft>
              <a:buFont typeface="Times New Roman" panose="02020603050405020304" pitchFamily="18" charset="0"/>
              <a:buChar char="−"/>
            </a:pPr>
            <a:r>
              <a:rPr lang="en-US" dirty="0">
                <a:solidFill>
                  <a:srgbClr val="0000FF"/>
                </a:solidFill>
              </a:rPr>
              <a:t>5</a:t>
            </a:r>
            <a:r>
              <a:rPr lang="en-US" dirty="0"/>
              <a:t> teleconference calls were held</a:t>
            </a:r>
          </a:p>
          <a:p>
            <a:pPr marL="720725" lvl="1" indent="-342900" algn="just">
              <a:spcBef>
                <a:spcPts val="0"/>
              </a:spcBef>
              <a:spcAft>
                <a:spcPts val="600"/>
              </a:spcAft>
              <a:buFont typeface="Times New Roman" panose="02020603050405020304" pitchFamily="18" charset="0"/>
              <a:buChar char="−"/>
            </a:pPr>
            <a:r>
              <a:rPr lang="en-US" dirty="0"/>
              <a:t>Presentation of technical submissions (e.g., Feedback type, general protocol and procedure, channel model……)</a:t>
            </a:r>
          </a:p>
          <a:p>
            <a:pPr marL="720725" lvl="1" indent="-342900" algn="just">
              <a:spcBef>
                <a:spcPts val="0"/>
              </a:spcBef>
              <a:spcAft>
                <a:spcPts val="600"/>
              </a:spcAft>
              <a:buFont typeface="Times New Roman" panose="02020603050405020304" pitchFamily="18" charset="0"/>
              <a:buChar char="−"/>
            </a:pPr>
            <a:r>
              <a:rPr lang="en-US" altLang="zh-CN" dirty="0"/>
              <a:t>Developing the SFD</a:t>
            </a:r>
          </a:p>
          <a:p>
            <a:pPr marL="1657350" lvl="3" indent="-342900"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Goals for </a:t>
            </a:r>
            <a:r>
              <a:rPr lang="en-US" altLang="zh-CN" dirty="0"/>
              <a:t>September</a:t>
            </a:r>
            <a:r>
              <a:rPr lang="en-US" dirty="0"/>
              <a:t> meeting</a:t>
            </a:r>
          </a:p>
          <a:p>
            <a:pPr marL="720725" lvl="1" indent="-342900" algn="just">
              <a:spcBef>
                <a:spcPts val="0"/>
              </a:spcBef>
              <a:spcAft>
                <a:spcPts val="600"/>
              </a:spcAft>
              <a:buFont typeface="Times New Roman" panose="02020603050405020304" pitchFamily="18" charset="0"/>
              <a:buChar char="−"/>
            </a:pPr>
            <a:r>
              <a:rPr lang="en-US" dirty="0"/>
              <a:t>3 teleconference calls scheduled for </a:t>
            </a:r>
            <a:r>
              <a:rPr lang="en-US" dirty="0" err="1"/>
              <a:t>TGbf</a:t>
            </a:r>
            <a:r>
              <a:rPr lang="en-US" dirty="0"/>
              <a:t> (</a:t>
            </a:r>
            <a:r>
              <a:rPr lang="en-US" altLang="zh-CN" dirty="0">
                <a:solidFill>
                  <a:srgbClr val="0000FF"/>
                </a:solidFill>
              </a:rPr>
              <a:t>September 14</a:t>
            </a:r>
            <a:r>
              <a:rPr lang="en-US" dirty="0">
                <a:solidFill>
                  <a:srgbClr val="0000FF"/>
                </a:solidFill>
              </a:rPr>
              <a:t>, 17, 20</a:t>
            </a:r>
            <a:r>
              <a:rPr lang="en-US" dirty="0"/>
              <a:t>, 9am - 11:00am ET)</a:t>
            </a:r>
          </a:p>
          <a:p>
            <a:pPr marL="720725" lvl="1" indent="-342900" algn="just">
              <a:spcBef>
                <a:spcPts val="0"/>
              </a:spcBef>
              <a:spcAft>
                <a:spcPts val="600"/>
              </a:spcAft>
              <a:buFont typeface="Times New Roman" panose="02020603050405020304" pitchFamily="18" charset="0"/>
              <a:buChar char="−"/>
            </a:pPr>
            <a:r>
              <a:rPr lang="en-US" dirty="0"/>
              <a:t>Presentation of technical submissions</a:t>
            </a:r>
          </a:p>
          <a:p>
            <a:pPr marL="720725" lvl="1" indent="-342900" algn="just">
              <a:spcBef>
                <a:spcPts val="0"/>
              </a:spcBef>
              <a:spcAft>
                <a:spcPts val="600"/>
              </a:spcAft>
              <a:buFont typeface="Times New Roman" panose="02020603050405020304" pitchFamily="18" charset="0"/>
              <a:buChar char="−"/>
            </a:pPr>
            <a:r>
              <a:rPr lang="en-US" dirty="0"/>
              <a:t>Speed up the technical discussion and </a:t>
            </a:r>
            <a:r>
              <a:rPr lang="en-US" altLang="zh-CN" dirty="0"/>
              <a:t>developing the SFD (Requested weekly teleconference)</a:t>
            </a:r>
            <a:endParaRPr lang="en-US" dirty="0"/>
          </a:p>
          <a:p>
            <a:pPr marL="1657350" lvl="3" indent="-342900" algn="just">
              <a:spcBef>
                <a:spcPts val="0"/>
              </a:spcBef>
              <a:spcAft>
                <a:spcPts val="600"/>
              </a:spcAft>
              <a:buFont typeface="Arial" panose="020B0604020202020204" pitchFamily="34" charset="0"/>
              <a:buChar char="•"/>
            </a:pPr>
            <a:endParaRPr lang="en-US" dirty="0"/>
          </a:p>
        </p:txBody>
      </p:sp>
      <p:sp>
        <p:nvSpPr>
          <p:cNvPr id="3" name="Footer Placeholder 2">
            <a:extLst>
              <a:ext uri="{FF2B5EF4-FFF2-40B4-BE49-F238E27FC236}">
                <a16:creationId xmlns:a16="http://schemas.microsoft.com/office/drawing/2014/main" id="{8298736A-3445-41F4-B6EE-B3D79E4E29AD}"/>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1BDF6E02-5E82-45C1-818F-5F1A4A29BE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CFA7C8B3-1532-4199-846C-135C2A4CB9C8}"/>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477320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 Agenda for 2021-09-13</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802.11 Mandatory Draft Review before SB</a:t>
            </a:r>
          </a:p>
          <a:p>
            <a:r>
              <a:rPr lang="en-US" dirty="0"/>
              <a:t>WG Style Guide for 802.11 draft 09/1034r19</a:t>
            </a:r>
          </a:p>
          <a:p>
            <a:r>
              <a:rPr lang="en-US" dirty="0"/>
              <a:t>Review WG Style Guide, 11be and </a:t>
            </a:r>
            <a:r>
              <a:rPr lang="en-US" dirty="0" err="1"/>
              <a:t>REVme</a:t>
            </a:r>
            <a:r>
              <a:rPr lang="en-US" dirty="0"/>
              <a:t> practice</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B73B05C8-7BA2-41EA-A260-325122CEE87F}"/>
              </a:ext>
            </a:extLst>
          </p:cNvPr>
          <p:cNvSpPr>
            <a:spLocks noGrp="1"/>
          </p:cNvSpPr>
          <p:nvPr>
            <p:ph type="ftr" idx="14"/>
          </p:nvPr>
        </p:nvSpPr>
        <p:spPr/>
        <p:txBody>
          <a:bodyPr/>
          <a:lstStyle/>
          <a:p>
            <a:r>
              <a:rPr lang="en-GB"/>
              <a:t>Peter Eccelsine, Cisco</a:t>
            </a:r>
            <a:endParaRPr lang="en-GB" dirty="0"/>
          </a:p>
        </p:txBody>
      </p:sp>
      <p:sp>
        <p:nvSpPr>
          <p:cNvPr id="8" name="Slide Number Placeholder 7">
            <a:extLst>
              <a:ext uri="{FF2B5EF4-FFF2-40B4-BE49-F238E27FC236}">
                <a16:creationId xmlns:a16="http://schemas.microsoft.com/office/drawing/2014/main" id="{0D2325F2-F802-4BC3-AAF6-6B1758F148D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75E5F726-5546-4E07-9B6C-E1380BED2E9A}"/>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52396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Teleconference Times</a:t>
            </a:r>
            <a:endParaRPr lang="en-US" altLang="en-US" dirty="0">
              <a:solidFill>
                <a:schemeClr val="tx2"/>
              </a:solidFill>
            </a:endParaRPr>
          </a:p>
        </p:txBody>
      </p:sp>
      <p:sp>
        <p:nvSpPr>
          <p:cNvPr id="8" name="Rectangle 3"/>
          <p:cNvSpPr txBox="1">
            <a:spLocks noChangeArrowheads="1"/>
          </p:cNvSpPr>
          <p:nvPr/>
        </p:nvSpPr>
        <p:spPr bwMode="auto">
          <a:xfrm>
            <a:off x="685800" y="1524000"/>
            <a:ext cx="9448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Font typeface="Arial" panose="020B0604020202020204" pitchFamily="34" charset="0"/>
              <a:buChar char="•"/>
              <a:defRPr/>
            </a:pPr>
            <a:r>
              <a:rPr lang="en-US" altLang="zh-CN" sz="2400" b="1" dirty="0">
                <a:cs typeface="Times New Roman" panose="02020603050405020304" pitchFamily="18" charset="0"/>
              </a:rPr>
              <a:t>Confirmed</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14 (Tuesday), 9am - 11:00pm ET ------ September Interim</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17 (Friday),    9am - 11:00pm ET ------ September Interim</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20 (Monday), 9am - 11:00pm ET ------ September Interim</a:t>
            </a: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28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October 12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October 19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October 26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November 2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November 9  (Tuesday), 9am - 11:00pm ET ------  (After Daylight Saving Time Ends)</a:t>
            </a:r>
            <a:endParaRPr lang="en-US" altLang="zh-CN" sz="2400" b="1" dirty="0">
              <a:cs typeface="Times New Roman" panose="02020603050405020304" pitchFamily="18" charset="0"/>
            </a:endParaRPr>
          </a:p>
        </p:txBody>
      </p:sp>
      <p:sp>
        <p:nvSpPr>
          <p:cNvPr id="7" name="矩形 6"/>
          <p:cNvSpPr/>
          <p:nvPr/>
        </p:nvSpPr>
        <p:spPr>
          <a:xfrm>
            <a:off x="6324600" y="55626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
        <p:nvSpPr>
          <p:cNvPr id="3" name="Footer Placeholder 2">
            <a:extLst>
              <a:ext uri="{FF2B5EF4-FFF2-40B4-BE49-F238E27FC236}">
                <a16:creationId xmlns:a16="http://schemas.microsoft.com/office/drawing/2014/main" id="{43002271-1278-4FF4-8E76-A650E8DEA4EB}"/>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7F847FAE-B54F-4BB1-8B09-96FEFB0897A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9" name="Date Placeholder 8">
            <a:extLst>
              <a:ext uri="{FF2B5EF4-FFF2-40B4-BE49-F238E27FC236}">
                <a16:creationId xmlns:a16="http://schemas.microsoft.com/office/drawing/2014/main" id="{63ECE7DB-B1E5-4CEB-B462-E66BDA1C7733}"/>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5296810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990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(Random and Changing MAC Addresses)  – Sept 2021</a:t>
            </a:r>
            <a:endParaRPr lang="en-GB" dirty="0"/>
          </a:p>
        </p:txBody>
      </p:sp>
      <p:sp>
        <p:nvSpPr>
          <p:cNvPr id="5122" name="Rectangle 2"/>
          <p:cNvSpPr>
            <a:spLocks noGrp="1" noChangeArrowheads="1"/>
          </p:cNvSpPr>
          <p:nvPr>
            <p:ph idx="1"/>
          </p:nvPr>
        </p:nvSpPr>
        <p:spPr>
          <a:xfrm>
            <a:off x="889001" y="1828800"/>
            <a:ext cx="10361084" cy="4343399"/>
          </a:xfrm>
          <a:ln/>
        </p:spPr>
        <p:txBody>
          <a:bodyPr/>
          <a:lstStyle/>
          <a:p>
            <a:pPr marL="0" lvl="2" indent="0">
              <a:spcBef>
                <a:spcPts val="300"/>
              </a:spcBef>
              <a:spcAft>
                <a:spcPts val="0"/>
              </a:spcAft>
              <a:defRPr/>
            </a:pPr>
            <a:r>
              <a:rPr lang="en-US" altLang="en-US" sz="2400" b="1" dirty="0"/>
              <a:t>Three teleconferences since July: August 10, 19 and 31</a:t>
            </a:r>
          </a:p>
          <a:p>
            <a:pPr marL="342900" lvl="2" indent="-342900">
              <a:spcBef>
                <a:spcPts val="1200"/>
              </a:spcBef>
              <a:spcAft>
                <a:spcPts val="0"/>
              </a:spcAft>
              <a:defRPr/>
            </a:pPr>
            <a:r>
              <a:rPr lang="en-US" altLang="en-US" sz="2400" b="1" dirty="0"/>
              <a:t>Will have three meetings this week: Wednesday 19:00 ET, Thursday 13:30 ET, Friday 9:00 ET</a:t>
            </a:r>
          </a:p>
          <a:p>
            <a:pPr marL="342900" lvl="2" indent="-342900">
              <a:spcBef>
                <a:spcPts val="1200"/>
              </a:spcBef>
              <a:spcAft>
                <a:spcPts val="0"/>
              </a:spcAft>
              <a:defRPr/>
            </a:pPr>
            <a:r>
              <a:rPr lang="en-US" altLang="en-US" sz="2400" b="1" dirty="0"/>
              <a:t>Agenda topics (agenda is in </a:t>
            </a:r>
            <a:r>
              <a:rPr lang="en-US" altLang="en-US" sz="2400" dirty="0">
                <a:hlinkClick r:id="rId3"/>
              </a:rPr>
              <a:t>11-21/1294r3</a:t>
            </a:r>
            <a:r>
              <a:rPr lang="en-US" altLang="en-US" sz="2400" b="1" dirty="0"/>
              <a:t>):</a:t>
            </a:r>
          </a:p>
          <a:p>
            <a:pPr marL="342900" lvl="2" indent="-342900">
              <a:spcBef>
                <a:spcPts val="0"/>
              </a:spcBef>
              <a:spcAft>
                <a:spcPts val="0"/>
              </a:spcAft>
              <a:buFontTx/>
              <a:buChar char="-"/>
              <a:defRPr/>
            </a:pPr>
            <a:r>
              <a:rPr lang="en-US" altLang="en-US" sz="2400" b="1" dirty="0"/>
              <a:t>Consider/discuss scope of </a:t>
            </a:r>
            <a:r>
              <a:rPr lang="en-US" altLang="en-US" sz="2400" b="1" dirty="0" err="1"/>
              <a:t>TGbh</a:t>
            </a:r>
            <a:r>
              <a:rPr lang="en-US" altLang="en-US" sz="2400" b="1" dirty="0"/>
              <a:t> and </a:t>
            </a:r>
            <a:r>
              <a:rPr lang="en-US" altLang="en-US" sz="2400" b="1" dirty="0" err="1"/>
              <a:t>TGbi</a:t>
            </a:r>
            <a:r>
              <a:rPr lang="en-US" altLang="en-US" sz="2400" b="1" dirty="0"/>
              <a:t>: </a:t>
            </a:r>
            <a:r>
              <a:rPr lang="en-US" altLang="en-US" sz="2400" dirty="0">
                <a:hlinkClick r:id="rId4"/>
              </a:rPr>
              <a:t>11-21/1470r0</a:t>
            </a:r>
            <a:r>
              <a:rPr lang="en-US" altLang="en-US" sz="2400" b="1" dirty="0"/>
              <a:t> </a:t>
            </a:r>
          </a:p>
          <a:p>
            <a:pPr marL="800100" lvl="3" indent="-342900">
              <a:spcBef>
                <a:spcPts val="0"/>
              </a:spcBef>
              <a:spcAft>
                <a:spcPts val="0"/>
              </a:spcAft>
              <a:buFontTx/>
              <a:buChar char="-"/>
              <a:defRPr/>
            </a:pPr>
            <a:r>
              <a:rPr lang="en-US" altLang="en-US" sz="2200" b="1" i="1" dirty="0"/>
              <a:t>Wednesday 19:00 ET</a:t>
            </a:r>
          </a:p>
          <a:p>
            <a:pPr marL="342900" lvl="2" indent="-342900">
              <a:spcBef>
                <a:spcPts val="0"/>
              </a:spcBef>
              <a:spcAft>
                <a:spcPts val="0"/>
              </a:spcAft>
              <a:buFontTx/>
              <a:buChar char="-"/>
              <a:defRPr/>
            </a:pPr>
            <a:r>
              <a:rPr lang="en-US" altLang="en-US" sz="2400" b="1" dirty="0"/>
              <a:t>Respond to liaison from WBA </a:t>
            </a:r>
            <a:r>
              <a:rPr lang="en-US" sz="2400" u="sng" dirty="0">
                <a:hlinkClick r:id="rId5"/>
              </a:rPr>
              <a:t>11-21/0703r0</a:t>
            </a:r>
            <a:r>
              <a:rPr lang="en-US" sz="2400" u="sng" dirty="0"/>
              <a:t> </a:t>
            </a:r>
            <a:endParaRPr lang="en-US" altLang="en-US" sz="2400" b="1" dirty="0"/>
          </a:p>
          <a:p>
            <a:pPr marL="342900" lvl="2" indent="-342900">
              <a:spcBef>
                <a:spcPts val="0"/>
              </a:spcBef>
              <a:spcAft>
                <a:spcPts val="0"/>
              </a:spcAft>
              <a:buFontTx/>
              <a:buChar char="-"/>
              <a:defRPr/>
            </a:pPr>
            <a:r>
              <a:rPr lang="en-US" altLang="en-US" sz="2400" b="1" dirty="0"/>
              <a:t>Contributions and technical discussions</a:t>
            </a:r>
          </a:p>
          <a:p>
            <a:pPr marL="342900" lvl="2" indent="-342900">
              <a:spcBef>
                <a:spcPts val="0"/>
              </a:spcBef>
              <a:spcAft>
                <a:spcPts val="0"/>
              </a:spcAft>
              <a:buFontTx/>
              <a:buChar char="-"/>
              <a:defRPr/>
            </a:pPr>
            <a:r>
              <a:rPr lang="en-US" altLang="en-US" sz="2400" b="1" dirty="0"/>
              <a:t>Discuss/update tracking document </a:t>
            </a:r>
            <a:r>
              <a:rPr lang="en-US" sz="2400" dirty="0">
                <a:hlinkClick r:id="rId6"/>
              </a:rPr>
              <a:t>11-21/0332r13</a:t>
            </a:r>
            <a:r>
              <a:rPr lang="en-US" sz="2400" dirty="0"/>
              <a:t> </a:t>
            </a:r>
          </a:p>
          <a:p>
            <a:pPr marL="342900" lvl="2" indent="-342900">
              <a:spcBef>
                <a:spcPts val="0"/>
              </a:spcBef>
              <a:spcAft>
                <a:spcPts val="0"/>
              </a:spcAft>
              <a:buFontTx/>
              <a:buChar char="-"/>
              <a:defRPr/>
            </a:pPr>
            <a:r>
              <a:rPr lang="en-US" altLang="en-US" sz="2400" b="1" dirty="0"/>
              <a:t>Plan for November target for D0.1</a:t>
            </a:r>
          </a:p>
          <a:p>
            <a:pPr marL="342900" lvl="3" indent="0">
              <a:lnSpc>
                <a:spcPct val="90000"/>
              </a:lnSpc>
              <a:spcBef>
                <a:spcPts val="300"/>
              </a:spcBef>
              <a:spcAft>
                <a:spcPts val="0"/>
              </a:spcAft>
              <a:defRPr/>
            </a:pPr>
            <a:endParaRPr lang="en-US" sz="1800" b="1"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31</a:t>
            </a:fld>
            <a:endParaRPr lang="en-GB"/>
          </a:p>
        </p:txBody>
      </p:sp>
      <p:sp>
        <p:nvSpPr>
          <p:cNvPr id="5" name="Footer Placeholder 4"/>
          <p:cNvSpPr>
            <a:spLocks noGrp="1"/>
          </p:cNvSpPr>
          <p:nvPr>
            <p:ph type="ftr" idx="14"/>
          </p:nvPr>
        </p:nvSpPr>
        <p:spPr/>
        <p:txBody>
          <a:bodyPr/>
          <a:lstStyle/>
          <a:p>
            <a:r>
              <a:rPr lang="en-GB" dirty="0"/>
              <a:t>Mark Hamilton, Ruckus/CommScope</a:t>
            </a:r>
          </a:p>
        </p:txBody>
      </p:sp>
      <p:sp>
        <p:nvSpPr>
          <p:cNvPr id="4" name="Date Placeholder 3"/>
          <p:cNvSpPr>
            <a:spLocks noGrp="1"/>
          </p:cNvSpPr>
          <p:nvPr>
            <p:ph type="dt" idx="15"/>
          </p:nvPr>
        </p:nvSpPr>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Date Placeholder 1"/>
          <p:cNvSpPr txBox="1"/>
          <p:nvPr/>
        </p:nvSpPr>
        <p:spPr>
          <a:xfrm>
            <a:off x="914399" y="227827"/>
            <a:ext cx="1817691"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spAutoFit/>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sz="1800" b="1"/>
            </a:lvl1pPr>
          </a:lstStyle>
          <a:p>
            <a:r>
              <a:rPr lang="en-US" dirty="0"/>
              <a:t>September </a:t>
            </a:r>
            <a:r>
              <a:rPr dirty="0"/>
              <a:t>202</a:t>
            </a:r>
            <a:r>
              <a:rPr lang="en-US" dirty="0"/>
              <a:t>1</a:t>
            </a:r>
            <a:endParaRPr dirty="0"/>
          </a:p>
        </p:txBody>
      </p:sp>
      <p:sp>
        <p:nvSpPr>
          <p:cNvPr id="80" name="Slide Number Placeholder 3"/>
          <p:cNvSpPr txBox="1">
            <a:spLocks noGrp="1"/>
          </p:cNvSpPr>
          <p:nvPr>
            <p:ph type="sldNum" sz="quarter" idx="2"/>
          </p:nvPr>
        </p:nvSpPr>
        <p:spPr>
          <a:xfrm>
            <a:off x="6063192" y="6475414"/>
            <a:ext cx="165101"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449262" rtl="0" fontAlgn="auto" latinLnBrk="0" hangingPunct="0">
              <a:lnSpc>
                <a:spcPct val="100000"/>
              </a:lnSpc>
              <a:spcBef>
                <a:spcPts val="0"/>
              </a:spcBef>
              <a:spcAft>
                <a:spcPts val="0"/>
              </a:spcAft>
              <a:buClrTx/>
              <a:buSzTx/>
              <a:buFontTx/>
              <a:buNone/>
              <a:tabLst>
                <a:tab pos="914400" algn="l"/>
                <a:tab pos="1828800" algn="l"/>
                <a:tab pos="2743200" algn="l"/>
                <a:tab pos="3657600" algn="l"/>
                <a:tab pos="4572000" algn="l"/>
                <a:tab pos="5486400" algn="l"/>
                <a:tab pos="6400800" algn="l"/>
                <a:tab pos="7315200" algn="l"/>
                <a:tab pos="8229600" algn="l"/>
                <a:tab pos="9144000" algn="l"/>
                <a:tab pos="10058400" algn="l"/>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449262"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Times New Roman"/>
              </a:defRPr>
            </a:lvl9pPr>
          </a:lstStyle>
          <a:p>
            <a:fld id="{86CB4B4D-7CA3-9044-876B-883B54F8677D}" type="slidenum">
              <a:rPr lang="en-US" smtClean="0"/>
              <a:pPr/>
              <a:t>32</a:t>
            </a:fld>
            <a:endParaRPr/>
          </a:p>
        </p:txBody>
      </p:sp>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(Enhanced Data Privacy)</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lnSpcReduction="10000"/>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continues to review submissions and hold brainstorming sessions.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September Interim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11:15 EDT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09:00 EDT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Friday    	11:15 EDT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endParaRPr lang="en-US"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There will be a discussion during </a:t>
            </a:r>
            <a:r>
              <a:rPr lang="en-US" sz="2000" dirty="0" err="1">
                <a:solidFill>
                  <a:schemeClr val="tx1"/>
                </a:solidFill>
                <a:latin typeface="Times New Roman" panose="02020603050405020304" pitchFamily="18" charset="0"/>
                <a:cs typeface="Times New Roman" panose="02020603050405020304" pitchFamily="18" charset="0"/>
              </a:rPr>
              <a:t>TGbh’s</a:t>
            </a:r>
            <a:r>
              <a:rPr lang="en-US" sz="2000" dirty="0">
                <a:solidFill>
                  <a:schemeClr val="tx1"/>
                </a:solidFill>
                <a:latin typeface="Times New Roman" panose="02020603050405020304" pitchFamily="18" charset="0"/>
                <a:cs typeface="Times New Roman" panose="02020603050405020304" pitchFamily="18" charset="0"/>
              </a:rPr>
              <a:t> Wednesday Evening session to </a:t>
            </a:r>
            <a:r>
              <a:rPr lang="en-US" sz="2000" dirty="0">
                <a:latin typeface="Times New Roman" panose="02020603050405020304" pitchFamily="18" charset="0"/>
                <a:cs typeface="Times New Roman" panose="02020603050405020304" pitchFamily="18" charset="0"/>
              </a:rPr>
              <a:t>discuss the separation of topics between </a:t>
            </a:r>
            <a:r>
              <a:rPr lang="en-US" sz="2000" dirty="0" err="1">
                <a:latin typeface="Times New Roman" panose="02020603050405020304" pitchFamily="18" charset="0"/>
                <a:cs typeface="Times New Roman" panose="02020603050405020304" pitchFamily="18" charset="0"/>
              </a:rPr>
              <a:t>TGbh</a:t>
            </a:r>
            <a:r>
              <a:rPr lang="en-US" sz="2000" dirty="0">
                <a:latin typeface="Times New Roman" panose="02020603050405020304" pitchFamily="18" charset="0"/>
                <a:cs typeface="Times New Roman" panose="02020603050405020304" pitchFamily="18" charset="0"/>
              </a:rPr>
              <a:t> and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Document is 11-21/1470r0.</a:t>
            </a:r>
          </a:p>
          <a:p>
            <a:pPr lvl="1">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 </a:t>
            </a:r>
            <a:r>
              <a:rPr lang="en-US" sz="2000" dirty="0">
                <a:solidFill>
                  <a:srgbClr val="C00000"/>
                </a:solidFill>
                <a:latin typeface="Times New Roman" panose="02020603050405020304" pitchFamily="18" charset="0"/>
                <a:cs typeface="Times New Roman" panose="02020603050405020304" pitchFamily="18" charset="0"/>
              </a:rPr>
              <a:t>Please attend if this topic is of interest to you.  </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If any technical submissions are received, they will be added to the agenda during the plenary or to a subsequent teleconference.</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1/1308r2.</a:t>
            </a:r>
            <a:endParaRPr sz="20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5EF502CB-544B-4081-9198-093391BD061D}"/>
              </a:ext>
            </a:extLst>
          </p:cNvPr>
          <p:cNvSpPr>
            <a:spLocks noGrp="1"/>
          </p:cNvSpPr>
          <p:nvPr>
            <p:ph type="dt" idx="10"/>
          </p:nvPr>
        </p:nvSpPr>
        <p:spPr/>
        <p:txBody>
          <a:bodyPr/>
          <a:lstStyle/>
          <a:p>
            <a:r>
              <a:rPr lang="en-US"/>
              <a:t>September 2021</a:t>
            </a:r>
            <a:endParaRPr lang="en-GB"/>
          </a:p>
        </p:txBody>
      </p:sp>
      <p:sp>
        <p:nvSpPr>
          <p:cNvPr id="3" name="Footer Placeholder 2">
            <a:extLst>
              <a:ext uri="{FF2B5EF4-FFF2-40B4-BE49-F238E27FC236}">
                <a16:creationId xmlns:a16="http://schemas.microsoft.com/office/drawing/2014/main" id="{A42AB371-C26D-4D4F-969E-E5E208BB8BA9}"/>
              </a:ext>
            </a:extLst>
          </p:cNvPr>
          <p:cNvSpPr>
            <a:spLocks noGrp="1"/>
          </p:cNvSpPr>
          <p:nvPr>
            <p:ph type="ftr" idx="11"/>
          </p:nvPr>
        </p:nvSpPr>
        <p:spPr/>
        <p:txBody>
          <a:bodyPr/>
          <a:lstStyle/>
          <a:p>
            <a:r>
              <a:rPr lang="en-GB"/>
              <a:t>Carol Ansley, Cox</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September 2021</a:t>
            </a:r>
            <a:endParaRPr lang="en-GB" dirty="0"/>
          </a:p>
        </p:txBody>
      </p:sp>
      <p:sp>
        <p:nvSpPr>
          <p:cNvPr id="5122" name="Rectangle 2"/>
          <p:cNvSpPr>
            <a:spLocks noGrp="1" noChangeArrowheads="1"/>
          </p:cNvSpPr>
          <p:nvPr>
            <p:ph idx="1"/>
          </p:nvPr>
        </p:nvSpPr>
        <p:spPr>
          <a:ln/>
        </p:spPr>
        <p:txBody>
          <a:bodyPr/>
          <a:lstStyle/>
          <a:p>
            <a:pPr marL="342900" lvl="2" indent="-342900">
              <a:spcBef>
                <a:spcPts val="300"/>
              </a:spcBef>
              <a:spcAft>
                <a:spcPts val="0"/>
              </a:spcAft>
              <a:buFont typeface="Arial" panose="020B0604020202020204" pitchFamily="34" charset="0"/>
              <a:buChar char="•"/>
              <a:defRPr/>
            </a:pPr>
            <a:r>
              <a:rPr lang="en-US" altLang="en-US" sz="2800" dirty="0">
                <a:solidFill>
                  <a:schemeClr val="tx1"/>
                </a:solidFill>
              </a:rPr>
              <a:t>Had no meetings since July 2021 Plenary </a:t>
            </a:r>
          </a:p>
          <a:p>
            <a:pPr marL="342900" lvl="2" indent="-342900">
              <a:spcBef>
                <a:spcPts val="300"/>
              </a:spcBef>
              <a:spcAft>
                <a:spcPts val="0"/>
              </a:spcAft>
              <a:buFont typeface="Arial" panose="020B0604020202020204" pitchFamily="34" charset="0"/>
              <a:buChar char="•"/>
              <a:defRPr/>
            </a:pPr>
            <a:r>
              <a:rPr lang="en-US" sz="2800" dirty="0">
                <a:solidFill>
                  <a:schemeClr val="tx1"/>
                </a:solidFill>
              </a:rPr>
              <a:t>ITU AHG meeting during September 2021WG session</a:t>
            </a:r>
          </a:p>
          <a:p>
            <a:pPr marL="800100" lvl="3" indent="-342900">
              <a:spcBef>
                <a:spcPts val="300"/>
              </a:spcBef>
              <a:spcAft>
                <a:spcPts val="0"/>
              </a:spcAft>
              <a:buFont typeface="Arial" panose="020B0604020202020204" pitchFamily="34" charset="0"/>
              <a:buChar char="•"/>
              <a:defRPr/>
            </a:pPr>
            <a:r>
              <a:rPr lang="en-US" sz="2400" dirty="0">
                <a:solidFill>
                  <a:schemeClr val="tx1"/>
                </a:solidFill>
              </a:rPr>
              <a:t>September 16, 2021, 7PM ET</a:t>
            </a:r>
          </a:p>
          <a:p>
            <a:pPr marL="342900" lvl="2" indent="-342900">
              <a:spcBef>
                <a:spcPts val="300"/>
              </a:spcBef>
              <a:spcAft>
                <a:spcPts val="0"/>
              </a:spcAft>
              <a:buFont typeface="Arial" panose="020B0604020202020204" pitchFamily="34" charset="0"/>
              <a:buChar char="•"/>
              <a:defRPr/>
            </a:pPr>
            <a:r>
              <a:rPr lang="en-US" sz="2800" dirty="0">
                <a:solidFill>
                  <a:schemeClr val="tx1"/>
                </a:solidFill>
              </a:rPr>
              <a:t>Agenda for September 16, 2021</a:t>
            </a:r>
          </a:p>
          <a:p>
            <a:pPr marL="857250" lvl="1" indent="-457200">
              <a:spcBef>
                <a:spcPts val="200"/>
              </a:spcBef>
              <a:buFont typeface="Arial" panose="020B0604020202020204" pitchFamily="34" charset="0"/>
              <a:buChar char="•"/>
              <a:defRPr/>
            </a:pPr>
            <a:r>
              <a:rPr lang="en-US" dirty="0">
                <a:solidFill>
                  <a:schemeClr val="tx1"/>
                </a:solidFill>
              </a:rPr>
              <a:t>Further discuss the two contributions (</a:t>
            </a:r>
            <a:r>
              <a:rPr lang="en-US" dirty="0"/>
              <a:t>11-21-0986 &amp; 11-21-0987) </a:t>
            </a:r>
            <a:r>
              <a:rPr lang="en-US" dirty="0">
                <a:solidFill>
                  <a:schemeClr val="tx1"/>
                </a:solidFill>
              </a:rPr>
              <a:t>on proposed modifications to </a:t>
            </a:r>
            <a:r>
              <a:rPr lang="en-US" dirty="0"/>
              <a:t>ITU-R M.1450-5 and ITU-R M.1801-2 and finalize the AHG recommendations</a:t>
            </a:r>
          </a:p>
          <a:p>
            <a:pPr marL="1257300" lvl="2" indent="-457200">
              <a:spcBef>
                <a:spcPts val="200"/>
              </a:spcBef>
              <a:buFont typeface="Arial" panose="020B0604020202020204" pitchFamily="34" charset="0"/>
              <a:buChar char="•"/>
              <a:defRPr/>
            </a:pPr>
            <a:r>
              <a:rPr lang="en-US" dirty="0"/>
              <a:t>11-21-0986-0n-0itu, Proposed modifications to ITU-R M.1450-5, Hassan Yaghoobi (Intel Corp.)</a:t>
            </a:r>
          </a:p>
          <a:p>
            <a:pPr marL="1257300" lvl="2" indent="-457200">
              <a:spcBef>
                <a:spcPts val="200"/>
              </a:spcBef>
              <a:buFont typeface="Arial" panose="020B0604020202020204" pitchFamily="34" charset="0"/>
              <a:buChar char="•"/>
              <a:defRPr/>
            </a:pPr>
            <a:r>
              <a:rPr lang="en-US" dirty="0"/>
              <a:t>11-21-0987-0n-0itu, Proposed modifications to ITU-R M.1801-2, Hassan Yaghoobi (Intel Corp.)</a:t>
            </a:r>
            <a:endParaRPr lang="en-US" altLang="en-US" sz="2000" dirty="0">
              <a:solidFill>
                <a:schemeClr val="tx1"/>
              </a:solidFill>
            </a:endParaRPr>
          </a:p>
          <a:p>
            <a:pPr marL="800100" lvl="3" indent="-342900">
              <a:spcBef>
                <a:spcPts val="300"/>
              </a:spcBef>
              <a:spcAft>
                <a:spcPts val="0"/>
              </a:spcAft>
              <a:buFont typeface="Arial" panose="020B0604020202020204" pitchFamily="34" charset="0"/>
              <a:buChar char="•"/>
              <a:defRPr/>
            </a:pPr>
            <a:r>
              <a:rPr lang="en-US" sz="2000" dirty="0">
                <a:solidFill>
                  <a:schemeClr val="tx1"/>
                </a:solidFill>
              </a:rPr>
              <a:t>Other items TBD</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2" name="Footer Placeholder 1"/>
          <p:cNvSpPr>
            <a:spLocks noGrp="1"/>
          </p:cNvSpPr>
          <p:nvPr>
            <p:ph type="ftr" idx="14"/>
          </p:nvPr>
        </p:nvSpPr>
        <p:spPr/>
        <p:txBody>
          <a:bodyPr/>
          <a:lstStyle/>
          <a:p>
            <a:r>
              <a:rPr lang="en-GB" dirty="0"/>
              <a:t>Hassan Yaghoobi (Intel)</a:t>
            </a:r>
          </a:p>
        </p:txBody>
      </p:sp>
      <p:sp>
        <p:nvSpPr>
          <p:cNvPr id="7" name="Date Placeholder 6"/>
          <p:cNvSpPr>
            <a:spLocks noGrp="1"/>
          </p:cNvSpPr>
          <p:nvPr>
            <p:ph type="dt" idx="15"/>
          </p:nvPr>
        </p:nvSpPr>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a:t>
            </a:r>
            <a:r>
              <a:rPr lang="en-US" altLang="en-US" dirty="0">
                <a:hlinkClick r:id="rId3"/>
              </a:rPr>
              <a:t>11-11/0270r56</a:t>
            </a:r>
            <a:r>
              <a:rPr lang="en-US" altLang="en-US" dirty="0"/>
              <a:t> (September 2021)</a:t>
            </a:r>
          </a:p>
          <a:p>
            <a:pPr eaLnBrk="1" hangingPunct="1"/>
            <a:r>
              <a:rPr lang="en-US" altLang="en-US" dirty="0"/>
              <a:t>Changes since July 2021:</a:t>
            </a:r>
          </a:p>
          <a:p>
            <a:pPr lvl="1" eaLnBrk="1" hangingPunct="1"/>
            <a:r>
              <a:rPr lang="en-US" altLang="en-US" dirty="0" err="1"/>
              <a:t>TGbe</a:t>
            </a:r>
            <a:r>
              <a:rPr lang="en-US" altLang="en-US" dirty="0"/>
              <a:t> allocations (many)</a:t>
            </a:r>
          </a:p>
          <a:p>
            <a:pPr lvl="1" eaLnBrk="1" hangingPunct="1"/>
            <a:r>
              <a:rPr lang="en-US" altLang="en-US" dirty="0"/>
              <a:t>Fixes from Mark Rison (various, including status codes)</a:t>
            </a:r>
          </a:p>
          <a:p>
            <a:pPr eaLnBrk="1" hangingPunct="1"/>
            <a:r>
              <a:rPr lang="en-US" altLang="en-US" dirty="0"/>
              <a:t>Pending changes:</a:t>
            </a:r>
          </a:p>
          <a:p>
            <a:pPr lvl="1" eaLnBrk="1" hangingPunct="1"/>
            <a:r>
              <a:rPr lang="en-US" altLang="en-US" dirty="0" err="1"/>
              <a:t>TGbb</a:t>
            </a:r>
            <a:r>
              <a:rPr lang="en-US" altLang="en-US" dirty="0"/>
              <a:t> allocations (Annex E global operating class table)</a:t>
            </a:r>
          </a:p>
          <a:p>
            <a:pPr lvl="1" eaLnBrk="1" hangingPunct="1"/>
            <a:r>
              <a:rPr lang="en-US" altLang="en-US" dirty="0"/>
              <a:t>Fixes to Annex E tables (discrepancies with published 11ad/11ay)</a:t>
            </a:r>
          </a:p>
          <a:p>
            <a:pPr lvl="1" eaLnBrk="1" hangingPunct="1"/>
            <a:endParaRPr lang="en-US" altLang="en-US" dirty="0"/>
          </a:p>
        </p:txBody>
      </p:sp>
      <p:sp>
        <p:nvSpPr>
          <p:cNvPr id="2" name="Footer Placeholder 1">
            <a:extLst>
              <a:ext uri="{FF2B5EF4-FFF2-40B4-BE49-F238E27FC236}">
                <a16:creationId xmlns:a16="http://schemas.microsoft.com/office/drawing/2014/main" id="{F3552F42-33D2-47FD-8541-E5645D1601C5}"/>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5EF153A6-D7E8-475E-84EA-0D6DAB4982B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F4443FE4-CA6D-4291-8BDE-A6FF4405B87F}"/>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72516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September 2021</a:t>
            </a:r>
          </a:p>
        </p:txBody>
      </p:sp>
      <p:sp>
        <p:nvSpPr>
          <p:cNvPr id="3" name="Content Placeholder 2"/>
          <p:cNvSpPr>
            <a:spLocks noGrp="1"/>
          </p:cNvSpPr>
          <p:nvPr>
            <p:ph idx="1"/>
          </p:nvPr>
        </p:nvSpPr>
        <p:spPr>
          <a:xfrm>
            <a:off x="152400" y="1295400"/>
            <a:ext cx="11887200" cy="5180013"/>
          </a:xfrm>
        </p:spPr>
        <p:txBody>
          <a:bodyPr/>
          <a:lstStyle/>
          <a:p>
            <a:pPr marL="57150" indent="0"/>
            <a:r>
              <a:rPr lang="en-US" altLang="en-US" sz="2000" dirty="0"/>
              <a:t>Meeting Goals: </a:t>
            </a:r>
          </a:p>
          <a:p>
            <a:pPr marL="571500" indent="-457200">
              <a:buFont typeface="+mj-lt"/>
              <a:buAutoNum type="arabicPeriod"/>
            </a:pPr>
            <a:r>
              <a:rPr lang="en-US" dirty="0"/>
              <a:t>Complete technical content for the reply LS to WBA (</a:t>
            </a:r>
            <a:r>
              <a:rPr lang="en-US" b="0" dirty="0">
                <a:hlinkClick r:id="rId2"/>
              </a:rPr>
              <a:t>11-21-0170r0</a:t>
            </a:r>
            <a:r>
              <a:rPr lang="en-US" dirty="0"/>
              <a:t>) </a:t>
            </a:r>
          </a:p>
          <a:p>
            <a:pPr marL="971550" lvl="1" indent="-457200">
              <a:buFont typeface="+mj-lt"/>
              <a:buAutoNum type="arabicPeriod"/>
            </a:pPr>
            <a:r>
              <a:rPr lang="en-US" dirty="0"/>
              <a:t>A draft reply LS text has been created and is being developed. The drafts and inputs are:</a:t>
            </a:r>
            <a:r>
              <a:rPr lang="en-GB" dirty="0"/>
              <a:t> </a:t>
            </a:r>
          </a:p>
          <a:p>
            <a:pPr marL="1371600" lvl="2" indent="-457200">
              <a:buFont typeface="+mj-lt"/>
              <a:buAutoNum type="alphaLcParenR"/>
            </a:pPr>
            <a:r>
              <a:rPr lang="en-US" sz="2000" dirty="0">
                <a:hlinkClick r:id="rId3"/>
              </a:rPr>
              <a:t>11-21/0616r0</a:t>
            </a:r>
            <a:r>
              <a:rPr lang="en-US" dirty="0"/>
              <a:t> </a:t>
            </a:r>
            <a:r>
              <a:rPr lang="en-US" sz="1400" dirty="0"/>
              <a:t>802.11ax Features and Applicability to 5G and Wi-Fi Convergence, Osama Aboul-Magd, Huawei Technologies</a:t>
            </a:r>
          </a:p>
          <a:p>
            <a:pPr marL="1371600" lvl="2" indent="-457200">
              <a:buFont typeface="+mj-lt"/>
              <a:buAutoNum type="alphaLcParenR"/>
            </a:pPr>
            <a:r>
              <a:rPr lang="en-US" sz="2000" dirty="0">
                <a:hlinkClick r:id="rId4"/>
              </a:rPr>
              <a:t>11-21/0953r0</a:t>
            </a:r>
            <a:r>
              <a:rPr lang="en-US" sz="1600" dirty="0"/>
              <a:t> </a:t>
            </a:r>
            <a:r>
              <a:rPr lang="en-US" sz="1400" dirty="0"/>
              <a:t>Proposed QoS response to WBA, Thomas Derham, Broadcom</a:t>
            </a:r>
          </a:p>
          <a:p>
            <a:pPr marL="1371600" lvl="2" indent="-457200">
              <a:buFont typeface="+mj-lt"/>
              <a:buAutoNum type="alphaLcParenR"/>
            </a:pPr>
            <a:r>
              <a:rPr lang="en-US" sz="2000" dirty="0">
                <a:hlinkClick r:id="rId5"/>
              </a:rPr>
              <a:t>11-21/0865r6</a:t>
            </a:r>
            <a:r>
              <a:rPr lang="en-US" sz="2000" dirty="0"/>
              <a:t> </a:t>
            </a:r>
            <a:r>
              <a:rPr lang="en-US" sz="1400" dirty="0"/>
              <a:t>Draft Reply LS from 802.11 to WBA regarding the WBA 5G &amp; Wi-Fi RAN Convergence Paper, Joseph Levy (InterDigital)</a:t>
            </a:r>
          </a:p>
          <a:p>
            <a:pPr marL="1371600" lvl="2" indent="-457200">
              <a:buFont typeface="+mj-lt"/>
              <a:buAutoNum type="alphaLcParenR"/>
            </a:pPr>
            <a:r>
              <a:rPr lang="en-US" sz="2000" dirty="0">
                <a:hlinkClick r:id="rId6"/>
              </a:rPr>
              <a:t>11-21/1198r1</a:t>
            </a:r>
            <a:r>
              <a:rPr lang="en-US" sz="2000" dirty="0"/>
              <a:t> </a:t>
            </a:r>
            <a:r>
              <a:rPr lang="en-US" sz="1400" dirty="0"/>
              <a:t>Draft LS Response to WBA QoS material	Thomas Derham (Broadcom)</a:t>
            </a:r>
          </a:p>
          <a:p>
            <a:pPr marL="971550" lvl="1" indent="-457200">
              <a:buFont typeface="+mj-lt"/>
              <a:buAutoNum type="arabicPeriod"/>
            </a:pPr>
            <a:r>
              <a:rPr lang="en-US" dirty="0"/>
              <a:t>Complete a draft reply LS to provide to the 802.11 WG</a:t>
            </a:r>
          </a:p>
          <a:p>
            <a:pPr marL="571500" indent="-457200">
              <a:buFont typeface="+mj-lt"/>
              <a:buAutoNum type="arabicPeriod"/>
            </a:pPr>
            <a:r>
              <a:rPr lang="en-US" dirty="0"/>
              <a:t>Progress/Complete </a:t>
            </a:r>
            <a:r>
              <a:rPr lang="en-US" altLang="en-US" b="0" dirty="0">
                <a:hlinkClick r:id="rId7"/>
              </a:rPr>
              <a:t>11-21/0013</a:t>
            </a:r>
            <a:r>
              <a:rPr lang="en-US" altLang="en-US" dirty="0"/>
              <a:t> – the Technical Report on Interworking  </a:t>
            </a:r>
          </a:p>
          <a:p>
            <a:pPr marL="971550" lvl="1" indent="-457200">
              <a:buFont typeface="+mj-lt"/>
              <a:buAutoNum type="arabicPeriod"/>
            </a:pPr>
            <a:r>
              <a:rPr lang="en-US" dirty="0"/>
              <a:t>Review the status of the report and recent changes</a:t>
            </a:r>
          </a:p>
          <a:p>
            <a:pPr marL="971550" lvl="1" indent="-457200">
              <a:buFont typeface="+mj-lt"/>
              <a:buAutoNum type="arabicPeriod"/>
            </a:pPr>
            <a:r>
              <a:rPr lang="en-US" dirty="0"/>
              <a:t>Agree to send the updated report to the 802.11 WG for approval </a:t>
            </a:r>
            <a:endParaRPr lang="en-US" altLang="en-US" sz="600" dirty="0"/>
          </a:p>
          <a:p>
            <a:pPr marL="800100" lvl="1">
              <a:buFont typeface="Arial" panose="020B0604020202020204" pitchFamily="34" charset="0"/>
              <a:buChar char="•"/>
            </a:pPr>
            <a:endParaRPr lang="en-US" altLang="en-US" sz="100" b="1" i="1" dirty="0"/>
          </a:p>
        </p:txBody>
      </p:sp>
      <p:sp>
        <p:nvSpPr>
          <p:cNvPr id="7" name="Footer Placeholder 6">
            <a:extLst>
              <a:ext uri="{FF2B5EF4-FFF2-40B4-BE49-F238E27FC236}">
                <a16:creationId xmlns:a16="http://schemas.microsoft.com/office/drawing/2014/main" id="{06DD3C27-E47D-45B4-8D52-4F82B033630A}"/>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14781EE1-63A9-4485-A010-6BABDC1D389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9" name="Date Placeholder 8">
            <a:extLst>
              <a:ext uri="{FF2B5EF4-FFF2-40B4-BE49-F238E27FC236}">
                <a16:creationId xmlns:a16="http://schemas.microsoft.com/office/drawing/2014/main" id="{C41F1068-FDFA-459E-AE94-BDEF7ABAEA8D}"/>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4124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7898" y="685800"/>
            <a:ext cx="7770813" cy="428626"/>
          </a:xfrm>
        </p:spPr>
        <p:txBody>
          <a:bodyPr/>
          <a:lstStyle/>
          <a:p>
            <a:r>
              <a:rPr lang="en-US" dirty="0"/>
              <a:t>802.11 AANI SC – September 2021</a:t>
            </a:r>
          </a:p>
        </p:txBody>
      </p:sp>
      <p:sp>
        <p:nvSpPr>
          <p:cNvPr id="3" name="Content Placeholder 2"/>
          <p:cNvSpPr>
            <a:spLocks noGrp="1"/>
          </p:cNvSpPr>
          <p:nvPr>
            <p:ph idx="1"/>
          </p:nvPr>
        </p:nvSpPr>
        <p:spPr>
          <a:xfrm>
            <a:off x="914400" y="1229520"/>
            <a:ext cx="10475383" cy="5245893"/>
          </a:xfrm>
        </p:spPr>
        <p:txBody>
          <a:bodyPr/>
          <a:lstStyle/>
          <a:p>
            <a:pPr marL="400050">
              <a:buFont typeface="Arial" panose="020B0604020202020204" pitchFamily="34" charset="0"/>
              <a:buChar char="•"/>
            </a:pPr>
            <a:r>
              <a:rPr lang="en-US" altLang="en-US" sz="2800" dirty="0"/>
              <a:t>Agenda (</a:t>
            </a:r>
            <a:r>
              <a:rPr lang="en-US" altLang="en-US" sz="2800" b="0" dirty="0">
                <a:hlinkClick r:id="rId2"/>
              </a:rPr>
              <a:t>11-21/1311</a:t>
            </a:r>
            <a:r>
              <a:rPr lang="en-US" altLang="en-US" sz="2800" b="0" dirty="0"/>
              <a:t> - for additional background and details)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Monday 13 Sep 19:00-21:00 ET </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14 Sep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Friday 17 Sep 9:00-11:00 ET</a:t>
            </a:r>
            <a:endParaRPr lang="it-IT" altLang="en-US" sz="800" b="0" i="1" dirty="0">
              <a:cs typeface="+mn-cs"/>
            </a:endParaRPr>
          </a:p>
          <a:p>
            <a:pPr>
              <a:spcBef>
                <a:spcPts val="0"/>
              </a:spcBef>
              <a:spcAft>
                <a:spcPts val="0"/>
              </a:spcAft>
              <a:buSzPts val="1000"/>
              <a:buFont typeface="Symbol" panose="05050102010706020507" pitchFamily="18" charset="2"/>
              <a:buChar char=""/>
              <a:tabLst>
                <a:tab pos="457200" algn="l"/>
              </a:tabLst>
            </a:pPr>
            <a:r>
              <a:rPr lang="en-US" sz="2800" dirty="0">
                <a:latin typeface="Times New Roman" panose="02020603050405020304" pitchFamily="18" charset="0"/>
                <a:ea typeface="Calibri" panose="020F0502020204030204" pitchFamily="34" charset="0"/>
              </a:rPr>
              <a:t>Motions/Status Goals for the 802.11 WG Closing Plenary</a:t>
            </a:r>
          </a:p>
          <a:p>
            <a:pPr lvl="1">
              <a:spcBef>
                <a:spcPts val="0"/>
              </a:spcBef>
              <a:spcAft>
                <a:spcPts val="0"/>
              </a:spcAft>
              <a:buSzPts val="1000"/>
              <a:buFont typeface="Symbol" panose="05050102010706020507" pitchFamily="18" charset="2"/>
              <a:buChar char=""/>
              <a:tabLst>
                <a:tab pos="457200" algn="l"/>
              </a:tabLst>
            </a:pPr>
            <a:r>
              <a:rPr lang="en-US" sz="2400" dirty="0">
                <a:latin typeface="+mj-lt"/>
                <a:ea typeface="Calibri" panose="020F0502020204030204" pitchFamily="34" charset="0"/>
              </a:rPr>
              <a:t>Approve the Technical Report: </a:t>
            </a:r>
            <a:r>
              <a:rPr lang="en-US" altLang="en-US" sz="2400" dirty="0">
                <a:latin typeface="+mj-lt"/>
                <a:hlinkClick r:id="rId3"/>
              </a:rPr>
              <a:t>11-21/0013</a:t>
            </a:r>
            <a:endParaRPr lang="en-US" altLang="en-US" sz="2400" dirty="0">
              <a:latin typeface="+mj-lt"/>
            </a:endParaRPr>
          </a:p>
          <a:p>
            <a:pPr lvl="1">
              <a:spcBef>
                <a:spcPts val="0"/>
              </a:spcBef>
              <a:spcAft>
                <a:spcPts val="0"/>
              </a:spcAft>
              <a:buSzPts val="1000"/>
              <a:buFont typeface="Symbol" panose="05050102010706020507" pitchFamily="18" charset="2"/>
              <a:buChar char=""/>
              <a:tabLst>
                <a:tab pos="457200" algn="l"/>
              </a:tabLst>
            </a:pPr>
            <a:r>
              <a:rPr lang="en-US" sz="2400" dirty="0">
                <a:latin typeface="+mj-lt"/>
                <a:ea typeface="Calibri" panose="020F0502020204030204" pitchFamily="34" charset="0"/>
              </a:rPr>
              <a:t>Review/approve the 802.11ax/802.11-2020 technical content for the reply LS to WBA.</a:t>
            </a:r>
            <a:endParaRPr lang="en-US" altLang="en-US" sz="300" b="1" i="1" dirty="0"/>
          </a:p>
        </p:txBody>
      </p:sp>
      <p:sp>
        <p:nvSpPr>
          <p:cNvPr id="7" name="Footer Placeholder 6">
            <a:extLst>
              <a:ext uri="{FF2B5EF4-FFF2-40B4-BE49-F238E27FC236}">
                <a16:creationId xmlns:a16="http://schemas.microsoft.com/office/drawing/2014/main" id="{B9E8A377-2379-467C-80E3-EA89F0A92480}"/>
              </a:ext>
            </a:extLst>
          </p:cNvPr>
          <p:cNvSpPr>
            <a:spLocks noGrp="1"/>
          </p:cNvSpPr>
          <p:nvPr>
            <p:ph type="ftr" idx="14"/>
          </p:nvPr>
        </p:nvSpPr>
        <p:spPr/>
        <p:txBody>
          <a:bodyPr/>
          <a:lstStyle/>
          <a:p>
            <a:r>
              <a:rPr lang="en-GB"/>
              <a:t>Joseph Levy, InterDigital</a:t>
            </a:r>
            <a:endParaRPr lang="en-GB" dirty="0"/>
          </a:p>
        </p:txBody>
      </p:sp>
      <p:sp>
        <p:nvSpPr>
          <p:cNvPr id="8" name="Slide Number Placeholder 7">
            <a:extLst>
              <a:ext uri="{FF2B5EF4-FFF2-40B4-BE49-F238E27FC236}">
                <a16:creationId xmlns:a16="http://schemas.microsoft.com/office/drawing/2014/main" id="{9CCFCB2B-9FC3-40D0-9A89-B239D606546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9" name="Date Placeholder 8">
            <a:extLst>
              <a:ext uri="{FF2B5EF4-FFF2-40B4-BE49-F238E27FC236}">
                <a16:creationId xmlns:a16="http://schemas.microsoft.com/office/drawing/2014/main" id="{2996DB84-9FA4-4B52-8CD8-7D073DEA4DE2}"/>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58668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Sept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400" b="1" dirty="0"/>
              <a:t>Teleconferences since July (4): </a:t>
            </a:r>
          </a:p>
          <a:p>
            <a:pPr marL="342900" lvl="2" indent="-342900">
              <a:spcBef>
                <a:spcPts val="300"/>
              </a:spcBef>
              <a:spcAft>
                <a:spcPts val="0"/>
              </a:spcAft>
              <a:buFont typeface="Arial" panose="020B0604020202020204" pitchFamily="34" charset="0"/>
              <a:buChar char="•"/>
              <a:defRPr/>
            </a:pPr>
            <a:r>
              <a:rPr lang="en-US" altLang="en-US" sz="2400" b="1" dirty="0"/>
              <a:t>Continuing discussions on the </a:t>
            </a:r>
            <a:r>
              <a:rPr lang="en-US" altLang="en-US" sz="2400" b="1" dirty="0" err="1"/>
              <a:t>TGbe</a:t>
            </a:r>
            <a:r>
              <a:rPr lang="en-US" altLang="en-US" sz="2400" b="1" dirty="0"/>
              <a:t> multi-link architecture implications</a:t>
            </a:r>
          </a:p>
          <a:p>
            <a:pPr marL="342900" lvl="2" indent="-342900">
              <a:spcBef>
                <a:spcPts val="300"/>
              </a:spcBef>
              <a:spcAft>
                <a:spcPts val="0"/>
              </a:spcAft>
              <a:buFont typeface="Arial" panose="020B0604020202020204" pitchFamily="34" charset="0"/>
              <a:buChar char="•"/>
              <a:defRPr/>
            </a:pPr>
            <a:r>
              <a:rPr lang="en-US" altLang="en-US" sz="2400" b="1" dirty="0"/>
              <a:t>Way forward for Annex G</a:t>
            </a:r>
          </a:p>
          <a:p>
            <a:pPr marL="342900" lvl="2" indent="-342900">
              <a:spcBef>
                <a:spcPts val="1200"/>
              </a:spcBef>
              <a:spcAft>
                <a:spcPts val="1200"/>
              </a:spcAft>
              <a:defRPr/>
            </a:pPr>
            <a:r>
              <a:rPr lang="en-US" altLang="en-US" sz="2400" b="1" dirty="0"/>
              <a:t>Will have three meetings this week: Monday 13:30 ET, Tuesday 19:00 ET, Wednesday 11:15 ET</a:t>
            </a:r>
          </a:p>
          <a:p>
            <a:pPr marL="342900" lvl="2" indent="-342900">
              <a:spcBef>
                <a:spcPts val="300"/>
              </a:spcBef>
              <a:spcAft>
                <a:spcPts val="0"/>
              </a:spcAft>
              <a:defRPr/>
            </a:pPr>
            <a:r>
              <a:rPr lang="en-US" altLang="en-US" sz="2400" b="1" dirty="0"/>
              <a:t>Agenda is here: </a:t>
            </a:r>
            <a:r>
              <a:rPr lang="en-US" altLang="en-US" sz="2400" dirty="0">
                <a:hlinkClick r:id="rId3"/>
              </a:rPr>
              <a:t>11-21/1293r1</a:t>
            </a:r>
            <a:r>
              <a:rPr lang="en-US" altLang="en-US" sz="2400" b="1" dirty="0"/>
              <a:t>, topics:</a:t>
            </a:r>
          </a:p>
          <a:p>
            <a:pPr marL="342900" lvl="2" indent="-342900">
              <a:spcBef>
                <a:spcPts val="300"/>
              </a:spcBef>
              <a:spcAft>
                <a:spcPts val="0"/>
              </a:spcAft>
              <a:buFontTx/>
              <a:buChar char="-"/>
              <a:defRPr/>
            </a:pPr>
            <a:r>
              <a:rPr lang="en-US" altLang="en-US" sz="2400" b="1" dirty="0"/>
              <a:t>Continue </a:t>
            </a:r>
            <a:r>
              <a:rPr lang="en-US" altLang="en-US" sz="2400" b="1" dirty="0" err="1"/>
              <a:t>TGbe</a:t>
            </a:r>
            <a:r>
              <a:rPr lang="en-US" altLang="en-US" sz="2400" b="1" dirty="0"/>
              <a:t> architecture discussion</a:t>
            </a:r>
          </a:p>
          <a:p>
            <a:pPr marL="342900" lvl="2" indent="-342900">
              <a:spcBef>
                <a:spcPts val="300"/>
              </a:spcBef>
              <a:spcAft>
                <a:spcPts val="0"/>
              </a:spcAft>
              <a:buFontTx/>
              <a:buChar char="-"/>
              <a:defRPr/>
            </a:pPr>
            <a:r>
              <a:rPr lang="en-US" altLang="en-US" sz="2400" b="1" dirty="0"/>
              <a:t>Continue Annex G way forward discussion</a:t>
            </a:r>
          </a:p>
          <a:p>
            <a:pPr marL="342900" lvl="2" indent="-342900">
              <a:spcBef>
                <a:spcPts val="300"/>
              </a:spcBef>
              <a:spcAft>
                <a:spcPts val="0"/>
              </a:spcAft>
              <a:buFontTx/>
              <a:buChar char="-"/>
              <a:defRPr/>
            </a:pPr>
            <a:r>
              <a:rPr lang="en-US" altLang="en-US" sz="2400" b="1" dirty="0"/>
              <a:t>Any further discussion on </a:t>
            </a:r>
            <a:r>
              <a:rPr lang="en-US" altLang="en-US" sz="2400" b="1" dirty="0" err="1"/>
              <a:t>TGbc</a:t>
            </a:r>
            <a:r>
              <a:rPr lang="en-US" altLang="en-US" sz="2400" b="1" dirty="0"/>
              <a:t> architecture topics?</a:t>
            </a:r>
          </a:p>
          <a:p>
            <a:pPr marL="342900" lvl="2" indent="-342900">
              <a:spcBef>
                <a:spcPts val="300"/>
              </a:spcBef>
              <a:spcAft>
                <a:spcPts val="0"/>
              </a:spcAft>
              <a:buFontTx/>
              <a:buChar char="-"/>
              <a:defRPr/>
            </a:pPr>
            <a:r>
              <a:rPr lang="en-US" altLang="en-US" sz="2400" b="1" dirty="0"/>
              <a:t>Consider 802/802EC activity on IEEE Std 802 revision</a:t>
            </a:r>
          </a:p>
          <a:p>
            <a:pPr marL="342900" lvl="2" indent="-342900">
              <a:spcBef>
                <a:spcPts val="300"/>
              </a:spcBef>
              <a:spcAft>
                <a:spcPts val="0"/>
              </a:spcAft>
              <a:buFontTx/>
              <a:buChar char="-"/>
              <a:defRPr/>
            </a:pPr>
            <a:r>
              <a:rPr lang="en-US" altLang="en-US" sz="2400" b="1" dirty="0"/>
              <a:t>Any other topics (especially from next slide) ??</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0D21B0BB-62CE-48D7-B8E2-349C00B05CAF}"/>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53AB181-43F7-42C6-A5A3-545497C1B57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AF206BF2-99F0-453F-AAAD-2891564538E6}"/>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4931217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Sept 2021</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kern="0" dirty="0" err="1"/>
              <a:t>TGaz</a:t>
            </a:r>
            <a:r>
              <a:rPr lang="en-US" sz="2000" b="1" kern="0" dirty="0"/>
              <a:t> work on Fine Timing Measurement and IEEE 1588 mapping</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78C244F8-B6B0-43A6-9787-2CF88C61B125}"/>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31C8B78-5429-4ED5-A1DD-7B44AFA7C2A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Date Placeholder 6">
            <a:extLst>
              <a:ext uri="{FF2B5EF4-FFF2-40B4-BE49-F238E27FC236}">
                <a16:creationId xmlns:a16="http://schemas.microsoft.com/office/drawing/2014/main" id="{5937EFC6-671E-4E1E-8C21-9281EF8A0521}"/>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4653020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1">
            <a:extLst>
              <a:ext uri="{FF2B5EF4-FFF2-40B4-BE49-F238E27FC236}">
                <a16:creationId xmlns:a16="http://schemas.microsoft.com/office/drawing/2014/main" id="{8D728ADA-DA12-4F97-BF5F-338D07ECD698}"/>
              </a:ext>
            </a:extLst>
          </p:cNvPr>
          <p:cNvSpPr>
            <a:spLocks noGrp="1"/>
          </p:cNvSpPr>
          <p:nvPr>
            <p:ph type="dt" sz="quarter" idx="10"/>
          </p:nvPr>
        </p:nvSpPr>
        <p:spPr>
          <a:xfrm>
            <a:off x="914400" y="333376"/>
            <a:ext cx="1817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2021</a:t>
            </a:r>
            <a:endParaRPr lang="en-US" altLang="en-US" sz="1800" dirty="0"/>
          </a:p>
        </p:txBody>
      </p:sp>
      <p:sp>
        <p:nvSpPr>
          <p:cNvPr id="15363" name="Footer Placeholder 2">
            <a:extLst>
              <a:ext uri="{FF2B5EF4-FFF2-40B4-BE49-F238E27FC236}">
                <a16:creationId xmlns:a16="http://schemas.microsoft.com/office/drawing/2014/main" id="{CA9E2E40-AA33-437C-A59D-DD1CDB422103}"/>
              </a:ext>
            </a:extLst>
          </p:cNvPr>
          <p:cNvSpPr>
            <a:spLocks noGrp="1"/>
          </p:cNvSpPr>
          <p:nvPr>
            <p:ph type="ftr" sz="quarter" idx="11"/>
          </p:nvPr>
        </p:nvSpPr>
        <p:spPr>
          <a:xfrm>
            <a:off x="9942513" y="6475413"/>
            <a:ext cx="141128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Andrew Myles (Cisco)</a:t>
            </a:r>
          </a:p>
        </p:txBody>
      </p:sp>
      <p:sp>
        <p:nvSpPr>
          <p:cNvPr id="15364" name="Slide Number Placeholder 3">
            <a:extLst>
              <a:ext uri="{FF2B5EF4-FFF2-40B4-BE49-F238E27FC236}">
                <a16:creationId xmlns:a16="http://schemas.microsoft.com/office/drawing/2014/main" id="{E824D36F-9A45-4FCE-B1AB-FDD8D97CE877}"/>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35165A0-5970-4E7C-9881-E4AC389D44C8}" type="slidenum">
              <a:rPr lang="en-US" altLang="en-US" sz="1200" b="0"/>
              <a:pPr>
                <a:spcBef>
                  <a:spcPct val="0"/>
                </a:spcBef>
                <a:buFontTx/>
                <a:buNone/>
              </a:pPr>
              <a:t>9</a:t>
            </a:fld>
            <a:endParaRPr lang="en-US" altLang="en-US" sz="1200" b="0"/>
          </a:p>
        </p:txBody>
      </p:sp>
      <p:sp>
        <p:nvSpPr>
          <p:cNvPr id="15365" name="Title 1">
            <a:extLst>
              <a:ext uri="{FF2B5EF4-FFF2-40B4-BE49-F238E27FC236}">
                <a16:creationId xmlns:a16="http://schemas.microsoft.com/office/drawing/2014/main" id="{7C408F21-F2AF-468C-9649-EA830DED6A7A}"/>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dirty="0"/>
              <a:t>The </a:t>
            </a:r>
            <a:r>
              <a:rPr lang="en-US" altLang="en-US" dirty="0" err="1"/>
              <a:t>Coex</a:t>
            </a:r>
            <a:r>
              <a:rPr lang="en-US" altLang="en-US" dirty="0"/>
              <a:t> SC will formally meet once</a:t>
            </a:r>
            <a:br>
              <a:rPr lang="en-US" altLang="en-US" dirty="0"/>
            </a:br>
            <a:r>
              <a:rPr lang="en-US" altLang="en-US" dirty="0"/>
              <a:t>(</a:t>
            </a:r>
            <a:r>
              <a:rPr lang="en-AU" altLang="en-US" dirty="0"/>
              <a:t>Mon, 20 Sep 2021 at 4-6 pm ET)</a:t>
            </a:r>
            <a:endParaRPr lang="en-US" altLang="en-US" dirty="0"/>
          </a:p>
        </p:txBody>
      </p:sp>
      <p:sp>
        <p:nvSpPr>
          <p:cNvPr id="15366" name="Content Placeholder 2">
            <a:extLst>
              <a:ext uri="{FF2B5EF4-FFF2-40B4-BE49-F238E27FC236}">
                <a16:creationId xmlns:a16="http://schemas.microsoft.com/office/drawing/2014/main" id="{3139CE7B-92F3-4957-88A7-80B91D1962CB}"/>
              </a:ext>
            </a:extLst>
          </p:cNvPr>
          <p:cNvSpPr>
            <a:spLocks noGrp="1" noChangeArrowheads="1"/>
          </p:cNvSpPr>
          <p:nvPr>
            <p:ph idx="4294967295"/>
          </p:nvPr>
        </p:nvSpPr>
        <p:spPr>
          <a:xfrm>
            <a:off x="1295400" y="1752600"/>
            <a:ext cx="9525000"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agenda (11-21-1286) will focus on:</a:t>
            </a:r>
          </a:p>
          <a:p>
            <a:pPr>
              <a:defRPr/>
            </a:pPr>
            <a:r>
              <a:rPr lang="en-AU" altLang="en-US" dirty="0"/>
              <a:t>Coex measurement efforts</a:t>
            </a:r>
          </a:p>
          <a:p>
            <a:pPr>
              <a:defRPr/>
            </a:pPr>
            <a:r>
              <a:rPr lang="en-AU" altLang="en-US" dirty="0"/>
              <a:t>EN 301 893 issues (5 GHz), incl.</a:t>
            </a:r>
          </a:p>
          <a:p>
            <a:pPr lvl="1">
              <a:defRPr/>
            </a:pPr>
            <a:r>
              <a:rPr lang="en-AU" altLang="en-US" dirty="0"/>
              <a:t>Coexistence (with 802.11ax) challenges for 802.11be</a:t>
            </a:r>
          </a:p>
          <a:p>
            <a:pPr>
              <a:defRPr/>
            </a:pPr>
            <a:r>
              <a:rPr lang="en-AU" altLang="en-US" dirty="0"/>
              <a:t>EN 303 687 issues (6 GHz), incl.</a:t>
            </a:r>
          </a:p>
          <a:p>
            <a:pPr lvl="1">
              <a:defRPr/>
            </a:pPr>
            <a:r>
              <a:rPr lang="en-AU" altLang="en-US" dirty="0"/>
              <a:t>NB FH in 6 GHz (most contentious issue)</a:t>
            </a:r>
          </a:p>
          <a:p>
            <a:pPr lvl="1">
              <a:defRPr/>
            </a:pPr>
            <a:r>
              <a:rPr lang="en-AU" altLang="en-US" dirty="0"/>
              <a:t>Specification challenges for 802.11ax/be</a:t>
            </a:r>
          </a:p>
          <a:p>
            <a:pPr>
              <a:defRPr/>
            </a:pPr>
            <a:r>
              <a:rPr lang="en-AU" dirty="0"/>
              <a:t>MulteFire in 5 GHz</a:t>
            </a:r>
          </a:p>
          <a:p>
            <a:pPr>
              <a:defRPr/>
            </a:pPr>
            <a:r>
              <a:rPr lang="en-AU" dirty="0"/>
              <a:t>6 GHz spectrum availability</a:t>
            </a:r>
          </a:p>
          <a:p>
            <a:pPr>
              <a:defRPr/>
            </a:pPr>
            <a:r>
              <a:rPr lang="en-AU" dirty="0"/>
              <a:t>60 GHz coexistence issues</a:t>
            </a:r>
          </a:p>
          <a:p>
            <a:pPr>
              <a:defRPr/>
            </a:pPr>
            <a:r>
              <a:rPr lang="en-AU" altLang="en-US" dirty="0"/>
              <a:t>3GPP RAN </a:t>
            </a:r>
            <a:r>
              <a:rPr lang="en-AU" altLang="en-US" dirty="0" err="1"/>
              <a:t>coex</a:t>
            </a:r>
            <a:r>
              <a:rPr lang="en-AU" altLang="en-US" dirty="0"/>
              <a:t> related issues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68BF55D-B36D-4C6C-8902-4C438DCE57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9377</TotalTime>
  <Words>3821</Words>
  <Application>Microsoft Office PowerPoint</Application>
  <PresentationFormat>Widescreen</PresentationFormat>
  <Paragraphs>602</Paragraphs>
  <Slides>33</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Helvetica</vt:lpstr>
      <vt:lpstr>Symbol</vt:lpstr>
      <vt:lpstr>Times New Roman</vt:lpstr>
      <vt:lpstr>Office Theme</vt:lpstr>
      <vt:lpstr>Document</vt:lpstr>
      <vt:lpstr>WG11 Opening Report Snapshot Slides September 2021</vt:lpstr>
      <vt:lpstr>Abstract</vt:lpstr>
      <vt:lpstr>Editors meeting - Agenda for 2021-09-13</vt:lpstr>
      <vt:lpstr>ANA Status</vt:lpstr>
      <vt:lpstr>802.11 AANI SC – September 2021</vt:lpstr>
      <vt:lpstr>802.11 AANI SC – September 2021</vt:lpstr>
      <vt:lpstr>ARC (Architecture) – Sept 2021</vt:lpstr>
      <vt:lpstr>ARC (Architecture) – Sept 2021</vt:lpstr>
      <vt:lpstr>The Coex SC will formally meet once (Mon, 20 Sep 2021 at 4-6 pm ET)</vt:lpstr>
      <vt:lpstr>PAR Review SC – September Snapshot Chair: Jon Rosdahl</vt:lpstr>
      <vt:lpstr>802.11 WNG – September 2021</vt:lpstr>
      <vt:lpstr>IEEE 802 JTC1 SC will meet once in Sept 2021 (Tue, 14 Sept 4-6pm ET) </vt:lpstr>
      <vt:lpstr>IEEE 802 has 117 standards in the PSDO pipeline</vt:lpstr>
      <vt:lpstr>A large number of IEEE 802 submissions are in the PSDO balloting process</vt:lpstr>
      <vt:lpstr>REVme (Maintenance) Summary </vt:lpstr>
      <vt:lpstr>TGaz (Next Generation Positioning)</vt:lpstr>
      <vt:lpstr>TGaz (Next Generation Positioning)</vt:lpstr>
      <vt:lpstr>TGba (Wake-up Radio) </vt:lpstr>
      <vt:lpstr>TGbb (Light Communications)</vt:lpstr>
      <vt:lpstr>IEEE 802.11 TGbc Broadcast Services Chair: Marc Emmelmann</vt:lpstr>
      <vt:lpstr>IEEE 802.11 TGbc Broadcast Services Chair: Marc Emmelmann</vt:lpstr>
      <vt:lpstr>TGbd (Next Gen V2X)</vt:lpstr>
      <vt:lpstr>IEEE 802.11 TGbd TC Plan for Sep</vt:lpstr>
      <vt:lpstr>TGbd Progress Documents</vt:lpstr>
      <vt:lpstr>IEEE 802.11 TGbd Timeline</vt:lpstr>
      <vt:lpstr>TGbe (Extremely High Throughput)</vt:lpstr>
      <vt:lpstr>TGbe (Extremely High Throughput)</vt:lpstr>
      <vt:lpstr>Teleconference Plan</vt:lpstr>
      <vt:lpstr>TGbf (WLAN Sensing)– September 2021</vt:lpstr>
      <vt:lpstr>Teleconference Times</vt:lpstr>
      <vt:lpstr>TGbh (Random and Changing MAC Addresses)  – Sept 2021</vt:lpstr>
      <vt:lpstr>TGbi (Enhanced Data Privacy)</vt:lpstr>
      <vt:lpstr>802.11 ITU Liaison Ad Hoc (ITU AHG) – September 2021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202</cp:revision>
  <cp:lastPrinted>1601-01-01T00:00:00Z</cp:lastPrinted>
  <dcterms:created xsi:type="dcterms:W3CDTF">2018-05-02T19:26:26Z</dcterms:created>
  <dcterms:modified xsi:type="dcterms:W3CDTF">2021-09-13T14:34:53Z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