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tags/tag1.xml" ContentType="application/vnd.openxmlformats-officedocument.presentationml.tags+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39"/>
  </p:notesMasterIdLst>
  <p:handoutMasterIdLst>
    <p:handoutMasterId r:id="rId40"/>
  </p:handoutMasterIdLst>
  <p:sldIdLst>
    <p:sldId id="256" r:id="rId5"/>
    <p:sldId id="257" r:id="rId6"/>
    <p:sldId id="283" r:id="rId7"/>
    <p:sldId id="2350" r:id="rId8"/>
    <p:sldId id="265" r:id="rId9"/>
    <p:sldId id="267" r:id="rId10"/>
    <p:sldId id="258" r:id="rId11"/>
    <p:sldId id="259" r:id="rId12"/>
    <p:sldId id="2366" r:id="rId13"/>
    <p:sldId id="287" r:id="rId14"/>
    <p:sldId id="274" r:id="rId15"/>
    <p:sldId id="2353" r:id="rId16"/>
    <p:sldId id="2367" r:id="rId17"/>
    <p:sldId id="1574" r:id="rId18"/>
    <p:sldId id="2368" r:id="rId19"/>
    <p:sldId id="2365" r:id="rId20"/>
    <p:sldId id="2372" r:id="rId21"/>
    <p:sldId id="2373" r:id="rId22"/>
    <p:sldId id="273" r:id="rId23"/>
    <p:sldId id="2355" r:id="rId24"/>
    <p:sldId id="302" r:id="rId25"/>
    <p:sldId id="301" r:id="rId26"/>
    <p:sldId id="1573" r:id="rId27"/>
    <p:sldId id="1577" r:id="rId28"/>
    <p:sldId id="1576" r:id="rId29"/>
    <p:sldId id="1575" r:id="rId30"/>
    <p:sldId id="2369" r:id="rId31"/>
    <p:sldId id="2370" r:id="rId32"/>
    <p:sldId id="2371" r:id="rId33"/>
    <p:sldId id="2359" r:id="rId34"/>
    <p:sldId id="2360" r:id="rId35"/>
    <p:sldId id="2375" r:id="rId36"/>
    <p:sldId id="2374" r:id="rId37"/>
    <p:sldId id="261" r:id="rId3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259" autoAdjust="0"/>
    <p:restoredTop sz="94660"/>
  </p:normalViewPr>
  <p:slideViewPr>
    <p:cSldViewPr>
      <p:cViewPr>
        <p:scale>
          <a:sx n="100" d="100"/>
          <a:sy n="100" d="100"/>
        </p:scale>
        <p:origin x="2836" y="138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9/9/2021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094034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33625" y="536575"/>
            <a:ext cx="4705350" cy="2647950"/>
          </a:xfrm>
        </p:spPr>
      </p:sp>
      <p:sp>
        <p:nvSpPr>
          <p:cNvPr id="3" name="Notes Placeholder 2"/>
          <p:cNvSpPr>
            <a:spLocks noGrp="1"/>
          </p:cNvSpPr>
          <p:nvPr>
            <p:ph type="body" idx="1"/>
          </p:nvPr>
        </p:nvSpPr>
        <p:spPr/>
        <p:txBody>
          <a:bodyPr>
            <a:normAutofit/>
          </a:bodyPr>
          <a:lstStyle/>
          <a:p>
            <a:endParaRPr lang="en-US"/>
          </a:p>
        </p:txBody>
      </p:sp>
      <p:sp>
        <p:nvSpPr>
          <p:cNvPr id="5" name="Date Placeholder 4"/>
          <p:cNvSpPr>
            <a:spLocks noGrp="1"/>
          </p:cNvSpPr>
          <p:nvPr>
            <p:ph type="dt" idx="11"/>
          </p:nvPr>
        </p:nvSpPr>
        <p:spPr>
          <a:xfrm>
            <a:off x="883896" y="20213"/>
            <a:ext cx="1041952" cy="215444"/>
          </a:xfrm>
        </p:spPr>
        <p:txBody>
          <a:bodyPr/>
          <a:lstStyle/>
          <a:p>
            <a:pPr>
              <a:defRPr/>
            </a:pPr>
            <a:r>
              <a:rPr lang="en-US"/>
              <a:t>July 2017</a:t>
            </a:r>
          </a:p>
        </p:txBody>
      </p:sp>
      <p:sp>
        <p:nvSpPr>
          <p:cNvPr id="6" name="Footer Placeholder 5"/>
          <p:cNvSpPr>
            <a:spLocks noGrp="1"/>
          </p:cNvSpPr>
          <p:nvPr>
            <p:ph type="ftr" sz="quarter" idx="12"/>
          </p:nvPr>
        </p:nvSpPr>
        <p:spPr>
          <a:xfrm>
            <a:off x="5595220" y="6864241"/>
            <a:ext cx="2895601" cy="184666"/>
          </a:xfrm>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4635019" y="6864241"/>
            <a:ext cx="415177" cy="184666"/>
          </a:xfrm>
        </p:spPr>
        <p:txBody>
          <a:bodyPr/>
          <a:lstStyle/>
          <a:p>
            <a:pPr>
              <a:defRPr/>
            </a:pPr>
            <a:r>
              <a:rPr lang="en-US"/>
              <a:t>Page </a:t>
            </a:r>
            <a:fld id="{7797EB75-BD9E-45DB-A35F-6C321BEA61EF}" type="slidenum">
              <a:rPr lang="en-US" smtClean="0"/>
              <a:pPr>
                <a:defRPr/>
              </a:pPr>
              <a:t>19</a:t>
            </a:fld>
            <a:endParaRPr lang="en-US"/>
          </a:p>
        </p:txBody>
      </p:sp>
    </p:spTree>
    <p:extLst>
      <p:ext uri="{BB962C8B-B14F-4D97-AF65-F5344CB8AC3E}">
        <p14:creationId xmlns:p14="http://schemas.microsoft.com/office/powerpoint/2010/main" val="25071907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98898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93147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3483528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32</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34</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 name="Header Placeholder 3"/>
          <p:cNvSpPr>
            <a:spLocks noGrp="1"/>
          </p:cNvSpPr>
          <p:nvPr>
            <p:ph type="hdr" sz="quarter"/>
          </p:nvPr>
        </p:nvSpPr>
        <p:spPr/>
        <p:txBody>
          <a:bodyPr/>
          <a:lstStyle/>
          <a:p>
            <a:pPr>
              <a:defRPr/>
            </a:pPr>
            <a:r>
              <a:rPr lang="en-US"/>
              <a:t>doc.: IEEE 802.11-16/0222r2</a:t>
            </a:r>
          </a:p>
        </p:txBody>
      </p:sp>
      <p:sp>
        <p:nvSpPr>
          <p:cNvPr id="5" name="Date Placeholder 4"/>
          <p:cNvSpPr>
            <a:spLocks noGrp="1"/>
          </p:cNvSpPr>
          <p:nvPr>
            <p:ph type="dt" sz="quarter" idx="1"/>
          </p:nvPr>
        </p:nvSpPr>
        <p:spPr>
          <a:xfrm>
            <a:off x="883896" y="20213"/>
            <a:ext cx="732573" cy="215444"/>
          </a:xfrm>
        </p:spPr>
        <p:txBody>
          <a:bodyPr/>
          <a:lstStyle/>
          <a:p>
            <a:pPr>
              <a:defRPr/>
            </a:pPr>
            <a:r>
              <a:rPr lang="en-US"/>
              <a:t>March 2016</a:t>
            </a:r>
            <a:endParaRPr lang="en-US" dirty="0"/>
          </a:p>
        </p:txBody>
      </p:sp>
      <p:sp>
        <p:nvSpPr>
          <p:cNvPr id="6" name="Footer Placeholder 5"/>
          <p:cNvSpPr>
            <a:spLocks noGrp="1"/>
          </p:cNvSpPr>
          <p:nvPr>
            <p:ph type="ftr" sz="quarter" idx="4"/>
          </p:nvPr>
        </p:nvSpPr>
        <p:spPr/>
        <p:txBody>
          <a:bodyPr/>
          <a:lstStyle/>
          <a:p>
            <a:pPr lvl="4">
              <a:defRPr/>
            </a:pPr>
            <a:r>
              <a:rPr lang="en-US"/>
              <a:t>Dorothy Stanley (HPE)</a:t>
            </a:r>
          </a:p>
        </p:txBody>
      </p:sp>
      <p:sp>
        <p:nvSpPr>
          <p:cNvPr id="5127" name="Slide Number Placeholder 6"/>
          <p:cNvSpPr>
            <a:spLocks noGrp="1"/>
          </p:cNvSpPr>
          <p:nvPr>
            <p:ph type="sldNum" sz="quarter" idx="5"/>
          </p:nvPr>
        </p:nvSpPr>
        <p:spPr>
          <a:xfrm>
            <a:off x="4635019" y="6864241"/>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6625">
              <a:defRPr sz="2400">
                <a:solidFill>
                  <a:schemeClr val="tx1"/>
                </a:solidFill>
                <a:latin typeface="Times New Roman" pitchFamily="18" charset="0"/>
                <a:ea typeface="MS PGothic" pitchFamily="34" charset="-128"/>
              </a:defRPr>
            </a:lvl1pPr>
            <a:lvl2pPr marL="742950" indent="-285750" defTabSz="936625">
              <a:defRPr sz="2400">
                <a:solidFill>
                  <a:schemeClr val="tx1"/>
                </a:solidFill>
                <a:latin typeface="Times New Roman" pitchFamily="18" charset="0"/>
                <a:ea typeface="MS PGothic" pitchFamily="34" charset="-128"/>
              </a:defRPr>
            </a:lvl2pPr>
            <a:lvl3pPr marL="1143000" indent="-228600" defTabSz="936625">
              <a:defRPr sz="2400">
                <a:solidFill>
                  <a:schemeClr val="tx1"/>
                </a:solidFill>
                <a:latin typeface="Times New Roman" pitchFamily="18" charset="0"/>
                <a:ea typeface="MS PGothic" pitchFamily="34" charset="-128"/>
              </a:defRPr>
            </a:lvl3pPr>
            <a:lvl4pPr marL="1600200" indent="-228600" defTabSz="936625">
              <a:defRPr sz="2400">
                <a:solidFill>
                  <a:schemeClr val="tx1"/>
                </a:solidFill>
                <a:latin typeface="Times New Roman" pitchFamily="18" charset="0"/>
                <a:ea typeface="MS PGothic" pitchFamily="34" charset="-128"/>
              </a:defRPr>
            </a:lvl4pPr>
            <a:lvl5pPr marL="2057400" indent="-228600" defTabSz="936625">
              <a:defRPr sz="2400">
                <a:solidFill>
                  <a:schemeClr val="tx1"/>
                </a:solidFill>
                <a:latin typeface="Times New Roman" pitchFamily="18" charset="0"/>
                <a:ea typeface="MS PGothic" pitchFamily="34" charset="-128"/>
              </a:defRPr>
            </a:lvl5pPr>
            <a:lvl6pPr marL="25146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r>
              <a:rPr lang="en-US" altLang="en-US" sz="1200"/>
              <a:t>Page </a:t>
            </a:r>
            <a:fld id="{CF847761-3DCA-4992-BE8A-2121820B172D}" type="slidenum">
              <a:rPr lang="en-US" altLang="en-US" sz="1200"/>
              <a:pPr/>
              <a:t>4</a:t>
            </a:fld>
            <a:endParaRPr lang="en-US" altLang="en-US" sz="1200"/>
          </a:p>
        </p:txBody>
      </p:sp>
    </p:spTree>
    <p:extLst>
      <p:ext uri="{BB962C8B-B14F-4D97-AF65-F5344CB8AC3E}">
        <p14:creationId xmlns:p14="http://schemas.microsoft.com/office/powerpoint/2010/main" val="32306989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7</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092516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8</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4576890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263BCF22-D5C0-48FD-8500-6C507F91E21F}"/>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t>doc.: IEEE 802.11-07/0547r0</a:t>
            </a:r>
          </a:p>
        </p:txBody>
      </p:sp>
      <p:sp>
        <p:nvSpPr>
          <p:cNvPr id="16387" name="Rectangle 3">
            <a:extLst>
              <a:ext uri="{FF2B5EF4-FFF2-40B4-BE49-F238E27FC236}">
                <a16:creationId xmlns:a16="http://schemas.microsoft.com/office/drawing/2014/main" id="{5AB4076D-0F2C-41ED-969A-D81F63F23AC3}"/>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t>May 2008</a:t>
            </a:r>
          </a:p>
        </p:txBody>
      </p:sp>
      <p:sp>
        <p:nvSpPr>
          <p:cNvPr id="16388" name="Rectangle 6">
            <a:extLst>
              <a:ext uri="{FF2B5EF4-FFF2-40B4-BE49-F238E27FC236}">
                <a16:creationId xmlns:a16="http://schemas.microsoft.com/office/drawing/2014/main" id="{EFF7D3DB-49CB-4B85-B76F-F32EFE67C3E2}"/>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458788" defTabSz="939800">
              <a:defRPr sz="2400">
                <a:solidFill>
                  <a:schemeClr val="tx1"/>
                </a:solidFill>
                <a:latin typeface="Times New Roman" panose="02020603050405020304" pitchFamily="18" charset="0"/>
              </a:defRPr>
            </a:lvl5pPr>
            <a:lvl6pPr marL="915988" defTabSz="939800" eaLnBrk="0" fontAlgn="base" hangingPunct="0">
              <a:spcBef>
                <a:spcPct val="0"/>
              </a:spcBef>
              <a:spcAft>
                <a:spcPct val="0"/>
              </a:spcAft>
              <a:defRPr sz="2400">
                <a:solidFill>
                  <a:schemeClr val="tx1"/>
                </a:solidFill>
                <a:latin typeface="Times New Roman" panose="02020603050405020304" pitchFamily="18" charset="0"/>
              </a:defRPr>
            </a:lvl6pPr>
            <a:lvl7pPr marL="1373188" defTabSz="939800" eaLnBrk="0" fontAlgn="base" hangingPunct="0">
              <a:spcBef>
                <a:spcPct val="0"/>
              </a:spcBef>
              <a:spcAft>
                <a:spcPct val="0"/>
              </a:spcAft>
              <a:defRPr sz="2400">
                <a:solidFill>
                  <a:schemeClr val="tx1"/>
                </a:solidFill>
                <a:latin typeface="Times New Roman" panose="02020603050405020304" pitchFamily="18" charset="0"/>
              </a:defRPr>
            </a:lvl7pPr>
            <a:lvl8pPr marL="1830388" defTabSz="939800" eaLnBrk="0" fontAlgn="base" hangingPunct="0">
              <a:spcBef>
                <a:spcPct val="0"/>
              </a:spcBef>
              <a:spcAft>
                <a:spcPct val="0"/>
              </a:spcAft>
              <a:defRPr sz="2400">
                <a:solidFill>
                  <a:schemeClr val="tx1"/>
                </a:solidFill>
                <a:latin typeface="Times New Roman" panose="02020603050405020304" pitchFamily="18" charset="0"/>
              </a:defRPr>
            </a:lvl8pPr>
            <a:lvl9pPr marL="2287588" defTabSz="939800" eaLnBrk="0" fontAlgn="base" hangingPunct="0">
              <a:spcBef>
                <a:spcPct val="0"/>
              </a:spcBef>
              <a:spcAft>
                <a:spcPct val="0"/>
              </a:spcAft>
              <a:defRPr sz="2400">
                <a:solidFill>
                  <a:schemeClr val="tx1"/>
                </a:solidFill>
                <a:latin typeface="Times New Roman" panose="02020603050405020304" pitchFamily="18" charset="0"/>
              </a:defRPr>
            </a:lvl9pPr>
          </a:lstStyle>
          <a:p>
            <a:pPr lvl="4"/>
            <a:r>
              <a:rPr lang="en-US" altLang="en-US" sz="1200"/>
              <a:t>Bruce Kraemer (Marvell)</a:t>
            </a:r>
          </a:p>
        </p:txBody>
      </p:sp>
      <p:sp>
        <p:nvSpPr>
          <p:cNvPr id="16389" name="Rectangle 7">
            <a:extLst>
              <a:ext uri="{FF2B5EF4-FFF2-40B4-BE49-F238E27FC236}">
                <a16:creationId xmlns:a16="http://schemas.microsoft.com/office/drawing/2014/main" id="{9DB462E0-43E2-46F2-8140-E003C9A3A35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Page </a:t>
            </a:r>
            <a:fld id="{778EF369-4BB0-4A90-9764-F7D17B6F6CCF}" type="slidenum">
              <a:rPr lang="en-US" altLang="en-US" sz="1200" smtClean="0"/>
              <a:pPr/>
              <a:t>9</a:t>
            </a:fld>
            <a:endParaRPr lang="en-US" altLang="en-US" sz="1200"/>
          </a:p>
        </p:txBody>
      </p:sp>
      <p:sp>
        <p:nvSpPr>
          <p:cNvPr id="16390" name="Rectangle 2">
            <a:extLst>
              <a:ext uri="{FF2B5EF4-FFF2-40B4-BE49-F238E27FC236}">
                <a16:creationId xmlns:a16="http://schemas.microsoft.com/office/drawing/2014/main" id="{B9072F17-333C-427D-B7E7-1E11610DB841}"/>
              </a:ext>
            </a:extLst>
          </p:cNvPr>
          <p:cNvSpPr>
            <a:spLocks noChangeArrowheads="1" noTextEdit="1"/>
          </p:cNvSpPr>
          <p:nvPr>
            <p:ph type="sldImg"/>
          </p:nvPr>
        </p:nvSpPr>
        <p:spPr>
          <a:ln/>
        </p:spPr>
      </p:sp>
      <p:sp>
        <p:nvSpPr>
          <p:cNvPr id="16391" name="Rectangle 3">
            <a:extLst>
              <a:ext uri="{FF2B5EF4-FFF2-40B4-BE49-F238E27FC236}">
                <a16:creationId xmlns:a16="http://schemas.microsoft.com/office/drawing/2014/main" id="{1F4137BD-D067-4EE0-B134-978FFF1D9FE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96DFB185-FF28-4ED5-9E99-573F27939408}"/>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16387" name="Rectangle 3">
            <a:extLst>
              <a:ext uri="{FF2B5EF4-FFF2-40B4-BE49-F238E27FC236}">
                <a16:creationId xmlns:a16="http://schemas.microsoft.com/office/drawing/2014/main" id="{A181BB28-C045-4870-BB38-493D2EDFE7E8}"/>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16388" name="Rectangle 6">
            <a:extLst>
              <a:ext uri="{FF2B5EF4-FFF2-40B4-BE49-F238E27FC236}">
                <a16:creationId xmlns:a16="http://schemas.microsoft.com/office/drawing/2014/main" id="{23406628-FEC0-4CDD-AC61-4DC5A6C6B704}"/>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6389" name="Rectangle 7">
            <a:extLst>
              <a:ext uri="{FF2B5EF4-FFF2-40B4-BE49-F238E27FC236}">
                <a16:creationId xmlns:a16="http://schemas.microsoft.com/office/drawing/2014/main" id="{2FDBD85B-F4DD-46FB-AA39-74CEB94DBE1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6FA75646-FCBA-4D8E-AF2C-6596775B7472}" type="slidenum">
              <a:rPr lang="en-US" altLang="en-US" smtClean="0"/>
              <a:pPr>
                <a:spcBef>
                  <a:spcPct val="0"/>
                </a:spcBef>
              </a:pPr>
              <a:t>11</a:t>
            </a:fld>
            <a:endParaRPr lang="en-US" altLang="en-US"/>
          </a:p>
        </p:txBody>
      </p:sp>
      <p:sp>
        <p:nvSpPr>
          <p:cNvPr id="16390" name="Rectangle 2">
            <a:extLst>
              <a:ext uri="{FF2B5EF4-FFF2-40B4-BE49-F238E27FC236}">
                <a16:creationId xmlns:a16="http://schemas.microsoft.com/office/drawing/2014/main" id="{76D2DCBD-CBAA-4DE3-B2A2-B0DB51D98134}"/>
              </a:ext>
            </a:extLst>
          </p:cNvPr>
          <p:cNvSpPr>
            <a:spLocks noGrp="1" noRot="1" noChangeAspect="1" noChangeArrowheads="1" noTextEdit="1"/>
          </p:cNvSpPr>
          <p:nvPr>
            <p:ph type="sldImg"/>
          </p:nvPr>
        </p:nvSpPr>
        <p:spPr>
          <a:xfrm>
            <a:off x="382588" y="700088"/>
            <a:ext cx="6172200" cy="3471862"/>
          </a:xfrm>
          <a:ln/>
        </p:spPr>
      </p:sp>
      <p:sp>
        <p:nvSpPr>
          <p:cNvPr id="16391" name="Rectangle 3">
            <a:extLst>
              <a:ext uri="{FF2B5EF4-FFF2-40B4-BE49-F238E27FC236}">
                <a16:creationId xmlns:a16="http://schemas.microsoft.com/office/drawing/2014/main" id="{8C0A5BB7-09F2-4111-B908-480AF6603289}"/>
              </a:ext>
            </a:extLst>
          </p:cNvPr>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8480806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6ABA5EB5-708C-4298-ACD2-6001B61F9A19}"/>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t>doc.: IEEE 802.11-07/0547r0</a:t>
            </a:r>
          </a:p>
        </p:txBody>
      </p:sp>
      <p:sp>
        <p:nvSpPr>
          <p:cNvPr id="16387" name="Rectangle 3">
            <a:extLst>
              <a:ext uri="{FF2B5EF4-FFF2-40B4-BE49-F238E27FC236}">
                <a16:creationId xmlns:a16="http://schemas.microsoft.com/office/drawing/2014/main" id="{2DEBF604-0C6C-46E6-AD54-F7ED740F4D7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t>May 2008</a:t>
            </a:r>
          </a:p>
        </p:txBody>
      </p:sp>
      <p:sp>
        <p:nvSpPr>
          <p:cNvPr id="16388" name="Rectangle 6">
            <a:extLst>
              <a:ext uri="{FF2B5EF4-FFF2-40B4-BE49-F238E27FC236}">
                <a16:creationId xmlns:a16="http://schemas.microsoft.com/office/drawing/2014/main" id="{86638B20-AE2B-48BC-BD8E-E435531F688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458788" defTabSz="939800">
              <a:defRPr sz="2400">
                <a:solidFill>
                  <a:schemeClr val="tx1"/>
                </a:solidFill>
                <a:latin typeface="Times New Roman" panose="02020603050405020304" pitchFamily="18" charset="0"/>
              </a:defRPr>
            </a:lvl5pPr>
            <a:lvl6pPr marL="915988" defTabSz="939800" eaLnBrk="0" fontAlgn="base" hangingPunct="0">
              <a:spcBef>
                <a:spcPct val="0"/>
              </a:spcBef>
              <a:spcAft>
                <a:spcPct val="0"/>
              </a:spcAft>
              <a:defRPr sz="2400">
                <a:solidFill>
                  <a:schemeClr val="tx1"/>
                </a:solidFill>
                <a:latin typeface="Times New Roman" panose="02020603050405020304" pitchFamily="18" charset="0"/>
              </a:defRPr>
            </a:lvl6pPr>
            <a:lvl7pPr marL="1373188" defTabSz="939800" eaLnBrk="0" fontAlgn="base" hangingPunct="0">
              <a:spcBef>
                <a:spcPct val="0"/>
              </a:spcBef>
              <a:spcAft>
                <a:spcPct val="0"/>
              </a:spcAft>
              <a:defRPr sz="2400">
                <a:solidFill>
                  <a:schemeClr val="tx1"/>
                </a:solidFill>
                <a:latin typeface="Times New Roman" panose="02020603050405020304" pitchFamily="18" charset="0"/>
              </a:defRPr>
            </a:lvl7pPr>
            <a:lvl8pPr marL="1830388" defTabSz="939800" eaLnBrk="0" fontAlgn="base" hangingPunct="0">
              <a:spcBef>
                <a:spcPct val="0"/>
              </a:spcBef>
              <a:spcAft>
                <a:spcPct val="0"/>
              </a:spcAft>
              <a:defRPr sz="2400">
                <a:solidFill>
                  <a:schemeClr val="tx1"/>
                </a:solidFill>
                <a:latin typeface="Times New Roman" panose="02020603050405020304" pitchFamily="18" charset="0"/>
              </a:defRPr>
            </a:lvl8pPr>
            <a:lvl9pPr marL="2287588" defTabSz="939800" eaLnBrk="0" fontAlgn="base" hangingPunct="0">
              <a:spcBef>
                <a:spcPct val="0"/>
              </a:spcBef>
              <a:spcAft>
                <a:spcPct val="0"/>
              </a:spcAft>
              <a:defRPr sz="2400">
                <a:solidFill>
                  <a:schemeClr val="tx1"/>
                </a:solidFill>
                <a:latin typeface="Times New Roman" panose="02020603050405020304" pitchFamily="18" charset="0"/>
              </a:defRPr>
            </a:lvl9pPr>
          </a:lstStyle>
          <a:p>
            <a:pPr lvl="4"/>
            <a:r>
              <a:rPr lang="en-US" altLang="en-US" sz="1200"/>
              <a:t>Bruce Kraemer (Marvell)</a:t>
            </a:r>
          </a:p>
        </p:txBody>
      </p:sp>
      <p:sp>
        <p:nvSpPr>
          <p:cNvPr id="16389" name="Rectangle 7">
            <a:extLst>
              <a:ext uri="{FF2B5EF4-FFF2-40B4-BE49-F238E27FC236}">
                <a16:creationId xmlns:a16="http://schemas.microsoft.com/office/drawing/2014/main" id="{A641DE8F-DB8D-4584-9A01-6ECF1D343E8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Page </a:t>
            </a:r>
            <a:fld id="{A6FDFD0F-1AFB-431B-A062-982C3685D580}" type="slidenum">
              <a:rPr lang="en-US" altLang="en-US" sz="1200" smtClean="0"/>
              <a:pPr/>
              <a:t>13</a:t>
            </a:fld>
            <a:endParaRPr lang="en-US" altLang="en-US" sz="1200"/>
          </a:p>
        </p:txBody>
      </p:sp>
      <p:sp>
        <p:nvSpPr>
          <p:cNvPr id="16390" name="Rectangle 2">
            <a:extLst>
              <a:ext uri="{FF2B5EF4-FFF2-40B4-BE49-F238E27FC236}">
                <a16:creationId xmlns:a16="http://schemas.microsoft.com/office/drawing/2014/main" id="{325A3DB9-67CF-4927-BD73-F5C552701A69}"/>
              </a:ext>
            </a:extLst>
          </p:cNvPr>
          <p:cNvSpPr>
            <a:spLocks noChangeArrowheads="1" noTextEdit="1"/>
          </p:cNvSpPr>
          <p:nvPr>
            <p:ph type="sldImg"/>
          </p:nvPr>
        </p:nvSpPr>
        <p:spPr>
          <a:ln/>
        </p:spPr>
      </p:sp>
      <p:sp>
        <p:nvSpPr>
          <p:cNvPr id="16391" name="Rectangle 3">
            <a:extLst>
              <a:ext uri="{FF2B5EF4-FFF2-40B4-BE49-F238E27FC236}">
                <a16:creationId xmlns:a16="http://schemas.microsoft.com/office/drawing/2014/main" id="{90821AF9-DD55-4631-A1DF-E475B931607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16</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Robert Stacey, Intel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September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September 2019</a:t>
            </a:r>
            <a:endParaRPr lang="en-GB"/>
          </a:p>
        </p:txBody>
      </p:sp>
      <p:sp>
        <p:nvSpPr>
          <p:cNvPr id="6" name="Footer Placeholder 5"/>
          <p:cNvSpPr>
            <a:spLocks noGrp="1"/>
          </p:cNvSpPr>
          <p:nvPr>
            <p:ph type="ftr" idx="11"/>
          </p:nvPr>
        </p:nvSpPr>
        <p:spPr/>
        <p:txBody>
          <a:bodyPr/>
          <a:lstStyle>
            <a:lvl1pPr>
              <a:defRPr/>
            </a:lvl1pPr>
          </a:lstStyle>
          <a:p>
            <a:r>
              <a:rPr lang="en-GB"/>
              <a:t>Robert Stacey,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Robert Stacey,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September 2019</a:t>
            </a:r>
            <a:endParaRPr lang="en-GB"/>
          </a:p>
        </p:txBody>
      </p:sp>
      <p:sp>
        <p:nvSpPr>
          <p:cNvPr id="4" name="Footer Placeholder 3"/>
          <p:cNvSpPr>
            <a:spLocks noGrp="1"/>
          </p:cNvSpPr>
          <p:nvPr>
            <p:ph type="ftr" idx="11"/>
          </p:nvPr>
        </p:nvSpPr>
        <p:spPr/>
        <p:txBody>
          <a:bodyPr/>
          <a:lstStyle>
            <a:lvl1pPr>
              <a:defRPr/>
            </a:lvl1pPr>
          </a:lstStyle>
          <a:p>
            <a:r>
              <a:rPr lang="en-GB"/>
              <a:t>Robert Stacey,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2019</a:t>
            </a:r>
            <a:endParaRPr lang="en-GB"/>
          </a:p>
        </p:txBody>
      </p:sp>
      <p:sp>
        <p:nvSpPr>
          <p:cNvPr id="3" name="Footer Placeholder 2"/>
          <p:cNvSpPr>
            <a:spLocks noGrp="1"/>
          </p:cNvSpPr>
          <p:nvPr>
            <p:ph type="ftr" idx="11"/>
          </p:nvPr>
        </p:nvSpPr>
        <p:spPr/>
        <p:txBody>
          <a:bodyPr/>
          <a:lstStyle>
            <a:lvl1pPr>
              <a:defRPr/>
            </a:lvl1pPr>
          </a:lstStyle>
          <a:p>
            <a:r>
              <a:rPr lang="en-GB"/>
              <a:t>Robert Stacey,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Robert Stacey, Intel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doc.: IEEE 802.11-21/1336r0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ocuments?is_dcn=1297&amp;is_group=00az&amp;is_year=2021"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1/11-21-1468-00-00bd-ieee-802-11bd-august-september-2021-tc-meeting-minutes.docx" TargetMode="External"/><Relationship Id="rId2" Type="http://schemas.openxmlformats.org/officeDocument/2006/relationships/hyperlink" Target="https://mentor.ieee.org/802.11/dcn/21/11-21-1138-00-00bd-ieee-802-11bd-july-plenary-2021-tc-meeting-minutes.doc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1/11-21-1294-03-00bh-agenda-tgbh-2021-sep-interim.ppt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s://mentor.ieee.org/802.11/dcn/21/11-21-0332-13-00bh-issues-tracking.docx" TargetMode="External"/><Relationship Id="rId5" Type="http://schemas.openxmlformats.org/officeDocument/2006/relationships/hyperlink" Target="https://mentor.ieee.org/802.11/dcn/21/11-21-0703-00-0000-2021-april-liaison-from-wba.docx" TargetMode="External"/><Relationship Id="rId4" Type="http://schemas.openxmlformats.org/officeDocument/2006/relationships/hyperlink" Target="https://mentor.ieee.org/802.11/dcn/21/11-21-1470-00-00bh-scope-of-tgbh-and-tgbi.pptx" TargetMode="Externa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11/11-11-0270-56-0000-ana-database.xls"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21/11-21-0616-00-AANI-802-11ax-features-and-applicability-to-5g-and-wi-fi-convergence.pptx" TargetMode="External"/><Relationship Id="rId7" Type="http://schemas.openxmlformats.org/officeDocument/2006/relationships/hyperlink" Target="https://mentor.ieee.org/802.11/dcn/20/11-20-0013-AANI-draft-technical-report-on-interworking-between-3gpp-5g-network-wlan.docx" TargetMode="External"/><Relationship Id="rId2" Type="http://schemas.openxmlformats.org/officeDocument/2006/relationships/hyperlink" Target="https://mentor.ieee.org/802.11/dcn/21/11-21-0170-00-0000-2021-jan-liaison-from-wba-re-convergence.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198-01-AANI-draft-ls-response-to-wba-qos-material.docx" TargetMode="External"/><Relationship Id="rId5" Type="http://schemas.openxmlformats.org/officeDocument/2006/relationships/hyperlink" Target="https://mentor.ieee.org/802.11/dcn/21/11-21-0865-06-AANI-draft-reply-ls-from-802-11-to-wba-regarding-the-wba-5g-wi-fi-ran-convergence-paper.docx" TargetMode="External"/><Relationship Id="rId4" Type="http://schemas.openxmlformats.org/officeDocument/2006/relationships/hyperlink" Target="https://mentor.ieee.org/802.11/dcn/21/11-21-0953-00-AANI-proposed-qos-response-to-wba.doc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0/11-20-0013-AANI-draft-technical-report-on-interworking-between-3gpp-5g-network-wlan.docx" TargetMode="External"/><Relationship Id="rId2" Type="http://schemas.openxmlformats.org/officeDocument/2006/relationships/hyperlink" Target="https://mentor.ieee.org/802.11/dcn/20/11-21-1311-AANI-aani-sc-agenda-september-2021-interim"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1/11-21-1293-01-0arc-arc-sc-agenda-sep-2021.ppt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0/11-20-0174-00-0arc-epd-and-lpd-terminology-misalignment-in-ieee-std-802-1-and-802-11.ppt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s://mentor.ieee.org/802.11/dcn/19/11-19-0106-00-000m-sta-and-ap.docx"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t>WG11 Opening Report Snapshot Slides September 2021</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2021-09-10</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639475495"/>
              </p:ext>
            </p:extLst>
          </p:nvPr>
        </p:nvGraphicFramePr>
        <p:xfrm>
          <a:off x="990600" y="2413000"/>
          <a:ext cx="10210800" cy="2481263"/>
        </p:xfrm>
        <a:graphic>
          <a:graphicData uri="http://schemas.openxmlformats.org/presentationml/2006/ole">
            <mc:AlternateContent xmlns:mc="http://schemas.openxmlformats.org/markup-compatibility/2006">
              <mc:Choice xmlns:v="urn:schemas-microsoft-com:vml" Requires="v">
                <p:oleObj name="Document" r:id="rId3" imgW="10466184" imgH="2539535" progId="Word.Document.8">
                  <p:embed/>
                </p:oleObj>
              </mc:Choice>
              <mc:Fallback>
                <p:oleObj name="Document" r:id="rId3" imgW="10466184" imgH="2539535" progId="Word.Document.8">
                  <p:embed/>
                  <p:pic>
                    <p:nvPicPr>
                      <p:cNvPr id="3075" name="Object 3"/>
                      <p:cNvPicPr>
                        <a:picLocks noChangeAspect="1" noChangeArrowheads="1"/>
                      </p:cNvPicPr>
                      <p:nvPr/>
                    </p:nvPicPr>
                    <p:blipFill>
                      <a:blip r:embed="rId4"/>
                      <a:srcRect/>
                      <a:stretch>
                        <a:fillRect/>
                      </a:stretch>
                    </p:blipFill>
                    <p:spPr bwMode="auto">
                      <a:xfrm>
                        <a:off x="990600" y="2413000"/>
                        <a:ext cx="10210800"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p:txBody>
          <a:bodyPr/>
          <a:lstStyle/>
          <a:p>
            <a:r>
              <a:rPr lang="en-US" altLang="en-US" dirty="0"/>
              <a:t>PAR Review SC – January Snapshot</a:t>
            </a:r>
            <a:br>
              <a:rPr lang="en-US" altLang="en-US" dirty="0"/>
            </a:br>
            <a:r>
              <a:rPr lang="en-US" altLang="en-US" dirty="0"/>
              <a:t>Chair: Jon Rosdahl</a:t>
            </a:r>
            <a:endParaRPr lang="en-US"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695400" y="1981201"/>
            <a:ext cx="10766394" cy="4400127"/>
          </a:xfrm>
        </p:spPr>
        <p:txBody>
          <a:bodyPr/>
          <a:lstStyle/>
          <a:p>
            <a:pPr marL="285750" indent="-285750">
              <a:buFont typeface="Arial" panose="020B0604020202020204" pitchFamily="34" charset="0"/>
              <a:buChar char="•"/>
            </a:pPr>
            <a:r>
              <a:rPr lang="en-US" altLang="en-US" dirty="0"/>
              <a:t>Not meeting this week</a:t>
            </a:r>
          </a:p>
          <a:p>
            <a:pPr marL="285750" indent="-285750">
              <a:buFont typeface="Arial" panose="020B0604020202020204" pitchFamily="34" charset="0"/>
              <a:buChar char="•"/>
            </a:pPr>
            <a:endParaRPr lang="en-US" altLang="en-US" dirty="0"/>
          </a:p>
          <a:p>
            <a:pPr marL="285750" indent="-285750">
              <a:buFont typeface="Arial" panose="020B0604020202020204" pitchFamily="34" charset="0"/>
              <a:buChar char="•"/>
            </a:pPr>
            <a:r>
              <a:rPr lang="en-US" altLang="en-US" dirty="0"/>
              <a:t>Will meet in November 2021 to review proposed PAR documents. </a:t>
            </a:r>
          </a:p>
          <a:p>
            <a:pPr marL="285750" indent="-285750">
              <a:buFont typeface="Arial" panose="020B0604020202020204" pitchFamily="34" charset="0"/>
              <a:buChar char="•"/>
            </a:pPr>
            <a:endParaRPr lang="en-US" altLang="en-US" dirty="0"/>
          </a:p>
          <a:p>
            <a:pPr marL="285750" indent="-285750">
              <a:buFont typeface="Arial" panose="020B0604020202020204" pitchFamily="34" charset="0"/>
              <a:buChar char="•"/>
            </a:pPr>
            <a:r>
              <a:rPr lang="en-US" altLang="en-US" dirty="0"/>
              <a:t>Upcoming Submission deadlines are</a:t>
            </a:r>
          </a:p>
          <a:p>
            <a:pPr lvl="1">
              <a:buFont typeface="Arial" panose="020B0604020202020204" pitchFamily="34" charset="0"/>
              <a:buChar char="•"/>
            </a:pPr>
            <a:r>
              <a:rPr lang="en-US" sz="1800" dirty="0"/>
              <a:t>WG PAR submission to 802 EC</a:t>
            </a:r>
            <a:r>
              <a:rPr lang="en-US" sz="1800"/>
              <a:t>:  05 </a:t>
            </a:r>
            <a:r>
              <a:rPr lang="en-US" sz="1800" dirty="0"/>
              <a:t>Oct 2021</a:t>
            </a:r>
          </a:p>
          <a:p>
            <a:pPr lvl="1">
              <a:buFont typeface="Arial" panose="020B0604020202020204" pitchFamily="34" charset="0"/>
              <a:buChar char="•"/>
            </a:pPr>
            <a:r>
              <a:rPr lang="en-US" altLang="en-US" sz="1800" dirty="0"/>
              <a:t>WG PAR Submission to </a:t>
            </a:r>
            <a:r>
              <a:rPr lang="en-US" altLang="en-US" sz="1800" dirty="0" err="1"/>
              <a:t>NesCom</a:t>
            </a:r>
            <a:r>
              <a:rPr lang="en-US" altLang="en-US" sz="1800" dirty="0"/>
              <a:t> for Continuous Process telecon: 10 Sept, 2021  (for 22 Oct </a:t>
            </a:r>
            <a:r>
              <a:rPr lang="en-US" altLang="en-US" sz="1800" dirty="0" err="1"/>
              <a:t>NesCom</a:t>
            </a:r>
            <a:r>
              <a:rPr lang="en-US" altLang="en-US" sz="1800" dirty="0"/>
              <a:t> mtg)</a:t>
            </a:r>
          </a:p>
          <a:p>
            <a:pPr lvl="1">
              <a:buFont typeface="Arial" panose="020B0604020202020204" pitchFamily="34" charset="0"/>
              <a:buChar char="•"/>
            </a:pPr>
            <a:r>
              <a:rPr lang="en-US" altLang="en-US" sz="1800" dirty="0"/>
              <a:t>WG PAR Submission to </a:t>
            </a:r>
            <a:r>
              <a:rPr lang="en-US" altLang="en-US" sz="1800" dirty="0" err="1"/>
              <a:t>NesCom</a:t>
            </a:r>
            <a:r>
              <a:rPr lang="en-US" altLang="en-US" sz="1800" dirty="0"/>
              <a:t> : 18 Oct, 2021  (for 6 Dec </a:t>
            </a:r>
            <a:r>
              <a:rPr lang="en-US" altLang="en-US" sz="1800" dirty="0" err="1"/>
              <a:t>NesCom</a:t>
            </a:r>
            <a:r>
              <a:rPr lang="en-US" altLang="en-US" sz="1800" dirty="0"/>
              <a:t> mtg)</a:t>
            </a:r>
            <a:br>
              <a:rPr lang="en-US" altLang="en-US" sz="2400" dirty="0"/>
            </a:br>
            <a:endParaRPr lang="en-US" altLang="en-US" sz="2400" dirty="0"/>
          </a:p>
          <a:p>
            <a:pPr marL="285750" indent="-285750"/>
            <a:endParaRPr lang="en-US" dirty="0"/>
          </a:p>
        </p:txBody>
      </p:sp>
      <p:sp>
        <p:nvSpPr>
          <p:cNvPr id="4" name="Date Placeholder 3">
            <a:extLst>
              <a:ext uri="{FF2B5EF4-FFF2-40B4-BE49-F238E27FC236}">
                <a16:creationId xmlns:a16="http://schemas.microsoft.com/office/drawing/2014/main" id="{F50E3A87-C269-48A3-8E92-ECFE8A46A6EB}"/>
              </a:ext>
            </a:extLst>
          </p:cNvPr>
          <p:cNvSpPr>
            <a:spLocks noGrp="1"/>
          </p:cNvSpPr>
          <p:nvPr>
            <p:ph type="dt" idx="10"/>
          </p:nvPr>
        </p:nvSpPr>
        <p:spPr bwMode="auto">
          <a:xfrm>
            <a:off x="914402" y="304014"/>
            <a:ext cx="1710397" cy="30320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September 2021</a:t>
            </a:r>
            <a:endParaRPr lang="en-GB" dirty="0"/>
          </a:p>
        </p:txBody>
      </p:sp>
      <p:sp>
        <p:nvSpPr>
          <p:cNvPr id="5" name="Footer Placeholder 4">
            <a:extLst>
              <a:ext uri="{FF2B5EF4-FFF2-40B4-BE49-F238E27FC236}">
                <a16:creationId xmlns:a16="http://schemas.microsoft.com/office/drawing/2014/main" id="{94711B1D-FCDD-4755-9D99-2CA74ED21E19}"/>
              </a:ext>
            </a:extLst>
          </p:cNvPr>
          <p:cNvSpPr>
            <a:spLocks noGrp="1"/>
          </p:cNvSpPr>
          <p:nvPr>
            <p:ph type="ftr" idx="11"/>
          </p:nvPr>
        </p:nvSpPr>
        <p:spPr bwMode="auto">
          <a:xfrm>
            <a:off x="8760296" y="6475416"/>
            <a:ext cx="2701498" cy="27699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8" charset="0"/>
              <a:buNone/>
              <a:defRPr sz="1800" kern="1200">
                <a:solidFill>
                  <a:srgbClr val="000000"/>
                </a:solidFill>
                <a:latin typeface="Times New Roman" pitchFamily="16" charset="0"/>
                <a:ea typeface="Arial Unicode MS" pitchFamily="34" charset="-128"/>
                <a:cs typeface="Arial Unicode MS" pitchFamily="34" charset="-128"/>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Slide Number Placeholder 5">
            <a:extLst>
              <a:ext uri="{FF2B5EF4-FFF2-40B4-BE49-F238E27FC236}">
                <a16:creationId xmlns:a16="http://schemas.microsoft.com/office/drawing/2014/main" id="{7F4ACB67-5076-4258-BBF2-1EA3692B05F1}"/>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8227752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1EE9ECE2-BD30-4216-8D40-722BE4322A9E}"/>
              </a:ext>
            </a:extLst>
          </p:cNvPr>
          <p:cNvSpPr>
            <a:spLocks noGrp="1" noChangeArrowheads="1"/>
          </p:cNvSpPr>
          <p:nvPr>
            <p:ph type="title"/>
          </p:nvPr>
        </p:nvSpPr>
        <p:spPr>
          <a:xfrm>
            <a:off x="2209800" y="581026"/>
            <a:ext cx="7772400" cy="561975"/>
          </a:xfrm>
        </p:spPr>
        <p:txBody>
          <a:bodyPr/>
          <a:lstStyle/>
          <a:p>
            <a:pPr eaLnBrk="1" hangingPunct="1"/>
            <a:r>
              <a:rPr lang="en-US" altLang="en-US"/>
              <a:t>802.11 WNG – September 2021</a:t>
            </a:r>
          </a:p>
        </p:txBody>
      </p:sp>
      <p:sp>
        <p:nvSpPr>
          <p:cNvPr id="15363" name="Rectangle 3">
            <a:extLst>
              <a:ext uri="{FF2B5EF4-FFF2-40B4-BE49-F238E27FC236}">
                <a16:creationId xmlns:a16="http://schemas.microsoft.com/office/drawing/2014/main" id="{983C1D59-CBEE-4CBB-8453-8AD94472B1C7}"/>
              </a:ext>
            </a:extLst>
          </p:cNvPr>
          <p:cNvSpPr>
            <a:spLocks noGrp="1" noChangeArrowheads="1"/>
          </p:cNvSpPr>
          <p:nvPr>
            <p:ph idx="1"/>
          </p:nvPr>
        </p:nvSpPr>
        <p:spPr>
          <a:xfrm>
            <a:off x="2057400" y="1722439"/>
            <a:ext cx="8382000" cy="4160837"/>
          </a:xfrm>
        </p:spPr>
        <p:txBody>
          <a:bodyPr/>
          <a:lstStyle/>
          <a:p>
            <a:pPr>
              <a:spcBef>
                <a:spcPts val="0"/>
              </a:spcBef>
              <a:defRPr/>
            </a:pPr>
            <a:r>
              <a:rPr lang="en-US" altLang="en-US" dirty="0"/>
              <a:t>Announcements</a:t>
            </a:r>
          </a:p>
          <a:p>
            <a:pPr>
              <a:spcBef>
                <a:spcPts val="0"/>
              </a:spcBef>
              <a:defRPr/>
            </a:pPr>
            <a:r>
              <a:rPr lang="en-US" altLang="en-US" dirty="0"/>
              <a:t>Approval of Minutes</a:t>
            </a:r>
          </a:p>
          <a:p>
            <a:pPr>
              <a:spcBef>
                <a:spcPts val="0"/>
              </a:spcBef>
              <a:defRPr/>
            </a:pPr>
            <a:r>
              <a:rPr lang="en-US" altLang="en-US" dirty="0"/>
              <a:t>Presentations</a:t>
            </a:r>
          </a:p>
          <a:p>
            <a:pPr marL="857250" lvl="1" indent="-457200">
              <a:spcBef>
                <a:spcPct val="0"/>
              </a:spcBef>
              <a:defRPr/>
            </a:pPr>
            <a:r>
              <a:rPr lang="en-US" sz="1900" dirty="0"/>
              <a:t>“802/802.11 and Research engagement” – Dorothy Stanley (HPE), et al</a:t>
            </a:r>
          </a:p>
          <a:p>
            <a:pPr marL="857250" lvl="1" indent="-457200">
              <a:spcBef>
                <a:spcPct val="0"/>
              </a:spcBef>
              <a:defRPr/>
            </a:pPr>
            <a:r>
              <a:rPr lang="en-US" sz="1900" dirty="0"/>
              <a:t>“`Invitation to Join the IEEE Synthetic Aperture Standards Committee” - Peter </a:t>
            </a:r>
            <a:r>
              <a:rPr lang="en-US" sz="1900" dirty="0" err="1"/>
              <a:t>Vouras</a:t>
            </a:r>
            <a:r>
              <a:rPr lang="en-US" sz="1900" dirty="0"/>
              <a:t>, NIST </a:t>
            </a:r>
            <a:r>
              <a:rPr lang="en-US" sz="1600" dirty="0"/>
              <a:t>(&amp; Chair of the Synthetic Aperture Standards Committee in IEEE Signal Processing Society)</a:t>
            </a:r>
          </a:p>
          <a:p>
            <a:pPr marL="457200" indent="-457200">
              <a:spcBef>
                <a:spcPct val="0"/>
              </a:spcBef>
              <a:defRPr/>
            </a:pPr>
            <a:r>
              <a:rPr lang="en-US" altLang="en-US" dirty="0"/>
              <a:t>Plans for November 2021</a:t>
            </a:r>
          </a:p>
          <a:p>
            <a:pPr lvl="1">
              <a:spcBef>
                <a:spcPts val="0"/>
              </a:spcBef>
              <a:defRPr/>
            </a:pPr>
            <a:r>
              <a:rPr lang="en-US" altLang="en-US" dirty="0"/>
              <a:t>Chair will make a call for presentations in advance</a:t>
            </a:r>
          </a:p>
          <a:p>
            <a:pPr>
              <a:spcBef>
                <a:spcPts val="0"/>
              </a:spcBef>
              <a:defRPr/>
            </a:pPr>
            <a:r>
              <a:rPr lang="en-US" altLang="en-US" dirty="0"/>
              <a:t>Adjourn</a:t>
            </a:r>
          </a:p>
          <a:p>
            <a:pPr marL="0" indent="0">
              <a:spcBef>
                <a:spcPts val="0"/>
              </a:spcBef>
              <a:defRPr/>
            </a:pPr>
            <a:endParaRPr lang="en-US" altLang="en-US" dirty="0">
              <a:solidFill>
                <a:srgbClr val="FF0000"/>
              </a:solidFill>
            </a:endParaRPr>
          </a:p>
          <a:p>
            <a:pPr marL="0" indent="0" algn="ctr">
              <a:spcBef>
                <a:spcPts val="0"/>
              </a:spcBef>
              <a:defRPr/>
            </a:pPr>
            <a:r>
              <a:rPr lang="en-US" altLang="en-US" dirty="0"/>
              <a:t>Current agenda is document 11-21/0945r1</a:t>
            </a:r>
          </a:p>
        </p:txBody>
      </p:sp>
      <p:sp>
        <p:nvSpPr>
          <p:cNvPr id="15367" name="Rectangle 1">
            <a:extLst>
              <a:ext uri="{FF2B5EF4-FFF2-40B4-BE49-F238E27FC236}">
                <a16:creationId xmlns:a16="http://schemas.microsoft.com/office/drawing/2014/main" id="{DA11B52B-0CA9-4798-99A4-7B5AA1CDD259}"/>
              </a:ext>
            </a:extLst>
          </p:cNvPr>
          <p:cNvSpPr>
            <a:spLocks noChangeArrowheads="1"/>
          </p:cNvSpPr>
          <p:nvPr/>
        </p:nvSpPr>
        <p:spPr bwMode="auto">
          <a:xfrm>
            <a:off x="1524000" y="1216026"/>
            <a:ext cx="91440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eaLnBrk="1" hangingPunct="1">
              <a:spcBef>
                <a:spcPct val="0"/>
              </a:spcBef>
              <a:buFontTx/>
              <a:buNone/>
            </a:pPr>
            <a:r>
              <a:rPr lang="en-US" altLang="en-US"/>
              <a:t>Monday 13 September (11:15-1:15 EDT)</a:t>
            </a:r>
            <a:endParaRPr lang="en-US" altLang="en-US" sz="2000"/>
          </a:p>
        </p:txBody>
      </p:sp>
      <p:sp>
        <p:nvSpPr>
          <p:cNvPr id="2" name="Footer Placeholder 1">
            <a:extLst>
              <a:ext uri="{FF2B5EF4-FFF2-40B4-BE49-F238E27FC236}">
                <a16:creationId xmlns:a16="http://schemas.microsoft.com/office/drawing/2014/main" id="{44E84D71-3026-4D70-B761-EBC480AA29EE}"/>
              </a:ext>
            </a:extLst>
          </p:cNvPr>
          <p:cNvSpPr>
            <a:spLocks noGrp="1"/>
          </p:cNvSpPr>
          <p:nvPr>
            <p:ph type="ftr" idx="14"/>
          </p:nvPr>
        </p:nvSpPr>
        <p:spPr/>
        <p:txBody>
          <a:bodyPr/>
          <a:lstStyle/>
          <a:p>
            <a:r>
              <a:rPr lang="en-GB"/>
              <a:t>Jim Lansford, Qualcomm</a:t>
            </a:r>
            <a:endParaRPr lang="en-GB" dirty="0"/>
          </a:p>
        </p:txBody>
      </p:sp>
      <p:sp>
        <p:nvSpPr>
          <p:cNvPr id="3" name="Slide Number Placeholder 2">
            <a:extLst>
              <a:ext uri="{FF2B5EF4-FFF2-40B4-BE49-F238E27FC236}">
                <a16:creationId xmlns:a16="http://schemas.microsoft.com/office/drawing/2014/main" id="{56BBD954-3B15-43D7-9D14-EF840551C14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4" name="Date Placeholder 3">
            <a:extLst>
              <a:ext uri="{FF2B5EF4-FFF2-40B4-BE49-F238E27FC236}">
                <a16:creationId xmlns:a16="http://schemas.microsoft.com/office/drawing/2014/main" id="{75446E1E-1FCE-4B08-90E3-D976A46E6885}"/>
              </a:ext>
            </a:extLst>
          </p:cNvPr>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1562224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49796D-3F9B-4C11-9A12-285F0D71AEEA}"/>
              </a:ext>
            </a:extLst>
          </p:cNvPr>
          <p:cNvSpPr>
            <a:spLocks noGrp="1"/>
          </p:cNvSpPr>
          <p:nvPr>
            <p:ph type="ctrTitle"/>
          </p:nvPr>
        </p:nvSpPr>
        <p:spPr/>
        <p:txBody>
          <a:bodyPr/>
          <a:lstStyle/>
          <a:p>
            <a:r>
              <a:rPr lang="en-US"/>
              <a:t>JTC1 802 SC</a:t>
            </a:r>
          </a:p>
        </p:txBody>
      </p:sp>
      <p:sp>
        <p:nvSpPr>
          <p:cNvPr id="3" name="Subtitle 2">
            <a:extLst>
              <a:ext uri="{FF2B5EF4-FFF2-40B4-BE49-F238E27FC236}">
                <a16:creationId xmlns:a16="http://schemas.microsoft.com/office/drawing/2014/main" id="{4953B0DF-5DC5-47AC-B5AF-2CEC1A980E37}"/>
              </a:ext>
            </a:extLst>
          </p:cNvPr>
          <p:cNvSpPr>
            <a:spLocks noGrp="1"/>
          </p:cNvSpPr>
          <p:nvPr>
            <p:ph type="subTitle" idx="1"/>
          </p:nvPr>
        </p:nvSpPr>
        <p:spPr/>
        <p:txBody>
          <a:bodyPr/>
          <a:lstStyle/>
          <a:p>
            <a:r>
              <a:rPr lang="en-US"/>
              <a:t>No report</a:t>
            </a:r>
          </a:p>
        </p:txBody>
      </p:sp>
      <p:sp>
        <p:nvSpPr>
          <p:cNvPr id="7" name="Footer Placeholder 6">
            <a:extLst>
              <a:ext uri="{FF2B5EF4-FFF2-40B4-BE49-F238E27FC236}">
                <a16:creationId xmlns:a16="http://schemas.microsoft.com/office/drawing/2014/main" id="{CFFB0122-3F70-4522-A073-F15D2EC7C6BB}"/>
              </a:ext>
            </a:extLst>
          </p:cNvPr>
          <p:cNvSpPr>
            <a:spLocks noGrp="1"/>
          </p:cNvSpPr>
          <p:nvPr>
            <p:ph type="ftr" idx="11"/>
          </p:nvPr>
        </p:nvSpPr>
        <p:spPr/>
        <p:txBody>
          <a:bodyPr/>
          <a:lstStyle/>
          <a:p>
            <a:r>
              <a:rPr lang="en-GB"/>
              <a:t>Andrew Myles, Cisco</a:t>
            </a:r>
          </a:p>
        </p:txBody>
      </p:sp>
      <p:sp>
        <p:nvSpPr>
          <p:cNvPr id="8" name="Slide Number Placeholder 7">
            <a:extLst>
              <a:ext uri="{FF2B5EF4-FFF2-40B4-BE49-F238E27FC236}">
                <a16:creationId xmlns:a16="http://schemas.microsoft.com/office/drawing/2014/main" id="{DB82B959-09B1-4B24-978A-C17472ACDFF8}"/>
              </a:ext>
            </a:extLst>
          </p:cNvPr>
          <p:cNvSpPr>
            <a:spLocks noGrp="1"/>
          </p:cNvSpPr>
          <p:nvPr>
            <p:ph type="sldNum" idx="12"/>
          </p:nvPr>
        </p:nvSpPr>
        <p:spPr/>
        <p:txBody>
          <a:bodyPr/>
          <a:lstStyle/>
          <a:p>
            <a:r>
              <a:rPr lang="en-GB"/>
              <a:t>Slide </a:t>
            </a:r>
            <a:fld id="{DE40C9FC-4879-4F20-9ECA-A574A90476B7}" type="slidenum">
              <a:rPr lang="en-GB" smtClean="0"/>
              <a:pPr/>
              <a:t>12</a:t>
            </a:fld>
            <a:endParaRPr lang="en-GB"/>
          </a:p>
        </p:txBody>
      </p:sp>
      <p:sp>
        <p:nvSpPr>
          <p:cNvPr id="9" name="Date Placeholder 8">
            <a:extLst>
              <a:ext uri="{FF2B5EF4-FFF2-40B4-BE49-F238E27FC236}">
                <a16:creationId xmlns:a16="http://schemas.microsoft.com/office/drawing/2014/main" id="{AD84D471-9827-4C72-8795-07B2226A44F3}"/>
              </a:ext>
            </a:extLst>
          </p:cNvPr>
          <p:cNvSpPr>
            <a:spLocks noGrp="1"/>
          </p:cNvSpPr>
          <p:nvPr>
            <p:ph type="dt" idx="10"/>
          </p:nvPr>
        </p:nvSpPr>
        <p:spPr/>
        <p:txBody>
          <a:bodyPr/>
          <a:lstStyle/>
          <a:p>
            <a:r>
              <a:rPr lang="en-US" dirty="0"/>
              <a:t>September 2021</a:t>
            </a:r>
            <a:endParaRPr lang="en-GB" dirty="0"/>
          </a:p>
        </p:txBody>
      </p:sp>
    </p:spTree>
    <p:extLst>
      <p:ext uri="{BB962C8B-B14F-4D97-AF65-F5344CB8AC3E}">
        <p14:creationId xmlns:p14="http://schemas.microsoft.com/office/powerpoint/2010/main" val="19605675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3">
            <a:extLst>
              <a:ext uri="{FF2B5EF4-FFF2-40B4-BE49-F238E27FC236}">
                <a16:creationId xmlns:a16="http://schemas.microsoft.com/office/drawing/2014/main" id="{53607D87-D911-4AAE-AC26-EE4AA883B630}"/>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53F65341-4416-4F21-8C0D-746C493574B2}" type="slidenum">
              <a:rPr lang="en-US" altLang="en-US" sz="1200" b="0"/>
              <a:pPr>
                <a:spcBef>
                  <a:spcPct val="0"/>
                </a:spcBef>
                <a:buFontTx/>
                <a:buNone/>
              </a:pPr>
              <a:t>13</a:t>
            </a:fld>
            <a:endParaRPr lang="en-US" altLang="en-US" sz="1200" b="0"/>
          </a:p>
        </p:txBody>
      </p:sp>
      <p:sp>
        <p:nvSpPr>
          <p:cNvPr id="15365" name="Title 1">
            <a:extLst>
              <a:ext uri="{FF2B5EF4-FFF2-40B4-BE49-F238E27FC236}">
                <a16:creationId xmlns:a16="http://schemas.microsoft.com/office/drawing/2014/main" id="{E8F38565-1FDD-403A-A332-DA1F939C9E4D}"/>
              </a:ext>
            </a:extLst>
          </p:cNvPr>
          <p:cNvSpPr>
            <a:spLocks noGrp="1" noChangeArrowheads="1"/>
          </p:cNvSpPr>
          <p:nvPr>
            <p:ph type="title" idx="4294967295"/>
          </p:nvPr>
        </p:nvSpPr>
        <p:spPr>
          <a:xfrm>
            <a:off x="2274888" y="687388"/>
            <a:ext cx="7772400" cy="1066800"/>
          </a:xfrm>
        </p:spPr>
        <p:txBody>
          <a:bodyPr vert="horz" wrap="square" lIns="91440" tIns="45720" rIns="91440" bIns="45720" numCol="1" anchor="ctr" anchorCtr="0" compatLnSpc="1">
            <a:prstTxWarp prst="textNoShape">
              <a:avLst/>
            </a:prstTxWarp>
          </a:bodyPr>
          <a:lstStyle/>
          <a:p>
            <a:pPr algn="l"/>
            <a:r>
              <a:rPr lang="en-US" altLang="en-US"/>
              <a:t>IEEE 802 JTC1 SC will meet once in</a:t>
            </a:r>
            <a:br>
              <a:rPr lang="en-US" altLang="en-US"/>
            </a:br>
            <a:r>
              <a:rPr lang="en-US" altLang="en-US"/>
              <a:t>Sept 2021 </a:t>
            </a:r>
            <a:r>
              <a:rPr lang="en-AU" altLang="en-US"/>
              <a:t>(Tue, 14 Sept 4-6pm ET) </a:t>
            </a:r>
            <a:endParaRPr lang="en-US" altLang="en-US"/>
          </a:p>
        </p:txBody>
      </p:sp>
      <p:sp>
        <p:nvSpPr>
          <p:cNvPr id="3078" name="Content Placeholder 2">
            <a:extLst>
              <a:ext uri="{FF2B5EF4-FFF2-40B4-BE49-F238E27FC236}">
                <a16:creationId xmlns:a16="http://schemas.microsoft.com/office/drawing/2014/main" id="{209F2E36-1BFD-4F9C-84E2-627192E0D967}"/>
              </a:ext>
            </a:extLst>
          </p:cNvPr>
          <p:cNvSpPr>
            <a:spLocks noGrp="1"/>
          </p:cNvSpPr>
          <p:nvPr>
            <p:ph idx="4294967295"/>
          </p:nvPr>
        </p:nvSpPr>
        <p:spPr>
          <a:xfrm>
            <a:off x="2209800" y="1981200"/>
            <a:ext cx="7696200" cy="4343400"/>
          </a:xfrm>
        </p:spPr>
        <p:txBody>
          <a:bodyPr vert="horz" wrap="square" lIns="91440" tIns="45720" rIns="91440" bIns="45720" numCol="1" anchor="t" anchorCtr="0" compatLnSpc="1">
            <a:prstTxWarp prst="textNoShape">
              <a:avLst/>
            </a:prstTxWarp>
          </a:bodyPr>
          <a:lstStyle/>
          <a:p>
            <a:pPr marL="0" indent="0">
              <a:defRPr/>
            </a:pPr>
            <a:r>
              <a:rPr lang="en-AU" altLang="en-US" dirty="0"/>
              <a:t>Agenda items (11-21-1287) will include “the usual”:</a:t>
            </a:r>
          </a:p>
          <a:p>
            <a:pPr>
              <a:defRPr/>
            </a:pPr>
            <a:r>
              <a:rPr lang="en-AU" dirty="0"/>
              <a:t>Review status of PSDO process</a:t>
            </a:r>
          </a:p>
          <a:p>
            <a:pPr lvl="1">
              <a:defRPr/>
            </a:pPr>
            <a:r>
              <a:rPr lang="en-AU" dirty="0"/>
              <a:t>Review liaisons of drafts to SC6</a:t>
            </a:r>
          </a:p>
          <a:p>
            <a:pPr lvl="1">
              <a:defRPr/>
            </a:pPr>
            <a:r>
              <a:rPr lang="en-AU" dirty="0"/>
              <a:t>Review notifications of projects to SC6</a:t>
            </a:r>
          </a:p>
          <a:p>
            <a:pPr lvl="1">
              <a:defRPr/>
            </a:pPr>
            <a:r>
              <a:rPr lang="en-AU" dirty="0"/>
              <a:t>Review status of ballots</a:t>
            </a:r>
          </a:p>
          <a:p>
            <a:pPr lvl="2">
              <a:defRPr/>
            </a:pPr>
            <a:r>
              <a:rPr lang="en-AU" dirty="0"/>
              <a:t>802.11ax 60-day ballot particularly contentious, with IPR issues</a:t>
            </a:r>
          </a:p>
          <a:p>
            <a:pPr lvl="2">
              <a:defRPr/>
            </a:pPr>
            <a:r>
              <a:rPr lang="en-AU" dirty="0"/>
              <a:t>Similar issues apply to 802.11ay</a:t>
            </a:r>
          </a:p>
          <a:p>
            <a:pPr>
              <a:defRPr/>
            </a:pPr>
            <a:r>
              <a:rPr lang="en-AU" dirty="0"/>
              <a:t>Review SC6 activities</a:t>
            </a:r>
          </a:p>
          <a:p>
            <a:pPr lvl="1">
              <a:defRPr/>
            </a:pPr>
            <a:r>
              <a:rPr lang="en-AU" dirty="0"/>
              <a:t>Focus on Aug 2021 meeting</a:t>
            </a:r>
          </a:p>
          <a:p>
            <a:pPr lvl="2">
              <a:defRPr/>
            </a:pPr>
            <a:r>
              <a:rPr lang="en-AU" dirty="0"/>
              <a:t>Proposed feedback for HK NB wrt 802.11ax/be</a:t>
            </a:r>
          </a:p>
          <a:p>
            <a:pPr lvl="2">
              <a:defRPr/>
            </a:pPr>
            <a:r>
              <a:rPr lang="en-AU" dirty="0"/>
              <a:t>Review of NPWI’s, </a:t>
            </a:r>
            <a:r>
              <a:rPr lang="en-AU" dirty="0" err="1"/>
              <a:t>esp</a:t>
            </a:r>
            <a:r>
              <a:rPr lang="en-AU" dirty="0"/>
              <a:t> NWIP on Industrial Wireless Network</a:t>
            </a:r>
            <a:endParaRPr lang="en-AU" b="1" dirty="0"/>
          </a:p>
          <a:p>
            <a:pPr lvl="2">
              <a:defRPr/>
            </a:pPr>
            <a:r>
              <a:rPr lang="en-AU" dirty="0">
                <a:latin typeface="+mj-lt"/>
              </a:rPr>
              <a:t>Highlight</a:t>
            </a:r>
            <a:r>
              <a:rPr lang="en-AU" i="1" dirty="0">
                <a:latin typeface="+mj-lt"/>
              </a:rPr>
              <a:t> Wireless LAN Access Control  </a:t>
            </a:r>
            <a:r>
              <a:rPr lang="en-AU" dirty="0">
                <a:latin typeface="+mj-lt"/>
              </a:rPr>
              <a:t>standards</a:t>
            </a:r>
          </a:p>
        </p:txBody>
      </p:sp>
      <p:sp>
        <p:nvSpPr>
          <p:cNvPr id="2" name="Date Placeholder 1">
            <a:extLst>
              <a:ext uri="{FF2B5EF4-FFF2-40B4-BE49-F238E27FC236}">
                <a16:creationId xmlns:a16="http://schemas.microsoft.com/office/drawing/2014/main" id="{F6C8BD12-C77C-434C-92AE-B0DC95EEB3DC}"/>
              </a:ext>
            </a:extLst>
          </p:cNvPr>
          <p:cNvSpPr>
            <a:spLocks noGrp="1"/>
          </p:cNvSpPr>
          <p:nvPr>
            <p:ph type="dt" idx="10"/>
          </p:nvPr>
        </p:nvSpPr>
        <p:spPr/>
        <p:txBody>
          <a:bodyPr/>
          <a:lstStyle/>
          <a:p>
            <a:r>
              <a:rPr lang="en-US"/>
              <a:t>September 2021</a:t>
            </a:r>
            <a:endParaRPr lang="en-GB"/>
          </a:p>
        </p:txBody>
      </p:sp>
      <p:sp>
        <p:nvSpPr>
          <p:cNvPr id="3" name="Footer Placeholder 2">
            <a:extLst>
              <a:ext uri="{FF2B5EF4-FFF2-40B4-BE49-F238E27FC236}">
                <a16:creationId xmlns:a16="http://schemas.microsoft.com/office/drawing/2014/main" id="{2415B8B7-3914-413C-A8FC-9E10AF3652EB}"/>
              </a:ext>
            </a:extLst>
          </p:cNvPr>
          <p:cNvSpPr>
            <a:spLocks noGrp="1"/>
          </p:cNvSpPr>
          <p:nvPr>
            <p:ph type="ftr" idx="11"/>
          </p:nvPr>
        </p:nvSpPr>
        <p:spPr/>
        <p:txBody>
          <a:bodyPr/>
          <a:lstStyle/>
          <a:p>
            <a:r>
              <a:rPr lang="en-GB"/>
              <a:t>Andrew Myles, Cisco</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8A9EBA5F-46AC-425E-9815-4893AFCE45ED}"/>
              </a:ext>
            </a:extLst>
          </p:cNvPr>
          <p:cNvSpPr>
            <a:spLocks noGrp="1" noChangeArrowheads="1"/>
          </p:cNvSpPr>
          <p:nvPr>
            <p:ph type="title"/>
          </p:nvPr>
        </p:nvSpPr>
        <p:spPr/>
        <p:txBody>
          <a:bodyPr/>
          <a:lstStyle/>
          <a:p>
            <a:pPr algn="l"/>
            <a:r>
              <a:rPr lang="en-AU" altLang="en-US"/>
              <a:t>IEEE 802 has 117 standards in the PSDO pipeline</a:t>
            </a:r>
          </a:p>
        </p:txBody>
      </p:sp>
      <p:graphicFrame>
        <p:nvGraphicFramePr>
          <p:cNvPr id="6" name="Content Placeholder 5">
            <a:extLst>
              <a:ext uri="{FF2B5EF4-FFF2-40B4-BE49-F238E27FC236}">
                <a16:creationId xmlns:a16="http://schemas.microsoft.com/office/drawing/2014/main" id="{3339431B-BE71-41F0-86BE-28D974F214C8}"/>
              </a:ext>
            </a:extLst>
          </p:cNvPr>
          <p:cNvGraphicFramePr>
            <a:graphicFrameLocks/>
          </p:cNvGraphicFramePr>
          <p:nvPr/>
        </p:nvGraphicFramePr>
        <p:xfrm>
          <a:off x="2590800" y="2133600"/>
          <a:ext cx="5791200" cy="3708400"/>
        </p:xfrm>
        <a:graphic>
          <a:graphicData uri="http://schemas.openxmlformats.org/drawingml/2006/table">
            <a:tbl>
              <a:tblPr firstRow="1" bandRow="1">
                <a:tableStyleId>{21E4AEA4-8DFA-4A89-87EB-49C32662AFE0}</a:tableStyleId>
              </a:tblPr>
              <a:tblGrid>
                <a:gridCol w="1930400">
                  <a:extLst>
                    <a:ext uri="{9D8B030D-6E8A-4147-A177-3AD203B41FA5}">
                      <a16:colId xmlns:a16="http://schemas.microsoft.com/office/drawing/2014/main" val="20000"/>
                    </a:ext>
                  </a:extLst>
                </a:gridCol>
                <a:gridCol w="1930400">
                  <a:extLst>
                    <a:ext uri="{9D8B030D-6E8A-4147-A177-3AD203B41FA5}">
                      <a16:colId xmlns:a16="http://schemas.microsoft.com/office/drawing/2014/main" val="20001"/>
                    </a:ext>
                  </a:extLst>
                </a:gridCol>
                <a:gridCol w="1930400">
                  <a:extLst>
                    <a:ext uri="{9D8B030D-6E8A-4147-A177-3AD203B41FA5}">
                      <a16:colId xmlns:a16="http://schemas.microsoft.com/office/drawing/2014/main" val="20002"/>
                    </a:ext>
                  </a:extLst>
                </a:gridCol>
              </a:tblGrid>
              <a:tr h="370840">
                <a:tc>
                  <a:txBody>
                    <a:bodyPr/>
                    <a:lstStyle/>
                    <a:p>
                      <a:pPr algn="ctr"/>
                      <a:r>
                        <a:rPr lang="en-AU" sz="1800" dirty="0"/>
                        <a:t>WG</a:t>
                      </a:r>
                    </a:p>
                  </a:txBody>
                  <a:tcPr/>
                </a:tc>
                <a:tc>
                  <a:txBody>
                    <a:bodyPr/>
                    <a:lstStyle/>
                    <a:p>
                      <a:pPr algn="ctr"/>
                      <a:r>
                        <a:rPr lang="en-AU" sz="1800" dirty="0"/>
                        <a:t>Completed</a:t>
                      </a:r>
                    </a:p>
                  </a:txBody>
                  <a:tcPr/>
                </a:tc>
                <a:tc>
                  <a:txBody>
                    <a:bodyPr/>
                    <a:lstStyle/>
                    <a:p>
                      <a:pPr algn="ctr"/>
                      <a:r>
                        <a:rPr lang="en-AU" sz="1800" dirty="0"/>
                        <a:t>In-process</a:t>
                      </a:r>
                    </a:p>
                  </a:txBody>
                  <a:tcPr/>
                </a:tc>
                <a:extLst>
                  <a:ext uri="{0D108BD9-81ED-4DB2-BD59-A6C34878D82A}">
                    <a16:rowId xmlns:a16="http://schemas.microsoft.com/office/drawing/2014/main" val="10000"/>
                  </a:ext>
                </a:extLst>
              </a:tr>
              <a:tr h="370840">
                <a:tc>
                  <a:txBody>
                    <a:bodyPr/>
                    <a:lstStyle/>
                    <a:p>
                      <a:pPr algn="ctr"/>
                      <a:r>
                        <a:rPr lang="en-AU" sz="1800" b="1" dirty="0"/>
                        <a:t>802.1</a:t>
                      </a:r>
                    </a:p>
                  </a:txBody>
                  <a:tcPr/>
                </a:tc>
                <a:tc>
                  <a:txBody>
                    <a:bodyPr/>
                    <a:lstStyle/>
                    <a:p>
                      <a:pPr algn="ctr"/>
                      <a:r>
                        <a:rPr lang="en-AU" dirty="0"/>
                        <a:t>35</a:t>
                      </a:r>
                    </a:p>
                  </a:txBody>
                  <a:tcPr/>
                </a:tc>
                <a:tc>
                  <a:txBody>
                    <a:bodyPr/>
                    <a:lstStyle/>
                    <a:p>
                      <a:pPr algn="ctr"/>
                      <a:r>
                        <a:rPr lang="en-AU" dirty="0"/>
                        <a:t>19</a:t>
                      </a:r>
                    </a:p>
                  </a:txBody>
                  <a:tcPr/>
                </a:tc>
                <a:extLst>
                  <a:ext uri="{0D108BD9-81ED-4DB2-BD59-A6C34878D82A}">
                    <a16:rowId xmlns:a16="http://schemas.microsoft.com/office/drawing/2014/main" val="10001"/>
                  </a:ext>
                </a:extLst>
              </a:tr>
              <a:tr h="370840">
                <a:tc>
                  <a:txBody>
                    <a:bodyPr/>
                    <a:lstStyle/>
                    <a:p>
                      <a:pPr algn="ctr"/>
                      <a:r>
                        <a:rPr lang="en-AU" sz="1800" b="1" dirty="0"/>
                        <a:t>802.3</a:t>
                      </a:r>
                    </a:p>
                  </a:txBody>
                  <a:tcPr/>
                </a:tc>
                <a:tc>
                  <a:txBody>
                    <a:bodyPr/>
                    <a:lstStyle/>
                    <a:p>
                      <a:pPr algn="ctr"/>
                      <a:r>
                        <a:rPr lang="en-AU" dirty="0"/>
                        <a:t>17</a:t>
                      </a:r>
                    </a:p>
                  </a:txBody>
                  <a:tcPr/>
                </a:tc>
                <a:tc>
                  <a:txBody>
                    <a:bodyPr/>
                    <a:lstStyle/>
                    <a:p>
                      <a:pPr algn="ctr"/>
                      <a:r>
                        <a:rPr lang="en-AU" dirty="0"/>
                        <a:t>15</a:t>
                      </a:r>
                    </a:p>
                  </a:txBody>
                  <a:tcPr/>
                </a:tc>
                <a:extLst>
                  <a:ext uri="{0D108BD9-81ED-4DB2-BD59-A6C34878D82A}">
                    <a16:rowId xmlns:a16="http://schemas.microsoft.com/office/drawing/2014/main" val="10002"/>
                  </a:ext>
                </a:extLst>
              </a:tr>
              <a:tr h="370840">
                <a:tc>
                  <a:txBody>
                    <a:bodyPr/>
                    <a:lstStyle/>
                    <a:p>
                      <a:pPr algn="ctr"/>
                      <a:r>
                        <a:rPr lang="en-AU" sz="1800" b="1" dirty="0"/>
                        <a:t>802.11</a:t>
                      </a:r>
                    </a:p>
                  </a:txBody>
                  <a:tcPr/>
                </a:tc>
                <a:tc>
                  <a:txBody>
                    <a:bodyPr/>
                    <a:lstStyle/>
                    <a:p>
                      <a:pPr algn="ctr"/>
                      <a:r>
                        <a:rPr lang="en-AU" dirty="0"/>
                        <a:t>12</a:t>
                      </a:r>
                    </a:p>
                  </a:txBody>
                  <a:tcPr/>
                </a:tc>
                <a:tc>
                  <a:txBody>
                    <a:bodyPr/>
                    <a:lstStyle/>
                    <a:p>
                      <a:pPr algn="ctr"/>
                      <a:r>
                        <a:rPr lang="en-AU" dirty="0"/>
                        <a:t>9</a:t>
                      </a:r>
                    </a:p>
                  </a:txBody>
                  <a:tcPr/>
                </a:tc>
                <a:extLst>
                  <a:ext uri="{0D108BD9-81ED-4DB2-BD59-A6C34878D82A}">
                    <a16:rowId xmlns:a16="http://schemas.microsoft.com/office/drawing/2014/main" val="10003"/>
                  </a:ext>
                </a:extLst>
              </a:tr>
              <a:tr h="370840">
                <a:tc>
                  <a:txBody>
                    <a:bodyPr/>
                    <a:lstStyle/>
                    <a:p>
                      <a:pPr algn="ctr"/>
                      <a:r>
                        <a:rPr lang="en-AU" sz="1800" b="1" dirty="0"/>
                        <a:t>802.15</a:t>
                      </a:r>
                    </a:p>
                  </a:txBody>
                  <a:tcPr/>
                </a:tc>
                <a:tc>
                  <a:txBody>
                    <a:bodyPr/>
                    <a:lstStyle/>
                    <a:p>
                      <a:pPr algn="ctr"/>
                      <a:r>
                        <a:rPr lang="en-AU" dirty="0"/>
                        <a:t>3</a:t>
                      </a:r>
                    </a:p>
                  </a:txBody>
                  <a:tcPr/>
                </a:tc>
                <a:tc>
                  <a:txBody>
                    <a:bodyPr/>
                    <a:lstStyle/>
                    <a:p>
                      <a:pPr algn="ctr"/>
                      <a:r>
                        <a:rPr lang="en-AU" dirty="0"/>
                        <a:t>0</a:t>
                      </a:r>
                    </a:p>
                  </a:txBody>
                  <a:tcPr/>
                </a:tc>
                <a:extLst>
                  <a:ext uri="{0D108BD9-81ED-4DB2-BD59-A6C34878D82A}">
                    <a16:rowId xmlns:a16="http://schemas.microsoft.com/office/drawing/2014/main" val="10004"/>
                  </a:ext>
                </a:extLst>
              </a:tr>
              <a:tr h="370840">
                <a:tc>
                  <a:txBody>
                    <a:bodyPr/>
                    <a:lstStyle/>
                    <a:p>
                      <a:pPr algn="ctr"/>
                      <a:r>
                        <a:rPr lang="en-AU" sz="1800" b="1" dirty="0"/>
                        <a:t>802.16</a:t>
                      </a:r>
                    </a:p>
                  </a:txBody>
                  <a:tcPr/>
                </a:tc>
                <a:tc>
                  <a:txBody>
                    <a:bodyPr/>
                    <a:lstStyle/>
                    <a:p>
                      <a:pPr algn="ctr"/>
                      <a:r>
                        <a:rPr lang="en-AU" dirty="0"/>
                        <a:t>0</a:t>
                      </a:r>
                    </a:p>
                  </a:txBody>
                  <a:tcPr/>
                </a:tc>
                <a:tc>
                  <a:txBody>
                    <a:bodyPr/>
                    <a:lstStyle/>
                    <a:p>
                      <a:pPr algn="ctr"/>
                      <a:r>
                        <a:rPr lang="en-AU" dirty="0"/>
                        <a:t>0</a:t>
                      </a:r>
                    </a:p>
                  </a:txBody>
                  <a:tcPr/>
                </a:tc>
                <a:extLst>
                  <a:ext uri="{0D108BD9-81ED-4DB2-BD59-A6C34878D82A}">
                    <a16:rowId xmlns:a16="http://schemas.microsoft.com/office/drawing/2014/main" val="10005"/>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800" b="1" dirty="0"/>
                        <a:t>802.19</a:t>
                      </a:r>
                    </a:p>
                  </a:txBody>
                  <a:tcPr/>
                </a:tc>
                <a:tc>
                  <a:txBody>
                    <a:bodyPr/>
                    <a:lstStyle/>
                    <a:p>
                      <a:pPr algn="ctr"/>
                      <a:r>
                        <a:rPr lang="en-AU" dirty="0"/>
                        <a:t>0</a:t>
                      </a:r>
                    </a:p>
                  </a:txBody>
                  <a:tcPr/>
                </a:tc>
                <a:tc>
                  <a:txBody>
                    <a:bodyPr/>
                    <a:lstStyle/>
                    <a:p>
                      <a:pPr algn="ctr"/>
                      <a:r>
                        <a:rPr lang="en-AU" dirty="0"/>
                        <a:t>0</a:t>
                      </a:r>
                    </a:p>
                  </a:txBody>
                  <a:tcPr/>
                </a:tc>
                <a:extLst>
                  <a:ext uri="{0D108BD9-81ED-4DB2-BD59-A6C34878D82A}">
                    <a16:rowId xmlns:a16="http://schemas.microsoft.com/office/drawing/2014/main" val="10006"/>
                  </a:ext>
                </a:extLst>
              </a:tr>
              <a:tr h="370840">
                <a:tc>
                  <a:txBody>
                    <a:bodyPr/>
                    <a:lstStyle/>
                    <a:p>
                      <a:pPr algn="ctr"/>
                      <a:r>
                        <a:rPr lang="en-AU" sz="1800" b="1" dirty="0"/>
                        <a:t>802.21</a:t>
                      </a:r>
                    </a:p>
                  </a:txBody>
                  <a:tcPr/>
                </a:tc>
                <a:tc>
                  <a:txBody>
                    <a:bodyPr/>
                    <a:lstStyle/>
                    <a:p>
                      <a:pPr algn="ctr"/>
                      <a:r>
                        <a:rPr lang="en-AU" dirty="0"/>
                        <a:t>3</a:t>
                      </a:r>
                    </a:p>
                  </a:txBody>
                  <a:tcPr/>
                </a:tc>
                <a:tc>
                  <a:txBody>
                    <a:bodyPr/>
                    <a:lstStyle/>
                    <a:p>
                      <a:pPr algn="ctr"/>
                      <a:r>
                        <a:rPr lang="en-AU" dirty="0"/>
                        <a:t>0</a:t>
                      </a:r>
                    </a:p>
                  </a:txBody>
                  <a:tcPr/>
                </a:tc>
                <a:extLst>
                  <a:ext uri="{0D108BD9-81ED-4DB2-BD59-A6C34878D82A}">
                    <a16:rowId xmlns:a16="http://schemas.microsoft.com/office/drawing/2014/main" val="10007"/>
                  </a:ext>
                </a:extLst>
              </a:tr>
              <a:tr h="370840">
                <a:tc>
                  <a:txBody>
                    <a:bodyPr/>
                    <a:lstStyle/>
                    <a:p>
                      <a:pPr algn="ctr"/>
                      <a:r>
                        <a:rPr lang="en-AU" sz="1800" b="1" dirty="0"/>
                        <a:t>802.22</a:t>
                      </a:r>
                    </a:p>
                  </a:txBody>
                  <a:tcPr/>
                </a:tc>
                <a:tc>
                  <a:txBody>
                    <a:bodyPr/>
                    <a:lstStyle/>
                    <a:p>
                      <a:pPr algn="ctr"/>
                      <a:r>
                        <a:rPr lang="en-AU" dirty="0"/>
                        <a:t>3</a:t>
                      </a:r>
                    </a:p>
                  </a:txBody>
                  <a:tcPr>
                    <a:lnB w="12700" cap="flat" cmpd="sng" algn="ctr">
                      <a:solidFill>
                        <a:schemeClr val="tx1"/>
                      </a:solidFill>
                      <a:prstDash val="solid"/>
                      <a:round/>
                      <a:headEnd type="none" w="med" len="med"/>
                      <a:tailEnd type="none" w="med" len="med"/>
                    </a:lnB>
                  </a:tcPr>
                </a:tc>
                <a:tc>
                  <a:txBody>
                    <a:bodyPr/>
                    <a:lstStyle/>
                    <a:p>
                      <a:pPr algn="ctr"/>
                      <a:r>
                        <a:rPr lang="en-AU" dirty="0"/>
                        <a:t>1</a:t>
                      </a: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370840">
                <a:tc>
                  <a:txBody>
                    <a:bodyPr/>
                    <a:lstStyle/>
                    <a:p>
                      <a:pPr algn="ctr"/>
                      <a:r>
                        <a:rPr lang="en-AU" sz="1800" b="1" dirty="0"/>
                        <a:t>All</a:t>
                      </a:r>
                    </a:p>
                  </a:txBody>
                  <a:tcPr/>
                </a:tc>
                <a:tc>
                  <a:txBody>
                    <a:bodyPr/>
                    <a:lstStyle/>
                    <a:p>
                      <a:pPr algn="ctr"/>
                      <a:r>
                        <a:rPr lang="en-AU" b="1" dirty="0"/>
                        <a:t>73</a:t>
                      </a:r>
                    </a:p>
                  </a:txBody>
                  <a:tcPr>
                    <a:lnT w="12700" cap="flat" cmpd="sng" algn="ctr">
                      <a:solidFill>
                        <a:schemeClr val="tx1"/>
                      </a:solidFill>
                      <a:prstDash val="solid"/>
                      <a:round/>
                      <a:headEnd type="none" w="med" len="med"/>
                      <a:tailEnd type="none" w="med" len="med"/>
                    </a:lnT>
                  </a:tcPr>
                </a:tc>
                <a:tc>
                  <a:txBody>
                    <a:bodyPr/>
                    <a:lstStyle/>
                    <a:p>
                      <a:pPr algn="ctr"/>
                      <a:r>
                        <a:rPr lang="en-AU" b="1" dirty="0"/>
                        <a:t>44</a:t>
                      </a:r>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9"/>
                  </a:ext>
                </a:extLst>
              </a:tr>
            </a:tbl>
          </a:graphicData>
        </a:graphic>
      </p:graphicFrame>
      <p:sp>
        <p:nvSpPr>
          <p:cNvPr id="2" name="Date Placeholder 1">
            <a:extLst>
              <a:ext uri="{FF2B5EF4-FFF2-40B4-BE49-F238E27FC236}">
                <a16:creationId xmlns:a16="http://schemas.microsoft.com/office/drawing/2014/main" id="{ADAEE54C-DFE3-4166-ACE0-54FA92212FFD}"/>
              </a:ext>
            </a:extLst>
          </p:cNvPr>
          <p:cNvSpPr>
            <a:spLocks noGrp="1"/>
          </p:cNvSpPr>
          <p:nvPr>
            <p:ph type="dt" idx="15"/>
          </p:nvPr>
        </p:nvSpPr>
        <p:spPr/>
        <p:txBody>
          <a:bodyPr/>
          <a:lstStyle/>
          <a:p>
            <a:r>
              <a:rPr lang="en-US"/>
              <a:t>September 2021</a:t>
            </a:r>
            <a:endParaRPr lang="en-GB" dirty="0"/>
          </a:p>
        </p:txBody>
      </p:sp>
      <p:sp>
        <p:nvSpPr>
          <p:cNvPr id="3" name="Footer Placeholder 2">
            <a:extLst>
              <a:ext uri="{FF2B5EF4-FFF2-40B4-BE49-F238E27FC236}">
                <a16:creationId xmlns:a16="http://schemas.microsoft.com/office/drawing/2014/main" id="{3907992E-9079-4F22-84A0-638565C87A6A}"/>
              </a:ext>
            </a:extLst>
          </p:cNvPr>
          <p:cNvSpPr>
            <a:spLocks noGrp="1"/>
          </p:cNvSpPr>
          <p:nvPr>
            <p:ph type="ftr" idx="14"/>
          </p:nvPr>
        </p:nvSpPr>
        <p:spPr/>
        <p:txBody>
          <a:bodyPr/>
          <a:lstStyle/>
          <a:p>
            <a:r>
              <a:rPr lang="en-GB"/>
              <a:t>Andrew Myles, Cisco</a:t>
            </a:r>
            <a:endParaRPr lang="en-GB" dirty="0"/>
          </a:p>
        </p:txBody>
      </p:sp>
      <p:sp>
        <p:nvSpPr>
          <p:cNvPr id="4" name="Slide Number Placeholder 3">
            <a:extLst>
              <a:ext uri="{FF2B5EF4-FFF2-40B4-BE49-F238E27FC236}">
                <a16:creationId xmlns:a16="http://schemas.microsoft.com/office/drawing/2014/main" id="{7489C1AD-8A23-4C1C-8B8B-0CE39549465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0AE42343-B051-495D-A1AF-9ADB8F26A577}"/>
              </a:ext>
            </a:extLst>
          </p:cNvPr>
          <p:cNvSpPr>
            <a:spLocks noGrp="1" noChangeArrowheads="1"/>
          </p:cNvSpPr>
          <p:nvPr>
            <p:ph type="title"/>
          </p:nvPr>
        </p:nvSpPr>
        <p:spPr/>
        <p:txBody>
          <a:bodyPr/>
          <a:lstStyle/>
          <a:p>
            <a:r>
              <a:rPr lang="en-AU" altLang="en-US"/>
              <a:t>A large number of IEEE 802 submissions are in the PSDO balloting process</a:t>
            </a:r>
          </a:p>
        </p:txBody>
      </p:sp>
      <p:sp>
        <p:nvSpPr>
          <p:cNvPr id="18437" name="Slide Number Placeholder 5">
            <a:extLst>
              <a:ext uri="{FF2B5EF4-FFF2-40B4-BE49-F238E27FC236}">
                <a16:creationId xmlns:a16="http://schemas.microsoft.com/office/drawing/2014/main" id="{D0ED0B01-44CC-402E-9E83-89AC2CCB45FF}"/>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0E60F7CE-C627-4163-BA86-15AF2D1D8F0B}" type="slidenum">
              <a:rPr lang="en-US" altLang="en-US" sz="1200" b="0"/>
              <a:pPr>
                <a:spcBef>
                  <a:spcPct val="0"/>
                </a:spcBef>
                <a:buFontTx/>
                <a:buNone/>
              </a:pPr>
              <a:t>15</a:t>
            </a:fld>
            <a:endParaRPr lang="en-US" altLang="en-US" sz="1200" b="0"/>
          </a:p>
        </p:txBody>
      </p:sp>
      <p:sp>
        <p:nvSpPr>
          <p:cNvPr id="7" name="Content Placeholder 2">
            <a:extLst>
              <a:ext uri="{FF2B5EF4-FFF2-40B4-BE49-F238E27FC236}">
                <a16:creationId xmlns:a16="http://schemas.microsoft.com/office/drawing/2014/main" id="{6BBE9B60-02E2-4E12-AB4A-2713D7C3BAE0}"/>
              </a:ext>
            </a:extLst>
          </p:cNvPr>
          <p:cNvSpPr>
            <a:spLocks noGrp="1"/>
          </p:cNvSpPr>
          <p:nvPr>
            <p:ph idx="1"/>
          </p:nvPr>
        </p:nvSpPr>
        <p:spPr>
          <a:xfrm>
            <a:off x="2209800" y="1981200"/>
            <a:ext cx="2590800" cy="4114800"/>
          </a:xfrm>
        </p:spPr>
        <p:txBody>
          <a:bodyPr/>
          <a:lstStyle/>
          <a:p>
            <a:pPr lvl="2">
              <a:defRPr/>
            </a:pPr>
            <a:endParaRPr lang="en-AU" dirty="0"/>
          </a:p>
          <a:p>
            <a:pPr lvl="2">
              <a:defRPr/>
            </a:pPr>
            <a:endParaRPr lang="en-AU" dirty="0">
              <a:solidFill>
                <a:srgbClr val="FF0000"/>
              </a:solidFill>
            </a:endParaRPr>
          </a:p>
          <a:p>
            <a:pPr marL="182563" indent="-182563">
              <a:spcBef>
                <a:spcPts val="400"/>
              </a:spcBef>
              <a:defRPr/>
            </a:pPr>
            <a:endParaRPr lang="en-AU" sz="2000" b="0" dirty="0"/>
          </a:p>
          <a:p>
            <a:pPr>
              <a:defRPr/>
            </a:pPr>
            <a:endParaRPr lang="en-AU" sz="2000" dirty="0"/>
          </a:p>
        </p:txBody>
      </p:sp>
      <p:sp>
        <p:nvSpPr>
          <p:cNvPr id="18439" name="Content Placeholder 2">
            <a:extLst>
              <a:ext uri="{FF2B5EF4-FFF2-40B4-BE49-F238E27FC236}">
                <a16:creationId xmlns:a16="http://schemas.microsoft.com/office/drawing/2014/main" id="{89232CBD-8569-4672-8E0E-E798FE3C7C4F}"/>
              </a:ext>
            </a:extLst>
          </p:cNvPr>
          <p:cNvSpPr txBox="1">
            <a:spLocks noChangeArrowheads="1"/>
          </p:cNvSpPr>
          <p:nvPr/>
        </p:nvSpPr>
        <p:spPr bwMode="auto">
          <a:xfrm>
            <a:off x="4876800" y="1981200"/>
            <a:ext cx="25908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182563" indent="-182563">
              <a:spcBef>
                <a:spcPct val="20000"/>
              </a:spcBef>
              <a:buChar char="•"/>
              <a:defRPr sz="2400" b="1">
                <a:solidFill>
                  <a:schemeClr val="tx1"/>
                </a:solidFill>
                <a:latin typeface="Times New Roman" panose="02020603050405020304" pitchFamily="18" charset="0"/>
              </a:defRPr>
            </a:lvl1pPr>
            <a:lvl2pPr marL="182563" indent="-180975">
              <a:spcBef>
                <a:spcPct val="20000"/>
              </a:spcBef>
              <a:buChar char="–"/>
              <a:defRPr sz="2000">
                <a:solidFill>
                  <a:schemeClr val="tx1"/>
                </a:solidFill>
                <a:latin typeface="Times New Roman" panose="02020603050405020304" pitchFamily="18" charset="0"/>
              </a:defRPr>
            </a:lvl2pPr>
            <a:lvl3pPr marL="365125" indent="-180975">
              <a:spcBef>
                <a:spcPct val="20000"/>
              </a:spcBef>
              <a:buChar char="•"/>
              <a:defRPr>
                <a:solidFill>
                  <a:schemeClr val="tx1"/>
                </a:solidFill>
                <a:latin typeface="Times New Roman" panose="02020603050405020304" pitchFamily="18" charset="0"/>
              </a:defRPr>
            </a:lvl3pPr>
            <a:lvl4pPr marL="711200" indent="-344488">
              <a:spcBef>
                <a:spcPct val="20000"/>
              </a:spcBef>
              <a:buChar char="–"/>
              <a:defRPr sz="1600">
                <a:solidFill>
                  <a:schemeClr val="tx1"/>
                </a:solidFill>
                <a:latin typeface="Times New Roman" panose="02020603050405020304" pitchFamily="18" charset="0"/>
              </a:defRPr>
            </a:lvl4pPr>
            <a:lvl5pPr marL="969963" indent="-165100">
              <a:spcBef>
                <a:spcPct val="20000"/>
              </a:spcBef>
              <a:buChar char="•"/>
              <a:defRPr sz="1600">
                <a:solidFill>
                  <a:schemeClr val="tx1"/>
                </a:solidFill>
                <a:latin typeface="Times New Roman" panose="02020603050405020304" pitchFamily="18" charset="0"/>
              </a:defRPr>
            </a:lvl5pPr>
            <a:lvl6pPr marL="1427163" indent="-1651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1884363" indent="-1651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2341563" indent="-1651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2798763" indent="-1651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lvl="1"/>
            <a:endParaRPr lang="en-AU" altLang="en-US" sz="1600"/>
          </a:p>
          <a:p>
            <a:endParaRPr lang="en-AU" altLang="en-US"/>
          </a:p>
        </p:txBody>
      </p:sp>
      <p:graphicFrame>
        <p:nvGraphicFramePr>
          <p:cNvPr id="2" name="Table 2">
            <a:extLst>
              <a:ext uri="{FF2B5EF4-FFF2-40B4-BE49-F238E27FC236}">
                <a16:creationId xmlns:a16="http://schemas.microsoft.com/office/drawing/2014/main" id="{692D3073-C61C-444D-A6A7-8D95D2148F17}"/>
              </a:ext>
            </a:extLst>
          </p:cNvPr>
          <p:cNvGraphicFramePr>
            <a:graphicFrameLocks noGrp="1"/>
          </p:cNvGraphicFramePr>
          <p:nvPr/>
        </p:nvGraphicFramePr>
        <p:xfrm>
          <a:off x="2209801" y="1981200"/>
          <a:ext cx="7858125" cy="3689345"/>
        </p:xfrm>
        <a:graphic>
          <a:graphicData uri="http://schemas.openxmlformats.org/drawingml/2006/table">
            <a:tbl>
              <a:tblPr firstRow="1" bandRow="1">
                <a:tableStyleId>{93296810-A885-4BE3-A3E7-6D5BEEA58F35}</a:tableStyleId>
              </a:tblPr>
              <a:tblGrid>
                <a:gridCol w="1571625">
                  <a:extLst>
                    <a:ext uri="{9D8B030D-6E8A-4147-A177-3AD203B41FA5}">
                      <a16:colId xmlns:a16="http://schemas.microsoft.com/office/drawing/2014/main" val="20000"/>
                    </a:ext>
                  </a:extLst>
                </a:gridCol>
                <a:gridCol w="1571625">
                  <a:extLst>
                    <a:ext uri="{9D8B030D-6E8A-4147-A177-3AD203B41FA5}">
                      <a16:colId xmlns:a16="http://schemas.microsoft.com/office/drawing/2014/main" val="20001"/>
                    </a:ext>
                  </a:extLst>
                </a:gridCol>
                <a:gridCol w="1571625">
                  <a:extLst>
                    <a:ext uri="{9D8B030D-6E8A-4147-A177-3AD203B41FA5}">
                      <a16:colId xmlns:a16="http://schemas.microsoft.com/office/drawing/2014/main" val="20002"/>
                    </a:ext>
                  </a:extLst>
                </a:gridCol>
                <a:gridCol w="1571625">
                  <a:extLst>
                    <a:ext uri="{9D8B030D-6E8A-4147-A177-3AD203B41FA5}">
                      <a16:colId xmlns:a16="http://schemas.microsoft.com/office/drawing/2014/main" val="20003"/>
                    </a:ext>
                  </a:extLst>
                </a:gridCol>
                <a:gridCol w="1571625">
                  <a:extLst>
                    <a:ext uri="{9D8B030D-6E8A-4147-A177-3AD203B41FA5}">
                      <a16:colId xmlns:a16="http://schemas.microsoft.com/office/drawing/2014/main" val="20004"/>
                    </a:ext>
                  </a:extLst>
                </a:gridCol>
              </a:tblGrid>
              <a:tr h="33539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1" dirty="0">
                          <a:solidFill>
                            <a:schemeClr val="bg1"/>
                          </a:solidFill>
                        </a:rPr>
                        <a:t>60-day ballot</a:t>
                      </a:r>
                    </a:p>
                  </a:txBody>
                  <a:tcPr marT="45741" marB="45741">
                    <a:solidFill>
                      <a:schemeClr val="accent2"/>
                    </a:solidFill>
                  </a:tcPr>
                </a:tc>
                <a:tc gridSpan="3">
                  <a:txBody>
                    <a:bodyPr/>
                    <a:lstStyle/>
                    <a:p>
                      <a:pPr algn="ctr"/>
                      <a:r>
                        <a:rPr lang="en-AU" sz="1600" b="1" dirty="0">
                          <a:solidFill>
                            <a:schemeClr val="bg1"/>
                          </a:solidFill>
                        </a:rPr>
                        <a:t>FDIS</a:t>
                      </a:r>
                    </a:p>
                  </a:txBody>
                  <a:tcPr marT="45741" marB="45741">
                    <a:solidFill>
                      <a:schemeClr val="accent2"/>
                    </a:solidFill>
                  </a:tcPr>
                </a:tc>
                <a:tc hMerge="1">
                  <a:txBody>
                    <a:bodyPr/>
                    <a:lstStyle/>
                    <a:p>
                      <a:endParaRPr lang="en-AU"/>
                    </a:p>
                  </a:txBody>
                  <a:tcPr/>
                </a:tc>
                <a:tc hMerge="1">
                  <a:txBody>
                    <a:bodyPr/>
                    <a:lstStyle/>
                    <a:p>
                      <a:endParaRPr lang="en-AU" sz="1600" dirty="0">
                        <a:solidFill>
                          <a:schemeClr val="bg1"/>
                        </a:solidFill>
                      </a:endParaRPr>
                    </a:p>
                  </a:txBody>
                  <a:tcPr>
                    <a:solidFill>
                      <a:schemeClr val="accent2"/>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dirty="0"/>
                        <a:t>Waiting for publication</a:t>
                      </a:r>
                    </a:p>
                  </a:txBody>
                  <a:tcPr marT="45741" marB="45741">
                    <a:solidFill>
                      <a:schemeClr val="accent2"/>
                    </a:solidFill>
                  </a:tcPr>
                </a:tc>
                <a:extLst>
                  <a:ext uri="{0D108BD9-81ED-4DB2-BD59-A6C34878D82A}">
                    <a16:rowId xmlns:a16="http://schemas.microsoft.com/office/drawing/2014/main" val="10000"/>
                  </a:ext>
                </a:extLst>
              </a:tr>
              <a:tr h="33539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1" dirty="0">
                          <a:solidFill>
                            <a:schemeClr val="bg1"/>
                          </a:solidFill>
                        </a:rPr>
                        <a:t>Waiting</a:t>
                      </a:r>
                    </a:p>
                  </a:txBody>
                  <a:tcPr marT="45741" marB="45741">
                    <a:solidFill>
                      <a:schemeClr val="accent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1" dirty="0">
                          <a:solidFill>
                            <a:schemeClr val="bg1"/>
                          </a:solidFill>
                        </a:rPr>
                        <a:t>Waiting</a:t>
                      </a:r>
                    </a:p>
                  </a:txBody>
                  <a:tcPr marT="45741" marB="45741">
                    <a:solidFill>
                      <a:schemeClr val="accent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1" dirty="0">
                          <a:solidFill>
                            <a:schemeClr val="bg1"/>
                          </a:solidFill>
                        </a:rPr>
                        <a:t>In progress</a:t>
                      </a:r>
                    </a:p>
                  </a:txBody>
                  <a:tcPr marT="45741" marB="45741">
                    <a:solidFill>
                      <a:schemeClr val="accent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1" dirty="0">
                          <a:solidFill>
                            <a:schemeClr val="bg1"/>
                          </a:solidFill>
                        </a:rPr>
                        <a:t>Passed</a:t>
                      </a:r>
                    </a:p>
                  </a:txBody>
                  <a:tcPr marT="45741" marB="45741">
                    <a:solidFill>
                      <a:schemeClr val="accent2"/>
                    </a:solidFill>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dirty="0"/>
                        <a:t>Waiting for publication</a:t>
                      </a:r>
                    </a:p>
                  </a:txBody>
                  <a:tcPr>
                    <a:solidFill>
                      <a:schemeClr val="accent2"/>
                    </a:solidFill>
                  </a:tcPr>
                </a:tc>
                <a:extLst>
                  <a:ext uri="{0D108BD9-81ED-4DB2-BD59-A6C34878D82A}">
                    <a16:rowId xmlns:a16="http://schemas.microsoft.com/office/drawing/2014/main" val="10001"/>
                  </a:ext>
                </a:extLst>
              </a:tr>
              <a:tr h="33539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dirty="0">
                          <a:solidFill>
                            <a:schemeClr val="tx1"/>
                          </a:solidFill>
                        </a:rPr>
                        <a:t>802.11ba</a:t>
                      </a:r>
                    </a:p>
                  </a:txBody>
                  <a:tcPr marT="45741" marB="4574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kern="0" dirty="0">
                          <a:solidFill>
                            <a:schemeClr val="tx1"/>
                          </a:solidFill>
                        </a:rPr>
                        <a:t>802.3cr</a:t>
                      </a:r>
                    </a:p>
                  </a:txBody>
                  <a:tcPr marT="45741" marB="45741">
                    <a:solidFill>
                      <a:srgbClr val="E8E8F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kern="0" dirty="0">
                          <a:solidFill>
                            <a:schemeClr val="tx1"/>
                          </a:solidFill>
                        </a:rPr>
                        <a:t>802.1AS-REV</a:t>
                      </a:r>
                    </a:p>
                  </a:txBody>
                  <a:tcPr marT="45741" marB="4574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kern="0" dirty="0">
                          <a:solidFill>
                            <a:schemeClr val="tx1"/>
                          </a:solidFill>
                        </a:rPr>
                        <a:t>802.1Qcc</a:t>
                      </a:r>
                      <a:endParaRPr lang="en-AU" sz="1600" dirty="0">
                        <a:solidFill>
                          <a:schemeClr val="tx1"/>
                        </a:solidFill>
                      </a:endParaRPr>
                    </a:p>
                  </a:txBody>
                  <a:tcPr marT="45741" marB="4574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dirty="0">
                          <a:solidFill>
                            <a:schemeClr val="tx1"/>
                          </a:solidFill>
                        </a:rPr>
                        <a:t>8</a:t>
                      </a:r>
                      <a:r>
                        <a:rPr lang="en-AU" sz="1600" kern="0" dirty="0">
                          <a:solidFill>
                            <a:schemeClr val="tx1"/>
                          </a:solidFill>
                        </a:rPr>
                        <a:t>02.1Qcp</a:t>
                      </a:r>
                      <a:endParaRPr lang="en-AU" sz="1600" dirty="0">
                        <a:solidFill>
                          <a:schemeClr val="tx1"/>
                        </a:solidFill>
                      </a:endParaRPr>
                    </a:p>
                  </a:txBody>
                  <a:tcPr marT="45741" marB="45741"/>
                </a:tc>
                <a:extLst>
                  <a:ext uri="{0D108BD9-81ED-4DB2-BD59-A6C34878D82A}">
                    <a16:rowId xmlns:a16="http://schemas.microsoft.com/office/drawing/2014/main" val="10002"/>
                  </a:ext>
                </a:extLst>
              </a:tr>
              <a:tr h="33539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b="1" dirty="0">
                          <a:solidFill>
                            <a:schemeClr val="bg1"/>
                          </a:solidFill>
                        </a:rPr>
                        <a:t>In progress</a:t>
                      </a:r>
                    </a:p>
                  </a:txBody>
                  <a:tcPr marT="45741" marB="45741">
                    <a:solidFill>
                      <a:schemeClr val="accent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dirty="0">
                          <a:solidFill>
                            <a:schemeClr val="tx1"/>
                          </a:solidFill>
                        </a:rPr>
                        <a:t>802.3cu</a:t>
                      </a:r>
                      <a:endParaRPr lang="en-AU" sz="1600" kern="0" dirty="0">
                        <a:solidFill>
                          <a:schemeClr val="tx1"/>
                        </a:solidFill>
                      </a:endParaRPr>
                    </a:p>
                  </a:txBody>
                  <a:tcPr marT="45741" marB="4574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dirty="0">
                          <a:solidFill>
                            <a:schemeClr val="tx1"/>
                          </a:solidFill>
                        </a:rPr>
                        <a:t>802.1X</a:t>
                      </a:r>
                    </a:p>
                  </a:txBody>
                  <a:tcPr marT="45741" marB="45741">
                    <a:solidFill>
                      <a:srgbClr val="CDCD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dirty="0">
                          <a:solidFill>
                            <a:schemeClr val="tx1"/>
                          </a:solidFill>
                        </a:rPr>
                        <a:t>802.1CMde</a:t>
                      </a:r>
                    </a:p>
                  </a:txBody>
                  <a:tcPr marT="45741" marB="45741">
                    <a:solidFill>
                      <a:srgbClr val="CDCD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kern="0" dirty="0">
                          <a:solidFill>
                            <a:schemeClr val="tx1"/>
                          </a:solidFill>
                        </a:rPr>
                        <a:t>802.1Qcy</a:t>
                      </a:r>
                      <a:endParaRPr lang="en-AU" sz="1600" dirty="0">
                        <a:solidFill>
                          <a:schemeClr val="tx1"/>
                        </a:solidFill>
                      </a:endParaRPr>
                    </a:p>
                  </a:txBody>
                  <a:tcPr marT="45741" marB="45741">
                    <a:solidFill>
                      <a:srgbClr val="CDCDE6"/>
                    </a:solidFill>
                  </a:tcPr>
                </a:tc>
                <a:extLst>
                  <a:ext uri="{0D108BD9-81ED-4DB2-BD59-A6C34878D82A}">
                    <a16:rowId xmlns:a16="http://schemas.microsoft.com/office/drawing/2014/main" val="10003"/>
                  </a:ext>
                </a:extLst>
              </a:tr>
              <a:tr h="335395">
                <a:tc>
                  <a:txBody>
                    <a:bodyPr/>
                    <a:lstStyle/>
                    <a:p>
                      <a:pPr lvl="0">
                        <a:defRPr/>
                      </a:pPr>
                      <a:r>
                        <a:rPr lang="en-AU" sz="1600" dirty="0">
                          <a:solidFill>
                            <a:schemeClr val="tx1"/>
                          </a:solidFill>
                        </a:rPr>
                        <a:t>802.1CS</a:t>
                      </a:r>
                    </a:p>
                  </a:txBody>
                  <a:tcPr marT="45741" marB="4574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kern="0" dirty="0">
                          <a:solidFill>
                            <a:schemeClr val="tx1"/>
                          </a:solidFill>
                        </a:rPr>
                        <a:t>802.22 (restart)</a:t>
                      </a:r>
                    </a:p>
                  </a:txBody>
                  <a:tcPr marT="45741" marB="4574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dirty="0">
                          <a:solidFill>
                            <a:schemeClr val="tx1"/>
                          </a:solidFill>
                        </a:rPr>
                        <a:t>802.3bt</a:t>
                      </a:r>
                    </a:p>
                  </a:txBody>
                  <a:tcPr marT="45741" marB="4574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dirty="0">
                          <a:solidFill>
                            <a:schemeClr val="tx1"/>
                          </a:solidFill>
                        </a:rPr>
                        <a:t>802.3cn</a:t>
                      </a:r>
                    </a:p>
                  </a:txBody>
                  <a:tcPr marT="45741" marB="45741">
                    <a:solidFill>
                      <a:srgbClr val="E8E8F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kern="0" dirty="0">
                          <a:solidFill>
                            <a:schemeClr val="tx1"/>
                          </a:solidFill>
                        </a:rPr>
                        <a:t>802.1AX-REV</a:t>
                      </a:r>
                      <a:endParaRPr lang="en-AU" sz="1600" dirty="0">
                        <a:solidFill>
                          <a:schemeClr val="tx1"/>
                        </a:solidFill>
                      </a:endParaRPr>
                    </a:p>
                  </a:txBody>
                  <a:tcPr marT="45741" marB="45741">
                    <a:solidFill>
                      <a:srgbClr val="E8E8F3"/>
                    </a:solidFill>
                  </a:tcPr>
                </a:tc>
                <a:extLst>
                  <a:ext uri="{0D108BD9-81ED-4DB2-BD59-A6C34878D82A}">
                    <a16:rowId xmlns:a16="http://schemas.microsoft.com/office/drawing/2014/main" val="10004"/>
                  </a:ext>
                </a:extLst>
              </a:tr>
              <a:tr h="33539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dirty="0">
                          <a:solidFill>
                            <a:schemeClr val="tx1"/>
                          </a:solidFill>
                        </a:rPr>
                        <a:t>802.3ct</a:t>
                      </a:r>
                    </a:p>
                  </a:txBody>
                  <a:tcPr marT="45741" marB="45741">
                    <a:solidFill>
                      <a:srgbClr val="CDCD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dirty="0">
                          <a:solidFill>
                            <a:schemeClr val="tx1"/>
                          </a:solidFill>
                        </a:rPr>
                        <a:t>802.11md</a:t>
                      </a:r>
                    </a:p>
                  </a:txBody>
                  <a:tcPr marT="45741" marB="45741">
                    <a:solidFill>
                      <a:srgbClr val="CDCD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dirty="0">
                          <a:solidFill>
                            <a:schemeClr val="tx1"/>
                          </a:solidFill>
                        </a:rPr>
                        <a:t>802.3cb</a:t>
                      </a:r>
                    </a:p>
                  </a:txBody>
                  <a:tcPr marT="45741" marB="45741">
                    <a:solidFill>
                      <a:srgbClr val="CDCD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dirty="0">
                          <a:solidFill>
                            <a:schemeClr val="tx1"/>
                          </a:solidFill>
                        </a:rPr>
                        <a:t>802.3cq</a:t>
                      </a:r>
                    </a:p>
                  </a:txBody>
                  <a:tcPr marT="45741" marB="45741">
                    <a:solidFill>
                      <a:srgbClr val="CDCD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AU" sz="1600" dirty="0">
                        <a:solidFill>
                          <a:schemeClr val="tx1"/>
                        </a:solidFill>
                      </a:endParaRPr>
                    </a:p>
                  </a:txBody>
                  <a:tcPr marT="45741" marB="45741">
                    <a:solidFill>
                      <a:srgbClr val="CDCDE6"/>
                    </a:solidFill>
                  </a:tcPr>
                </a:tc>
                <a:extLst>
                  <a:ext uri="{0D108BD9-81ED-4DB2-BD59-A6C34878D82A}">
                    <a16:rowId xmlns:a16="http://schemas.microsoft.com/office/drawing/2014/main" val="10005"/>
                  </a:ext>
                </a:extLst>
              </a:tr>
              <a:tr h="33539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dirty="0">
                          <a:solidFill>
                            <a:schemeClr val="tx1"/>
                          </a:solidFill>
                        </a:rPr>
                        <a:t>802.3cv</a:t>
                      </a:r>
                    </a:p>
                  </a:txBody>
                  <a:tcPr marT="45741" marB="45741">
                    <a:solidFill>
                      <a:schemeClr val="accent6">
                        <a:tint val="2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AU" sz="1600" kern="0" dirty="0">
                        <a:solidFill>
                          <a:schemeClr val="tx1"/>
                        </a:solidFill>
                      </a:endParaRPr>
                    </a:p>
                  </a:txBody>
                  <a:tcPr marT="45741" marB="45741">
                    <a:solidFill>
                      <a:schemeClr val="accent6">
                        <a:tint val="2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altLang="en-US" sz="1600" dirty="0">
                          <a:solidFill>
                            <a:schemeClr val="tx1"/>
                          </a:solidFill>
                        </a:rPr>
                        <a:t>802.3cd</a:t>
                      </a:r>
                    </a:p>
                  </a:txBody>
                  <a:tcPr marT="45741" marB="45741">
                    <a:solidFill>
                      <a:schemeClr val="accent6">
                        <a:tint val="2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dirty="0">
                          <a:solidFill>
                            <a:schemeClr val="tx1"/>
                          </a:solidFill>
                        </a:rPr>
                        <a:t>802.3cm</a:t>
                      </a:r>
                    </a:p>
                  </a:txBody>
                  <a:tcPr marT="45741" marB="45741">
                    <a:solidFill>
                      <a:schemeClr val="accent6">
                        <a:tint val="20000"/>
                      </a:schemeClr>
                    </a:solidFill>
                  </a:tcPr>
                </a:tc>
                <a:tc>
                  <a:txBody>
                    <a:bodyPr/>
                    <a:lstStyle/>
                    <a:p>
                      <a:endParaRPr lang="en-AU" sz="1600" dirty="0">
                        <a:solidFill>
                          <a:schemeClr val="tx1"/>
                        </a:solidFill>
                      </a:endParaRPr>
                    </a:p>
                  </a:txBody>
                  <a:tcPr marT="45741" marB="45741">
                    <a:solidFill>
                      <a:schemeClr val="accent6">
                        <a:tint val="20000"/>
                      </a:schemeClr>
                    </a:solidFill>
                  </a:tcPr>
                </a:tc>
                <a:extLst>
                  <a:ext uri="{0D108BD9-81ED-4DB2-BD59-A6C34878D82A}">
                    <a16:rowId xmlns:a16="http://schemas.microsoft.com/office/drawing/2014/main" val="10006"/>
                  </a:ext>
                </a:extLst>
              </a:tr>
              <a:tr h="33539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dirty="0">
                          <a:solidFill>
                            <a:schemeClr val="tx1"/>
                          </a:solidFill>
                        </a:rPr>
                        <a:t>802.3cp</a:t>
                      </a:r>
                    </a:p>
                  </a:txBody>
                  <a:tcPr marT="45741" marB="45741">
                    <a:solidFill>
                      <a:srgbClr val="CDCD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AU" sz="1600" dirty="0">
                        <a:solidFill>
                          <a:schemeClr val="tx1"/>
                        </a:solidFill>
                      </a:endParaRPr>
                    </a:p>
                  </a:txBody>
                  <a:tcPr marT="45741" marB="45741">
                    <a:solidFill>
                      <a:srgbClr val="CDCD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altLang="en-US" sz="1600" dirty="0">
                          <a:solidFill>
                            <a:schemeClr val="tx1"/>
                          </a:solidFill>
                        </a:rPr>
                        <a:t>802.3cg</a:t>
                      </a:r>
                    </a:p>
                  </a:txBody>
                  <a:tcPr marT="45741" marB="45741">
                    <a:solidFill>
                      <a:srgbClr val="CDCD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dirty="0">
                          <a:solidFill>
                            <a:schemeClr val="tx1"/>
                          </a:solidFill>
                        </a:rPr>
                        <a:t>802.3ch</a:t>
                      </a:r>
                    </a:p>
                  </a:txBody>
                  <a:tcPr marT="45741" marB="45741">
                    <a:solidFill>
                      <a:srgbClr val="CDCDE6"/>
                    </a:solidFill>
                  </a:tcPr>
                </a:tc>
                <a:tc>
                  <a:txBody>
                    <a:bodyPr/>
                    <a:lstStyle/>
                    <a:p>
                      <a:endParaRPr lang="en-AU" sz="1600" dirty="0">
                        <a:solidFill>
                          <a:schemeClr val="tx1"/>
                        </a:solidFill>
                      </a:endParaRPr>
                    </a:p>
                  </a:txBody>
                  <a:tcPr marT="45741" marB="45741">
                    <a:solidFill>
                      <a:srgbClr val="CDCDE6"/>
                    </a:solidFill>
                  </a:tcPr>
                </a:tc>
                <a:extLst>
                  <a:ext uri="{0D108BD9-81ED-4DB2-BD59-A6C34878D82A}">
                    <a16:rowId xmlns:a16="http://schemas.microsoft.com/office/drawing/2014/main" val="10007"/>
                  </a:ext>
                </a:extLst>
              </a:tr>
              <a:tr h="33539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dirty="0">
                          <a:solidFill>
                            <a:schemeClr val="tx1"/>
                          </a:solidFill>
                        </a:rPr>
                        <a:t>802.11ay</a:t>
                      </a:r>
                    </a:p>
                  </a:txBody>
                  <a:tcPr marT="45741" marB="45741">
                    <a:solidFill>
                      <a:schemeClr val="accent6">
                        <a:tint val="2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AU" sz="1600" dirty="0">
                        <a:solidFill>
                          <a:schemeClr val="tx1"/>
                        </a:solidFill>
                      </a:endParaRPr>
                    </a:p>
                  </a:txBody>
                  <a:tcPr marT="45741" marB="45741">
                    <a:solidFill>
                      <a:schemeClr val="accent6">
                        <a:tint val="2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altLang="en-US" sz="1600" dirty="0">
                          <a:solidFill>
                            <a:schemeClr val="tx1"/>
                          </a:solidFill>
                        </a:rPr>
                        <a:t>802.3ca</a:t>
                      </a:r>
                    </a:p>
                  </a:txBody>
                  <a:tcPr marT="45741" marB="45741">
                    <a:solidFill>
                      <a:schemeClr val="accent6">
                        <a:tint val="2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AU" sz="1600" dirty="0">
                        <a:solidFill>
                          <a:schemeClr val="tx1"/>
                        </a:solidFill>
                      </a:endParaRPr>
                    </a:p>
                  </a:txBody>
                  <a:tcPr marT="45741" marB="45741">
                    <a:solidFill>
                      <a:schemeClr val="accent6">
                        <a:tint val="20000"/>
                      </a:schemeClr>
                    </a:solidFill>
                  </a:tcPr>
                </a:tc>
                <a:tc>
                  <a:txBody>
                    <a:bodyPr/>
                    <a:lstStyle/>
                    <a:p>
                      <a:endParaRPr lang="en-AU" sz="1600" dirty="0">
                        <a:solidFill>
                          <a:schemeClr val="tx1"/>
                        </a:solidFill>
                      </a:endParaRPr>
                    </a:p>
                  </a:txBody>
                  <a:tcPr marT="45741" marB="45741">
                    <a:solidFill>
                      <a:schemeClr val="accent6">
                        <a:tint val="20000"/>
                      </a:schemeClr>
                    </a:solidFill>
                  </a:tcPr>
                </a:tc>
                <a:extLst>
                  <a:ext uri="{0D108BD9-81ED-4DB2-BD59-A6C34878D82A}">
                    <a16:rowId xmlns:a16="http://schemas.microsoft.com/office/drawing/2014/main" val="10008"/>
                  </a:ext>
                </a:extLst>
              </a:tr>
              <a:tr h="33539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b="1" dirty="0">
                          <a:solidFill>
                            <a:schemeClr val="bg1"/>
                          </a:solidFill>
                        </a:rPr>
                        <a:t>Passed</a:t>
                      </a:r>
                    </a:p>
                  </a:txBody>
                  <a:tcPr marT="45741" marB="45741">
                    <a:solidFill>
                      <a:schemeClr val="accent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AU" sz="1600" dirty="0">
                        <a:solidFill>
                          <a:schemeClr val="tx1"/>
                        </a:solidFill>
                      </a:endParaRPr>
                    </a:p>
                  </a:txBody>
                  <a:tcPr marT="45741" marB="45741">
                    <a:solidFill>
                      <a:srgbClr val="CDCD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dirty="0">
                          <a:solidFill>
                            <a:schemeClr val="tx1"/>
                          </a:solidFill>
                        </a:rPr>
                        <a:t>802.3.2</a:t>
                      </a:r>
                    </a:p>
                  </a:txBody>
                  <a:tcPr marT="45741" marB="45741">
                    <a:solidFill>
                      <a:srgbClr val="CDCD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AU" sz="1600" dirty="0">
                        <a:solidFill>
                          <a:schemeClr val="tx1"/>
                        </a:solidFill>
                      </a:endParaRPr>
                    </a:p>
                  </a:txBody>
                  <a:tcPr marT="45741" marB="45741">
                    <a:solidFill>
                      <a:srgbClr val="CDCDE6"/>
                    </a:solidFill>
                  </a:tcPr>
                </a:tc>
                <a:tc>
                  <a:txBody>
                    <a:bodyPr/>
                    <a:lstStyle/>
                    <a:p>
                      <a:endParaRPr lang="en-AU" sz="1600" dirty="0">
                        <a:solidFill>
                          <a:schemeClr val="tx1"/>
                        </a:solidFill>
                      </a:endParaRPr>
                    </a:p>
                  </a:txBody>
                  <a:tcPr marT="45741" marB="45741">
                    <a:solidFill>
                      <a:srgbClr val="CDCDE6"/>
                    </a:solidFill>
                  </a:tcPr>
                </a:tc>
                <a:extLst>
                  <a:ext uri="{0D108BD9-81ED-4DB2-BD59-A6C34878D82A}">
                    <a16:rowId xmlns:a16="http://schemas.microsoft.com/office/drawing/2014/main" val="10009"/>
                  </a:ext>
                </a:extLst>
              </a:tr>
              <a:tr h="335395">
                <a:tc>
                  <a:txBody>
                    <a:bodyPr/>
                    <a:lstStyle/>
                    <a:p>
                      <a:pPr lvl="0">
                        <a:defRPr/>
                      </a:pPr>
                      <a:r>
                        <a:rPr lang="en-AU" sz="1600" b="0" dirty="0">
                          <a:solidFill>
                            <a:schemeClr val="tx1"/>
                          </a:solidFill>
                        </a:rPr>
                        <a:t>802.11ax</a:t>
                      </a:r>
                    </a:p>
                  </a:txBody>
                  <a:tcPr marT="45741" marB="45741">
                    <a:solidFill>
                      <a:srgbClr val="E8E8F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AU" altLang="en-US" sz="1600" dirty="0">
                        <a:solidFill>
                          <a:srgbClr val="FF0000"/>
                        </a:solidFill>
                      </a:endParaRPr>
                    </a:p>
                  </a:txBody>
                  <a:tcPr marT="45741" marB="45741">
                    <a:solidFill>
                      <a:srgbClr val="E8E8F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AU" sz="1600" dirty="0">
                        <a:solidFill>
                          <a:srgbClr val="FF0000"/>
                        </a:solidFill>
                      </a:endParaRPr>
                    </a:p>
                  </a:txBody>
                  <a:tcPr marT="45741" marB="45741">
                    <a:solidFill>
                      <a:srgbClr val="E8E8F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AU" sz="1600" dirty="0"/>
                    </a:p>
                  </a:txBody>
                  <a:tcPr marT="45741" marB="45741">
                    <a:solidFill>
                      <a:srgbClr val="E8E8F3"/>
                    </a:solidFill>
                  </a:tcPr>
                </a:tc>
                <a:tc>
                  <a:txBody>
                    <a:bodyPr/>
                    <a:lstStyle/>
                    <a:p>
                      <a:endParaRPr lang="en-AU" sz="1600" dirty="0"/>
                    </a:p>
                  </a:txBody>
                  <a:tcPr marT="45741" marB="45741">
                    <a:solidFill>
                      <a:srgbClr val="E8E8F3"/>
                    </a:solidFill>
                  </a:tcPr>
                </a:tc>
                <a:extLst>
                  <a:ext uri="{0D108BD9-81ED-4DB2-BD59-A6C34878D82A}">
                    <a16:rowId xmlns:a16="http://schemas.microsoft.com/office/drawing/2014/main" val="10010"/>
                  </a:ext>
                </a:extLst>
              </a:tr>
            </a:tbl>
          </a:graphicData>
        </a:graphic>
      </p:graphicFrame>
      <p:sp>
        <p:nvSpPr>
          <p:cNvPr id="3" name="Date Placeholder 2">
            <a:extLst>
              <a:ext uri="{FF2B5EF4-FFF2-40B4-BE49-F238E27FC236}">
                <a16:creationId xmlns:a16="http://schemas.microsoft.com/office/drawing/2014/main" id="{19F632B6-E12E-440A-AD5D-30252ACFEE50}"/>
              </a:ext>
            </a:extLst>
          </p:cNvPr>
          <p:cNvSpPr>
            <a:spLocks noGrp="1"/>
          </p:cNvSpPr>
          <p:nvPr>
            <p:ph type="dt" idx="15"/>
          </p:nvPr>
        </p:nvSpPr>
        <p:spPr/>
        <p:txBody>
          <a:bodyPr/>
          <a:lstStyle/>
          <a:p>
            <a:r>
              <a:rPr lang="en-US"/>
              <a:t>September 2021</a:t>
            </a:r>
            <a:endParaRPr lang="en-GB" dirty="0"/>
          </a:p>
        </p:txBody>
      </p:sp>
      <p:sp>
        <p:nvSpPr>
          <p:cNvPr id="4" name="Footer Placeholder 3">
            <a:extLst>
              <a:ext uri="{FF2B5EF4-FFF2-40B4-BE49-F238E27FC236}">
                <a16:creationId xmlns:a16="http://schemas.microsoft.com/office/drawing/2014/main" id="{89EAAB44-27A0-4C06-B6D7-8419D620EB10}"/>
              </a:ext>
            </a:extLst>
          </p:cNvPr>
          <p:cNvSpPr>
            <a:spLocks noGrp="1"/>
          </p:cNvSpPr>
          <p:nvPr>
            <p:ph type="ftr" idx="14"/>
          </p:nvPr>
        </p:nvSpPr>
        <p:spPr/>
        <p:txBody>
          <a:bodyPr/>
          <a:lstStyle/>
          <a:p>
            <a:r>
              <a:rPr lang="en-GB"/>
              <a:t>Andrew Myles, Cisco</a:t>
            </a:r>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REVme</a:t>
            </a:r>
            <a:r>
              <a:rPr lang="en-US" altLang="en-US"/>
              <a:t> (Maintenance) Summary </a:t>
            </a:r>
            <a:endParaRPr lang="en-GB" dirty="0"/>
          </a:p>
        </p:txBody>
      </p:sp>
      <p:sp>
        <p:nvSpPr>
          <p:cNvPr id="5122" name="Rectangle 2"/>
          <p:cNvSpPr>
            <a:spLocks noGrp="1" noChangeArrowheads="1"/>
          </p:cNvSpPr>
          <p:nvPr>
            <p:ph idx="1"/>
          </p:nvPr>
        </p:nvSpPr>
        <p:spPr>
          <a:xfrm>
            <a:off x="914401" y="1751015"/>
            <a:ext cx="10361084" cy="4343400"/>
          </a:xfrm>
          <a:ln/>
        </p:spPr>
        <p:txBody>
          <a:bodyPr/>
          <a:lstStyle/>
          <a:p>
            <a:pPr>
              <a:buFontTx/>
              <a:buNone/>
              <a:defRPr/>
            </a:pPr>
            <a:r>
              <a:rPr lang="en-US" altLang="en-US" sz="1800" dirty="0">
                <a:ea typeface="ＭＳ Ｐゴシック" panose="020B0600070205080204" pitchFamily="34" charset="-128"/>
              </a:rPr>
              <a:t>Status:</a:t>
            </a:r>
          </a:p>
          <a:p>
            <a:pPr lvl="1">
              <a:buFont typeface="Arial" panose="020B0604020202020204" pitchFamily="34" charset="0"/>
              <a:buChar char="•"/>
              <a:defRPr/>
            </a:pPr>
            <a:r>
              <a:rPr lang="en-US" altLang="en-US" sz="1400" dirty="0">
                <a:ea typeface="ＭＳ Ｐゴシック" panose="020B0600070205080204" pitchFamily="34" charset="-128"/>
              </a:rPr>
              <a:t>Continue to resolve comments received from CC on D0.00</a:t>
            </a:r>
          </a:p>
          <a:p>
            <a:pPr lvl="2">
              <a:buFont typeface="Arial" panose="020B0604020202020204" pitchFamily="34" charset="0"/>
              <a:buChar char="•"/>
              <a:defRPr/>
            </a:pPr>
            <a:r>
              <a:rPr lang="en-US" altLang="en-US" sz="1200" dirty="0">
                <a:ea typeface="ＭＳ Ｐゴシック" panose="020B0600070205080204" pitchFamily="34" charset="-128"/>
              </a:rPr>
              <a:t>Result: 604 comments received ( 180 Editorial, 424 Technical)</a:t>
            </a:r>
          </a:p>
          <a:p>
            <a:pPr lvl="1">
              <a:buFont typeface="Arial" panose="020B0604020202020204" pitchFamily="34" charset="0"/>
              <a:buChar char="•"/>
              <a:defRPr/>
            </a:pPr>
            <a:r>
              <a:rPr lang="en-US" altLang="en-US" sz="1400" dirty="0" err="1">
                <a:ea typeface="ＭＳ Ｐゴシック" panose="020B0600070205080204" pitchFamily="34" charset="-128"/>
              </a:rPr>
              <a:t>REVme</a:t>
            </a:r>
            <a:r>
              <a:rPr lang="en-US" altLang="en-US" sz="1400" dirty="0">
                <a:ea typeface="ＭＳ Ｐゴシック" panose="020B0600070205080204" pitchFamily="34" charset="-128"/>
              </a:rPr>
              <a:t> D0.3 published with IEEE Std 802.11ay-2021 roll-in</a:t>
            </a:r>
          </a:p>
          <a:p>
            <a:pPr marL="0" indent="0">
              <a:buFontTx/>
              <a:buNone/>
              <a:defRPr/>
            </a:pPr>
            <a:r>
              <a:rPr lang="en-US" altLang="en-US" sz="1800" dirty="0">
                <a:ea typeface="ＭＳ Ｐゴシック" panose="020B0600070205080204" pitchFamily="34" charset="-128"/>
              </a:rPr>
              <a:t>Objectives:</a:t>
            </a:r>
          </a:p>
          <a:p>
            <a:pPr lvl="1">
              <a:buFont typeface="Arial" panose="020B0604020202020204" pitchFamily="34" charset="0"/>
              <a:buChar char="•"/>
              <a:defRPr/>
            </a:pPr>
            <a:r>
              <a:rPr lang="en-US" altLang="en-US" sz="1400" dirty="0">
                <a:ea typeface="ＭＳ Ｐゴシック" panose="020B0600070205080204" pitchFamily="34" charset="-128"/>
              </a:rPr>
              <a:t>Continue comment resolution</a:t>
            </a:r>
          </a:p>
          <a:p>
            <a:pPr lvl="2">
              <a:buFont typeface="Arial" panose="020B0604020202020204" pitchFamily="34" charset="0"/>
              <a:buChar char="•"/>
              <a:defRPr/>
            </a:pPr>
            <a:r>
              <a:rPr lang="en-US" altLang="en-US" sz="1200" dirty="0">
                <a:ea typeface="ＭＳ Ｐゴシック" panose="020B0600070205080204" pitchFamily="34" charset="-128"/>
              </a:rPr>
              <a:t>Security related comments will be discussed during the Wednesday session</a:t>
            </a:r>
          </a:p>
          <a:p>
            <a:pPr>
              <a:defRPr/>
            </a:pPr>
            <a:r>
              <a:rPr lang="en-US" altLang="en-US" sz="1800" dirty="0">
                <a:ea typeface="ＭＳ Ｐゴシック" panose="020B0600070205080204" pitchFamily="34" charset="-128"/>
              </a:rPr>
              <a:t>Progress issues list</a:t>
            </a:r>
          </a:p>
          <a:p>
            <a:pPr lvl="1">
              <a:buFont typeface="Arial" panose="020B0604020202020204" pitchFamily="34" charset="0"/>
              <a:buChar char="•"/>
              <a:defRPr/>
            </a:pPr>
            <a:r>
              <a:rPr lang="en-US" altLang="en-US" sz="1400" dirty="0">
                <a:ea typeface="ＭＳ Ｐゴシック" panose="020B0600070205080204" pitchFamily="34" charset="-128"/>
              </a:rPr>
              <a:t>Motions to approve comment resolutions to date will occur on Monday.</a:t>
            </a:r>
          </a:p>
          <a:p>
            <a:pPr marL="0" indent="0">
              <a:buFontTx/>
              <a:buNone/>
              <a:defRPr/>
            </a:pPr>
            <a:r>
              <a:rPr lang="en-US" altLang="en-US" sz="1800" dirty="0">
                <a:ea typeface="ＭＳ Ｐゴシック" panose="020B0600070205080204" pitchFamily="34" charset="-128"/>
              </a:rPr>
              <a:t>Sessions: </a:t>
            </a:r>
          </a:p>
          <a:p>
            <a:pPr lvl="1">
              <a:buFont typeface="Arial" panose="020B0604020202020204" pitchFamily="34" charset="0"/>
              <a:buChar char="•"/>
              <a:defRPr/>
            </a:pPr>
            <a:r>
              <a:rPr lang="en-US" altLang="en-US" sz="1400" dirty="0">
                <a:ea typeface="ＭＳ Ｐゴシック" panose="020B0600070205080204" pitchFamily="34" charset="-128"/>
              </a:rPr>
              <a:t>Tuesday Sept 14, 4-6pm ET</a:t>
            </a:r>
          </a:p>
          <a:p>
            <a:pPr lvl="1">
              <a:buFont typeface="Arial" panose="020B0604020202020204" pitchFamily="34" charset="0"/>
              <a:buChar char="•"/>
              <a:defRPr/>
            </a:pPr>
            <a:r>
              <a:rPr lang="en-US" altLang="en-US" sz="1400" dirty="0">
                <a:ea typeface="ＭＳ Ｐゴシック" panose="020B0600070205080204" pitchFamily="34" charset="-128"/>
              </a:rPr>
              <a:t>Wednesday Sept 15, 4-6pm ET </a:t>
            </a:r>
          </a:p>
          <a:p>
            <a:pPr lvl="1">
              <a:buFont typeface="Arial" panose="020B0604020202020204" pitchFamily="34" charset="0"/>
              <a:buChar char="•"/>
              <a:defRPr/>
            </a:pPr>
            <a:r>
              <a:rPr lang="en-US" altLang="en-US" sz="1400" dirty="0">
                <a:ea typeface="ＭＳ Ｐゴシック" panose="020B0600070205080204" pitchFamily="34" charset="-128"/>
              </a:rPr>
              <a:t>Thursday Sept 16, 4-6pm ET</a:t>
            </a:r>
          </a:p>
          <a:p>
            <a:pPr lvl="1">
              <a:buFont typeface="Arial" panose="020B0604020202020204" pitchFamily="34" charset="0"/>
              <a:buChar char="•"/>
              <a:defRPr/>
            </a:pPr>
            <a:r>
              <a:rPr lang="en-US" altLang="en-US" sz="1400" dirty="0">
                <a:ea typeface="ＭＳ Ｐゴシック" panose="020B0600070205080204" pitchFamily="34" charset="-128"/>
              </a:rPr>
              <a:t>Friday Sept 17, 1:30-3:30pm ET</a:t>
            </a:r>
          </a:p>
          <a:p>
            <a:pPr lvl="1">
              <a:buFont typeface="Arial" panose="020B0604020202020204" pitchFamily="34" charset="0"/>
              <a:buChar char="•"/>
              <a:defRPr/>
            </a:pPr>
            <a:r>
              <a:rPr lang="en-US" altLang="en-US" sz="1400" dirty="0">
                <a:ea typeface="ＭＳ Ｐゴシック" panose="020B0600070205080204" pitchFamily="34" charset="-128"/>
              </a:rPr>
              <a:t>Monday Sept 20, 4-6pm ET</a:t>
            </a:r>
            <a:endParaRPr lang="en-US"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16</a:t>
            </a:fld>
            <a:endParaRPr lang="en-GB"/>
          </a:p>
        </p:txBody>
      </p:sp>
      <p:sp>
        <p:nvSpPr>
          <p:cNvPr id="5" name="Footer Placeholder 4"/>
          <p:cNvSpPr>
            <a:spLocks noGrp="1"/>
          </p:cNvSpPr>
          <p:nvPr>
            <p:ph type="ftr" idx="14"/>
          </p:nvPr>
        </p:nvSpPr>
        <p:spPr/>
        <p:txBody>
          <a:bodyPr/>
          <a:lstStyle/>
          <a:p>
            <a:r>
              <a:rPr lang="en-GB"/>
              <a:t>Mike Montemurro, Huawei</a:t>
            </a:r>
          </a:p>
        </p:txBody>
      </p:sp>
      <p:sp>
        <p:nvSpPr>
          <p:cNvPr id="4" name="Date Placeholder 3"/>
          <p:cNvSpPr>
            <a:spLocks noGrp="1"/>
          </p:cNvSpPr>
          <p:nvPr>
            <p:ph type="dt" idx="15"/>
          </p:nvPr>
        </p:nvSpPr>
        <p:spPr/>
        <p:txBody>
          <a:bodyPr/>
          <a:lstStyle/>
          <a:p>
            <a:r>
              <a:rPr lang="en-US"/>
              <a:t>September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a:t>TGaz</a:t>
            </a:r>
            <a:r>
              <a:rPr lang="en-GB" dirty="0"/>
              <a:t> (Next Generation Positioning)</a:t>
            </a:r>
          </a:p>
        </p:txBody>
      </p:sp>
      <p:sp>
        <p:nvSpPr>
          <p:cNvPr id="4098" name="Rectangle 2"/>
          <p:cNvSpPr>
            <a:spLocks noGrp="1" noChangeArrowheads="1"/>
          </p:cNvSpPr>
          <p:nvPr>
            <p:ph idx="1"/>
          </p:nvPr>
        </p:nvSpPr>
        <p:spPr>
          <a:xfrm>
            <a:off x="479376" y="1751015"/>
            <a:ext cx="11161240" cy="43434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Status and Work completed since July Meeting: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err="1"/>
              <a:t>TGaz</a:t>
            </a:r>
            <a:r>
              <a:rPr lang="en-US" dirty="0"/>
              <a:t> completed Comment Resolution for LB 253, resulting in P802.11az D4.0 and recirculating out of the July meeting.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Results from the 15 day LB 255 recirculation ballot:</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~95% approval / 90% return / 7% abstain</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Comment received: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77 total / 36 Technical and General / 41 Editorial</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Associated with a no vote: 30 Technical / 13 Editorial</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4 no votes associated with must be satisfied comments</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Conducted comment assignment to all comments received.</a:t>
            </a:r>
          </a:p>
          <a:p>
            <a:pPr marL="457200" lvl="1"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
        <p:nvSpPr>
          <p:cNvPr id="5" name="Footer Placeholder 4"/>
          <p:cNvSpPr>
            <a:spLocks noGrp="1"/>
          </p:cNvSpPr>
          <p:nvPr>
            <p:ph type="ftr" idx="14"/>
          </p:nvPr>
        </p:nvSpPr>
        <p:spPr/>
        <p:txBody>
          <a:bodyPr/>
          <a:lstStyle/>
          <a:p>
            <a:r>
              <a:rPr lang="en-GB" dirty="0"/>
              <a:t>Jonathan Segev, Intel corporation</a:t>
            </a:r>
          </a:p>
        </p:txBody>
      </p:sp>
      <p:sp>
        <p:nvSpPr>
          <p:cNvPr id="4" name="Date Placeholder 3"/>
          <p:cNvSpPr>
            <a:spLocks noGrp="1"/>
          </p:cNvSpPr>
          <p:nvPr>
            <p:ph type="dt" idx="15"/>
          </p:nvPr>
        </p:nvSpPr>
        <p:spPr/>
        <p:txBody>
          <a:bodyPr/>
          <a:lstStyle/>
          <a:p>
            <a:r>
              <a:rPr lang="en-US" dirty="0"/>
              <a:t>Sep.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10951"/>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a:t>TGaz</a:t>
            </a:r>
            <a:r>
              <a:rPr lang="en-GB" dirty="0"/>
              <a:t> (Next Generation Positioning)</a:t>
            </a:r>
          </a:p>
        </p:txBody>
      </p:sp>
      <p:sp>
        <p:nvSpPr>
          <p:cNvPr id="4098" name="Rectangle 2"/>
          <p:cNvSpPr>
            <a:spLocks noGrp="1" noChangeArrowheads="1"/>
          </p:cNvSpPr>
          <p:nvPr>
            <p:ph idx="1"/>
          </p:nvPr>
        </p:nvSpPr>
        <p:spPr>
          <a:xfrm>
            <a:off x="479376" y="1484784"/>
            <a:ext cx="11161240" cy="4609631"/>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0" dirty="0"/>
              <a:t>TG targeting to go to SA ballot out of the Sep. meeting (pending LB255 CR results):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t>Recirculate on a clean draft D4.0.</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t>Recirculate on a lightly changed draft D5.0</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0" dirty="0"/>
              <a:t>Discussion topics for the week:</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t>Respond to 77 comments received from LB 255 and recirculate out of Sep. meeting (60% chance).</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000" dirty="0"/>
          </a:p>
          <a:p>
            <a:pPr>
              <a:buFont typeface="Times New Roman" pitchFamily="16" charset="0"/>
              <a:buChar char="•"/>
            </a:pPr>
            <a:r>
              <a:rPr lang="en-US" sz="2000" b="0" dirty="0"/>
              <a:t>TG scheduled to meet for 5 meeting slots during the IEEE electronic meeting week:</a:t>
            </a:r>
          </a:p>
          <a:p>
            <a:pPr lvl="1">
              <a:buFont typeface="Arial" panose="020B0604020202020204" pitchFamily="34" charset="0"/>
              <a:buChar char="•"/>
            </a:pPr>
            <a:r>
              <a:rPr lang="en-US" altLang="en-US" sz="1600" b="0" dirty="0"/>
              <a:t>Sep. 13</a:t>
            </a:r>
            <a:r>
              <a:rPr lang="en-US" altLang="en-US" sz="1600" b="0" baseline="30000" dirty="0"/>
              <a:t>th</a:t>
            </a:r>
            <a:r>
              <a:rPr lang="en-US" altLang="en-US" sz="1600" b="0" dirty="0"/>
              <a:t> 	Mon.	11:15 – 13:15 ET</a:t>
            </a:r>
          </a:p>
          <a:p>
            <a:pPr lvl="1">
              <a:buFont typeface="Arial" panose="020B0604020202020204" pitchFamily="34" charset="0"/>
              <a:buChar char="•"/>
            </a:pPr>
            <a:r>
              <a:rPr lang="en-US" altLang="en-US" sz="1600" b="0" dirty="0"/>
              <a:t>Sep. 14</a:t>
            </a:r>
            <a:r>
              <a:rPr lang="en-US" altLang="en-US" sz="1600" b="0" baseline="30000" dirty="0"/>
              <a:t>th</a:t>
            </a:r>
            <a:r>
              <a:rPr lang="en-US" altLang="en-US" sz="1600" b="0" dirty="0"/>
              <a:t> 	Tue.	13:30 – 15:30 ET</a:t>
            </a:r>
          </a:p>
          <a:p>
            <a:pPr lvl="1">
              <a:buFont typeface="Arial" panose="020B0604020202020204" pitchFamily="34" charset="0"/>
              <a:buChar char="•"/>
            </a:pPr>
            <a:r>
              <a:rPr lang="en-US" altLang="en-US" sz="1600" b="0" dirty="0"/>
              <a:t>Sep. 15</a:t>
            </a:r>
            <a:r>
              <a:rPr lang="en-US" altLang="en-US" sz="1600" b="0" baseline="30000" dirty="0"/>
              <a:t>th</a:t>
            </a:r>
            <a:r>
              <a:rPr lang="en-US" altLang="en-US" sz="1600" b="0" dirty="0"/>
              <a:t> 	Wed.	13:30 – 15:30 ET</a:t>
            </a:r>
          </a:p>
          <a:p>
            <a:pPr lvl="1">
              <a:buFont typeface="Arial" panose="020B0604020202020204" pitchFamily="34" charset="0"/>
              <a:buChar char="•"/>
            </a:pPr>
            <a:r>
              <a:rPr lang="en-US" altLang="en-US" sz="1600" b="0" dirty="0"/>
              <a:t>Sep. 16</a:t>
            </a:r>
            <a:r>
              <a:rPr lang="en-US" altLang="en-US" sz="1600" b="0" baseline="30000" dirty="0"/>
              <a:t>th</a:t>
            </a:r>
            <a:r>
              <a:rPr lang="en-US" altLang="en-US" sz="1600" b="0" dirty="0"/>
              <a:t> 	Thu.	13:30 – 15:30 ET</a:t>
            </a:r>
          </a:p>
          <a:p>
            <a:pPr lvl="1">
              <a:buFont typeface="Arial" panose="020B0604020202020204" pitchFamily="34" charset="0"/>
              <a:buChar char="•"/>
            </a:pPr>
            <a:r>
              <a:rPr lang="en-US" altLang="en-US" sz="1600" b="0" dirty="0"/>
              <a:t>Sep. 20</a:t>
            </a:r>
            <a:r>
              <a:rPr lang="en-US" altLang="en-US" sz="1600" b="0" baseline="30000" dirty="0"/>
              <a:t>th</a:t>
            </a:r>
            <a:r>
              <a:rPr lang="en-US" altLang="en-US" sz="1600" b="0" dirty="0"/>
              <a:t> 	Mon.	13:30 – 15:30 ET</a:t>
            </a:r>
          </a:p>
          <a:p>
            <a:pPr lvl="1">
              <a:buFont typeface="Arial" panose="020B0604020202020204" pitchFamily="34" charset="0"/>
              <a:buChar char="•"/>
            </a:pPr>
            <a:endParaRPr lang="en-US" altLang="en-US" sz="600" b="0" dirty="0"/>
          </a:p>
          <a:p>
            <a:pPr>
              <a:buFont typeface="Times New Roman" pitchFamily="16" charset="0"/>
              <a:buChar char="•"/>
            </a:pPr>
            <a:r>
              <a:rPr lang="en-US" sz="2000" b="0" dirty="0"/>
              <a:t>Agenda document is submission: 11-21/1297, for latest revision use </a:t>
            </a:r>
            <a:r>
              <a:rPr lang="en-US" sz="2000" b="0" dirty="0">
                <a:hlinkClick r:id="rId3"/>
              </a:rPr>
              <a:t>link</a:t>
            </a:r>
            <a:r>
              <a:rPr lang="en-US" sz="2000" b="0" dirty="0"/>
              <a:t>.</a:t>
            </a:r>
          </a:p>
          <a:p>
            <a:pPr lvl="1">
              <a:buFont typeface="Arial" panose="020B0604020202020204" pitchFamily="34" charset="0"/>
              <a:buChar char="•"/>
            </a:pPr>
            <a:endParaRPr lang="en-US" sz="1800" dirty="0"/>
          </a:p>
          <a:p>
            <a:pPr marL="457200" lvl="1"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
        <p:nvSpPr>
          <p:cNvPr id="5" name="Footer Placeholder 4"/>
          <p:cNvSpPr>
            <a:spLocks noGrp="1"/>
          </p:cNvSpPr>
          <p:nvPr>
            <p:ph type="ftr" idx="14"/>
          </p:nvPr>
        </p:nvSpPr>
        <p:spPr/>
        <p:txBody>
          <a:bodyPr/>
          <a:lstStyle/>
          <a:p>
            <a:r>
              <a:rPr lang="en-GB" dirty="0"/>
              <a:t>Jonathan Segev, Intel corporation</a:t>
            </a:r>
          </a:p>
        </p:txBody>
      </p:sp>
      <p:sp>
        <p:nvSpPr>
          <p:cNvPr id="4" name="Date Placeholder 3"/>
          <p:cNvSpPr>
            <a:spLocks noGrp="1"/>
          </p:cNvSpPr>
          <p:nvPr>
            <p:ph type="dt" idx="15"/>
          </p:nvPr>
        </p:nvSpPr>
        <p:spPr/>
        <p:txBody>
          <a:bodyPr/>
          <a:lstStyle/>
          <a:p>
            <a:r>
              <a:rPr lang="en-US" dirty="0"/>
              <a:t>Sep.  2021</a:t>
            </a:r>
            <a:endParaRPr lang="en-GB" dirty="0"/>
          </a:p>
        </p:txBody>
      </p:sp>
    </p:spTree>
    <p:extLst>
      <p:ext uri="{BB962C8B-B14F-4D97-AF65-F5344CB8AC3E}">
        <p14:creationId xmlns:p14="http://schemas.microsoft.com/office/powerpoint/2010/main" val="276029647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2209800" y="838200"/>
            <a:ext cx="7772400" cy="1066800"/>
          </a:xfrm>
        </p:spPr>
        <p:txBody>
          <a:bodyPr/>
          <a:lstStyle/>
          <a:p>
            <a:r>
              <a:rPr lang="en-US" dirty="0" err="1"/>
              <a:t>TGba</a:t>
            </a:r>
            <a:r>
              <a:rPr lang="en-US" dirty="0"/>
              <a:t> (Wake-up Radio)</a:t>
            </a:r>
            <a:br>
              <a:rPr lang="en-US" dirty="0"/>
            </a:br>
            <a:endParaRPr lang="en-US" sz="2400" dirty="0"/>
          </a:p>
        </p:txBody>
      </p:sp>
      <p:sp>
        <p:nvSpPr>
          <p:cNvPr id="15363" name="Content Placeholder 2"/>
          <p:cNvSpPr>
            <a:spLocks noGrp="1"/>
          </p:cNvSpPr>
          <p:nvPr>
            <p:ph idx="1"/>
          </p:nvPr>
        </p:nvSpPr>
        <p:spPr>
          <a:xfrm>
            <a:off x="1219200" y="1752600"/>
            <a:ext cx="9601200" cy="4722814"/>
          </a:xfrm>
        </p:spPr>
        <p:txBody>
          <a:bodyPr/>
          <a:lstStyle/>
          <a:p>
            <a:pPr>
              <a:buFont typeface="Arial" panose="020B0604020202020204" pitchFamily="34" charset="0"/>
              <a:buChar char="•"/>
              <a:defRPr/>
            </a:pPr>
            <a:r>
              <a:rPr lang="en-US" sz="2200" dirty="0"/>
              <a:t>IEEE Std 802.11ba™-2021 is expected to be published in September 2021 (previously it was August 2021) </a:t>
            </a:r>
          </a:p>
          <a:p>
            <a:pPr>
              <a:buFont typeface="Arial" panose="020B0604020202020204" pitchFamily="34" charset="0"/>
              <a:buChar char="•"/>
              <a:defRPr/>
            </a:pPr>
            <a:endParaRPr lang="en-US" sz="2200" dirty="0"/>
          </a:p>
          <a:p>
            <a:pPr>
              <a:buFont typeface="Arial" panose="020B0604020202020204" pitchFamily="34" charset="0"/>
              <a:buChar char="•"/>
              <a:defRPr/>
            </a:pPr>
            <a:r>
              <a:rPr lang="en-US" sz="2200" dirty="0"/>
              <a:t>Award ceremony will be held during the closing plenary meeting</a:t>
            </a:r>
          </a:p>
          <a:p>
            <a:pPr>
              <a:buFont typeface="Arial" panose="020B0604020202020204" pitchFamily="34" charset="0"/>
              <a:buChar char="•"/>
              <a:defRPr/>
            </a:pPr>
            <a:endParaRPr lang="en-US" sz="2000" dirty="0"/>
          </a:p>
          <a:p>
            <a:pPr>
              <a:buFont typeface="Arial" panose="020B0604020202020204" pitchFamily="34" charset="0"/>
              <a:buChar char="•"/>
              <a:defRPr/>
            </a:pPr>
            <a:r>
              <a:rPr lang="en-US" altLang="en-US" sz="2000" dirty="0" err="1"/>
              <a:t>TGba</a:t>
            </a:r>
            <a:r>
              <a:rPr lang="en-US" altLang="en-US" sz="2000" dirty="0"/>
              <a:t> is not meeting this week.</a:t>
            </a:r>
          </a:p>
          <a:p>
            <a:pPr marL="285750" indent="-285750">
              <a:buFont typeface="Arial" panose="020B0604020202020204" pitchFamily="34" charset="0"/>
              <a:buChar char="•"/>
            </a:pPr>
            <a:endParaRPr lang="en-US" altLang="en-US" sz="1600" dirty="0"/>
          </a:p>
          <a:p>
            <a:pPr marL="285750" indent="-285750">
              <a:buFont typeface="Arial" panose="020B0604020202020204" pitchFamily="34" charset="0"/>
              <a:buChar char="•"/>
            </a:pPr>
            <a:endParaRPr lang="en-US" altLang="en-US" sz="1800" dirty="0"/>
          </a:p>
        </p:txBody>
      </p:sp>
      <p:sp>
        <p:nvSpPr>
          <p:cNvPr id="5" name="Footer Placeholder 4">
            <a:extLst>
              <a:ext uri="{FF2B5EF4-FFF2-40B4-BE49-F238E27FC236}">
                <a16:creationId xmlns:a16="http://schemas.microsoft.com/office/drawing/2014/main" id="{E554EB89-4396-41FA-8481-0B21B04D56BA}"/>
              </a:ext>
            </a:extLst>
          </p:cNvPr>
          <p:cNvSpPr>
            <a:spLocks noGrp="1"/>
          </p:cNvSpPr>
          <p:nvPr>
            <p:ph type="ftr" idx="14"/>
          </p:nvPr>
        </p:nvSpPr>
        <p:spPr/>
        <p:txBody>
          <a:bodyPr/>
          <a:lstStyle/>
          <a:p>
            <a:r>
              <a:rPr lang="en-GB"/>
              <a:t>Minyoung Park, Intel</a:t>
            </a:r>
            <a:endParaRPr lang="en-GB" dirty="0"/>
          </a:p>
        </p:txBody>
      </p:sp>
      <p:sp>
        <p:nvSpPr>
          <p:cNvPr id="6" name="Slide Number Placeholder 5">
            <a:extLst>
              <a:ext uri="{FF2B5EF4-FFF2-40B4-BE49-F238E27FC236}">
                <a16:creationId xmlns:a16="http://schemas.microsoft.com/office/drawing/2014/main" id="{602C724B-2BAA-401F-94C7-CDDD9A7AD419}"/>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7" name="Date Placeholder 6">
            <a:extLst>
              <a:ext uri="{FF2B5EF4-FFF2-40B4-BE49-F238E27FC236}">
                <a16:creationId xmlns:a16="http://schemas.microsoft.com/office/drawing/2014/main" id="{1F3696EB-D87A-4EDD-8A59-005AEA873FCD}"/>
              </a:ext>
            </a:extLst>
          </p:cNvPr>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9196177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914401" y="2514600"/>
            <a:ext cx="10361084" cy="3960813"/>
          </a:xfrm>
          <a:ln/>
        </p:spPr>
        <p:txBody>
          <a:bodyPr numCol="2">
            <a:normAutofit fontScale="92500" lnSpcReduction="10000"/>
          </a:bodyPr>
          <a:lstStyle/>
          <a:p>
            <a:pPr>
              <a:buFont typeface="Arial" panose="020B0604020202020204" pitchFamily="34" charset="0"/>
              <a:buChar char="•"/>
            </a:pPr>
            <a:r>
              <a:rPr lang="en-US" altLang="en-US"/>
              <a:t>Editors Meeting
ANA
AANI SC
ARC SC (Architecture)
Coex SC
PAR Review SC
WNG SC (Wireless Next Generation)
JTC1 802 SC
TGme (Maintenance)
TGaz (Next Generation Positioning)
TGba (Wake-Up Radio)
TGbb (Light Communication)
TGbc (Broadcast Services)
TGbd (Next Gen V2X)
TGbe (Extremely High Throughput)
TGbf (WLAN Sensing)
TGbh (Random and Changing MAC Addresses)
TGbi (Enhanced Data Privacy)
ITU AHG (ITU Liaison)</a:t>
            </a:r>
            <a:endParaRPr lang="en-US" altLang="en-US" dirty="0"/>
          </a:p>
        </p:txBody>
      </p:sp>
      <p:sp>
        <p:nvSpPr>
          <p:cNvPr id="7" name="Rectangle 3"/>
          <p:cNvSpPr txBox="1">
            <a:spLocks noChangeArrowheads="1"/>
          </p:cNvSpPr>
          <p:nvPr/>
        </p:nvSpPr>
        <p:spPr bwMode="auto">
          <a:xfrm>
            <a:off x="929217" y="1524000"/>
            <a:ext cx="10346268" cy="83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Tx/>
              <a:buNone/>
            </a:pPr>
            <a:r>
              <a:rPr lang="en-US" altLang="en-US" kern="0"/>
              <a:t>This presentation contains the IEEE 802.11 WG snapshot slides for the September 2021 session:</a:t>
            </a:r>
            <a:endParaRPr lang="en-US" altLang="en-US" kern="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5620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a:t>TGbb</a:t>
            </a:r>
            <a:r>
              <a:rPr lang="en-GB" dirty="0"/>
              <a:t> (Light Communications)</a:t>
            </a:r>
          </a:p>
        </p:txBody>
      </p:sp>
      <p:sp>
        <p:nvSpPr>
          <p:cNvPr id="4098" name="Rectangle 2"/>
          <p:cNvSpPr>
            <a:spLocks noGrp="1" noChangeArrowheads="1"/>
          </p:cNvSpPr>
          <p:nvPr>
            <p:ph idx="1"/>
          </p:nvPr>
        </p:nvSpPr>
        <p:spPr>
          <a:xfrm>
            <a:off x="914401" y="1412776"/>
            <a:ext cx="10361084" cy="468164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Progress since July</a:t>
            </a:r>
          </a:p>
          <a:p>
            <a:pPr marL="800100" lvl="1" indent="-342900" algn="just">
              <a:buFont typeface="Arial" panose="020B0604020202020204" pitchFamily="34" charset="0"/>
              <a:buChar char="•"/>
            </a:pPr>
            <a:r>
              <a:rPr lang="en-GB" altLang="en-US" sz="1800" dirty="0"/>
              <a:t>Draft 0.6 released for comment collection</a:t>
            </a:r>
          </a:p>
          <a:p>
            <a:pPr marL="800100" lvl="1" indent="-342900" algn="just">
              <a:buFont typeface="Arial" panose="020B0604020202020204" pitchFamily="34" charset="0"/>
              <a:buChar char="•"/>
            </a:pPr>
            <a:r>
              <a:rPr lang="en-GB" altLang="en-US" sz="1800" dirty="0"/>
              <a:t>LC channel number for HT and VHT PHY modes</a:t>
            </a:r>
          </a:p>
          <a:p>
            <a:pPr marL="800100" lvl="1" indent="-342900" algn="just">
              <a:buFont typeface="Arial" panose="020B0604020202020204" pitchFamily="34" charset="0"/>
              <a:buChar char="•"/>
            </a:pPr>
            <a:r>
              <a:rPr lang="en-GB" altLang="en-US" sz="1800" dirty="0"/>
              <a:t>ANA number allocations approved</a:t>
            </a:r>
          </a:p>
          <a:p>
            <a:pPr marL="400050" algn="just">
              <a:buFont typeface="Arial" panose="020B0604020202020204" pitchFamily="34" charset="0"/>
              <a:buChar char="•"/>
            </a:pPr>
            <a:endParaRPr lang="en-GB" altLang="en-US" sz="2000" dirty="0"/>
          </a:p>
          <a:p>
            <a:pPr marL="400050" algn="just">
              <a:buFont typeface="Arial" panose="020B0604020202020204" pitchFamily="34" charset="0"/>
              <a:buChar char="•"/>
            </a:pPr>
            <a:r>
              <a:rPr lang="en-GB" altLang="en-US" sz="2000" dirty="0"/>
              <a:t>Goals for Sept. meeting (agenda in doc. 11-21/1305)</a:t>
            </a:r>
          </a:p>
          <a:p>
            <a:pPr marL="800100" lvl="1" algn="just">
              <a:buFont typeface="Arial" panose="020B0604020202020204" pitchFamily="34" charset="0"/>
              <a:buChar char="•"/>
            </a:pPr>
            <a:r>
              <a:rPr lang="en-GB" altLang="en-US" sz="1800" dirty="0"/>
              <a:t>Review and resolve comments against D0.6</a:t>
            </a:r>
          </a:p>
          <a:p>
            <a:pPr marL="800100" lvl="1" algn="just">
              <a:buFont typeface="Arial" panose="020B0604020202020204" pitchFamily="34" charset="0"/>
              <a:buChar char="•"/>
            </a:pPr>
            <a:r>
              <a:rPr lang="en-GB" altLang="en-US" sz="1800" dirty="0"/>
              <a:t>Review any architecture impact for </a:t>
            </a:r>
            <a:r>
              <a:rPr lang="en-GB" altLang="en-US" sz="1800" dirty="0" err="1"/>
              <a:t>TGbb</a:t>
            </a:r>
            <a:r>
              <a:rPr lang="en-GB" altLang="en-US" sz="1800" dirty="0"/>
              <a:t> </a:t>
            </a:r>
          </a:p>
          <a:p>
            <a:pPr marL="800100" lvl="1" algn="just">
              <a:buFont typeface="Arial" panose="020B0604020202020204" pitchFamily="34" charset="0"/>
              <a:buChar char="•"/>
            </a:pPr>
            <a:r>
              <a:rPr lang="en-GB" altLang="en-US" sz="1800" dirty="0"/>
              <a:t>Review and approve ITU-R </a:t>
            </a:r>
            <a:r>
              <a:rPr lang="en-GB" altLang="en-US" sz="1800"/>
              <a:t>liaison input</a:t>
            </a:r>
            <a:endParaRPr lang="en-GB" altLang="en-US" sz="1800" dirty="0"/>
          </a:p>
          <a:p>
            <a:pPr marL="800100" lvl="1" algn="just">
              <a:buFont typeface="Arial" panose="020B0604020202020204" pitchFamily="34" charset="0"/>
              <a:buChar char="•"/>
            </a:pPr>
            <a:endParaRPr lang="en-GB" altLang="en-US" sz="1800" dirty="0"/>
          </a:p>
          <a:p>
            <a:pPr marL="800100" lvl="1" algn="just">
              <a:buFont typeface="Arial" panose="020B0604020202020204" pitchFamily="34" charset="0"/>
              <a:buChar char="•"/>
            </a:pPr>
            <a:endParaRPr lang="en-GB" altLang="en-US" sz="1600" dirty="0"/>
          </a:p>
        </p:txBody>
      </p:sp>
      <p:sp>
        <p:nvSpPr>
          <p:cNvPr id="2" name="Footer Placeholder 1">
            <a:extLst>
              <a:ext uri="{FF2B5EF4-FFF2-40B4-BE49-F238E27FC236}">
                <a16:creationId xmlns:a16="http://schemas.microsoft.com/office/drawing/2014/main" id="{CBE8B53A-88E6-42B1-8292-894C970F0379}"/>
              </a:ext>
            </a:extLst>
          </p:cNvPr>
          <p:cNvSpPr>
            <a:spLocks noGrp="1"/>
          </p:cNvSpPr>
          <p:nvPr>
            <p:ph type="ftr" idx="14"/>
          </p:nvPr>
        </p:nvSpPr>
        <p:spPr/>
        <p:txBody>
          <a:bodyPr/>
          <a:lstStyle/>
          <a:p>
            <a:r>
              <a:rPr lang="en-GB"/>
              <a:t>Nikola Serafimovski, pureLiFi</a:t>
            </a:r>
            <a:endParaRPr lang="en-GB" dirty="0"/>
          </a:p>
        </p:txBody>
      </p:sp>
      <p:sp>
        <p:nvSpPr>
          <p:cNvPr id="3" name="Slide Number Placeholder 2">
            <a:extLst>
              <a:ext uri="{FF2B5EF4-FFF2-40B4-BE49-F238E27FC236}">
                <a16:creationId xmlns:a16="http://schemas.microsoft.com/office/drawing/2014/main" id="{C30934A8-4DAD-4F38-950B-55FF6A42F056}"/>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7" name="Date Placeholder 6">
            <a:extLst>
              <a:ext uri="{FF2B5EF4-FFF2-40B4-BE49-F238E27FC236}">
                <a16:creationId xmlns:a16="http://schemas.microsoft.com/office/drawing/2014/main" id="{CC460CBC-891A-4ED7-A10A-DBC1A99A72DE}"/>
              </a:ext>
            </a:extLst>
          </p:cNvPr>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395137479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14401" y="908720"/>
            <a:ext cx="10361084" cy="1065213"/>
          </a:xfrm>
        </p:spPr>
        <p:txBody>
          <a:bodyPr/>
          <a:lstStyle/>
          <a:p>
            <a:r>
              <a:rPr lang="en-US" dirty="0"/>
              <a:t>IEEE 802.11 </a:t>
            </a:r>
            <a:r>
              <a:rPr lang="en-US" dirty="0" err="1"/>
              <a:t>TGbc</a:t>
            </a:r>
            <a:br>
              <a:rPr lang="en-US" dirty="0"/>
            </a:br>
            <a:r>
              <a:rPr lang="en-US" b="0" dirty="0"/>
              <a:t>Broadcast Services</a:t>
            </a:r>
            <a:br>
              <a:rPr lang="en-US" dirty="0"/>
            </a:br>
            <a:r>
              <a:rPr lang="en-US" dirty="0"/>
              <a:t>Chair: Marc Emmelmann</a:t>
            </a:r>
          </a:p>
        </p:txBody>
      </p:sp>
      <p:sp>
        <p:nvSpPr>
          <p:cNvPr id="3" name="Inhaltsplatzhalter 2"/>
          <p:cNvSpPr>
            <a:spLocks noGrp="1"/>
          </p:cNvSpPr>
          <p:nvPr>
            <p:ph idx="1"/>
          </p:nvPr>
        </p:nvSpPr>
        <p:spPr>
          <a:xfrm>
            <a:off x="914401" y="2276872"/>
            <a:ext cx="5397623" cy="4113213"/>
          </a:xfrm>
        </p:spPr>
        <p:txBody>
          <a:bodyPr/>
          <a:lstStyle/>
          <a:p>
            <a:pPr>
              <a:buFont typeface="Arial"/>
              <a:buChar char="•"/>
            </a:pPr>
            <a:r>
              <a:rPr lang="en-US" sz="2000" dirty="0">
                <a:solidFill>
                  <a:schemeClr val="tx1"/>
                </a:solidFill>
              </a:rPr>
              <a:t>Progress since last meeting:</a:t>
            </a:r>
          </a:p>
          <a:p>
            <a:pPr lvl="1">
              <a:buFont typeface="Arial"/>
              <a:buChar char="•"/>
            </a:pPr>
            <a:r>
              <a:rPr lang="en-US" sz="1800" dirty="0">
                <a:solidFill>
                  <a:schemeClr val="tx1"/>
                </a:solidFill>
              </a:rPr>
              <a:t>7 telephone conferences</a:t>
            </a:r>
          </a:p>
          <a:p>
            <a:pPr lvl="2">
              <a:buFont typeface="Arial"/>
              <a:buChar char="•"/>
            </a:pPr>
            <a:r>
              <a:rPr lang="en-US" sz="1600" dirty="0">
                <a:solidFill>
                  <a:schemeClr val="tx1"/>
                </a:solidFill>
              </a:rPr>
              <a:t>2-hour </a:t>
            </a:r>
            <a:r>
              <a:rPr lang="en-US" sz="1600" dirty="0" err="1">
                <a:solidFill>
                  <a:schemeClr val="tx1"/>
                </a:solidFill>
              </a:rPr>
              <a:t>telcos</a:t>
            </a:r>
            <a:endParaRPr lang="en-US" sz="1600" dirty="0">
              <a:solidFill>
                <a:schemeClr val="tx1"/>
              </a:solidFill>
            </a:endParaRPr>
          </a:p>
          <a:p>
            <a:pPr lvl="2">
              <a:buFont typeface="Arial"/>
              <a:buChar char="•"/>
            </a:pPr>
            <a:r>
              <a:rPr lang="en-US" sz="1600" dirty="0">
                <a:solidFill>
                  <a:schemeClr val="tx1"/>
                </a:solidFill>
              </a:rPr>
              <a:t>Discussion comment resolutions</a:t>
            </a:r>
          </a:p>
          <a:p>
            <a:pPr lvl="3">
              <a:buFont typeface="Arial"/>
              <a:buChar char="•"/>
            </a:pPr>
            <a:r>
              <a:rPr lang="en-US" sz="1400" dirty="0">
                <a:solidFill>
                  <a:schemeClr val="tx1"/>
                </a:solidFill>
              </a:rPr>
              <a:t>44 approved during </a:t>
            </a:r>
            <a:r>
              <a:rPr lang="en-US" sz="1400" dirty="0" err="1">
                <a:solidFill>
                  <a:schemeClr val="tx1"/>
                </a:solidFill>
              </a:rPr>
              <a:t>telcos</a:t>
            </a:r>
            <a:endParaRPr lang="en-US" sz="1400" dirty="0">
              <a:solidFill>
                <a:schemeClr val="tx1"/>
              </a:solidFill>
            </a:endParaRPr>
          </a:p>
          <a:p>
            <a:pPr lvl="3">
              <a:buFont typeface="Arial"/>
              <a:buChar char="•"/>
            </a:pPr>
            <a:r>
              <a:rPr lang="en-US" sz="1400" dirty="0">
                <a:solidFill>
                  <a:schemeClr val="tx1"/>
                </a:solidFill>
              </a:rPr>
              <a:t>14 ready for motion</a:t>
            </a:r>
          </a:p>
          <a:p>
            <a:pPr lvl="1">
              <a:buFont typeface="Arial"/>
              <a:buChar char="•"/>
            </a:pPr>
            <a:r>
              <a:rPr lang="en-US" sz="1800" dirty="0">
                <a:solidFill>
                  <a:schemeClr val="tx1"/>
                </a:solidFill>
              </a:rPr>
              <a:t>Produced new Draft D1.04</a:t>
            </a:r>
          </a:p>
          <a:p>
            <a:pPr>
              <a:buFont typeface="Arial"/>
              <a:buChar char="•"/>
            </a:pPr>
            <a:r>
              <a:rPr lang="en-US" sz="2000" dirty="0">
                <a:solidFill>
                  <a:schemeClr val="tx1"/>
                </a:solidFill>
              </a:rPr>
              <a:t>Goals for this meeting:</a:t>
            </a:r>
          </a:p>
          <a:p>
            <a:pPr lvl="1">
              <a:buFont typeface="Arial"/>
              <a:buChar char="•"/>
            </a:pPr>
            <a:r>
              <a:rPr lang="en-US" sz="1800" dirty="0">
                <a:solidFill>
                  <a:schemeClr val="tx1"/>
                </a:solidFill>
              </a:rPr>
              <a:t>Approve resolutions for CIDs “ready for motion”</a:t>
            </a:r>
          </a:p>
          <a:p>
            <a:pPr lvl="1">
              <a:buFont typeface="Arial"/>
              <a:buChar char="•"/>
            </a:pPr>
            <a:r>
              <a:rPr lang="en-US" sz="1800" dirty="0">
                <a:solidFill>
                  <a:schemeClr val="tx1"/>
                </a:solidFill>
              </a:rPr>
              <a:t>Continue comment resolution</a:t>
            </a:r>
          </a:p>
          <a:p>
            <a:pPr lvl="1">
              <a:buFont typeface="Arial"/>
              <a:buChar char="•"/>
            </a:pPr>
            <a:r>
              <a:rPr lang="en-US" sz="1800" dirty="0">
                <a:solidFill>
                  <a:schemeClr val="tx1"/>
                </a:solidFill>
              </a:rPr>
              <a:t>Progress towards D2.0 and recirculation ballot</a:t>
            </a:r>
          </a:p>
          <a:p>
            <a:pPr lvl="2">
              <a:buFont typeface="Arial"/>
              <a:buChar char="•"/>
            </a:pPr>
            <a:endParaRPr lang="en-US" sz="1600" dirty="0">
              <a:solidFill>
                <a:schemeClr val="tx1"/>
              </a:solidFill>
            </a:endParaRPr>
          </a:p>
        </p:txBody>
      </p:sp>
      <p:graphicFrame>
        <p:nvGraphicFramePr>
          <p:cNvPr id="9" name="Table 8">
            <a:extLst>
              <a:ext uri="{FF2B5EF4-FFF2-40B4-BE49-F238E27FC236}">
                <a16:creationId xmlns:a16="http://schemas.microsoft.com/office/drawing/2014/main" id="{F96495F1-FF36-E842-B909-D296620C9295}"/>
              </a:ext>
            </a:extLst>
          </p:cNvPr>
          <p:cNvGraphicFramePr>
            <a:graphicFrameLocks noGrp="1"/>
          </p:cNvGraphicFramePr>
          <p:nvPr>
            <p:extLst>
              <p:ext uri="{D42A27DB-BD31-4B8C-83A1-F6EECF244321}">
                <p14:modId xmlns:p14="http://schemas.microsoft.com/office/powerpoint/2010/main" val="1489502458"/>
              </p:ext>
            </p:extLst>
          </p:nvPr>
        </p:nvGraphicFramePr>
        <p:xfrm>
          <a:off x="7608168" y="2549938"/>
          <a:ext cx="3871644" cy="2129790"/>
        </p:xfrm>
        <a:graphic>
          <a:graphicData uri="http://schemas.openxmlformats.org/drawingml/2006/table">
            <a:tbl>
              <a:tblPr>
                <a:tableStyleId>{5C22544A-7EE6-4342-B048-85BDC9FD1C3A}</a:tableStyleId>
              </a:tblPr>
              <a:tblGrid>
                <a:gridCol w="2808446">
                  <a:extLst>
                    <a:ext uri="{9D8B030D-6E8A-4147-A177-3AD203B41FA5}">
                      <a16:colId xmlns:a16="http://schemas.microsoft.com/office/drawing/2014/main" val="2934726852"/>
                    </a:ext>
                  </a:extLst>
                </a:gridCol>
                <a:gridCol w="690075">
                  <a:extLst>
                    <a:ext uri="{9D8B030D-6E8A-4147-A177-3AD203B41FA5}">
                      <a16:colId xmlns:a16="http://schemas.microsoft.com/office/drawing/2014/main" val="1078987779"/>
                    </a:ext>
                  </a:extLst>
                </a:gridCol>
                <a:gridCol w="373123">
                  <a:extLst>
                    <a:ext uri="{9D8B030D-6E8A-4147-A177-3AD203B41FA5}">
                      <a16:colId xmlns:a16="http://schemas.microsoft.com/office/drawing/2014/main" val="1848698766"/>
                    </a:ext>
                  </a:extLst>
                </a:gridCol>
              </a:tblGrid>
              <a:tr h="428625">
                <a:tc>
                  <a:txBody>
                    <a:bodyPr/>
                    <a:lstStyle/>
                    <a:p>
                      <a:pPr algn="ctr" fontAlgn="b"/>
                      <a:r>
                        <a:rPr lang="en-GB" sz="1800" u="none" strike="noStrike">
                          <a:effectLst/>
                        </a:rPr>
                        <a:t>Owning Ad-hoc</a:t>
                      </a:r>
                      <a:endParaRPr lang="en-GB" sz="1800" b="1" i="0" u="none" strike="noStrike">
                        <a:solidFill>
                          <a:srgbClr val="FFFFFF"/>
                        </a:solidFill>
                        <a:effectLst/>
                        <a:latin typeface="Calibri" panose="020F0502020204030204" pitchFamily="34" charset="0"/>
                      </a:endParaRPr>
                    </a:p>
                  </a:txBody>
                  <a:tcPr marL="9525" marR="9525" marT="9525" marB="0" anchor="b"/>
                </a:tc>
                <a:tc>
                  <a:txBody>
                    <a:bodyPr/>
                    <a:lstStyle/>
                    <a:p>
                      <a:pPr algn="ctr" fontAlgn="ctr"/>
                      <a:r>
                        <a:rPr lang="en-GB" sz="1400" u="none" strike="noStrike">
                          <a:effectLst/>
                        </a:rPr>
                        <a:t>Count of CID</a:t>
                      </a:r>
                      <a:endParaRPr lang="en-GB" sz="1400" b="1" i="0" u="none" strike="noStrike">
                        <a:solidFill>
                          <a:srgbClr val="FFFFFF"/>
                        </a:solidFill>
                        <a:effectLst/>
                        <a:latin typeface="Calibri" panose="020F0502020204030204" pitchFamily="34" charset="0"/>
                      </a:endParaRPr>
                    </a:p>
                  </a:txBody>
                  <a:tcPr marL="9525" marR="9525" marT="9525" marB="0" anchor="ctr"/>
                </a:tc>
                <a:tc>
                  <a:txBody>
                    <a:bodyPr/>
                    <a:lstStyle/>
                    <a:p>
                      <a:pPr algn="l" fontAlgn="b"/>
                      <a:endParaRPr lang="en-GB"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743655069"/>
                  </a:ext>
                </a:extLst>
              </a:tr>
              <a:tr h="190500">
                <a:tc>
                  <a:txBody>
                    <a:bodyPr/>
                    <a:lstStyle/>
                    <a:p>
                      <a:pPr algn="l" fontAlgn="b"/>
                      <a:r>
                        <a:rPr lang="en-GB" sz="1800" u="none" strike="noStrike">
                          <a:effectLst/>
                        </a:rPr>
                        <a:t>EDITOR</a:t>
                      </a:r>
                      <a:endParaRPr lang="en-GB" sz="18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GB" sz="1800" u="none" strike="noStrike">
                          <a:effectLst/>
                        </a:rPr>
                        <a:t>555</a:t>
                      </a:r>
                      <a:endParaRPr lang="en-GB" sz="1800" b="1"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GB"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146759660"/>
                  </a:ext>
                </a:extLst>
              </a:tr>
              <a:tr h="190500">
                <a:tc>
                  <a:txBody>
                    <a:bodyPr/>
                    <a:lstStyle/>
                    <a:p>
                      <a:pPr algn="l" fontAlgn="b"/>
                      <a:r>
                        <a:rPr lang="en-GB" sz="1800" u="none" strike="noStrike">
                          <a:effectLst/>
                        </a:rPr>
                        <a:t>CHAIR</a:t>
                      </a:r>
                      <a:endParaRPr lang="en-GB" sz="18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GB" sz="1800" u="none" strike="noStrike">
                          <a:effectLst/>
                        </a:rPr>
                        <a:t>88</a:t>
                      </a:r>
                      <a:endParaRPr lang="en-GB" sz="1800" b="1"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GB"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36314872"/>
                  </a:ext>
                </a:extLst>
              </a:tr>
              <a:tr h="190500">
                <a:tc>
                  <a:txBody>
                    <a:bodyPr/>
                    <a:lstStyle/>
                    <a:p>
                      <a:pPr algn="l" fontAlgn="b"/>
                      <a:r>
                        <a:rPr lang="en-GB" sz="1800" u="none" strike="noStrike">
                          <a:effectLst/>
                        </a:rPr>
                        <a:t>2021-09-13 - ready for motion</a:t>
                      </a:r>
                      <a:endParaRPr lang="en-GB" sz="1800" b="0" i="0" u="none" strike="noStrike">
                        <a:solidFill>
                          <a:srgbClr val="000000"/>
                        </a:solidFill>
                        <a:effectLst/>
                        <a:latin typeface="Calibri" panose="020F0502020204030204" pitchFamily="34" charset="0"/>
                      </a:endParaRPr>
                    </a:p>
                  </a:txBody>
                  <a:tcPr marL="57150" marR="9525" marT="9525" marB="0" anchor="b"/>
                </a:tc>
                <a:tc>
                  <a:txBody>
                    <a:bodyPr/>
                    <a:lstStyle/>
                    <a:p>
                      <a:pPr algn="ctr" fontAlgn="b"/>
                      <a:r>
                        <a:rPr lang="en-GB" sz="1800" u="none" strike="noStrike">
                          <a:effectLst/>
                        </a:rPr>
                        <a:t>14</a:t>
                      </a:r>
                      <a:endParaRPr lang="en-GB"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GB" sz="18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909754479"/>
                  </a:ext>
                </a:extLst>
              </a:tr>
              <a:tr h="190500">
                <a:tc>
                  <a:txBody>
                    <a:bodyPr/>
                    <a:lstStyle/>
                    <a:p>
                      <a:pPr algn="l" fontAlgn="b"/>
                      <a:r>
                        <a:rPr lang="en-GB" sz="1800" u="none" strike="noStrike" dirty="0">
                          <a:effectLst/>
                        </a:rPr>
                        <a:t>(Empty)</a:t>
                      </a:r>
                      <a:endParaRPr lang="en-GB" sz="1800" b="0" i="0" u="none" strike="noStrike" dirty="0">
                        <a:solidFill>
                          <a:srgbClr val="000000"/>
                        </a:solidFill>
                        <a:effectLst/>
                        <a:latin typeface="Calibri" panose="020F0502020204030204" pitchFamily="34" charset="0"/>
                      </a:endParaRPr>
                    </a:p>
                  </a:txBody>
                  <a:tcPr marL="57150" marR="9525" marT="9525" marB="0" anchor="b"/>
                </a:tc>
                <a:tc>
                  <a:txBody>
                    <a:bodyPr/>
                    <a:lstStyle/>
                    <a:p>
                      <a:pPr algn="ctr" fontAlgn="b"/>
                      <a:r>
                        <a:rPr lang="en-GB" sz="1800" u="none" strike="noStrike">
                          <a:effectLst/>
                        </a:rPr>
                        <a:t>74</a:t>
                      </a:r>
                      <a:endParaRPr lang="en-GB"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GB"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424291916"/>
                  </a:ext>
                </a:extLst>
              </a:tr>
              <a:tr h="190500">
                <a:tc>
                  <a:txBody>
                    <a:bodyPr/>
                    <a:lstStyle/>
                    <a:p>
                      <a:pPr algn="l" fontAlgn="b"/>
                      <a:r>
                        <a:rPr lang="en-GB" sz="1800" u="none" strike="noStrike">
                          <a:effectLst/>
                        </a:rPr>
                        <a:t>Gesamtergebnis</a:t>
                      </a:r>
                      <a:endParaRPr lang="en-GB" sz="18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GB" sz="1800" u="none" strike="noStrike">
                          <a:effectLst/>
                        </a:rPr>
                        <a:t>643</a:t>
                      </a:r>
                      <a:endParaRPr lang="en-GB" sz="1800" b="1"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GB" sz="18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329979686"/>
                  </a:ext>
                </a:extLst>
              </a:tr>
            </a:tbl>
          </a:graphicData>
        </a:graphic>
      </p:graphicFrame>
      <p:sp>
        <p:nvSpPr>
          <p:cNvPr id="7" name="Footer Placeholder 6">
            <a:extLst>
              <a:ext uri="{FF2B5EF4-FFF2-40B4-BE49-F238E27FC236}">
                <a16:creationId xmlns:a16="http://schemas.microsoft.com/office/drawing/2014/main" id="{A6C6C9EE-C822-4517-9EFC-B8D35ABA760B}"/>
              </a:ext>
            </a:extLst>
          </p:cNvPr>
          <p:cNvSpPr>
            <a:spLocks noGrp="1"/>
          </p:cNvSpPr>
          <p:nvPr>
            <p:ph type="ftr" idx="14"/>
          </p:nvPr>
        </p:nvSpPr>
        <p:spPr/>
        <p:txBody>
          <a:bodyPr/>
          <a:lstStyle/>
          <a:p>
            <a:r>
              <a:rPr lang="en-GB"/>
              <a:t>Marc Emmelmann, Koden-TI</a:t>
            </a:r>
            <a:endParaRPr lang="en-GB" dirty="0"/>
          </a:p>
        </p:txBody>
      </p:sp>
      <p:sp>
        <p:nvSpPr>
          <p:cNvPr id="8" name="Slide Number Placeholder 7">
            <a:extLst>
              <a:ext uri="{FF2B5EF4-FFF2-40B4-BE49-F238E27FC236}">
                <a16:creationId xmlns:a16="http://schemas.microsoft.com/office/drawing/2014/main" id="{4C97F79B-CA47-4761-B541-B6C35ECAF7E4}"/>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10" name="Date Placeholder 9">
            <a:extLst>
              <a:ext uri="{FF2B5EF4-FFF2-40B4-BE49-F238E27FC236}">
                <a16:creationId xmlns:a16="http://schemas.microsoft.com/office/drawing/2014/main" id="{92773EB7-3CB4-487C-9C96-6A9747BA8C17}"/>
              </a:ext>
            </a:extLst>
          </p:cNvPr>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35412815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14401" y="836712"/>
            <a:ext cx="10361084" cy="1065213"/>
          </a:xfrm>
        </p:spPr>
        <p:txBody>
          <a:bodyPr/>
          <a:lstStyle/>
          <a:p>
            <a:r>
              <a:rPr lang="en-US" dirty="0"/>
              <a:t>IEEE 802.11 </a:t>
            </a:r>
            <a:r>
              <a:rPr lang="en-US" dirty="0" err="1"/>
              <a:t>TGbc</a:t>
            </a:r>
            <a:br>
              <a:rPr lang="en-US" dirty="0"/>
            </a:br>
            <a:r>
              <a:rPr lang="en-US" b="0" dirty="0"/>
              <a:t>Broadcast Services</a:t>
            </a:r>
            <a:br>
              <a:rPr lang="en-US" dirty="0"/>
            </a:br>
            <a:r>
              <a:rPr lang="en-US" dirty="0"/>
              <a:t>Chair: Marc Emmelmann</a:t>
            </a:r>
          </a:p>
        </p:txBody>
      </p:sp>
      <p:sp>
        <p:nvSpPr>
          <p:cNvPr id="3" name="Inhaltsplatzhalter 2"/>
          <p:cNvSpPr>
            <a:spLocks noGrp="1"/>
          </p:cNvSpPr>
          <p:nvPr>
            <p:ph idx="1"/>
          </p:nvPr>
        </p:nvSpPr>
        <p:spPr>
          <a:xfrm>
            <a:off x="914401" y="2124099"/>
            <a:ext cx="10361084" cy="4113213"/>
          </a:xfrm>
        </p:spPr>
        <p:txBody>
          <a:bodyPr/>
          <a:lstStyle/>
          <a:p>
            <a:pPr>
              <a:buFont typeface="Arial"/>
              <a:buChar char="•"/>
            </a:pPr>
            <a:r>
              <a:rPr lang="en-US" dirty="0">
                <a:solidFill>
                  <a:schemeClr val="tx1"/>
                </a:solidFill>
              </a:rPr>
              <a:t>This week 5 Meeting slots:  </a:t>
            </a:r>
          </a:p>
          <a:p>
            <a:pPr lvl="1">
              <a:buFont typeface="Arial"/>
              <a:buChar char="•"/>
            </a:pPr>
            <a:r>
              <a:rPr lang="en-US" dirty="0">
                <a:solidFill>
                  <a:schemeClr val="tx1"/>
                </a:solidFill>
              </a:rPr>
              <a:t>Mon 11:15 – 13:15h ET</a:t>
            </a:r>
          </a:p>
          <a:p>
            <a:pPr lvl="1">
              <a:buFont typeface="Arial"/>
              <a:buChar char="•"/>
            </a:pPr>
            <a:r>
              <a:rPr lang="en-US" dirty="0">
                <a:solidFill>
                  <a:schemeClr val="tx1"/>
                </a:solidFill>
              </a:rPr>
              <a:t>Tue 11:15 – 13:15h ET</a:t>
            </a:r>
          </a:p>
          <a:p>
            <a:pPr lvl="1">
              <a:buFont typeface="Arial"/>
              <a:buChar char="•"/>
            </a:pPr>
            <a:r>
              <a:rPr lang="en-US" dirty="0">
                <a:solidFill>
                  <a:schemeClr val="tx1"/>
                </a:solidFill>
              </a:rPr>
              <a:t>Wed 09:00 – 11:00h ET</a:t>
            </a:r>
          </a:p>
          <a:p>
            <a:pPr lvl="1">
              <a:buFont typeface="Arial"/>
              <a:buChar char="•"/>
            </a:pPr>
            <a:r>
              <a:rPr lang="en-US" dirty="0">
                <a:solidFill>
                  <a:schemeClr val="tx1"/>
                </a:solidFill>
              </a:rPr>
              <a:t>Thu 11:15 – 13:15h ET</a:t>
            </a:r>
          </a:p>
          <a:p>
            <a:pPr lvl="1">
              <a:buFont typeface="Arial"/>
              <a:buChar char="•"/>
            </a:pPr>
            <a:r>
              <a:rPr lang="en-US" dirty="0">
                <a:solidFill>
                  <a:schemeClr val="tx1"/>
                </a:solidFill>
              </a:rPr>
              <a:t>Fri 11:15 – 13:15h ET</a:t>
            </a:r>
          </a:p>
          <a:p>
            <a:pPr lvl="1">
              <a:buFont typeface="Arial"/>
              <a:buChar char="•"/>
            </a:pPr>
            <a:endParaRPr lang="en-US" dirty="0">
              <a:solidFill>
                <a:schemeClr val="tx1"/>
              </a:solidFill>
            </a:endParaRPr>
          </a:p>
          <a:p>
            <a:pPr>
              <a:buFont typeface="Arial"/>
              <a:buChar char="•"/>
            </a:pPr>
            <a:r>
              <a:rPr lang="en-US" dirty="0">
                <a:solidFill>
                  <a:schemeClr val="tx1"/>
                </a:solidFill>
              </a:rPr>
              <a:t>Agenda: 11-21/1355</a:t>
            </a:r>
          </a:p>
          <a:p>
            <a:pPr>
              <a:buFont typeface="Arial"/>
              <a:buChar char="•"/>
            </a:pPr>
            <a:r>
              <a:rPr lang="en-US" dirty="0">
                <a:solidFill>
                  <a:schemeClr val="tx1"/>
                </a:solidFill>
              </a:rPr>
              <a:t>Note – </a:t>
            </a:r>
            <a:r>
              <a:rPr lang="en-US" dirty="0" err="1">
                <a:solidFill>
                  <a:schemeClr val="tx1"/>
                </a:solidFill>
              </a:rPr>
              <a:t>TGbc</a:t>
            </a:r>
            <a:r>
              <a:rPr lang="en-US" dirty="0">
                <a:solidFill>
                  <a:schemeClr val="tx1"/>
                </a:solidFill>
              </a:rPr>
              <a:t> Telco Schedule</a:t>
            </a:r>
          </a:p>
          <a:p>
            <a:pPr lvl="1">
              <a:buFont typeface="Arial"/>
              <a:buChar char="•"/>
            </a:pPr>
            <a:r>
              <a:rPr lang="en-US" dirty="0">
                <a:solidFill>
                  <a:schemeClr val="tx1"/>
                </a:solidFill>
              </a:rPr>
              <a:t>Weekly 2-hour </a:t>
            </a:r>
            <a:r>
              <a:rPr lang="en-US" dirty="0" err="1">
                <a:solidFill>
                  <a:schemeClr val="tx1"/>
                </a:solidFill>
              </a:rPr>
              <a:t>telcos</a:t>
            </a:r>
            <a:endParaRPr lang="en-US" dirty="0">
              <a:solidFill>
                <a:schemeClr val="tx1"/>
              </a:solidFill>
            </a:endParaRPr>
          </a:p>
          <a:p>
            <a:pPr lvl="1">
              <a:buFont typeface="Arial"/>
              <a:buChar char="•"/>
            </a:pPr>
            <a:r>
              <a:rPr lang="en-US" dirty="0">
                <a:solidFill>
                  <a:schemeClr val="tx1"/>
                </a:solidFill>
              </a:rPr>
              <a:t>Tuesdays 09:30h – 11:30h ET</a:t>
            </a:r>
          </a:p>
        </p:txBody>
      </p:sp>
      <p:sp>
        <p:nvSpPr>
          <p:cNvPr id="7" name="Footer Placeholder 6">
            <a:extLst>
              <a:ext uri="{FF2B5EF4-FFF2-40B4-BE49-F238E27FC236}">
                <a16:creationId xmlns:a16="http://schemas.microsoft.com/office/drawing/2014/main" id="{5E9BFA80-D8F4-44FC-AFF0-04E316AF0D04}"/>
              </a:ext>
            </a:extLst>
          </p:cNvPr>
          <p:cNvSpPr>
            <a:spLocks noGrp="1"/>
          </p:cNvSpPr>
          <p:nvPr>
            <p:ph type="ftr" idx="14"/>
          </p:nvPr>
        </p:nvSpPr>
        <p:spPr/>
        <p:txBody>
          <a:bodyPr/>
          <a:lstStyle/>
          <a:p>
            <a:r>
              <a:rPr lang="en-GB"/>
              <a:t>Marc Emmelmann, Koden-TI</a:t>
            </a:r>
            <a:endParaRPr lang="en-GB" dirty="0"/>
          </a:p>
        </p:txBody>
      </p:sp>
      <p:sp>
        <p:nvSpPr>
          <p:cNvPr id="8" name="Slide Number Placeholder 7">
            <a:extLst>
              <a:ext uri="{FF2B5EF4-FFF2-40B4-BE49-F238E27FC236}">
                <a16:creationId xmlns:a16="http://schemas.microsoft.com/office/drawing/2014/main" id="{DDCF8F05-07A0-41BC-B8EF-FC755FC4D7F6}"/>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9" name="Date Placeholder 8">
            <a:extLst>
              <a:ext uri="{FF2B5EF4-FFF2-40B4-BE49-F238E27FC236}">
                <a16:creationId xmlns:a16="http://schemas.microsoft.com/office/drawing/2014/main" id="{7FF5F693-5707-4FFA-AAB0-70F4C2D7B1BF}"/>
              </a:ext>
            </a:extLst>
          </p:cNvPr>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23582031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a:t>TGbd</a:t>
            </a:r>
            <a:r>
              <a:rPr lang="en-US" altLang="zh-CN" dirty="0"/>
              <a:t> (Next Gen V2X)</a:t>
            </a:r>
            <a:endParaRPr lang="zh-CN" altLang="en-US" dirty="0"/>
          </a:p>
        </p:txBody>
      </p:sp>
      <p:sp>
        <p:nvSpPr>
          <p:cNvPr id="3" name="内容占位符 2"/>
          <p:cNvSpPr>
            <a:spLocks noGrp="1"/>
          </p:cNvSpPr>
          <p:nvPr>
            <p:ph idx="1"/>
          </p:nvPr>
        </p:nvSpPr>
        <p:spPr>
          <a:xfrm>
            <a:off x="914400" y="1969770"/>
            <a:ext cx="10361295" cy="4354830"/>
          </a:xfrm>
        </p:spPr>
        <p:txBody>
          <a:bodyPr>
            <a:normAutofit fontScale="87500" lnSpcReduction="10000"/>
          </a:bodyPr>
          <a:lstStyle/>
          <a:p>
            <a:pPr algn="just"/>
            <a:r>
              <a:rPr lang="en-GB" altLang="en-US" dirty="0"/>
              <a:t>Since Jul 20</a:t>
            </a:r>
            <a:r>
              <a:rPr lang="en-US" altLang="en-GB" dirty="0"/>
              <a:t>21</a:t>
            </a:r>
            <a:r>
              <a:rPr lang="en-GB" altLang="en-US" dirty="0"/>
              <a:t> </a:t>
            </a:r>
            <a:r>
              <a:rPr lang="en-US" altLang="en-GB" dirty="0"/>
              <a:t>IEEE 802.11 session</a:t>
            </a:r>
            <a:endParaRPr lang="en-GB" altLang="en-US" dirty="0"/>
          </a:p>
          <a:p>
            <a:pPr marL="800100" lvl="1" algn="just">
              <a:buFontTx/>
              <a:buChar char="-"/>
            </a:pPr>
            <a:r>
              <a:rPr lang="en-US" altLang="en-GB" sz="2100" dirty="0"/>
              <a:t>Recirculation WG LB254 closed with 88.5% approval rate and 283 comments collected.</a:t>
            </a:r>
          </a:p>
          <a:p>
            <a:pPr marL="800100" lvl="1" algn="just">
              <a:buFontTx/>
              <a:buChar char="-"/>
            </a:pPr>
            <a:r>
              <a:rPr lang="en-US" altLang="en-GB" sz="2100" dirty="0" err="1"/>
              <a:t>Yujin</a:t>
            </a:r>
            <a:r>
              <a:rPr lang="en-US" altLang="en-GB" sz="2100" dirty="0"/>
              <a:t> Noh (</a:t>
            </a:r>
            <a:r>
              <a:rPr lang="en-US" altLang="en-GB" sz="2100" dirty="0" err="1"/>
              <a:t>Senscomm</a:t>
            </a:r>
            <a:r>
              <a:rPr lang="en-US" altLang="en-GB" sz="2100" dirty="0"/>
              <a:t>) was appointed as </a:t>
            </a:r>
            <a:r>
              <a:rPr lang="en-US" altLang="en-GB" sz="2100" dirty="0" err="1"/>
              <a:t>TGbd</a:t>
            </a:r>
            <a:r>
              <a:rPr lang="en-US" altLang="en-GB" sz="2100" dirty="0"/>
              <a:t> Tech Editor and approved by the group.</a:t>
            </a:r>
          </a:p>
          <a:p>
            <a:pPr marL="800100" lvl="1" algn="just">
              <a:buFontTx/>
              <a:buChar char="-"/>
            </a:pPr>
            <a:r>
              <a:rPr lang="en-US" altLang="en-GB" sz="2100" dirty="0" err="1"/>
              <a:t>TGbd</a:t>
            </a:r>
            <a:r>
              <a:rPr lang="en-US" altLang="en-GB" sz="2100" dirty="0"/>
              <a:t> </a:t>
            </a:r>
            <a:r>
              <a:rPr lang="en-US" altLang="zh-CN" sz="2100" dirty="0"/>
              <a:t>held 5 </a:t>
            </a:r>
            <a:r>
              <a:rPr lang="en-US" altLang="en-GB" sz="2100" dirty="0"/>
              <a:t>teleconferences to assign and resolve comments collected in recirculation LB254. The teleconference minutes are as below:</a:t>
            </a:r>
          </a:p>
          <a:p>
            <a:pPr marL="1085850" lvl="2" indent="-342900">
              <a:buFontTx/>
              <a:buChar char="-"/>
            </a:pPr>
            <a:r>
              <a:rPr lang="en-US" altLang="zh-CN" sz="1900" dirty="0">
                <a:latin typeface="Calibri" panose="020F0502020204030204" pitchFamily="34" charset="0"/>
                <a:cs typeface="Calibri" panose="020F0502020204030204" pitchFamily="34" charset="0"/>
                <a:hlinkClick r:id="rId2"/>
              </a:rPr>
              <a:t>https://mentor.ieee.org/802.11/dcn/21/11-21-1138-00-00bd-ieee-802-11bd-july-plenary-2021-tc-meeting-minutes.docx</a:t>
            </a:r>
            <a:endParaRPr lang="en-US" altLang="zh-CN" sz="1900" dirty="0">
              <a:latin typeface="Calibri" panose="020F0502020204030204" pitchFamily="34" charset="0"/>
              <a:cs typeface="Calibri" panose="020F0502020204030204" pitchFamily="34" charset="0"/>
            </a:endParaRPr>
          </a:p>
          <a:p>
            <a:pPr marL="1085850" lvl="2" indent="-342900">
              <a:buFontTx/>
              <a:buChar char="-"/>
            </a:pPr>
            <a:r>
              <a:rPr lang="en-US" altLang="zh-CN" sz="2000" u="sng" dirty="0">
                <a:hlinkClick r:id="rId3"/>
              </a:rPr>
              <a:t>https://mentor.ieee.org/802.11/dcn/21/11-21-1468-00-00bd-ieee-802-11bd-august-september-2021-tc-meeting-minutes.docx</a:t>
            </a:r>
            <a:endParaRPr lang="en-US" altLang="zh-CN" sz="2000" u="sng" dirty="0"/>
          </a:p>
          <a:p>
            <a:pPr marL="800100" lvl="1" algn="just">
              <a:buFontTx/>
              <a:buChar char="-"/>
            </a:pPr>
            <a:r>
              <a:rPr lang="en-US" altLang="en-GB" sz="2100" dirty="0"/>
              <a:t>Before 802.11 Sep interim week, CRs for 115 comments are ready for motion.</a:t>
            </a:r>
          </a:p>
          <a:p>
            <a:pPr marL="800100" lvl="1" algn="just">
              <a:buFontTx/>
              <a:buChar char="-"/>
            </a:pPr>
            <a:r>
              <a:rPr lang="en-US" altLang="en-GB" sz="2100" dirty="0"/>
              <a:t>During the IEEE 802.11 Sep interim week, there’re 4 </a:t>
            </a:r>
            <a:r>
              <a:rPr lang="en-US" altLang="en-GB" sz="2100" dirty="0" err="1"/>
              <a:t>TGbd</a:t>
            </a:r>
            <a:r>
              <a:rPr lang="en-US" altLang="en-GB" sz="2100" dirty="0"/>
              <a:t> sessions planned from Tuesday to Friday. The </a:t>
            </a:r>
            <a:r>
              <a:rPr lang="en-US" altLang="en-GB" sz="2100" dirty="0" err="1"/>
              <a:t>TGbd</a:t>
            </a:r>
            <a:r>
              <a:rPr lang="en-US" altLang="en-GB" sz="2100" dirty="0"/>
              <a:t> agenda for Sep is included in the latest revision of 11-21/1326.</a:t>
            </a:r>
          </a:p>
          <a:p>
            <a:pPr marL="57150" indent="0" algn="just"/>
            <a:r>
              <a:rPr lang="en-US" altLang="en-GB" dirty="0"/>
              <a:t>Goal for IEEE 802.11 Sep 2021 interim week: </a:t>
            </a:r>
          </a:p>
          <a:p>
            <a:pPr marL="800100" lvl="1" indent="-342900" algn="just">
              <a:buFontTx/>
              <a:buChar char="-"/>
            </a:pPr>
            <a:r>
              <a:rPr lang="en-US" altLang="en-GB" dirty="0"/>
              <a:t>Continue proceeding comment resolutions per LB 254</a:t>
            </a:r>
          </a:p>
        </p:txBody>
      </p:sp>
      <p:sp>
        <p:nvSpPr>
          <p:cNvPr id="7" name="Footer Placeholder 6">
            <a:extLst>
              <a:ext uri="{FF2B5EF4-FFF2-40B4-BE49-F238E27FC236}">
                <a16:creationId xmlns:a16="http://schemas.microsoft.com/office/drawing/2014/main" id="{3B872E90-3F68-43BB-BE6B-B35E88393841}"/>
              </a:ext>
            </a:extLst>
          </p:cNvPr>
          <p:cNvSpPr>
            <a:spLocks noGrp="1"/>
          </p:cNvSpPr>
          <p:nvPr>
            <p:ph type="ftr" idx="14"/>
          </p:nvPr>
        </p:nvSpPr>
        <p:spPr/>
        <p:txBody>
          <a:bodyPr/>
          <a:lstStyle/>
          <a:p>
            <a:r>
              <a:rPr lang="en-GB"/>
              <a:t>Bo Sun, ZTE Corporation</a:t>
            </a:r>
            <a:endParaRPr lang="en-GB" dirty="0"/>
          </a:p>
        </p:txBody>
      </p:sp>
      <p:sp>
        <p:nvSpPr>
          <p:cNvPr id="8" name="Slide Number Placeholder 7">
            <a:extLst>
              <a:ext uri="{FF2B5EF4-FFF2-40B4-BE49-F238E27FC236}">
                <a16:creationId xmlns:a16="http://schemas.microsoft.com/office/drawing/2014/main" id="{CF718570-C8BA-4EEB-85B1-D252C72D54D7}"/>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9" name="Date Placeholder 8">
            <a:extLst>
              <a:ext uri="{FF2B5EF4-FFF2-40B4-BE49-F238E27FC236}">
                <a16:creationId xmlns:a16="http://schemas.microsoft.com/office/drawing/2014/main" id="{33840964-5B54-44D6-9450-ABBC7F783825}"/>
              </a:ext>
            </a:extLst>
          </p:cNvPr>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39946016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IEEE 802.11 </a:t>
            </a:r>
            <a:r>
              <a:rPr lang="en-US" altLang="zh-CN" dirty="0" err="1"/>
              <a:t>TGbd</a:t>
            </a:r>
            <a:r>
              <a:rPr lang="en-US" altLang="zh-CN" dirty="0"/>
              <a:t> TC Plan for Sep</a:t>
            </a:r>
            <a:endParaRPr lang="zh-CN" altLang="en-US" dirty="0"/>
          </a:p>
        </p:txBody>
      </p:sp>
      <p:sp>
        <p:nvSpPr>
          <p:cNvPr id="3" name="内容占位符 2"/>
          <p:cNvSpPr>
            <a:spLocks noGrp="1"/>
          </p:cNvSpPr>
          <p:nvPr>
            <p:ph idx="1"/>
          </p:nvPr>
        </p:nvSpPr>
        <p:spPr>
          <a:xfrm>
            <a:off x="1751543" y="2209800"/>
            <a:ext cx="9638241" cy="3200400"/>
          </a:xfrm>
        </p:spPr>
        <p:txBody>
          <a:bodyPr>
            <a:normAutofit/>
          </a:bodyPr>
          <a:lstStyle/>
          <a:p>
            <a:r>
              <a:rPr lang="en-US" altLang="zh-CN" dirty="0">
                <a:solidFill>
                  <a:schemeClr val="bg1">
                    <a:lumMod val="85000"/>
                  </a:schemeClr>
                </a:solidFill>
                <a:cs typeface="+mn-ea"/>
                <a:sym typeface="+mn-ea"/>
              </a:rPr>
              <a:t>Sep 7</a:t>
            </a:r>
            <a:r>
              <a:rPr lang="en-US" altLang="zh-CN" baseline="30000" dirty="0">
                <a:solidFill>
                  <a:schemeClr val="bg1">
                    <a:lumMod val="85000"/>
                  </a:schemeClr>
                </a:solidFill>
                <a:cs typeface="+mn-ea"/>
                <a:sym typeface="+mn-ea"/>
              </a:rPr>
              <a:t>th</a:t>
            </a:r>
            <a:r>
              <a:rPr lang="en-US" altLang="zh-CN" dirty="0">
                <a:solidFill>
                  <a:schemeClr val="bg1">
                    <a:lumMod val="85000"/>
                  </a:schemeClr>
                </a:solidFill>
                <a:cs typeface="+mn-ea"/>
                <a:sym typeface="+mn-ea"/>
              </a:rPr>
              <a:t>, 10:00am ~ 11:59am, ET; </a:t>
            </a:r>
            <a:r>
              <a:rPr lang="en-US" altLang="zh-CN" dirty="0" err="1">
                <a:solidFill>
                  <a:schemeClr val="bg1">
                    <a:lumMod val="85000"/>
                  </a:schemeClr>
                </a:solidFill>
                <a:cs typeface="+mn-ea"/>
                <a:sym typeface="+mn-ea"/>
              </a:rPr>
              <a:t>Webex</a:t>
            </a:r>
            <a:endParaRPr lang="en-US" altLang="zh-CN" dirty="0">
              <a:solidFill>
                <a:schemeClr val="bg1">
                  <a:lumMod val="85000"/>
                </a:schemeClr>
              </a:solidFill>
              <a:cs typeface="+mn-ea"/>
              <a:sym typeface="+mn-ea"/>
            </a:endParaRPr>
          </a:p>
          <a:p>
            <a:r>
              <a:rPr lang="en-US" altLang="zh-CN" dirty="0">
                <a:solidFill>
                  <a:srgbClr val="00B050"/>
                </a:solidFill>
                <a:cs typeface="+mn-ea"/>
                <a:sym typeface="+mn-ea"/>
              </a:rPr>
              <a:t>Sep 14</a:t>
            </a:r>
            <a:r>
              <a:rPr lang="en-US" altLang="zh-CN" baseline="30000" dirty="0">
                <a:solidFill>
                  <a:srgbClr val="00B050"/>
                </a:solidFill>
                <a:cs typeface="+mn-ea"/>
                <a:sym typeface="+mn-ea"/>
              </a:rPr>
              <a:t>th</a:t>
            </a:r>
            <a:r>
              <a:rPr lang="en-US" altLang="zh-CN" dirty="0">
                <a:solidFill>
                  <a:srgbClr val="00B050"/>
                </a:solidFill>
                <a:cs typeface="+mn-ea"/>
                <a:sym typeface="+mn-ea"/>
              </a:rPr>
              <a:t>, 09:00am ~ 11:00am, ET; </a:t>
            </a:r>
            <a:r>
              <a:rPr lang="en-US" altLang="zh-CN" dirty="0" err="1">
                <a:solidFill>
                  <a:srgbClr val="00B050"/>
                </a:solidFill>
                <a:cs typeface="+mn-ea"/>
                <a:sym typeface="+mn-ea"/>
              </a:rPr>
              <a:t>Webex</a:t>
            </a:r>
            <a:r>
              <a:rPr lang="en-US" altLang="zh-CN" dirty="0">
                <a:solidFill>
                  <a:srgbClr val="00B050"/>
                </a:solidFill>
                <a:cs typeface="+mn-ea"/>
                <a:sym typeface="+mn-ea"/>
              </a:rPr>
              <a:t> (Interim week)</a:t>
            </a:r>
          </a:p>
          <a:p>
            <a:r>
              <a:rPr lang="en-US" altLang="zh-CN" dirty="0">
                <a:solidFill>
                  <a:srgbClr val="00B050"/>
                </a:solidFill>
                <a:cs typeface="+mn-ea"/>
                <a:sym typeface="+mn-ea"/>
              </a:rPr>
              <a:t>Sep 15</a:t>
            </a:r>
            <a:r>
              <a:rPr lang="en-US" altLang="zh-CN" baseline="30000" dirty="0">
                <a:solidFill>
                  <a:srgbClr val="00B050"/>
                </a:solidFill>
                <a:cs typeface="+mn-ea"/>
                <a:sym typeface="+mn-ea"/>
              </a:rPr>
              <a:t>th</a:t>
            </a:r>
            <a:r>
              <a:rPr lang="en-US" altLang="zh-CN" dirty="0">
                <a:solidFill>
                  <a:srgbClr val="00B050"/>
                </a:solidFill>
                <a:cs typeface="+mn-ea"/>
                <a:sym typeface="+mn-ea"/>
              </a:rPr>
              <a:t>, 11:15am ~ 01:15pm, ET; </a:t>
            </a:r>
            <a:r>
              <a:rPr lang="en-US" altLang="zh-CN" dirty="0" err="1">
                <a:solidFill>
                  <a:srgbClr val="00B050"/>
                </a:solidFill>
                <a:cs typeface="+mn-ea"/>
                <a:sym typeface="+mn-ea"/>
              </a:rPr>
              <a:t>Webex</a:t>
            </a:r>
            <a:r>
              <a:rPr lang="en-US" altLang="zh-CN" dirty="0">
                <a:solidFill>
                  <a:srgbClr val="00B050"/>
                </a:solidFill>
                <a:cs typeface="+mn-ea"/>
                <a:sym typeface="+mn-ea"/>
              </a:rPr>
              <a:t> (Interim week)</a:t>
            </a:r>
          </a:p>
          <a:p>
            <a:r>
              <a:rPr lang="en-US" altLang="zh-CN" dirty="0">
                <a:solidFill>
                  <a:srgbClr val="00B050"/>
                </a:solidFill>
                <a:cs typeface="+mn-ea"/>
                <a:sym typeface="+mn-ea"/>
              </a:rPr>
              <a:t>Sep 16</a:t>
            </a:r>
            <a:r>
              <a:rPr lang="en-US" altLang="zh-CN" baseline="30000" dirty="0">
                <a:solidFill>
                  <a:srgbClr val="00B050"/>
                </a:solidFill>
                <a:cs typeface="+mn-ea"/>
                <a:sym typeface="+mn-ea"/>
              </a:rPr>
              <a:t>th</a:t>
            </a:r>
            <a:r>
              <a:rPr lang="en-US" altLang="zh-CN" dirty="0">
                <a:solidFill>
                  <a:srgbClr val="00B050"/>
                </a:solidFill>
                <a:cs typeface="+mn-ea"/>
                <a:sym typeface="+mn-ea"/>
              </a:rPr>
              <a:t>, 07:00pm ~ 09:00pm, ET; </a:t>
            </a:r>
            <a:r>
              <a:rPr lang="en-US" altLang="zh-CN" dirty="0" err="1">
                <a:solidFill>
                  <a:srgbClr val="00B050"/>
                </a:solidFill>
                <a:cs typeface="+mn-ea"/>
                <a:sym typeface="+mn-ea"/>
              </a:rPr>
              <a:t>Webex</a:t>
            </a:r>
            <a:r>
              <a:rPr lang="en-US" altLang="zh-CN" dirty="0">
                <a:solidFill>
                  <a:srgbClr val="00B050"/>
                </a:solidFill>
                <a:cs typeface="+mn-ea"/>
                <a:sym typeface="+mn-ea"/>
              </a:rPr>
              <a:t> (Interim week)</a:t>
            </a:r>
          </a:p>
          <a:p>
            <a:r>
              <a:rPr lang="en-US" altLang="zh-CN" dirty="0">
                <a:solidFill>
                  <a:srgbClr val="00B050"/>
                </a:solidFill>
                <a:cs typeface="+mn-ea"/>
                <a:sym typeface="+mn-ea"/>
              </a:rPr>
              <a:t>Sep 17</a:t>
            </a:r>
            <a:r>
              <a:rPr lang="en-US" altLang="zh-CN" baseline="30000" dirty="0">
                <a:solidFill>
                  <a:srgbClr val="00B050"/>
                </a:solidFill>
                <a:cs typeface="+mn-ea"/>
                <a:sym typeface="+mn-ea"/>
              </a:rPr>
              <a:t>th</a:t>
            </a:r>
            <a:r>
              <a:rPr lang="en-US" altLang="zh-CN" dirty="0">
                <a:solidFill>
                  <a:srgbClr val="00B050"/>
                </a:solidFill>
                <a:cs typeface="+mn-ea"/>
                <a:sym typeface="+mn-ea"/>
              </a:rPr>
              <a:t>, 09:00am ~ 11:00am, ET; </a:t>
            </a:r>
            <a:r>
              <a:rPr lang="en-US" altLang="zh-CN" dirty="0" err="1">
                <a:solidFill>
                  <a:srgbClr val="00B050"/>
                </a:solidFill>
                <a:cs typeface="+mn-ea"/>
                <a:sym typeface="+mn-ea"/>
              </a:rPr>
              <a:t>Webex</a:t>
            </a:r>
            <a:r>
              <a:rPr lang="en-US" altLang="zh-CN" dirty="0">
                <a:solidFill>
                  <a:srgbClr val="00B050"/>
                </a:solidFill>
                <a:cs typeface="+mn-ea"/>
                <a:sym typeface="+mn-ea"/>
              </a:rPr>
              <a:t> (Interim week)</a:t>
            </a:r>
          </a:p>
          <a:p>
            <a:r>
              <a:rPr lang="en-US" altLang="zh-CN" dirty="0">
                <a:solidFill>
                  <a:srgbClr val="00B050"/>
                </a:solidFill>
                <a:cs typeface="+mn-ea"/>
                <a:sym typeface="+mn-ea"/>
              </a:rPr>
              <a:t>Sep 28</a:t>
            </a:r>
            <a:r>
              <a:rPr lang="en-US" altLang="zh-CN" baseline="30000" dirty="0">
                <a:solidFill>
                  <a:srgbClr val="00B050"/>
                </a:solidFill>
                <a:cs typeface="+mn-ea"/>
                <a:sym typeface="+mn-ea"/>
              </a:rPr>
              <a:t>th</a:t>
            </a:r>
            <a:r>
              <a:rPr lang="en-US" altLang="zh-CN" dirty="0">
                <a:solidFill>
                  <a:srgbClr val="00B050"/>
                </a:solidFill>
                <a:cs typeface="+mn-ea"/>
                <a:sym typeface="+mn-ea"/>
              </a:rPr>
              <a:t>, 10:00am ~ 11:59am, ET; </a:t>
            </a:r>
            <a:r>
              <a:rPr lang="en-US" altLang="zh-CN" dirty="0" err="1">
                <a:solidFill>
                  <a:srgbClr val="00B050"/>
                </a:solidFill>
                <a:cs typeface="+mn-ea"/>
                <a:sym typeface="+mn-ea"/>
              </a:rPr>
              <a:t>Webex</a:t>
            </a:r>
            <a:endParaRPr lang="en-US" altLang="zh-CN" dirty="0">
              <a:solidFill>
                <a:srgbClr val="00B050"/>
              </a:solidFill>
              <a:cs typeface="+mn-ea"/>
              <a:sym typeface="+mn-ea"/>
            </a:endParaRPr>
          </a:p>
        </p:txBody>
      </p:sp>
      <p:sp>
        <p:nvSpPr>
          <p:cNvPr id="6" name="Footer Placeholder 5">
            <a:extLst>
              <a:ext uri="{FF2B5EF4-FFF2-40B4-BE49-F238E27FC236}">
                <a16:creationId xmlns:a16="http://schemas.microsoft.com/office/drawing/2014/main" id="{F965E658-1E69-4EBF-8607-86E538BE54A7}"/>
              </a:ext>
            </a:extLst>
          </p:cNvPr>
          <p:cNvSpPr>
            <a:spLocks noGrp="1"/>
          </p:cNvSpPr>
          <p:nvPr>
            <p:ph type="ftr" idx="14"/>
          </p:nvPr>
        </p:nvSpPr>
        <p:spPr/>
        <p:txBody>
          <a:bodyPr/>
          <a:lstStyle/>
          <a:p>
            <a:r>
              <a:rPr lang="en-GB"/>
              <a:t>Bo Sun, ZTE Corporation</a:t>
            </a:r>
            <a:endParaRPr lang="en-GB" dirty="0"/>
          </a:p>
        </p:txBody>
      </p:sp>
      <p:sp>
        <p:nvSpPr>
          <p:cNvPr id="8" name="Slide Number Placeholder 7">
            <a:extLst>
              <a:ext uri="{FF2B5EF4-FFF2-40B4-BE49-F238E27FC236}">
                <a16:creationId xmlns:a16="http://schemas.microsoft.com/office/drawing/2014/main" id="{0288EB9F-3964-45A1-A9B3-74682D6BCA04}"/>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9" name="Date Placeholder 8">
            <a:extLst>
              <a:ext uri="{FF2B5EF4-FFF2-40B4-BE49-F238E27FC236}">
                <a16:creationId xmlns:a16="http://schemas.microsoft.com/office/drawing/2014/main" id="{1E4E94EB-5B96-4AC4-8961-812C3FDFC5B9}"/>
              </a:ext>
            </a:extLst>
          </p:cNvPr>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35460515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a:t>TGbd</a:t>
            </a:r>
            <a:r>
              <a:rPr lang="en-US" altLang="zh-CN" dirty="0"/>
              <a:t> Progress Documents</a:t>
            </a:r>
            <a:endParaRPr lang="zh-CN" altLang="en-US" dirty="0"/>
          </a:p>
        </p:txBody>
      </p:sp>
      <p:graphicFrame>
        <p:nvGraphicFramePr>
          <p:cNvPr id="8" name="表格 7"/>
          <p:cNvGraphicFramePr>
            <a:graphicFrameLocks noGrp="1"/>
          </p:cNvGraphicFramePr>
          <p:nvPr>
            <p:custDataLst>
              <p:tags r:id="rId1"/>
            </p:custDataLst>
            <p:extLst>
              <p:ext uri="{D42A27DB-BD31-4B8C-83A1-F6EECF244321}">
                <p14:modId xmlns:p14="http://schemas.microsoft.com/office/powerpoint/2010/main" val="1028874475"/>
              </p:ext>
            </p:extLst>
          </p:nvPr>
        </p:nvGraphicFramePr>
        <p:xfrm>
          <a:off x="1447922" y="1600248"/>
          <a:ext cx="9637599" cy="4663440"/>
        </p:xfrm>
        <a:graphic>
          <a:graphicData uri="http://schemas.openxmlformats.org/drawingml/2006/table">
            <a:tbl>
              <a:tblPr firstRow="1" bandRow="1">
                <a:tableStyleId>{5C22544A-7EE6-4342-B048-85BDC9FD1C3A}</a:tableStyleId>
              </a:tblPr>
              <a:tblGrid>
                <a:gridCol w="3047921">
                  <a:extLst>
                    <a:ext uri="{9D8B030D-6E8A-4147-A177-3AD203B41FA5}">
                      <a16:colId xmlns:a16="http://schemas.microsoft.com/office/drawing/2014/main" val="20000"/>
                    </a:ext>
                  </a:extLst>
                </a:gridCol>
                <a:gridCol w="6589678">
                  <a:extLst>
                    <a:ext uri="{9D8B030D-6E8A-4147-A177-3AD203B41FA5}">
                      <a16:colId xmlns:a16="http://schemas.microsoft.com/office/drawing/2014/main" val="20001"/>
                    </a:ext>
                  </a:extLst>
                </a:gridCol>
              </a:tblGrid>
              <a:tr h="192026">
                <a:tc>
                  <a:txBody>
                    <a:bodyPr/>
                    <a:lstStyle/>
                    <a:p>
                      <a:r>
                        <a:rPr lang="en-US" altLang="zh-CN" sz="1800" dirty="0"/>
                        <a:t>TG Documents</a:t>
                      </a:r>
                    </a:p>
                  </a:txBody>
                  <a:tcPr/>
                </a:tc>
                <a:tc>
                  <a:txBody>
                    <a:bodyPr/>
                    <a:lstStyle/>
                    <a:p>
                      <a:r>
                        <a:rPr lang="en-US" altLang="zh-CN" sz="1800" dirty="0"/>
                        <a:t>Latest</a:t>
                      </a:r>
                      <a:r>
                        <a:rPr lang="en-US" altLang="zh-CN" sz="1800" baseline="0" dirty="0"/>
                        <a:t> Revision</a:t>
                      </a:r>
                      <a:endParaRPr lang="en-US" altLang="zh-CN" sz="1800" dirty="0"/>
                    </a:p>
                  </a:txBody>
                  <a:tcPr/>
                </a:tc>
                <a:extLst>
                  <a:ext uri="{0D108BD9-81ED-4DB2-BD59-A6C34878D82A}">
                    <a16:rowId xmlns:a16="http://schemas.microsoft.com/office/drawing/2014/main" val="10000"/>
                  </a:ext>
                </a:extLst>
              </a:tr>
              <a:tr h="160355">
                <a:tc>
                  <a:txBody>
                    <a:bodyPr/>
                    <a:lstStyle/>
                    <a:p>
                      <a:r>
                        <a:rPr lang="en-US" altLang="zh-CN" sz="1200" dirty="0"/>
                        <a:t>Definition and requirements</a:t>
                      </a:r>
                    </a:p>
                  </a:txBody>
                  <a:tcPr/>
                </a:tc>
                <a:tc>
                  <a:txBody>
                    <a:bodyPr/>
                    <a:lstStyle/>
                    <a:p>
                      <a:r>
                        <a:rPr lang="en-US" altLang="zh-CN" sz="1200" dirty="0"/>
                        <a:t>11-19/0202r1</a:t>
                      </a:r>
                    </a:p>
                  </a:txBody>
                  <a:tcPr/>
                </a:tc>
                <a:extLst>
                  <a:ext uri="{0D108BD9-81ED-4DB2-BD59-A6C34878D82A}">
                    <a16:rowId xmlns:a16="http://schemas.microsoft.com/office/drawing/2014/main" val="10001"/>
                  </a:ext>
                </a:extLst>
              </a:tr>
              <a:tr h="160689">
                <a:tc>
                  <a:txBody>
                    <a:bodyPr/>
                    <a:lstStyle/>
                    <a:p>
                      <a:r>
                        <a:rPr lang="en-US" altLang="zh-CN" sz="1200" dirty="0"/>
                        <a:t>Selection Procedure document</a:t>
                      </a:r>
                    </a:p>
                  </a:txBody>
                  <a:tcPr/>
                </a:tc>
                <a:tc>
                  <a:txBody>
                    <a:bodyPr/>
                    <a:lstStyle/>
                    <a:p>
                      <a:r>
                        <a:rPr lang="en-US" altLang="zh-CN" sz="1200" dirty="0">
                          <a:solidFill>
                            <a:schemeClr val="tx1"/>
                          </a:solidFill>
                        </a:rPr>
                        <a:t>11-19/0030r6</a:t>
                      </a:r>
                    </a:p>
                  </a:txBody>
                  <a:tcPr/>
                </a:tc>
                <a:extLst>
                  <a:ext uri="{0D108BD9-81ED-4DB2-BD59-A6C34878D82A}">
                    <a16:rowId xmlns:a16="http://schemas.microsoft.com/office/drawing/2014/main" val="10002"/>
                  </a:ext>
                </a:extLst>
              </a:tr>
              <a:tr h="160355">
                <a:tc>
                  <a:txBody>
                    <a:bodyPr/>
                    <a:lstStyle/>
                    <a:p>
                      <a:r>
                        <a:rPr lang="en-US" altLang="zh-CN" sz="1200" dirty="0"/>
                        <a:t>Functional Requirement document</a:t>
                      </a:r>
                    </a:p>
                  </a:txBody>
                  <a:tcPr/>
                </a:tc>
                <a:tc>
                  <a:txBody>
                    <a:bodyPr/>
                    <a:lstStyle/>
                    <a:p>
                      <a:r>
                        <a:rPr lang="en-US" altLang="zh-CN" sz="1200" dirty="0">
                          <a:solidFill>
                            <a:schemeClr val="tx1"/>
                          </a:solidFill>
                        </a:rPr>
                        <a:t>11-19/0495r3</a:t>
                      </a:r>
                    </a:p>
                  </a:txBody>
                  <a:tcPr/>
                </a:tc>
                <a:extLst>
                  <a:ext uri="{0D108BD9-81ED-4DB2-BD59-A6C34878D82A}">
                    <a16:rowId xmlns:a16="http://schemas.microsoft.com/office/drawing/2014/main" val="10003"/>
                  </a:ext>
                </a:extLst>
              </a:tr>
              <a:tr h="160355">
                <a:tc>
                  <a:txBody>
                    <a:bodyPr/>
                    <a:lstStyle/>
                    <a:p>
                      <a:r>
                        <a:rPr lang="en-US" altLang="zh-CN" sz="1200" dirty="0"/>
                        <a:t>Spec Framework document</a:t>
                      </a:r>
                    </a:p>
                  </a:txBody>
                  <a:tcPr/>
                </a:tc>
                <a:tc>
                  <a:txBody>
                    <a:bodyPr/>
                    <a:lstStyle/>
                    <a:p>
                      <a:r>
                        <a:rPr lang="en-US" altLang="zh-CN" sz="1200" dirty="0">
                          <a:solidFill>
                            <a:schemeClr val="tx1"/>
                          </a:solidFill>
                        </a:rPr>
                        <a:t>11-19/0497r7</a:t>
                      </a:r>
                    </a:p>
                  </a:txBody>
                  <a:tcPr/>
                </a:tc>
                <a:extLst>
                  <a:ext uri="{0D108BD9-81ED-4DB2-BD59-A6C34878D82A}">
                    <a16:rowId xmlns:a16="http://schemas.microsoft.com/office/drawing/2014/main" val="10004"/>
                  </a:ext>
                </a:extLst>
              </a:tr>
              <a:tr h="160689">
                <a:tc>
                  <a:txBody>
                    <a:bodyPr/>
                    <a:lstStyle/>
                    <a:p>
                      <a:r>
                        <a:rPr lang="en-US" altLang="zh-CN" sz="1200" dirty="0"/>
                        <a:t>Liaison response to IEEE VT/ITS</a:t>
                      </a:r>
                      <a:r>
                        <a:rPr lang="en-US" altLang="zh-CN" sz="1200" baseline="0" dirty="0"/>
                        <a:t> 1609 WG</a:t>
                      </a:r>
                      <a:endParaRPr lang="en-US" altLang="zh-CN"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a:solidFill>
                            <a:schemeClr val="tx1"/>
                          </a:solidFill>
                        </a:rPr>
                        <a:t>11-19/0437r3</a:t>
                      </a:r>
                    </a:p>
                  </a:txBody>
                  <a:tcPr/>
                </a:tc>
                <a:extLst>
                  <a:ext uri="{0D108BD9-81ED-4DB2-BD59-A6C34878D82A}">
                    <a16:rowId xmlns:a16="http://schemas.microsoft.com/office/drawing/2014/main" val="10005"/>
                  </a:ext>
                </a:extLst>
              </a:tr>
              <a:tr h="160355">
                <a:tc>
                  <a:txBody>
                    <a:bodyPr/>
                    <a:lstStyle/>
                    <a:p>
                      <a:r>
                        <a:rPr lang="en-US" altLang="zh-CN" sz="1200" dirty="0"/>
                        <a:t>Liaison response</a:t>
                      </a:r>
                      <a:r>
                        <a:rPr lang="en-US" altLang="zh-CN" sz="1200" baseline="0" dirty="0"/>
                        <a:t> to ITU-T CITS</a:t>
                      </a:r>
                      <a:endParaRPr lang="en-US" altLang="zh-CN"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a:solidFill>
                            <a:schemeClr val="tx1"/>
                          </a:solidFill>
                        </a:rPr>
                        <a:t>11-19/0843r0</a:t>
                      </a:r>
                    </a:p>
                  </a:txBody>
                  <a:tcPr/>
                </a:tc>
                <a:extLst>
                  <a:ext uri="{0D108BD9-81ED-4DB2-BD59-A6C34878D82A}">
                    <a16:rowId xmlns:a16="http://schemas.microsoft.com/office/drawing/2014/main" val="10006"/>
                  </a:ext>
                </a:extLst>
              </a:tr>
              <a:tr h="160689">
                <a:tc>
                  <a:txBody>
                    <a:bodyPr/>
                    <a:lstStyle/>
                    <a:p>
                      <a:r>
                        <a:rPr lang="en-US" altLang="zh-CN" sz="1200" dirty="0" err="1"/>
                        <a:t>TBbd</a:t>
                      </a:r>
                      <a:r>
                        <a:rPr lang="en-US" altLang="zh-CN" sz="1200" baseline="0" dirty="0"/>
                        <a:t> FRD/SFD Motion Booklet</a:t>
                      </a:r>
                      <a:endParaRPr lang="en-US" altLang="zh-CN"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a:solidFill>
                            <a:schemeClr val="tx1"/>
                          </a:solidFill>
                        </a:rPr>
                        <a:t>11-19/0514r14</a:t>
                      </a:r>
                    </a:p>
                  </a:txBody>
                  <a:tcPr/>
                </a:tc>
                <a:extLst>
                  <a:ext uri="{0D108BD9-81ED-4DB2-BD59-A6C34878D82A}">
                    <a16:rowId xmlns:a16="http://schemas.microsoft.com/office/drawing/2014/main" val="10007"/>
                  </a:ext>
                </a:extLst>
              </a:tr>
              <a:tr h="160355">
                <a:tc>
                  <a:txBody>
                    <a:bodyPr/>
                    <a:lstStyle/>
                    <a:p>
                      <a:r>
                        <a:rPr lang="en-US" altLang="zh-CN" sz="1200" dirty="0" err="1"/>
                        <a:t>TGbd</a:t>
                      </a:r>
                      <a:r>
                        <a:rPr lang="en-US" altLang="zh-CN" sz="1200" dirty="0"/>
                        <a:t> Use Case</a:t>
                      </a:r>
                      <a:r>
                        <a:rPr lang="en-US" altLang="zh-CN" sz="1200" baseline="0" dirty="0"/>
                        <a:t> document</a:t>
                      </a:r>
                      <a:endParaRPr lang="en-US" altLang="zh-CN"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a:solidFill>
                            <a:schemeClr val="tx1"/>
                          </a:solidFill>
                        </a:rPr>
                        <a:t>11-19/1342r1</a:t>
                      </a:r>
                    </a:p>
                  </a:txBody>
                  <a:tcPr/>
                </a:tc>
                <a:extLst>
                  <a:ext uri="{0D108BD9-81ED-4DB2-BD59-A6C34878D82A}">
                    <a16:rowId xmlns:a16="http://schemas.microsoft.com/office/drawing/2014/main" val="10008"/>
                  </a:ext>
                </a:extLst>
              </a:tr>
              <a:tr h="160355">
                <a:tc>
                  <a:txBody>
                    <a:bodyPr/>
                    <a:lstStyle/>
                    <a:p>
                      <a:pPr>
                        <a:buNone/>
                      </a:pPr>
                      <a:r>
                        <a:rPr lang="en-US" altLang="zh-CN" sz="1200" dirty="0"/>
                        <a:t>Teleconference 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a:solidFill>
                            <a:schemeClr val="tx1"/>
                          </a:solidFill>
                          <a:sym typeface="+mn-ea"/>
                        </a:rPr>
                        <a:t>11-20/0774r10, </a:t>
                      </a:r>
                      <a:r>
                        <a:rPr lang="en-US" altLang="zh-CN" sz="1200" dirty="0">
                          <a:solidFill>
                            <a:schemeClr val="tx1"/>
                          </a:solidFill>
                        </a:rPr>
                        <a:t>11-20/1164r7, 11-20/1352r9, 11-20/1561r7, 11-20/1806r2, 11-20/1891r0, 11-20/1923r11, 11-21/0177r2, 11-21/0207r8, 11-21/0595r3, 11-21/0597r7, 11-21/0904r1, 11-21/0941r2,</a:t>
                      </a:r>
                      <a:r>
                        <a:rPr lang="en-US" altLang="zh-CN" sz="1200" dirty="0">
                          <a:solidFill>
                            <a:srgbClr val="0070C0"/>
                          </a:solidFill>
                        </a:rPr>
                        <a:t> 11-21/1303r4, 11-21/1326r2</a:t>
                      </a:r>
                      <a:endParaRPr lang="en-US" altLang="zh-CN" sz="1200" dirty="0">
                        <a:solidFill>
                          <a:srgbClr val="0070C0"/>
                        </a:solidFill>
                        <a:sym typeface="+mn-ea"/>
                      </a:endParaRPr>
                    </a:p>
                  </a:txBody>
                  <a:tcPr/>
                </a:tc>
                <a:extLst>
                  <a:ext uri="{0D108BD9-81ED-4DB2-BD59-A6C34878D82A}">
                    <a16:rowId xmlns:a16="http://schemas.microsoft.com/office/drawing/2014/main" val="10009"/>
                  </a:ext>
                </a:extLst>
              </a:tr>
              <a:tr h="160355">
                <a:tc>
                  <a:txBody>
                    <a:bodyPr/>
                    <a:lstStyle/>
                    <a:p>
                      <a:r>
                        <a:rPr lang="en-US" altLang="zh-CN" sz="1200" dirty="0"/>
                        <a:t>Teleconference 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a:solidFill>
                            <a:schemeClr val="tx1"/>
                          </a:solidFill>
                          <a:sym typeface="+mn-ea"/>
                        </a:rPr>
                        <a:t>11-20/0276r11, 11-20/1105r8, 11-20/1489r1, 11-20/1655r3, 11-20/1775r1, 11-20/1907r1, 11-21/0068r0,</a:t>
                      </a:r>
                      <a:r>
                        <a:rPr lang="en-US" altLang="zh-CN" sz="1200" baseline="0" dirty="0">
                          <a:solidFill>
                            <a:schemeClr val="tx1"/>
                          </a:solidFill>
                          <a:sym typeface="+mn-ea"/>
                        </a:rPr>
                        <a:t> </a:t>
                      </a:r>
                      <a:r>
                        <a:rPr lang="en-US" altLang="zh-CN" sz="1200" dirty="0">
                          <a:solidFill>
                            <a:schemeClr val="tx1"/>
                          </a:solidFill>
                          <a:sym typeface="+mn-ea"/>
                        </a:rPr>
                        <a:t>11-21/0117r0, 11-21/0327r0, 11-21/0453r0, 11-21/0454r0, 11-21/0565r0,</a:t>
                      </a:r>
                      <a:r>
                        <a:rPr lang="en-US" altLang="zh-CN" sz="1200" baseline="0" dirty="0">
                          <a:solidFill>
                            <a:schemeClr val="tx1"/>
                          </a:solidFill>
                          <a:sym typeface="+mn-ea"/>
                        </a:rPr>
                        <a:t> 11-21/0655r0, 11-21/0806r0, 11-21/0889r0, </a:t>
                      </a:r>
                      <a:r>
                        <a:rPr lang="en-US" altLang="zh-CN" sz="1200" baseline="0" dirty="0">
                          <a:solidFill>
                            <a:srgbClr val="0070C0"/>
                          </a:solidFill>
                          <a:sym typeface="+mn-ea"/>
                        </a:rPr>
                        <a:t>11-21/1138r0, 11-21/1468r0</a:t>
                      </a:r>
                      <a:endParaRPr lang="en-US" altLang="zh-CN" sz="1200" dirty="0">
                        <a:solidFill>
                          <a:srgbClr val="0070C0"/>
                        </a:solidFill>
                        <a:sym typeface="+mn-ea"/>
                      </a:endParaRPr>
                    </a:p>
                  </a:txBody>
                  <a:tcPr/>
                </a:tc>
                <a:extLst>
                  <a:ext uri="{0D108BD9-81ED-4DB2-BD59-A6C34878D82A}">
                    <a16:rowId xmlns:a16="http://schemas.microsoft.com/office/drawing/2014/main" val="10010"/>
                  </a:ext>
                </a:extLst>
              </a:tr>
              <a:tr h="160355">
                <a:tc>
                  <a:txBody>
                    <a:bodyPr/>
                    <a:lstStyle/>
                    <a:p>
                      <a:pPr>
                        <a:buNone/>
                      </a:pPr>
                      <a:r>
                        <a:rPr lang="en-US" altLang="zh-CN" sz="12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a:solidFill>
                            <a:srgbClr val="0070C0"/>
                          </a:solidFill>
                        </a:rPr>
                        <a:t>11-19/2045r11 (D2.0)</a:t>
                      </a:r>
                    </a:p>
                  </a:txBody>
                  <a:tcPr/>
                </a:tc>
                <a:extLst>
                  <a:ext uri="{0D108BD9-81ED-4DB2-BD59-A6C34878D82A}">
                    <a16:rowId xmlns:a16="http://schemas.microsoft.com/office/drawing/2014/main" val="10011"/>
                  </a:ext>
                </a:extLst>
              </a:tr>
              <a:tr h="160689">
                <a:tc>
                  <a:txBody>
                    <a:bodyPr/>
                    <a:lstStyle/>
                    <a:p>
                      <a:pPr>
                        <a:buNone/>
                      </a:pPr>
                      <a:r>
                        <a:rPr lang="en-US" altLang="zh-CN" sz="12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a:solidFill>
                            <a:schemeClr val="tx1"/>
                          </a:solidFill>
                        </a:rPr>
                        <a:t>11-20/0701r7 (D0.3), 11-20/1887r10 (LB251), </a:t>
                      </a:r>
                      <a:r>
                        <a:rPr lang="en-US" altLang="zh-CN" sz="1200" dirty="0">
                          <a:solidFill>
                            <a:srgbClr val="0070C0"/>
                          </a:solidFill>
                        </a:rPr>
                        <a:t>11-21/1296r1 (LB254)</a:t>
                      </a:r>
                    </a:p>
                  </a:txBody>
                  <a:tcPr/>
                </a:tc>
                <a:extLst>
                  <a:ext uri="{0D108BD9-81ED-4DB2-BD59-A6C34878D82A}">
                    <a16:rowId xmlns:a16="http://schemas.microsoft.com/office/drawing/2014/main" val="10012"/>
                  </a:ext>
                </a:extLst>
              </a:tr>
              <a:tr h="160689">
                <a:tc>
                  <a:txBody>
                    <a:bodyPr/>
                    <a:lstStyle/>
                    <a:p>
                      <a:pPr>
                        <a:buNone/>
                      </a:pPr>
                      <a:r>
                        <a:rPr lang="en-US" altLang="zh-CN" sz="1200" dirty="0">
                          <a:solidFill>
                            <a:schemeClr val="tx1"/>
                          </a:solidFill>
                        </a:rPr>
                        <a:t>Coexistence</a:t>
                      </a:r>
                      <a:r>
                        <a:rPr lang="en-US" altLang="zh-CN" sz="1200" baseline="0" dirty="0">
                          <a:solidFill>
                            <a:schemeClr val="tx1"/>
                          </a:solidFill>
                        </a:rPr>
                        <a:t> Assurance Document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a:solidFill>
                            <a:schemeClr val="tx1"/>
                          </a:solidFill>
                        </a:rPr>
                        <a:t>11-20/1564r2</a:t>
                      </a:r>
                    </a:p>
                  </a:txBody>
                  <a:tcPr/>
                </a:tc>
                <a:extLst>
                  <a:ext uri="{0D108BD9-81ED-4DB2-BD59-A6C34878D82A}">
                    <a16:rowId xmlns:a16="http://schemas.microsoft.com/office/drawing/2014/main" val="10013"/>
                  </a:ext>
                </a:extLst>
              </a:tr>
            </a:tbl>
          </a:graphicData>
        </a:graphic>
      </p:graphicFrame>
      <p:sp>
        <p:nvSpPr>
          <p:cNvPr id="3" name="Footer Placeholder 2">
            <a:extLst>
              <a:ext uri="{FF2B5EF4-FFF2-40B4-BE49-F238E27FC236}">
                <a16:creationId xmlns:a16="http://schemas.microsoft.com/office/drawing/2014/main" id="{BF6590E1-9FDD-496D-A47C-8D013A914028}"/>
              </a:ext>
            </a:extLst>
          </p:cNvPr>
          <p:cNvSpPr>
            <a:spLocks noGrp="1"/>
          </p:cNvSpPr>
          <p:nvPr>
            <p:ph type="ftr" idx="14"/>
          </p:nvPr>
        </p:nvSpPr>
        <p:spPr/>
        <p:txBody>
          <a:bodyPr/>
          <a:lstStyle/>
          <a:p>
            <a:r>
              <a:rPr lang="en-GB"/>
              <a:t>Bo Sun, ZTE Corporation</a:t>
            </a:r>
            <a:endParaRPr lang="en-GB" dirty="0"/>
          </a:p>
        </p:txBody>
      </p:sp>
      <p:sp>
        <p:nvSpPr>
          <p:cNvPr id="6" name="Slide Number Placeholder 5">
            <a:extLst>
              <a:ext uri="{FF2B5EF4-FFF2-40B4-BE49-F238E27FC236}">
                <a16:creationId xmlns:a16="http://schemas.microsoft.com/office/drawing/2014/main" id="{46BA27CF-922A-4BA6-9CA0-90171A99D95F}"/>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7" name="Date Placeholder 6">
            <a:extLst>
              <a:ext uri="{FF2B5EF4-FFF2-40B4-BE49-F238E27FC236}">
                <a16:creationId xmlns:a16="http://schemas.microsoft.com/office/drawing/2014/main" id="{0617C275-A59B-4D2E-AA65-428E316B6705}"/>
              </a:ext>
            </a:extLst>
          </p:cNvPr>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23847110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IEEE 802.11 </a:t>
            </a:r>
            <a:r>
              <a:rPr lang="en-US" altLang="zh-CN" dirty="0" err="1"/>
              <a:t>TGbd</a:t>
            </a:r>
            <a:r>
              <a:rPr lang="en-US" altLang="zh-CN" dirty="0"/>
              <a:t> Timeline</a:t>
            </a:r>
            <a:endParaRPr lang="zh-CN" altLang="en-US" dirty="0"/>
          </a:p>
        </p:txBody>
      </p:sp>
      <p:sp>
        <p:nvSpPr>
          <p:cNvPr id="9" name="文本占位符 2"/>
          <p:cNvSpPr txBox="1"/>
          <p:nvPr/>
        </p:nvSpPr>
        <p:spPr>
          <a:xfrm>
            <a:off x="2215430" y="1751012"/>
            <a:ext cx="8144392" cy="4573511"/>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a:solidFill>
                  <a:srgbClr val="00B050"/>
                </a:solidFill>
                <a:sym typeface="+mn-ea"/>
              </a:rPr>
              <a:t>PAR approved							Dec 2018</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First TG meeting							Jan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D0.1 										</a:t>
            </a:r>
            <a:r>
              <a:rPr lang="en-US" altLang="en-US" sz="2000" kern="0" dirty="0">
                <a:solidFill>
                  <a:srgbClr val="00B050"/>
                </a:solidFill>
                <a:sym typeface="Wingdings" panose="05000000000000000000" pitchFamily="2" charset="2"/>
              </a:rPr>
              <a:t>Nov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D1.0 Letter Ballot						</a:t>
            </a:r>
            <a:r>
              <a:rPr lang="en-US" altLang="en-US" sz="2000" kern="0" dirty="0">
                <a:solidFill>
                  <a:srgbClr val="00B050"/>
                </a:solidFill>
                <a:cs typeface="+mn-ea"/>
                <a:sym typeface="Wingdings" panose="05000000000000000000" pitchFamily="2" charset="2"/>
              </a:rPr>
              <a:t>Oct 2020 </a:t>
            </a:r>
            <a:endParaRPr lang="en-US" altLang="en-US" sz="2000" kern="0" dirty="0">
              <a:solidFill>
                <a:srgbClr val="00B050"/>
              </a:solidFill>
              <a:cs typeface="+mn-ea"/>
            </a:endParaRPr>
          </a:p>
          <a:p>
            <a:pPr lvl="1" defTabSz="337185">
              <a:buFont typeface="Arial" panose="020B0604020202020204" pitchFamily="34" charset="0"/>
              <a:buChar char="•"/>
              <a:defRPr/>
            </a:pPr>
            <a:r>
              <a:rPr lang="en-US" altLang="en-US" sz="2000" kern="0" dirty="0">
                <a:solidFill>
                  <a:srgbClr val="00B050"/>
                </a:solidFill>
                <a:sym typeface="+mn-ea"/>
              </a:rPr>
              <a:t>D2.0 LB recirculation					</a:t>
            </a:r>
            <a:r>
              <a:rPr lang="en-US" altLang="en-US" sz="2000" kern="0" dirty="0">
                <a:solidFill>
                  <a:srgbClr val="00B050"/>
                </a:solidFill>
                <a:cs typeface="+mn-ea"/>
                <a:sym typeface="Wingdings" panose="05000000000000000000" pitchFamily="2" charset="2"/>
              </a:rPr>
              <a:t>Jul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chemeClr val="tx1"/>
                </a:solidFill>
                <a:sym typeface="+mn-ea"/>
              </a:rPr>
              <a:t>Form SA Ballot Pool					</a:t>
            </a:r>
            <a:r>
              <a:rPr lang="en-US" altLang="en-US" sz="2000" kern="0" dirty="0">
                <a:solidFill>
                  <a:schemeClr val="tx1"/>
                </a:solidFill>
                <a:cs typeface="+mn-ea"/>
                <a:sym typeface="Wingdings" panose="05000000000000000000" pitchFamily="2" charset="2"/>
              </a:rPr>
              <a:t>Nov 2021 (Try Sep 2021)</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D3.0 LB recirculation					</a:t>
            </a:r>
            <a:r>
              <a:rPr lang="en-US" altLang="en-US" sz="2000" kern="0" dirty="0">
                <a:solidFill>
                  <a:schemeClr val="tx1"/>
                </a:solidFill>
                <a:cs typeface="+mn-ea"/>
                <a:sym typeface="Wingdings" panose="05000000000000000000" pitchFamily="2" charset="2"/>
              </a:rPr>
              <a:t>Jan 2022 (Try Nov 2021)</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D3.0 unchanged recirculation 			</a:t>
            </a:r>
            <a:r>
              <a:rPr lang="en-US" altLang="en-US" sz="2000" kern="0" dirty="0">
                <a:solidFill>
                  <a:schemeClr val="tx1"/>
                </a:solidFill>
                <a:cs typeface="+mn-ea"/>
                <a:sym typeface="Wingdings" panose="05000000000000000000" pitchFamily="2" charset="2"/>
              </a:rPr>
              <a:t>Jan 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Initial SA Ballot (D4.0)					</a:t>
            </a:r>
            <a:r>
              <a:rPr lang="en-US" altLang="en-US" sz="2000" kern="0" dirty="0">
                <a:solidFill>
                  <a:schemeClr val="tx1"/>
                </a:solidFill>
                <a:cs typeface="+mn-ea"/>
                <a:sym typeface="Wingdings" panose="05000000000000000000" pitchFamily="2" charset="2"/>
              </a:rPr>
              <a:t>Mar 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Final 802.11 WG approval				</a:t>
            </a:r>
            <a:r>
              <a:rPr lang="en-US" altLang="en-US" sz="2000" kern="0" dirty="0">
                <a:solidFill>
                  <a:schemeClr val="tx1"/>
                </a:solidFill>
                <a:cs typeface="+mn-ea"/>
                <a:sym typeface="Wingdings" panose="05000000000000000000" pitchFamily="2" charset="2"/>
              </a:rPr>
              <a:t>Sep 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802 EC approval							</a:t>
            </a:r>
            <a:r>
              <a:rPr lang="en-US" altLang="en-US" sz="2000" kern="0" dirty="0">
                <a:solidFill>
                  <a:schemeClr val="tx1"/>
                </a:solidFill>
                <a:cs typeface="+mn-ea"/>
                <a:sym typeface="Wingdings" panose="05000000000000000000" pitchFamily="2" charset="2"/>
              </a:rPr>
              <a:t>Oct 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a:t>
            </a:r>
            <a:r>
              <a:rPr lang="en-US" altLang="en-US" sz="2000" kern="0" dirty="0">
                <a:solidFill>
                  <a:schemeClr val="tx1"/>
                </a:solidFill>
                <a:cs typeface="+mn-ea"/>
                <a:sym typeface="Wingdings" panose="05000000000000000000" pitchFamily="2" charset="2"/>
              </a:rPr>
              <a:t>Dec 2022</a:t>
            </a:r>
          </a:p>
        </p:txBody>
      </p:sp>
      <p:sp>
        <p:nvSpPr>
          <p:cNvPr id="3" name="Footer Placeholder 2">
            <a:extLst>
              <a:ext uri="{FF2B5EF4-FFF2-40B4-BE49-F238E27FC236}">
                <a16:creationId xmlns:a16="http://schemas.microsoft.com/office/drawing/2014/main" id="{AE7B6C81-540C-434D-8161-BA3324A489C6}"/>
              </a:ext>
            </a:extLst>
          </p:cNvPr>
          <p:cNvSpPr>
            <a:spLocks noGrp="1"/>
          </p:cNvSpPr>
          <p:nvPr>
            <p:ph type="ftr" idx="14"/>
          </p:nvPr>
        </p:nvSpPr>
        <p:spPr/>
        <p:txBody>
          <a:bodyPr/>
          <a:lstStyle/>
          <a:p>
            <a:r>
              <a:rPr lang="en-GB"/>
              <a:t>Bo Sun, ZTE Corporation</a:t>
            </a:r>
            <a:endParaRPr lang="en-GB" dirty="0"/>
          </a:p>
        </p:txBody>
      </p:sp>
      <p:sp>
        <p:nvSpPr>
          <p:cNvPr id="6" name="Slide Number Placeholder 5">
            <a:extLst>
              <a:ext uri="{FF2B5EF4-FFF2-40B4-BE49-F238E27FC236}">
                <a16:creationId xmlns:a16="http://schemas.microsoft.com/office/drawing/2014/main" id="{A2D074DF-3B5D-471B-ABCC-32D9391BD957}"/>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7" name="Date Placeholder 6">
            <a:extLst>
              <a:ext uri="{FF2B5EF4-FFF2-40B4-BE49-F238E27FC236}">
                <a16:creationId xmlns:a16="http://schemas.microsoft.com/office/drawing/2014/main" id="{2920E073-6AAC-413F-BCFB-6E84323C40EC}"/>
              </a:ext>
            </a:extLst>
          </p:cNvPr>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39563815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5E040B57-1D93-4ECB-AF79-BC87E3270092}"/>
              </a:ext>
            </a:extLst>
          </p:cNvPr>
          <p:cNvSpPr>
            <a:spLocks noGrp="1"/>
          </p:cNvSpPr>
          <p:nvPr>
            <p:ph type="title"/>
          </p:nvPr>
        </p:nvSpPr>
        <p:spPr/>
        <p:txBody>
          <a:bodyPr/>
          <a:lstStyle/>
          <a:p>
            <a:r>
              <a:rPr lang="en-US" dirty="0"/>
              <a:t>TGbe (Extremely High Throughput)</a:t>
            </a:r>
          </a:p>
        </p:txBody>
      </p:sp>
      <p:sp>
        <p:nvSpPr>
          <p:cNvPr id="8" name="Content Placeholder 7">
            <a:extLst>
              <a:ext uri="{FF2B5EF4-FFF2-40B4-BE49-F238E27FC236}">
                <a16:creationId xmlns:a16="http://schemas.microsoft.com/office/drawing/2014/main" id="{20D889CA-1380-4761-BDD5-F60F94A58849}"/>
              </a:ext>
            </a:extLst>
          </p:cNvPr>
          <p:cNvSpPr>
            <a:spLocks noGrp="1"/>
          </p:cNvSpPr>
          <p:nvPr>
            <p:ph idx="1"/>
          </p:nvPr>
        </p:nvSpPr>
        <p:spPr>
          <a:xfrm>
            <a:off x="914401" y="1981201"/>
            <a:ext cx="10475383" cy="4113213"/>
          </a:xfrm>
        </p:spPr>
        <p:txBody>
          <a:bodyPr/>
          <a:lstStyle/>
          <a:p>
            <a:pPr>
              <a:buFont typeface="Arial" panose="020B0604020202020204" pitchFamily="34" charset="0"/>
              <a:buChar char="•"/>
            </a:pPr>
            <a:r>
              <a:rPr lang="en-US" sz="1800" dirty="0"/>
              <a:t>Since the July electronic plenary meeting</a:t>
            </a:r>
          </a:p>
          <a:p>
            <a:pPr lvl="1">
              <a:buFont typeface="Arial" panose="020B0604020202020204" pitchFamily="34" charset="0"/>
              <a:buChar char="•"/>
            </a:pPr>
            <a:r>
              <a:rPr lang="en-US" sz="1600" dirty="0"/>
              <a:t>Held 19 teleconferences (6 Joint</a:t>
            </a:r>
            <a:r>
              <a:rPr lang="en-US" sz="1600"/>
              <a:t>, 5 </a:t>
            </a:r>
            <a:r>
              <a:rPr lang="en-US" sz="1600" dirty="0"/>
              <a:t>parallel MAC/PHY, and 8 MAC conf calls)</a:t>
            </a:r>
          </a:p>
          <a:p>
            <a:pPr marL="1200150" lvl="2" indent="-285750">
              <a:buFont typeface="Arial" panose="020B0604020202020204" pitchFamily="34" charset="0"/>
              <a:buChar char="•"/>
            </a:pPr>
            <a:r>
              <a:rPr lang="en-US" sz="1400" dirty="0"/>
              <a:t>Mainly focusing on comment resolution documents, and to a lesser extent on PDTs and technical submissions</a:t>
            </a:r>
          </a:p>
          <a:p>
            <a:pPr lvl="1">
              <a:buFont typeface="Arial" panose="020B0604020202020204" pitchFamily="34" charset="0"/>
              <a:buChar char="•"/>
            </a:pPr>
            <a:r>
              <a:rPr lang="en-US" sz="1600" dirty="0"/>
              <a:t>Delivered IEEE802.11be D1.1, which is available in the members area</a:t>
            </a:r>
          </a:p>
          <a:p>
            <a:pPr lvl="1">
              <a:buFont typeface="Arial" panose="020B0604020202020204" pitchFamily="34" charset="0"/>
              <a:buChar char="•"/>
            </a:pPr>
            <a:r>
              <a:rPr lang="en-US" sz="1600" dirty="0"/>
              <a:t>Resolved all CIDs from WG CC37 on the TGbe coexistence assessment document (CAD) </a:t>
            </a:r>
          </a:p>
          <a:p>
            <a:pPr lvl="1">
              <a:buFont typeface="Arial" panose="020B0604020202020204" pitchFamily="34" charset="0"/>
              <a:buChar char="•"/>
            </a:pPr>
            <a:r>
              <a:rPr lang="en-US" sz="1600" dirty="0"/>
              <a:t>Resolved ~25% of the CIDs (approved or ready for motion) from WG CC36 on TGbe D1.0</a:t>
            </a:r>
          </a:p>
          <a:p>
            <a:pPr>
              <a:buFont typeface="Arial" panose="020B0604020202020204" pitchFamily="34" charset="0"/>
              <a:buChar char="•"/>
            </a:pPr>
            <a:r>
              <a:rPr lang="en-US" sz="1800" dirty="0"/>
              <a:t>Task group BE and ad-hoc groups operated smoothly following guidelines</a:t>
            </a:r>
          </a:p>
          <a:p>
            <a:pPr lvl="1">
              <a:buFont typeface="Arial" panose="020B0604020202020204" pitchFamily="34" charset="0"/>
              <a:buChar char="•"/>
            </a:pPr>
            <a:r>
              <a:rPr lang="en-US" sz="1600" dirty="0"/>
              <a:t>Ran straw polls on technical submissions by using electronic polling systems</a:t>
            </a:r>
          </a:p>
          <a:p>
            <a:pPr marL="1200150" lvl="2" indent="-285750">
              <a:buFont typeface="Arial" panose="020B0604020202020204" pitchFamily="34" charset="0"/>
              <a:buChar char="•"/>
            </a:pPr>
            <a:r>
              <a:rPr lang="en-US" sz="1400" dirty="0"/>
              <a:t>Proposed draft texts and CR documents are expected to be included in subsequent TGbe drafts</a:t>
            </a:r>
          </a:p>
          <a:p>
            <a:pPr lvl="1">
              <a:buFont typeface="Arial" panose="020B0604020202020204" pitchFamily="34" charset="0"/>
              <a:buChar char="•"/>
            </a:pPr>
            <a:r>
              <a:rPr lang="en-US" sz="1600" dirty="0"/>
              <a:t>Ran (cumulative) motions during pre-announced Joint conference calls</a:t>
            </a:r>
          </a:p>
        </p:txBody>
      </p:sp>
      <p:sp>
        <p:nvSpPr>
          <p:cNvPr id="6" name="Slide Number Placeholder 5">
            <a:extLst>
              <a:ext uri="{FF2B5EF4-FFF2-40B4-BE49-F238E27FC236}">
                <a16:creationId xmlns:a16="http://schemas.microsoft.com/office/drawing/2014/main" id="{A03D9847-5657-4B58-B8FF-3668580ECB86}"/>
              </a:ext>
            </a:extLst>
          </p:cNvPr>
          <p:cNvSpPr>
            <a:spLocks noGrp="1"/>
          </p:cNvSpPr>
          <p:nvPr>
            <p:ph type="sldNum" idx="12"/>
          </p:nvPr>
        </p:nvSpPr>
        <p:spPr/>
        <p:txBody>
          <a:bodyPr/>
          <a:lstStyle/>
          <a:p>
            <a:r>
              <a:rPr lang="en-GB"/>
              <a:t>Slide </a:t>
            </a:r>
            <a:fld id="{DE40C9FC-4879-4F20-9ECA-A574A90476B7}" type="slidenum">
              <a:rPr lang="en-GB" smtClean="0"/>
              <a:pPr/>
              <a:t>27</a:t>
            </a:fld>
            <a:endParaRPr lang="en-GB"/>
          </a:p>
        </p:txBody>
      </p:sp>
      <p:sp>
        <p:nvSpPr>
          <p:cNvPr id="5" name="Footer Placeholder 4">
            <a:extLst>
              <a:ext uri="{FF2B5EF4-FFF2-40B4-BE49-F238E27FC236}">
                <a16:creationId xmlns:a16="http://schemas.microsoft.com/office/drawing/2014/main" id="{43F877FD-3629-4CD9-BDC2-2377AD7A92AF}"/>
              </a:ext>
            </a:extLst>
          </p:cNvPr>
          <p:cNvSpPr>
            <a:spLocks noGrp="1"/>
          </p:cNvSpPr>
          <p:nvPr>
            <p:ph type="ftr" idx="14"/>
          </p:nvPr>
        </p:nvSpPr>
        <p:spPr/>
        <p:txBody>
          <a:bodyPr/>
          <a:lstStyle/>
          <a:p>
            <a:r>
              <a:rPr lang="en-GB" dirty="0"/>
              <a:t>Alfred Asterjadhi, Qualcomm Inc.</a:t>
            </a:r>
          </a:p>
        </p:txBody>
      </p:sp>
      <p:sp>
        <p:nvSpPr>
          <p:cNvPr id="4" name="Date Placeholder 3">
            <a:extLst>
              <a:ext uri="{FF2B5EF4-FFF2-40B4-BE49-F238E27FC236}">
                <a16:creationId xmlns:a16="http://schemas.microsoft.com/office/drawing/2014/main" id="{7A49A46B-83F4-41E7-8168-FFD1DD87FEB5}"/>
              </a:ext>
            </a:extLst>
          </p:cNvPr>
          <p:cNvSpPr>
            <a:spLocks noGrp="1"/>
          </p:cNvSpPr>
          <p:nvPr>
            <p:ph type="dt" idx="15"/>
          </p:nvPr>
        </p:nvSpPr>
        <p:spPr/>
        <p:txBody>
          <a:bodyPr/>
          <a:lstStyle/>
          <a:p>
            <a:r>
              <a:rPr lang="en-US" dirty="0"/>
              <a:t>September 2021</a:t>
            </a:r>
            <a:endParaRPr lang="en-GB" dirty="0"/>
          </a:p>
        </p:txBody>
      </p:sp>
      <p:grpSp>
        <p:nvGrpSpPr>
          <p:cNvPr id="1052" name="Group 1051">
            <a:extLst>
              <a:ext uri="{FF2B5EF4-FFF2-40B4-BE49-F238E27FC236}">
                <a16:creationId xmlns:a16="http://schemas.microsoft.com/office/drawing/2014/main" id="{E8A8B94E-5083-4653-91E6-4064F7F419B7}"/>
              </a:ext>
            </a:extLst>
          </p:cNvPr>
          <p:cNvGrpSpPr/>
          <p:nvPr/>
        </p:nvGrpSpPr>
        <p:grpSpPr>
          <a:xfrm>
            <a:off x="9042498" y="3997510"/>
            <a:ext cx="3200399" cy="2477904"/>
            <a:chOff x="9042498" y="3997510"/>
            <a:chExt cx="3200399" cy="2477904"/>
          </a:xfrm>
        </p:grpSpPr>
        <p:pic>
          <p:nvPicPr>
            <p:cNvPr id="3" name="Picture 2">
              <a:extLst>
                <a:ext uri="{FF2B5EF4-FFF2-40B4-BE49-F238E27FC236}">
                  <a16:creationId xmlns:a16="http://schemas.microsoft.com/office/drawing/2014/main" id="{85AACC87-80F0-41DE-A025-E8C3CB804444}"/>
                </a:ext>
              </a:extLst>
            </p:cNvPr>
            <p:cNvPicPr>
              <a:picLocks noChangeAspect="1"/>
            </p:cNvPicPr>
            <p:nvPr/>
          </p:nvPicPr>
          <p:blipFill>
            <a:blip r:embed="rId2"/>
            <a:stretch>
              <a:fillRect/>
            </a:stretch>
          </p:blipFill>
          <p:spPr>
            <a:xfrm>
              <a:off x="9042498" y="4075115"/>
              <a:ext cx="3200399" cy="2400299"/>
            </a:xfrm>
            <a:prstGeom prst="rect">
              <a:avLst/>
            </a:prstGeom>
          </p:spPr>
        </p:pic>
        <p:sp>
          <p:nvSpPr>
            <p:cNvPr id="1051" name="TextBox 1050">
              <a:extLst>
                <a:ext uri="{FF2B5EF4-FFF2-40B4-BE49-F238E27FC236}">
                  <a16:creationId xmlns:a16="http://schemas.microsoft.com/office/drawing/2014/main" id="{1E776FAB-96C2-41CA-9333-C0A5D700CEAF}"/>
                </a:ext>
              </a:extLst>
            </p:cNvPr>
            <p:cNvSpPr txBox="1"/>
            <p:nvPr/>
          </p:nvSpPr>
          <p:spPr>
            <a:xfrm>
              <a:off x="9941952" y="3997510"/>
              <a:ext cx="1447832" cy="307777"/>
            </a:xfrm>
            <a:prstGeom prst="rect">
              <a:avLst/>
            </a:prstGeom>
            <a:noFill/>
          </p:spPr>
          <p:txBody>
            <a:bodyPr wrap="none" rtlCol="0">
              <a:spAutoFit/>
            </a:bodyPr>
            <a:lstStyle/>
            <a:p>
              <a:r>
                <a:rPr lang="en-US" sz="1400" dirty="0">
                  <a:solidFill>
                    <a:schemeClr val="tx1"/>
                  </a:solidFill>
                </a:rPr>
                <a:t>Resolution Status</a:t>
              </a:r>
            </a:p>
          </p:txBody>
        </p:sp>
      </p:grpSp>
    </p:spTree>
    <p:extLst>
      <p:ext uri="{BB962C8B-B14F-4D97-AF65-F5344CB8AC3E}">
        <p14:creationId xmlns:p14="http://schemas.microsoft.com/office/powerpoint/2010/main" val="172744406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65FFF3-3971-4A1D-9E32-FCF52E85E166}"/>
              </a:ext>
            </a:extLst>
          </p:cNvPr>
          <p:cNvSpPr>
            <a:spLocks noGrp="1"/>
          </p:cNvSpPr>
          <p:nvPr>
            <p:ph type="title"/>
          </p:nvPr>
        </p:nvSpPr>
        <p:spPr/>
        <p:txBody>
          <a:bodyPr/>
          <a:lstStyle/>
          <a:p>
            <a:r>
              <a:rPr lang="en-US" dirty="0"/>
              <a:t>TGbe (Extremely High Throughput)</a:t>
            </a:r>
          </a:p>
        </p:txBody>
      </p:sp>
      <p:sp>
        <p:nvSpPr>
          <p:cNvPr id="3" name="Content Placeholder 2">
            <a:extLst>
              <a:ext uri="{FF2B5EF4-FFF2-40B4-BE49-F238E27FC236}">
                <a16:creationId xmlns:a16="http://schemas.microsoft.com/office/drawing/2014/main" id="{31DC9244-F1D3-4E6B-8812-9165AD945109}"/>
              </a:ext>
            </a:extLst>
          </p:cNvPr>
          <p:cNvSpPr>
            <a:spLocks noGrp="1"/>
          </p:cNvSpPr>
          <p:nvPr>
            <p:ph idx="1"/>
          </p:nvPr>
        </p:nvSpPr>
        <p:spPr>
          <a:xfrm>
            <a:off x="914401" y="1981201"/>
            <a:ext cx="10361084" cy="4494213"/>
          </a:xfrm>
        </p:spPr>
        <p:txBody>
          <a:bodyPr/>
          <a:lstStyle/>
          <a:p>
            <a:pPr>
              <a:buFont typeface="Arial" panose="020B0604020202020204" pitchFamily="34" charset="0"/>
              <a:buChar char="•"/>
            </a:pPr>
            <a:r>
              <a:rPr lang="en-US" dirty="0">
                <a:solidFill>
                  <a:schemeClr val="tx1"/>
                </a:solidFill>
              </a:rPr>
              <a:t>TGbe has scheduled 4 conf. calls during the September </a:t>
            </a:r>
            <a:r>
              <a:rPr lang="en-US">
                <a:solidFill>
                  <a:schemeClr val="tx1"/>
                </a:solidFill>
              </a:rPr>
              <a:t>electronic interim</a:t>
            </a:r>
            <a:endParaRPr lang="en-US" dirty="0">
              <a:solidFill>
                <a:schemeClr val="tx1"/>
              </a:solidFill>
            </a:endParaRPr>
          </a:p>
          <a:p>
            <a:pPr lvl="1">
              <a:buFont typeface="Arial" panose="020B0604020202020204" pitchFamily="34" charset="0"/>
              <a:buChar char="•"/>
            </a:pPr>
            <a:r>
              <a:rPr lang="en-US" dirty="0"/>
              <a:t>Two Joint, and two parallel MAC/PHY calls</a:t>
            </a:r>
          </a:p>
          <a:p>
            <a:pPr lvl="2">
              <a:buFont typeface="Arial" panose="020B0604020202020204" pitchFamily="34" charset="0"/>
              <a:buChar char="•"/>
            </a:pPr>
            <a:r>
              <a:rPr lang="en-US" dirty="0"/>
              <a:t>Continue resolving comments from CC36, and discussion any PDTs, and technical submissions</a:t>
            </a:r>
          </a:p>
          <a:p>
            <a:pPr lvl="1">
              <a:buFont typeface="Arial" panose="020B0604020202020204" pitchFamily="34" charset="0"/>
              <a:buChar char="•"/>
            </a:pPr>
            <a:r>
              <a:rPr lang="en-US" dirty="0"/>
              <a:t>Targets:</a:t>
            </a:r>
          </a:p>
          <a:p>
            <a:pPr lvl="2">
              <a:buFont typeface="Arial" panose="020B0604020202020204" pitchFamily="34" charset="0"/>
              <a:buChar char="•"/>
            </a:pPr>
            <a:r>
              <a:rPr lang="en-US" dirty="0"/>
              <a:t>Continue resolving comments from CC36</a:t>
            </a:r>
          </a:p>
          <a:p>
            <a:pPr lvl="2">
              <a:buFont typeface="Arial" panose="020B0604020202020204" pitchFamily="34" charset="0"/>
              <a:buChar char="•"/>
            </a:pPr>
            <a:r>
              <a:rPr lang="en-US" dirty="0"/>
              <a:t>Create IEEE802.11be D1.2</a:t>
            </a:r>
          </a:p>
          <a:p>
            <a:pPr marL="0" indent="0"/>
            <a:endParaRPr lang="en-US" dirty="0"/>
          </a:p>
          <a:p>
            <a:pPr>
              <a:buFont typeface="Arial" panose="020B0604020202020204" pitchFamily="34" charset="0"/>
              <a:buChar char="•"/>
            </a:pPr>
            <a:r>
              <a:rPr lang="en-US" dirty="0"/>
              <a:t>Agenda is available in 11-21/1319</a:t>
            </a:r>
          </a:p>
          <a:p>
            <a:pPr lvl="1">
              <a:buFont typeface="Arial" panose="020B0604020202020204" pitchFamily="34" charset="0"/>
              <a:buChar char="•"/>
            </a:pPr>
            <a:r>
              <a:rPr lang="en-US" u="sng" dirty="0">
                <a:highlight>
                  <a:srgbClr val="00FF00"/>
                </a:highlight>
              </a:rPr>
              <a:t>Schedule</a:t>
            </a:r>
            <a:r>
              <a:rPr lang="en-US" dirty="0"/>
              <a:t> is provided in the next slide</a:t>
            </a:r>
          </a:p>
        </p:txBody>
      </p:sp>
      <p:sp>
        <p:nvSpPr>
          <p:cNvPr id="4" name="Slide Number Placeholder 3">
            <a:extLst>
              <a:ext uri="{FF2B5EF4-FFF2-40B4-BE49-F238E27FC236}">
                <a16:creationId xmlns:a16="http://schemas.microsoft.com/office/drawing/2014/main" id="{3871601A-E80F-434B-A97D-F320083E6E3A}"/>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2C7159C5-3E2B-41FA-9D49-BA4DCFB9A88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21C99AD-073C-44E2-9ED3-C4B1C975F366}"/>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203319914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C6B6C1-2CF1-4FA7-A15B-497AAB3AE60D}"/>
              </a:ext>
            </a:extLst>
          </p:cNvPr>
          <p:cNvSpPr>
            <a:spLocks noGrp="1"/>
          </p:cNvSpPr>
          <p:nvPr>
            <p:ph type="title"/>
          </p:nvPr>
        </p:nvSpPr>
        <p:spPr/>
        <p:txBody>
          <a:bodyPr/>
          <a:lstStyle/>
          <a:p>
            <a:r>
              <a:rPr lang="en-US" dirty="0">
                <a:solidFill>
                  <a:schemeClr val="tx1"/>
                </a:solidFill>
              </a:rPr>
              <a:t>Teleconference Plan</a:t>
            </a:r>
          </a:p>
        </p:txBody>
      </p:sp>
      <p:sp>
        <p:nvSpPr>
          <p:cNvPr id="4" name="Slide Number Placeholder 3">
            <a:extLst>
              <a:ext uri="{FF2B5EF4-FFF2-40B4-BE49-F238E27FC236}">
                <a16:creationId xmlns:a16="http://schemas.microsoft.com/office/drawing/2014/main" id="{6A52FC8E-3F2C-4E2E-ABD1-7DF4A6D163B1}"/>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20806CAB-098F-4FA4-874C-F09858EA0A1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DE5D496B-D904-44CD-879F-8DF7E1D59DD1}"/>
              </a:ext>
            </a:extLst>
          </p:cNvPr>
          <p:cNvSpPr>
            <a:spLocks noGrp="1"/>
          </p:cNvSpPr>
          <p:nvPr>
            <p:ph type="dt" idx="15"/>
          </p:nvPr>
        </p:nvSpPr>
        <p:spPr/>
        <p:txBody>
          <a:bodyPr/>
          <a:lstStyle/>
          <a:p>
            <a:r>
              <a:rPr lang="en-US" dirty="0"/>
              <a:t>September 2021</a:t>
            </a:r>
            <a:endParaRPr lang="en-GB" dirty="0"/>
          </a:p>
        </p:txBody>
      </p:sp>
      <p:sp>
        <p:nvSpPr>
          <p:cNvPr id="8" name="Content Placeholder 2">
            <a:extLst>
              <a:ext uri="{FF2B5EF4-FFF2-40B4-BE49-F238E27FC236}">
                <a16:creationId xmlns:a16="http://schemas.microsoft.com/office/drawing/2014/main" id="{77F4F601-23E3-46B6-A79D-1B06F13D1768}"/>
              </a:ext>
            </a:extLst>
          </p:cNvPr>
          <p:cNvSpPr txBox="1">
            <a:spLocks/>
          </p:cNvSpPr>
          <p:nvPr/>
        </p:nvSpPr>
        <p:spPr bwMode="auto">
          <a:xfrm>
            <a:off x="6466708" y="1751013"/>
            <a:ext cx="5437717" cy="434339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400" dirty="0">
                <a:latin typeface="Times New Roman" panose="02020603050405020304" pitchFamily="18" charset="0"/>
              </a:rPr>
              <a:t>Oct 11 	(Monday)		– MAC/PHY		19:00-21:00 ET</a:t>
            </a:r>
          </a:p>
          <a:p>
            <a:r>
              <a:rPr lang="en-US" sz="1400" dirty="0">
                <a:latin typeface="Times New Roman" panose="02020603050405020304" pitchFamily="18" charset="0"/>
              </a:rPr>
              <a:t>Oct 13	(Wednesday) 	– Joint (Motions) 		10:00-12:00 ET</a:t>
            </a:r>
          </a:p>
          <a:p>
            <a:r>
              <a:rPr lang="en-US" sz="1400" dirty="0">
                <a:latin typeface="Times New Roman" panose="02020603050405020304" pitchFamily="18" charset="0"/>
              </a:rPr>
              <a:t>Oct 14	(Thursday) 	– MAC			10:00-12:00 ET</a:t>
            </a:r>
          </a:p>
          <a:p>
            <a:r>
              <a:rPr lang="en-US" sz="1400" dirty="0">
                <a:latin typeface="Times New Roman" panose="02020603050405020304" pitchFamily="18" charset="0"/>
              </a:rPr>
              <a:t>Oct 18 	(Monday)		– MAC/PHY		19:00-21:00 ET</a:t>
            </a:r>
          </a:p>
          <a:p>
            <a:r>
              <a:rPr lang="en-US" sz="1400" dirty="0">
                <a:latin typeface="Times New Roman" panose="02020603050405020304" pitchFamily="18" charset="0"/>
              </a:rPr>
              <a:t>Oct 20	(Wednesday) 	– Joint			10:00-12:00 ET</a:t>
            </a:r>
          </a:p>
          <a:p>
            <a:r>
              <a:rPr lang="en-US" sz="1400" dirty="0">
                <a:latin typeface="Times New Roman" panose="02020603050405020304" pitchFamily="18" charset="0"/>
              </a:rPr>
              <a:t>Oct 21	(Thursday) 	– MAC			10:00-12:00 ET</a:t>
            </a:r>
          </a:p>
          <a:p>
            <a:r>
              <a:rPr lang="en-US" sz="1400" dirty="0">
                <a:latin typeface="Times New Roman" panose="02020603050405020304" pitchFamily="18" charset="0"/>
              </a:rPr>
              <a:t>Oct 25 	(Monday)		– MAC/PHY		19:00-21:00 ET</a:t>
            </a:r>
          </a:p>
          <a:p>
            <a:r>
              <a:rPr lang="en-US" sz="1400" dirty="0">
                <a:latin typeface="Times New Roman" panose="02020603050405020304" pitchFamily="18" charset="0"/>
              </a:rPr>
              <a:t>Oct 27	(Wednesday) 	– Joint (Motions)		10:00-12:00 ET</a:t>
            </a:r>
          </a:p>
          <a:p>
            <a:r>
              <a:rPr lang="en-US" sz="1400" dirty="0">
                <a:latin typeface="Times New Roman" panose="02020603050405020304" pitchFamily="18" charset="0"/>
              </a:rPr>
              <a:t>Oct 28	(Thursday) 	– MAC			10:00-12:00 ET</a:t>
            </a:r>
          </a:p>
          <a:p>
            <a:r>
              <a:rPr lang="en-US" sz="1400" dirty="0">
                <a:latin typeface="Times New Roman" panose="02020603050405020304" pitchFamily="18" charset="0"/>
              </a:rPr>
              <a:t>Nov 01 	(Monday)		– MAC/PHY	</a:t>
            </a:r>
            <a:r>
              <a:rPr lang="en-US" sz="1400">
                <a:latin typeface="Times New Roman" panose="02020603050405020304" pitchFamily="18" charset="0"/>
              </a:rPr>
              <a:t>	19:00-21:00 </a:t>
            </a:r>
            <a:r>
              <a:rPr lang="en-US" sz="1400" dirty="0">
                <a:latin typeface="Times New Roman" panose="02020603050405020304" pitchFamily="18" charset="0"/>
              </a:rPr>
              <a:t>ET</a:t>
            </a:r>
          </a:p>
          <a:p>
            <a:r>
              <a:rPr lang="en-US" sz="1400" dirty="0">
                <a:latin typeface="Times New Roman" panose="02020603050405020304" pitchFamily="18" charset="0"/>
              </a:rPr>
              <a:t>Nov 03	(Wednesday) 	– Joint			10:00-12:00 ET</a:t>
            </a:r>
          </a:p>
          <a:p>
            <a:r>
              <a:rPr lang="en-US" sz="1400" dirty="0">
                <a:latin typeface="Times New Roman" panose="02020603050405020304" pitchFamily="18" charset="0"/>
              </a:rPr>
              <a:t>Nov 04	(Thursday) 	– MAC			10:00-12:00 ET</a:t>
            </a:r>
          </a:p>
          <a:p>
            <a:r>
              <a:rPr lang="en-US" sz="1400" dirty="0">
                <a:latin typeface="Times New Roman" panose="02020603050405020304" pitchFamily="18" charset="0"/>
              </a:rPr>
              <a:t>Nov 08 	(Monday)		– MAC/PHY		19:00-21:00 ET</a:t>
            </a:r>
          </a:p>
          <a:p>
            <a:r>
              <a:rPr lang="en-US" sz="1400" dirty="0">
                <a:latin typeface="Times New Roman" panose="02020603050405020304" pitchFamily="18" charset="0"/>
              </a:rPr>
              <a:t>Nov 10	(Wednesday) 	– Joint			10:00-12:00 ET</a:t>
            </a:r>
          </a:p>
          <a:p>
            <a:r>
              <a:rPr lang="en-US" sz="1400" dirty="0">
                <a:latin typeface="Times New Roman" panose="02020603050405020304" pitchFamily="18" charset="0"/>
              </a:rPr>
              <a:t>Nov 11	(Thursday) 	– MAC			10:00-12:00 ET</a:t>
            </a:r>
          </a:p>
        </p:txBody>
      </p:sp>
      <p:sp>
        <p:nvSpPr>
          <p:cNvPr id="12" name="Content Placeholder 2">
            <a:extLst>
              <a:ext uri="{FF2B5EF4-FFF2-40B4-BE49-F238E27FC236}">
                <a16:creationId xmlns:a16="http://schemas.microsoft.com/office/drawing/2014/main" id="{1737DF73-1D87-41BC-91FB-A745EB8262F3}"/>
              </a:ext>
            </a:extLst>
          </p:cNvPr>
          <p:cNvSpPr txBox="1">
            <a:spLocks/>
          </p:cNvSpPr>
          <p:nvPr/>
        </p:nvSpPr>
        <p:spPr bwMode="auto">
          <a:xfrm>
            <a:off x="834435" y="1751013"/>
            <a:ext cx="5437717" cy="434339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400" u="sng" dirty="0">
                <a:highlight>
                  <a:srgbClr val="00FF00"/>
                </a:highlight>
                <a:latin typeface="Times New Roman" panose="02020603050405020304" pitchFamily="18" charset="0"/>
              </a:rPr>
              <a:t>Sept 13	(Monday) 		– MAC/PHY	19:00-21:00 ET*</a:t>
            </a:r>
          </a:p>
          <a:p>
            <a:r>
              <a:rPr lang="en-US" sz="1400" u="sng" dirty="0">
                <a:highlight>
                  <a:srgbClr val="00FF00"/>
                </a:highlight>
                <a:latin typeface="Times New Roman" panose="02020603050405020304" pitchFamily="18" charset="0"/>
              </a:rPr>
              <a:t>Sept 15	(Wednesday) 	– Joint (Motions)	09:00-11:00 ET*</a:t>
            </a:r>
          </a:p>
          <a:p>
            <a:r>
              <a:rPr lang="en-US" sz="1400" u="sng" dirty="0">
                <a:highlight>
                  <a:srgbClr val="00FF00"/>
                </a:highlight>
                <a:latin typeface="Times New Roman" panose="02020603050405020304" pitchFamily="18" charset="0"/>
              </a:rPr>
              <a:t>Sept 16	(Thursday) 	– MAC/PHY	09:00-11:00 ET*</a:t>
            </a:r>
          </a:p>
          <a:p>
            <a:r>
              <a:rPr lang="en-US" sz="1400" u="sng" dirty="0">
                <a:highlight>
                  <a:srgbClr val="00FF00"/>
                </a:highlight>
                <a:latin typeface="Times New Roman" panose="02020603050405020304" pitchFamily="18" charset="0"/>
              </a:rPr>
              <a:t>Sept 20	(Monday) 		– Joint (Motions)	09:00-11:00 ET*</a:t>
            </a:r>
          </a:p>
          <a:p>
            <a:r>
              <a:rPr lang="en-US" sz="1400" dirty="0">
                <a:latin typeface="Times New Roman" panose="02020603050405020304" pitchFamily="18" charset="0"/>
              </a:rPr>
              <a:t>Sept 22	(Wednesday) 	– MAC 		10:00-12:00 ET</a:t>
            </a:r>
          </a:p>
          <a:p>
            <a:r>
              <a:rPr lang="en-US" sz="1400" dirty="0">
                <a:latin typeface="Times New Roman" panose="02020603050405020304" pitchFamily="18" charset="0"/>
              </a:rPr>
              <a:t>Sept 23	(Thursday) 	– MAC		10:00-12:00 ET</a:t>
            </a:r>
          </a:p>
          <a:p>
            <a:r>
              <a:rPr lang="en-US" sz="1400" dirty="0">
                <a:latin typeface="Times New Roman" panose="02020603050405020304" pitchFamily="18" charset="0"/>
              </a:rPr>
              <a:t>Sept 27 	(Monday)		– MAC/PHY	19:00-21:00 ET</a:t>
            </a:r>
          </a:p>
          <a:p>
            <a:r>
              <a:rPr lang="en-US" sz="1400" dirty="0">
                <a:latin typeface="Times New Roman" panose="02020603050405020304" pitchFamily="18" charset="0"/>
              </a:rPr>
              <a:t>Sept 29	(Wednesday) 	– Joint		10:00-12:00 ET</a:t>
            </a:r>
          </a:p>
          <a:p>
            <a:r>
              <a:rPr lang="en-US" sz="1400" dirty="0">
                <a:latin typeface="Times New Roman" panose="02020603050405020304" pitchFamily="18" charset="0"/>
              </a:rPr>
              <a:t>Sept 30	(Thursday) 	– MAC		10:00-12:00 ET</a:t>
            </a:r>
          </a:p>
          <a:p>
            <a:r>
              <a:rPr lang="en-US" sz="1400" dirty="0">
                <a:solidFill>
                  <a:srgbClr val="FF0000"/>
                </a:solidFill>
                <a:highlight>
                  <a:srgbClr val="00FFFF"/>
                </a:highlight>
                <a:latin typeface="Times New Roman" panose="02020603050405020304" pitchFamily="18" charset="0"/>
              </a:rPr>
              <a:t>Oct 04-08	(Mon-Fri)		– No Conf Call 	Golden Week</a:t>
            </a:r>
          </a:p>
          <a:p>
            <a:pPr lvl="0"/>
            <a:endParaRPr lang="en-US" sz="1400" dirty="0">
              <a:latin typeface="Times New Roman" panose="02020603050405020304" pitchFamily="18" charset="0"/>
            </a:endParaRPr>
          </a:p>
        </p:txBody>
      </p:sp>
    </p:spTree>
    <p:extLst>
      <p:ext uri="{BB962C8B-B14F-4D97-AF65-F5344CB8AC3E}">
        <p14:creationId xmlns:p14="http://schemas.microsoft.com/office/powerpoint/2010/main" val="17525789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Editors meeting - Agenda for 2021-09-13</a:t>
            </a:r>
          </a:p>
        </p:txBody>
      </p:sp>
      <p:sp>
        <p:nvSpPr>
          <p:cNvPr id="3" name="Content Placeholder 2"/>
          <p:cNvSpPr>
            <a:spLocks noGrp="1"/>
          </p:cNvSpPr>
          <p:nvPr>
            <p:ph idx="1"/>
          </p:nvPr>
        </p:nvSpPr>
        <p:spPr/>
        <p:txBody>
          <a:bodyPr/>
          <a:lstStyle/>
          <a:p>
            <a:r>
              <a:rPr lang="en-US" dirty="0"/>
              <a:t>Roll Call / Contacts / Reflector</a:t>
            </a:r>
          </a:p>
          <a:p>
            <a:r>
              <a:rPr lang="en-US" dirty="0"/>
              <a:t>Brief status report</a:t>
            </a:r>
          </a:p>
          <a:p>
            <a:r>
              <a:rPr lang="en-US" dirty="0"/>
              <a:t>Draft Numbering</a:t>
            </a:r>
          </a:p>
          <a:p>
            <a:r>
              <a:rPr lang="en-US" dirty="0"/>
              <a:t>802.11 Mandatory Draft Review before SB</a:t>
            </a:r>
          </a:p>
          <a:p>
            <a:r>
              <a:rPr lang="en-US" dirty="0"/>
              <a:t>WG Style Guide for 802.11 draft 09/1034r19</a:t>
            </a:r>
          </a:p>
          <a:p>
            <a:r>
              <a:rPr lang="en-US" dirty="0"/>
              <a:t>Review WG Style Guide, 11be and </a:t>
            </a:r>
            <a:r>
              <a:rPr lang="en-US" dirty="0" err="1"/>
              <a:t>REVme</a:t>
            </a:r>
            <a:r>
              <a:rPr lang="en-US" dirty="0"/>
              <a:t> practice</a:t>
            </a:r>
          </a:p>
          <a:p>
            <a:r>
              <a:rPr lang="en-US" dirty="0"/>
              <a:t>Draft and Amendment alignments</a:t>
            </a:r>
          </a:p>
          <a:p>
            <a:endParaRPr lang="en-US" dirty="0"/>
          </a:p>
        </p:txBody>
      </p:sp>
      <p:sp>
        <p:nvSpPr>
          <p:cNvPr id="7" name="Footer Placeholder 6">
            <a:extLst>
              <a:ext uri="{FF2B5EF4-FFF2-40B4-BE49-F238E27FC236}">
                <a16:creationId xmlns:a16="http://schemas.microsoft.com/office/drawing/2014/main" id="{B73B05C8-7BA2-41EA-A260-325122CEE87F}"/>
              </a:ext>
            </a:extLst>
          </p:cNvPr>
          <p:cNvSpPr>
            <a:spLocks noGrp="1"/>
          </p:cNvSpPr>
          <p:nvPr>
            <p:ph type="ftr" idx="14"/>
          </p:nvPr>
        </p:nvSpPr>
        <p:spPr/>
        <p:txBody>
          <a:bodyPr/>
          <a:lstStyle/>
          <a:p>
            <a:r>
              <a:rPr lang="en-GB"/>
              <a:t>Peter Eccelsine, Cisco</a:t>
            </a:r>
            <a:endParaRPr lang="en-GB" dirty="0"/>
          </a:p>
        </p:txBody>
      </p:sp>
      <p:sp>
        <p:nvSpPr>
          <p:cNvPr id="8" name="Slide Number Placeholder 7">
            <a:extLst>
              <a:ext uri="{FF2B5EF4-FFF2-40B4-BE49-F238E27FC236}">
                <a16:creationId xmlns:a16="http://schemas.microsoft.com/office/drawing/2014/main" id="{0D2325F2-F802-4BC3-AAF6-6B1758F148D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9" name="Date Placeholder 8">
            <a:extLst>
              <a:ext uri="{FF2B5EF4-FFF2-40B4-BE49-F238E27FC236}">
                <a16:creationId xmlns:a16="http://schemas.microsoft.com/office/drawing/2014/main" id="{75E5F726-5546-4E07-9B6C-E1380BED2E9A}"/>
              </a:ext>
            </a:extLst>
          </p:cNvPr>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5239603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err="1"/>
              <a:t>TGbf</a:t>
            </a:r>
            <a:r>
              <a:rPr lang="en-US" altLang="zh-CN" dirty="0"/>
              <a:t> (WLAN Sensing)</a:t>
            </a:r>
            <a:r>
              <a:rPr lang="en-US" dirty="0"/>
              <a:t>– </a:t>
            </a:r>
            <a:r>
              <a:rPr lang="en-US" altLang="zh-CN" dirty="0"/>
              <a:t>September </a:t>
            </a:r>
            <a:r>
              <a:rPr lang="en-US" dirty="0"/>
              <a:t>2021</a:t>
            </a:r>
            <a:endParaRPr lang="en-GB" dirty="0"/>
          </a:p>
        </p:txBody>
      </p:sp>
      <p:sp>
        <p:nvSpPr>
          <p:cNvPr id="9218" name="Rectangle 2"/>
          <p:cNvSpPr>
            <a:spLocks noGrp="1" noChangeArrowheads="1"/>
          </p:cNvSpPr>
          <p:nvPr>
            <p:ph idx="1"/>
          </p:nvPr>
        </p:nvSpPr>
        <p:spPr>
          <a:xfrm>
            <a:off x="914401" y="1676400"/>
            <a:ext cx="10361084" cy="4495800"/>
          </a:xfrm>
          <a:ln/>
        </p:spPr>
        <p:txBody>
          <a:bodyPr/>
          <a:lstStyle/>
          <a:p>
            <a:pPr algn="just">
              <a:spcBef>
                <a:spcPts val="0"/>
              </a:spcBef>
              <a:spcAft>
                <a:spcPts val="600"/>
              </a:spcAft>
              <a:buFont typeface="Arial" panose="020B0604020202020204" pitchFamily="34" charset="0"/>
              <a:buChar char="•"/>
            </a:pPr>
            <a:r>
              <a:rPr lang="en-US" dirty="0"/>
              <a:t>Progress since </a:t>
            </a:r>
            <a:r>
              <a:rPr lang="en-US" altLang="zh-CN" dirty="0"/>
              <a:t>July </a:t>
            </a:r>
            <a:r>
              <a:rPr lang="en-US" dirty="0"/>
              <a:t>meeting</a:t>
            </a:r>
          </a:p>
          <a:p>
            <a:pPr marL="720725" lvl="1" indent="-342900" algn="just">
              <a:spcBef>
                <a:spcPts val="0"/>
              </a:spcBef>
              <a:spcAft>
                <a:spcPts val="600"/>
              </a:spcAft>
              <a:buFont typeface="Times New Roman" panose="02020603050405020304" pitchFamily="18" charset="0"/>
              <a:buChar char="−"/>
            </a:pPr>
            <a:r>
              <a:rPr lang="en-US" dirty="0">
                <a:solidFill>
                  <a:srgbClr val="0000FF"/>
                </a:solidFill>
              </a:rPr>
              <a:t>5</a:t>
            </a:r>
            <a:r>
              <a:rPr lang="en-US" dirty="0"/>
              <a:t> teleconference calls were held</a:t>
            </a:r>
          </a:p>
          <a:p>
            <a:pPr marL="720725" lvl="1" indent="-342900" algn="just">
              <a:spcBef>
                <a:spcPts val="0"/>
              </a:spcBef>
              <a:spcAft>
                <a:spcPts val="600"/>
              </a:spcAft>
              <a:buFont typeface="Times New Roman" panose="02020603050405020304" pitchFamily="18" charset="0"/>
              <a:buChar char="−"/>
            </a:pPr>
            <a:r>
              <a:rPr lang="en-US" dirty="0"/>
              <a:t>Presentation of technical submissions (e.g., Feedback type, general protocol and procedure, channel model……)</a:t>
            </a:r>
          </a:p>
          <a:p>
            <a:pPr marL="720725" lvl="1" indent="-342900" algn="just">
              <a:spcBef>
                <a:spcPts val="0"/>
              </a:spcBef>
              <a:spcAft>
                <a:spcPts val="600"/>
              </a:spcAft>
              <a:buFont typeface="Times New Roman" panose="02020603050405020304" pitchFamily="18" charset="0"/>
              <a:buChar char="−"/>
            </a:pPr>
            <a:r>
              <a:rPr lang="en-US" altLang="zh-CN" dirty="0"/>
              <a:t>Developing the SFD</a:t>
            </a:r>
          </a:p>
          <a:p>
            <a:pPr marL="1657350" lvl="3" indent="-342900" algn="just">
              <a:spcBef>
                <a:spcPts val="0"/>
              </a:spcBef>
              <a:spcAft>
                <a:spcPts val="600"/>
              </a:spcAft>
              <a:buFont typeface="Arial" panose="020B0604020202020204" pitchFamily="34" charset="0"/>
              <a:buChar char="•"/>
            </a:pPr>
            <a:endParaRPr lang="en-US" dirty="0"/>
          </a:p>
          <a:p>
            <a:pPr algn="just">
              <a:spcBef>
                <a:spcPts val="0"/>
              </a:spcBef>
              <a:spcAft>
                <a:spcPts val="600"/>
              </a:spcAft>
              <a:buFont typeface="Arial" panose="020B0604020202020204" pitchFamily="34" charset="0"/>
              <a:buChar char="•"/>
            </a:pPr>
            <a:r>
              <a:rPr lang="en-US" dirty="0"/>
              <a:t>Goals for </a:t>
            </a:r>
            <a:r>
              <a:rPr lang="en-US" altLang="zh-CN" dirty="0"/>
              <a:t>September</a:t>
            </a:r>
            <a:r>
              <a:rPr lang="en-US" dirty="0"/>
              <a:t> meeting</a:t>
            </a:r>
          </a:p>
          <a:p>
            <a:pPr marL="720725" lvl="1" indent="-342900" algn="just">
              <a:spcBef>
                <a:spcPts val="0"/>
              </a:spcBef>
              <a:spcAft>
                <a:spcPts val="600"/>
              </a:spcAft>
              <a:buFont typeface="Times New Roman" panose="02020603050405020304" pitchFamily="18" charset="0"/>
              <a:buChar char="−"/>
            </a:pPr>
            <a:r>
              <a:rPr lang="en-US" dirty="0"/>
              <a:t>3 teleconference calls scheduled for </a:t>
            </a:r>
            <a:r>
              <a:rPr lang="en-US" dirty="0" err="1"/>
              <a:t>TGbf</a:t>
            </a:r>
            <a:r>
              <a:rPr lang="en-US" dirty="0"/>
              <a:t> (</a:t>
            </a:r>
            <a:r>
              <a:rPr lang="en-US" altLang="zh-CN" dirty="0">
                <a:solidFill>
                  <a:srgbClr val="0000FF"/>
                </a:solidFill>
              </a:rPr>
              <a:t>September 14</a:t>
            </a:r>
            <a:r>
              <a:rPr lang="en-US" dirty="0">
                <a:solidFill>
                  <a:srgbClr val="0000FF"/>
                </a:solidFill>
              </a:rPr>
              <a:t>, 17, 20</a:t>
            </a:r>
            <a:r>
              <a:rPr lang="en-US" dirty="0"/>
              <a:t>, 9am - 11:00am ET)</a:t>
            </a:r>
          </a:p>
          <a:p>
            <a:pPr marL="720725" lvl="1" indent="-342900" algn="just">
              <a:spcBef>
                <a:spcPts val="0"/>
              </a:spcBef>
              <a:spcAft>
                <a:spcPts val="600"/>
              </a:spcAft>
              <a:buFont typeface="Times New Roman" panose="02020603050405020304" pitchFamily="18" charset="0"/>
              <a:buChar char="−"/>
            </a:pPr>
            <a:r>
              <a:rPr lang="en-US" dirty="0"/>
              <a:t>Presentation of technical submissions</a:t>
            </a:r>
          </a:p>
          <a:p>
            <a:pPr marL="720725" lvl="1" indent="-342900" algn="just">
              <a:spcBef>
                <a:spcPts val="0"/>
              </a:spcBef>
              <a:spcAft>
                <a:spcPts val="600"/>
              </a:spcAft>
              <a:buFont typeface="Times New Roman" panose="02020603050405020304" pitchFamily="18" charset="0"/>
              <a:buChar char="−"/>
            </a:pPr>
            <a:r>
              <a:rPr lang="en-US" dirty="0"/>
              <a:t>Speed up the technical discussion and </a:t>
            </a:r>
            <a:r>
              <a:rPr lang="en-US" altLang="zh-CN" dirty="0"/>
              <a:t>developing the SFD (Requested weekly teleconference)</a:t>
            </a:r>
            <a:endParaRPr lang="en-US" dirty="0"/>
          </a:p>
          <a:p>
            <a:pPr marL="1657350" lvl="3" indent="-342900" algn="just">
              <a:spcBef>
                <a:spcPts val="0"/>
              </a:spcBef>
              <a:spcAft>
                <a:spcPts val="600"/>
              </a:spcAft>
              <a:buFont typeface="Arial" panose="020B0604020202020204" pitchFamily="34" charset="0"/>
              <a:buChar char="•"/>
            </a:pPr>
            <a:endParaRPr lang="en-US" dirty="0"/>
          </a:p>
        </p:txBody>
      </p:sp>
      <p:sp>
        <p:nvSpPr>
          <p:cNvPr id="3" name="Footer Placeholder 2">
            <a:extLst>
              <a:ext uri="{FF2B5EF4-FFF2-40B4-BE49-F238E27FC236}">
                <a16:creationId xmlns:a16="http://schemas.microsoft.com/office/drawing/2014/main" id="{8298736A-3445-41F4-B6EE-B3D79E4E29AD}"/>
              </a:ext>
            </a:extLst>
          </p:cNvPr>
          <p:cNvSpPr>
            <a:spLocks noGrp="1"/>
          </p:cNvSpPr>
          <p:nvPr>
            <p:ph type="ftr" idx="14"/>
          </p:nvPr>
        </p:nvSpPr>
        <p:spPr/>
        <p:txBody>
          <a:bodyPr/>
          <a:lstStyle/>
          <a:p>
            <a:r>
              <a:rPr lang="en-GB"/>
              <a:t>Tony Xiao Han, Huawei</a:t>
            </a:r>
            <a:endParaRPr lang="en-GB" dirty="0"/>
          </a:p>
        </p:txBody>
      </p:sp>
      <p:sp>
        <p:nvSpPr>
          <p:cNvPr id="4" name="Slide Number Placeholder 3">
            <a:extLst>
              <a:ext uri="{FF2B5EF4-FFF2-40B4-BE49-F238E27FC236}">
                <a16:creationId xmlns:a16="http://schemas.microsoft.com/office/drawing/2014/main" id="{1BDF6E02-5E82-45C1-818F-5F1A4A29BEEA}"/>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7" name="Date Placeholder 6">
            <a:extLst>
              <a:ext uri="{FF2B5EF4-FFF2-40B4-BE49-F238E27FC236}">
                <a16:creationId xmlns:a16="http://schemas.microsoft.com/office/drawing/2014/main" id="{CFA7C8B3-1532-4199-846C-135C2A4CB9C8}"/>
              </a:ext>
            </a:extLst>
          </p:cNvPr>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347732065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Teleconference Times</a:t>
            </a:r>
            <a:endParaRPr lang="en-US" altLang="en-US" dirty="0">
              <a:solidFill>
                <a:schemeClr val="tx2"/>
              </a:solidFill>
            </a:endParaRPr>
          </a:p>
        </p:txBody>
      </p:sp>
      <p:sp>
        <p:nvSpPr>
          <p:cNvPr id="8" name="Rectangle 3"/>
          <p:cNvSpPr txBox="1">
            <a:spLocks noChangeArrowheads="1"/>
          </p:cNvSpPr>
          <p:nvPr/>
        </p:nvSpPr>
        <p:spPr bwMode="auto">
          <a:xfrm>
            <a:off x="685800" y="1524000"/>
            <a:ext cx="94488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Font typeface="Arial" panose="020B0604020202020204" pitchFamily="34" charset="0"/>
              <a:buChar char="•"/>
              <a:defRPr/>
            </a:pPr>
            <a:r>
              <a:rPr lang="en-US" altLang="zh-CN" sz="2400" b="1" dirty="0">
                <a:cs typeface="Times New Roman" panose="02020603050405020304" pitchFamily="18" charset="0"/>
              </a:rPr>
              <a:t>Confirmed</a:t>
            </a:r>
          </a:p>
          <a:p>
            <a:pPr marL="685800" lvl="2" indent="-285750" algn="just">
              <a:spcBef>
                <a:spcPct val="0"/>
              </a:spcBef>
              <a:spcAft>
                <a:spcPts val="600"/>
              </a:spcAft>
              <a:buFont typeface="Times New Roman" panose="02020603050405020304" pitchFamily="18" charset="0"/>
              <a:buChar char="―"/>
              <a:defRPr/>
            </a:pPr>
            <a:r>
              <a:rPr lang="en-US" altLang="zh-CN" sz="1800" b="1" dirty="0">
                <a:cs typeface="Times New Roman" panose="02020603050405020304" pitchFamily="18" charset="0"/>
              </a:rPr>
              <a:t>September 14 (Tuesday), 9am - 11:00pm ET ------ September Interim</a:t>
            </a:r>
          </a:p>
          <a:p>
            <a:pPr marL="685800" lvl="2" indent="-285750" algn="just">
              <a:spcBef>
                <a:spcPct val="0"/>
              </a:spcBef>
              <a:spcAft>
                <a:spcPts val="600"/>
              </a:spcAft>
              <a:buFont typeface="Times New Roman" panose="02020603050405020304" pitchFamily="18" charset="0"/>
              <a:buChar char="―"/>
              <a:defRPr/>
            </a:pPr>
            <a:r>
              <a:rPr lang="en-US" altLang="zh-CN" sz="1800" b="1" dirty="0">
                <a:cs typeface="Times New Roman" panose="02020603050405020304" pitchFamily="18" charset="0"/>
              </a:rPr>
              <a:t>September 17 (Friday),    9am - 11:00pm ET ------ September Interim</a:t>
            </a:r>
          </a:p>
          <a:p>
            <a:pPr marL="685800" lvl="2" indent="-285750" algn="just">
              <a:spcBef>
                <a:spcPct val="0"/>
              </a:spcBef>
              <a:spcAft>
                <a:spcPts val="600"/>
              </a:spcAft>
              <a:buFont typeface="Times New Roman" panose="02020603050405020304" pitchFamily="18" charset="0"/>
              <a:buChar char="―"/>
              <a:defRPr/>
            </a:pPr>
            <a:r>
              <a:rPr lang="en-US" altLang="zh-CN" sz="1800" b="1" dirty="0">
                <a:cs typeface="Times New Roman" panose="02020603050405020304" pitchFamily="18" charset="0"/>
              </a:rPr>
              <a:t>September 20 (Monday), 9am - 11:00pm ET ------ September Interim</a:t>
            </a:r>
          </a:p>
          <a:p>
            <a:pPr marL="685800" lvl="2" indent="-285750" algn="just">
              <a:spcBef>
                <a:spcPct val="0"/>
              </a:spcBef>
              <a:spcAft>
                <a:spcPts val="600"/>
              </a:spcAft>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600"/>
              </a:spcAft>
              <a:buFont typeface="Times New Roman" panose="02020603050405020304" pitchFamily="18" charset="0"/>
              <a:buChar char="―"/>
              <a:defRPr/>
            </a:pPr>
            <a:r>
              <a:rPr lang="en-US" altLang="zh-CN" sz="1800" b="1" dirty="0">
                <a:cs typeface="Times New Roman" panose="02020603050405020304" pitchFamily="18" charset="0"/>
              </a:rPr>
              <a:t>September 28   (Tuesday), 10am - 12:00pm ET</a:t>
            </a:r>
          </a:p>
          <a:p>
            <a:pPr marL="685800" lvl="2" indent="-285750" algn="just">
              <a:spcBef>
                <a:spcPct val="0"/>
              </a:spcBef>
              <a:spcAft>
                <a:spcPts val="600"/>
              </a:spcAft>
              <a:buFont typeface="Times New Roman" panose="02020603050405020304" pitchFamily="18" charset="0"/>
              <a:buChar char="―"/>
              <a:defRPr/>
            </a:pPr>
            <a:r>
              <a:rPr lang="en-US" altLang="zh-CN" sz="1800" b="1" dirty="0">
                <a:cs typeface="Times New Roman" panose="02020603050405020304" pitchFamily="18" charset="0"/>
              </a:rPr>
              <a:t>October 12   (Tuesday), 10am - 12:00pm ET</a:t>
            </a:r>
          </a:p>
          <a:p>
            <a:pPr marL="685800" lvl="2" indent="-285750" algn="just">
              <a:spcBef>
                <a:spcPct val="0"/>
              </a:spcBef>
              <a:spcAft>
                <a:spcPts val="600"/>
              </a:spcAft>
              <a:buFont typeface="Times New Roman" panose="02020603050405020304" pitchFamily="18" charset="0"/>
              <a:buChar char="―"/>
              <a:defRPr/>
            </a:pPr>
            <a:r>
              <a:rPr lang="en-US" altLang="zh-CN" sz="1800" b="1" dirty="0">
                <a:cs typeface="Times New Roman" panose="02020603050405020304" pitchFamily="18" charset="0"/>
              </a:rPr>
              <a:t>October 19   (Tuesday), 10am - 12:00pm ET</a:t>
            </a:r>
          </a:p>
          <a:p>
            <a:pPr marL="685800" lvl="2" indent="-285750" algn="just">
              <a:spcBef>
                <a:spcPct val="0"/>
              </a:spcBef>
              <a:spcAft>
                <a:spcPts val="600"/>
              </a:spcAft>
              <a:buFont typeface="Times New Roman" panose="02020603050405020304" pitchFamily="18" charset="0"/>
              <a:buChar char="―"/>
              <a:defRPr/>
            </a:pPr>
            <a:r>
              <a:rPr lang="en-US" altLang="zh-CN" sz="1800" b="1" dirty="0">
                <a:cs typeface="Times New Roman" panose="02020603050405020304" pitchFamily="18" charset="0"/>
              </a:rPr>
              <a:t>October 26   (Tuesday), 10am - 12:00pm ET</a:t>
            </a:r>
          </a:p>
          <a:p>
            <a:pPr marL="685800" lvl="2" indent="-285750" algn="just">
              <a:spcBef>
                <a:spcPct val="0"/>
              </a:spcBef>
              <a:spcAft>
                <a:spcPts val="600"/>
              </a:spcAft>
              <a:buFont typeface="Times New Roman" panose="02020603050405020304" pitchFamily="18" charset="0"/>
              <a:buChar char="―"/>
              <a:defRPr/>
            </a:pPr>
            <a:r>
              <a:rPr lang="en-US" altLang="zh-CN" sz="1800" b="1" dirty="0">
                <a:cs typeface="Times New Roman" panose="02020603050405020304" pitchFamily="18" charset="0"/>
              </a:rPr>
              <a:t>November 2  (Tuesday), 10am - 12:00pm ET</a:t>
            </a:r>
          </a:p>
          <a:p>
            <a:pPr marL="685800" lvl="2" indent="-285750" algn="just">
              <a:spcBef>
                <a:spcPct val="0"/>
              </a:spcBef>
              <a:spcAft>
                <a:spcPts val="600"/>
              </a:spcAft>
              <a:buFont typeface="Times New Roman" panose="02020603050405020304" pitchFamily="18" charset="0"/>
              <a:buChar char="―"/>
              <a:defRPr/>
            </a:pPr>
            <a:r>
              <a:rPr lang="en-US" altLang="zh-CN" sz="1800" b="1" dirty="0">
                <a:cs typeface="Times New Roman" panose="02020603050405020304" pitchFamily="18" charset="0"/>
              </a:rPr>
              <a:t>November 9  (Tuesday), 9am - 11:00pm ET ------  (After Daylight Saving Time Ends)</a:t>
            </a:r>
            <a:endParaRPr lang="en-US" altLang="zh-CN" sz="2400" b="1" dirty="0">
              <a:cs typeface="Times New Roman" panose="02020603050405020304" pitchFamily="18" charset="0"/>
            </a:endParaRPr>
          </a:p>
        </p:txBody>
      </p:sp>
      <p:sp>
        <p:nvSpPr>
          <p:cNvPr id="7" name="矩形 6"/>
          <p:cNvSpPr/>
          <p:nvPr/>
        </p:nvSpPr>
        <p:spPr>
          <a:xfrm>
            <a:off x="6324600" y="5562600"/>
            <a:ext cx="3757613" cy="584775"/>
          </a:xfrm>
          <a:prstGeom prst="rect">
            <a:avLst/>
          </a:prstGeom>
        </p:spPr>
        <p:txBody>
          <a:bodyPr wrap="square">
            <a:spAutoFit/>
          </a:bodyPr>
          <a:lstStyle/>
          <a:p>
            <a:r>
              <a:rPr lang="en-US" altLang="zh-CN" sz="800" b="1" dirty="0">
                <a:solidFill>
                  <a:srgbClr val="454545"/>
                </a:solidFill>
                <a:latin typeface="Helvetica" panose="020B0604020202020204" pitchFamily="34" charset="0"/>
              </a:rPr>
              <a:t>7 Nov 2021 - Daylight Saving Time Ends</a:t>
            </a:r>
          </a:p>
          <a:p>
            <a:r>
              <a:rPr lang="en-US" altLang="zh-CN" sz="800" dirty="0">
                <a:solidFill>
                  <a:srgbClr val="454545"/>
                </a:solidFill>
                <a:latin typeface="Helvetica" panose="020B0604020202020204" pitchFamily="34" charset="0"/>
              </a:rPr>
              <a:t>When local daylight time is about to reach</a:t>
            </a:r>
            <a:br>
              <a:rPr lang="en-US" altLang="zh-CN" sz="800" dirty="0">
                <a:solidFill>
                  <a:srgbClr val="454545"/>
                </a:solidFill>
                <a:latin typeface="Helvetica" panose="020B0604020202020204" pitchFamily="34" charset="0"/>
              </a:rPr>
            </a:br>
            <a:r>
              <a:rPr lang="en-US" altLang="zh-CN" sz="800" dirty="0">
                <a:solidFill>
                  <a:srgbClr val="454545"/>
                </a:solidFill>
                <a:latin typeface="Helvetica" panose="020B0604020202020204" pitchFamily="34" charset="0"/>
              </a:rPr>
              <a:t>Sunday, 7 November 2021, </a:t>
            </a:r>
            <a:r>
              <a:rPr lang="en-US" altLang="zh-CN" sz="800" b="1" dirty="0">
                <a:solidFill>
                  <a:srgbClr val="454545"/>
                </a:solidFill>
                <a:latin typeface="Helvetica" panose="020B0604020202020204" pitchFamily="34" charset="0"/>
              </a:rPr>
              <a:t>02:00:00</a:t>
            </a:r>
            <a:r>
              <a:rPr lang="en-US" altLang="zh-CN" sz="800" dirty="0">
                <a:solidFill>
                  <a:srgbClr val="454545"/>
                </a:solidFill>
                <a:latin typeface="Helvetica" panose="020B0604020202020204" pitchFamily="34" charset="0"/>
              </a:rPr>
              <a:t> clocks are turned </a:t>
            </a:r>
            <a:r>
              <a:rPr lang="en-US" altLang="zh-CN" sz="800" b="1" dirty="0">
                <a:solidFill>
                  <a:srgbClr val="454545"/>
                </a:solidFill>
                <a:latin typeface="Helvetica" panose="020B0604020202020204" pitchFamily="34" charset="0"/>
              </a:rPr>
              <a:t>backward</a:t>
            </a:r>
            <a:r>
              <a:rPr lang="en-US" altLang="zh-CN" sz="800" dirty="0">
                <a:solidFill>
                  <a:srgbClr val="454545"/>
                </a:solidFill>
                <a:latin typeface="Helvetica" panose="020B0604020202020204" pitchFamily="34" charset="0"/>
              </a:rPr>
              <a:t> 1 hour to</a:t>
            </a:r>
            <a:br>
              <a:rPr lang="en-US" altLang="zh-CN" sz="800" dirty="0">
                <a:solidFill>
                  <a:srgbClr val="454545"/>
                </a:solidFill>
                <a:latin typeface="Helvetica" panose="020B0604020202020204" pitchFamily="34" charset="0"/>
              </a:rPr>
            </a:br>
            <a:r>
              <a:rPr lang="en-US" altLang="zh-CN" sz="800" dirty="0">
                <a:solidFill>
                  <a:srgbClr val="454545"/>
                </a:solidFill>
                <a:latin typeface="Helvetica" panose="020B0604020202020204" pitchFamily="34" charset="0"/>
              </a:rPr>
              <a:t>Sunday, 7 November 2021, </a:t>
            </a:r>
            <a:r>
              <a:rPr lang="en-US" altLang="zh-CN" sz="800" b="1" dirty="0">
                <a:solidFill>
                  <a:srgbClr val="454545"/>
                </a:solidFill>
                <a:latin typeface="Helvetica" panose="020B0604020202020204" pitchFamily="34" charset="0"/>
              </a:rPr>
              <a:t>01:00:00</a:t>
            </a:r>
            <a:r>
              <a:rPr lang="en-US" altLang="zh-CN" sz="800" dirty="0">
                <a:solidFill>
                  <a:srgbClr val="454545"/>
                </a:solidFill>
                <a:latin typeface="Helvetica" panose="020B0604020202020204" pitchFamily="34" charset="0"/>
              </a:rPr>
              <a:t> local standard time instead.</a:t>
            </a:r>
            <a:endParaRPr lang="en-US" altLang="zh-CN" sz="800" b="0" i="0" dirty="0">
              <a:solidFill>
                <a:srgbClr val="454545"/>
              </a:solidFill>
              <a:effectLst/>
              <a:latin typeface="Helvetica" panose="020B0604020202020204" pitchFamily="34" charset="0"/>
            </a:endParaRPr>
          </a:p>
        </p:txBody>
      </p:sp>
      <p:sp>
        <p:nvSpPr>
          <p:cNvPr id="3" name="Footer Placeholder 2">
            <a:extLst>
              <a:ext uri="{FF2B5EF4-FFF2-40B4-BE49-F238E27FC236}">
                <a16:creationId xmlns:a16="http://schemas.microsoft.com/office/drawing/2014/main" id="{43002271-1278-4FF4-8E76-A650E8DEA4EB}"/>
              </a:ext>
            </a:extLst>
          </p:cNvPr>
          <p:cNvSpPr>
            <a:spLocks noGrp="1"/>
          </p:cNvSpPr>
          <p:nvPr>
            <p:ph type="ftr" idx="14"/>
          </p:nvPr>
        </p:nvSpPr>
        <p:spPr/>
        <p:txBody>
          <a:bodyPr/>
          <a:lstStyle/>
          <a:p>
            <a:r>
              <a:rPr lang="en-GB"/>
              <a:t>Tony Xiao Han, Huawei</a:t>
            </a:r>
            <a:endParaRPr lang="en-GB" dirty="0"/>
          </a:p>
        </p:txBody>
      </p:sp>
      <p:sp>
        <p:nvSpPr>
          <p:cNvPr id="4" name="Slide Number Placeholder 3">
            <a:extLst>
              <a:ext uri="{FF2B5EF4-FFF2-40B4-BE49-F238E27FC236}">
                <a16:creationId xmlns:a16="http://schemas.microsoft.com/office/drawing/2014/main" id="{7F847FAE-B54F-4BB1-8B09-96FEFB0897A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9" name="Date Placeholder 8">
            <a:extLst>
              <a:ext uri="{FF2B5EF4-FFF2-40B4-BE49-F238E27FC236}">
                <a16:creationId xmlns:a16="http://schemas.microsoft.com/office/drawing/2014/main" id="{63ECE7DB-B1E5-4CEB-B462-E66BDA1C7733}"/>
              </a:ext>
            </a:extLst>
          </p:cNvPr>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352968103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685800" y="685801"/>
            <a:ext cx="10896600" cy="990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(Random and Changing MAC Addresses)  – Sept 2021</a:t>
            </a:r>
            <a:endParaRPr lang="en-GB" dirty="0"/>
          </a:p>
        </p:txBody>
      </p:sp>
      <p:sp>
        <p:nvSpPr>
          <p:cNvPr id="5122" name="Rectangle 2"/>
          <p:cNvSpPr>
            <a:spLocks noGrp="1" noChangeArrowheads="1"/>
          </p:cNvSpPr>
          <p:nvPr>
            <p:ph idx="1"/>
          </p:nvPr>
        </p:nvSpPr>
        <p:spPr>
          <a:xfrm>
            <a:off x="889001" y="1828800"/>
            <a:ext cx="10361084" cy="4343399"/>
          </a:xfrm>
          <a:ln/>
        </p:spPr>
        <p:txBody>
          <a:bodyPr/>
          <a:lstStyle/>
          <a:p>
            <a:pPr marL="0" lvl="2" indent="0">
              <a:spcBef>
                <a:spcPts val="300"/>
              </a:spcBef>
              <a:spcAft>
                <a:spcPts val="0"/>
              </a:spcAft>
              <a:defRPr/>
            </a:pPr>
            <a:r>
              <a:rPr lang="en-US" altLang="en-US" sz="2400" b="1" dirty="0"/>
              <a:t>Three teleconferences since July: August 10, 19 and 31</a:t>
            </a:r>
          </a:p>
          <a:p>
            <a:pPr marL="342900" lvl="2" indent="-342900">
              <a:spcBef>
                <a:spcPts val="1200"/>
              </a:spcBef>
              <a:spcAft>
                <a:spcPts val="0"/>
              </a:spcAft>
              <a:defRPr/>
            </a:pPr>
            <a:r>
              <a:rPr lang="en-US" altLang="en-US" sz="2400" b="1" dirty="0"/>
              <a:t>Will have three meetings this week: Wednesday 19:00 ET, Thursday 13:30 ET, Friday 9:00 ET</a:t>
            </a:r>
          </a:p>
          <a:p>
            <a:pPr marL="342900" lvl="2" indent="-342900">
              <a:spcBef>
                <a:spcPts val="1200"/>
              </a:spcBef>
              <a:spcAft>
                <a:spcPts val="0"/>
              </a:spcAft>
              <a:defRPr/>
            </a:pPr>
            <a:r>
              <a:rPr lang="en-US" altLang="en-US" sz="2400" b="1" dirty="0"/>
              <a:t>Agenda topics (agenda is in </a:t>
            </a:r>
            <a:r>
              <a:rPr lang="en-US" altLang="en-US" sz="2400" dirty="0">
                <a:hlinkClick r:id="rId3"/>
              </a:rPr>
              <a:t>11-21/1294r3</a:t>
            </a:r>
            <a:r>
              <a:rPr lang="en-US" altLang="en-US" sz="2400" b="1" dirty="0"/>
              <a:t>):</a:t>
            </a:r>
          </a:p>
          <a:p>
            <a:pPr marL="342900" lvl="2" indent="-342900">
              <a:spcBef>
                <a:spcPts val="0"/>
              </a:spcBef>
              <a:spcAft>
                <a:spcPts val="0"/>
              </a:spcAft>
              <a:buFontTx/>
              <a:buChar char="-"/>
              <a:defRPr/>
            </a:pPr>
            <a:r>
              <a:rPr lang="en-US" altLang="en-US" sz="2400" b="1" dirty="0"/>
              <a:t>Consider/discuss scope of </a:t>
            </a:r>
            <a:r>
              <a:rPr lang="en-US" altLang="en-US" sz="2400" b="1" dirty="0" err="1"/>
              <a:t>TGbh</a:t>
            </a:r>
            <a:r>
              <a:rPr lang="en-US" altLang="en-US" sz="2400" b="1" dirty="0"/>
              <a:t> and </a:t>
            </a:r>
            <a:r>
              <a:rPr lang="en-US" altLang="en-US" sz="2400" b="1" dirty="0" err="1"/>
              <a:t>TGbi</a:t>
            </a:r>
            <a:r>
              <a:rPr lang="en-US" altLang="en-US" sz="2400" b="1" dirty="0"/>
              <a:t>: </a:t>
            </a:r>
            <a:r>
              <a:rPr lang="en-US" altLang="en-US" sz="2400" dirty="0">
                <a:hlinkClick r:id="rId4"/>
              </a:rPr>
              <a:t>11-21/1470r0</a:t>
            </a:r>
            <a:r>
              <a:rPr lang="en-US" altLang="en-US" sz="2400" b="1" dirty="0"/>
              <a:t> </a:t>
            </a:r>
          </a:p>
          <a:p>
            <a:pPr marL="800100" lvl="3" indent="-342900">
              <a:spcBef>
                <a:spcPts val="0"/>
              </a:spcBef>
              <a:spcAft>
                <a:spcPts val="0"/>
              </a:spcAft>
              <a:buFontTx/>
              <a:buChar char="-"/>
              <a:defRPr/>
            </a:pPr>
            <a:r>
              <a:rPr lang="en-US" altLang="en-US" sz="2200" b="1" i="1" dirty="0"/>
              <a:t>Wednesday 19:00 ET</a:t>
            </a:r>
          </a:p>
          <a:p>
            <a:pPr marL="342900" lvl="2" indent="-342900">
              <a:spcBef>
                <a:spcPts val="0"/>
              </a:spcBef>
              <a:spcAft>
                <a:spcPts val="0"/>
              </a:spcAft>
              <a:buFontTx/>
              <a:buChar char="-"/>
              <a:defRPr/>
            </a:pPr>
            <a:r>
              <a:rPr lang="en-US" altLang="en-US" sz="2400" b="1" dirty="0"/>
              <a:t>Respond to liaison from WBA </a:t>
            </a:r>
            <a:r>
              <a:rPr lang="en-US" sz="2400" u="sng" dirty="0">
                <a:hlinkClick r:id="rId5"/>
              </a:rPr>
              <a:t>11-21/0703r0</a:t>
            </a:r>
            <a:r>
              <a:rPr lang="en-US" sz="2400" u="sng" dirty="0"/>
              <a:t> </a:t>
            </a:r>
            <a:endParaRPr lang="en-US" altLang="en-US" sz="2400" b="1" dirty="0"/>
          </a:p>
          <a:p>
            <a:pPr marL="342900" lvl="2" indent="-342900">
              <a:spcBef>
                <a:spcPts val="0"/>
              </a:spcBef>
              <a:spcAft>
                <a:spcPts val="0"/>
              </a:spcAft>
              <a:buFontTx/>
              <a:buChar char="-"/>
              <a:defRPr/>
            </a:pPr>
            <a:r>
              <a:rPr lang="en-US" altLang="en-US" sz="2400" b="1" dirty="0"/>
              <a:t>Contributions and technical discussions</a:t>
            </a:r>
          </a:p>
          <a:p>
            <a:pPr marL="342900" lvl="2" indent="-342900">
              <a:spcBef>
                <a:spcPts val="0"/>
              </a:spcBef>
              <a:spcAft>
                <a:spcPts val="0"/>
              </a:spcAft>
              <a:buFontTx/>
              <a:buChar char="-"/>
              <a:defRPr/>
            </a:pPr>
            <a:r>
              <a:rPr lang="en-US" altLang="en-US" sz="2400" b="1" dirty="0"/>
              <a:t>Discuss/update tracking document </a:t>
            </a:r>
            <a:r>
              <a:rPr lang="en-US" sz="2400" dirty="0">
                <a:hlinkClick r:id="rId6"/>
              </a:rPr>
              <a:t>11-21/0332r13</a:t>
            </a:r>
            <a:r>
              <a:rPr lang="en-US" sz="2400" dirty="0"/>
              <a:t> </a:t>
            </a:r>
          </a:p>
          <a:p>
            <a:pPr marL="342900" lvl="2" indent="-342900">
              <a:spcBef>
                <a:spcPts val="0"/>
              </a:spcBef>
              <a:spcAft>
                <a:spcPts val="0"/>
              </a:spcAft>
              <a:buFontTx/>
              <a:buChar char="-"/>
              <a:defRPr/>
            </a:pPr>
            <a:r>
              <a:rPr lang="en-US" altLang="en-US" sz="2400" b="1" dirty="0"/>
              <a:t>Plan for November target for D0.1</a:t>
            </a:r>
          </a:p>
          <a:p>
            <a:pPr marL="342900" lvl="3" indent="0">
              <a:lnSpc>
                <a:spcPct val="90000"/>
              </a:lnSpc>
              <a:spcBef>
                <a:spcPts val="300"/>
              </a:spcBef>
              <a:spcAft>
                <a:spcPts val="0"/>
              </a:spcAft>
              <a:defRPr/>
            </a:pPr>
            <a:endParaRPr lang="en-US" sz="1800" b="1"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32</a:t>
            </a:fld>
            <a:endParaRPr lang="en-GB"/>
          </a:p>
        </p:txBody>
      </p:sp>
      <p:sp>
        <p:nvSpPr>
          <p:cNvPr id="5" name="Footer Placeholder 4"/>
          <p:cNvSpPr>
            <a:spLocks noGrp="1"/>
          </p:cNvSpPr>
          <p:nvPr>
            <p:ph type="ftr" idx="14"/>
          </p:nvPr>
        </p:nvSpPr>
        <p:spPr/>
        <p:txBody>
          <a:bodyPr/>
          <a:lstStyle/>
          <a:p>
            <a:r>
              <a:rPr lang="en-GB" dirty="0"/>
              <a:t>Mark Hamilton, Ruckus/CommScope</a:t>
            </a:r>
          </a:p>
        </p:txBody>
      </p:sp>
      <p:sp>
        <p:nvSpPr>
          <p:cNvPr id="4" name="Date Placeholder 3"/>
          <p:cNvSpPr>
            <a:spLocks noGrp="1"/>
          </p:cNvSpPr>
          <p:nvPr>
            <p:ph type="dt" idx="15"/>
          </p:nvPr>
        </p:nvSpPr>
        <p:spPr/>
        <p:txBody>
          <a:bodyPr/>
          <a:lstStyle/>
          <a:p>
            <a:r>
              <a:rPr lang="en-US" dirty="0"/>
              <a:t>September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Date Placeholder 1"/>
          <p:cNvSpPr txBox="1"/>
          <p:nvPr/>
        </p:nvSpPr>
        <p:spPr>
          <a:xfrm>
            <a:off x="914399" y="227827"/>
            <a:ext cx="1817691"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b">
            <a:spAutoFit/>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sz="1800" b="1"/>
            </a:lvl1pPr>
          </a:lstStyle>
          <a:p>
            <a:r>
              <a:rPr lang="en-US" dirty="0"/>
              <a:t>September </a:t>
            </a:r>
            <a:r>
              <a:rPr dirty="0"/>
              <a:t>202</a:t>
            </a:r>
            <a:r>
              <a:rPr lang="en-US" dirty="0"/>
              <a:t>1</a:t>
            </a:r>
            <a:endParaRPr dirty="0"/>
          </a:p>
        </p:txBody>
      </p:sp>
      <p:sp>
        <p:nvSpPr>
          <p:cNvPr id="80" name="Slide Number Placeholder 3"/>
          <p:cNvSpPr txBox="1">
            <a:spLocks noGrp="1"/>
          </p:cNvSpPr>
          <p:nvPr>
            <p:ph type="sldNum" sz="quarter" idx="2"/>
          </p:nvPr>
        </p:nvSpPr>
        <p:spPr>
          <a:xfrm>
            <a:off x="6063192" y="6475414"/>
            <a:ext cx="165101"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449262" rtl="0" fontAlgn="auto" latinLnBrk="0" hangingPunct="0">
              <a:lnSpc>
                <a:spcPct val="100000"/>
              </a:lnSpc>
              <a:spcBef>
                <a:spcPts val="0"/>
              </a:spcBef>
              <a:spcAft>
                <a:spcPts val="0"/>
              </a:spcAft>
              <a:buClrTx/>
              <a:buSzTx/>
              <a:buFontTx/>
              <a:buNone/>
              <a:tabLst>
                <a:tab pos="914400" algn="l"/>
                <a:tab pos="1828800" algn="l"/>
                <a:tab pos="2743200" algn="l"/>
                <a:tab pos="3657600" algn="l"/>
                <a:tab pos="4572000" algn="l"/>
                <a:tab pos="5486400" algn="l"/>
                <a:tab pos="6400800" algn="l"/>
                <a:tab pos="7315200" algn="l"/>
                <a:tab pos="8229600" algn="l"/>
                <a:tab pos="9144000" algn="l"/>
                <a:tab pos="10058400" algn="l"/>
              </a:tabLst>
              <a:defRPr kumimoji="0" sz="1200" b="0" i="0" u="none" strike="noStrike" cap="none" spc="0" normalizeH="0" baseline="0">
                <a:ln>
                  <a:noFill/>
                </a:ln>
                <a:solidFill>
                  <a:srgbClr val="000000"/>
                </a:solidFill>
                <a:effectLst/>
                <a:uFillTx/>
                <a:latin typeface="+mn-lt"/>
                <a:ea typeface="+mn-ea"/>
                <a:cs typeface="+mn-cs"/>
                <a:sym typeface="Times New Roman"/>
              </a:defRPr>
            </a:lvl1pPr>
            <a:lvl2pPr marL="0" marR="0" indent="45720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Times New Roman"/>
              </a:defRPr>
            </a:lvl2pPr>
            <a:lvl3pPr marL="0" marR="0" indent="91440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Times New Roman"/>
              </a:defRPr>
            </a:lvl3pPr>
            <a:lvl4pPr marL="0" marR="0" indent="137160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Times New Roman"/>
              </a:defRPr>
            </a:lvl4pPr>
            <a:lvl5pPr marL="0" marR="0" indent="182880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Times New Roman"/>
              </a:defRPr>
            </a:lvl5pPr>
            <a:lvl6pPr marL="0" marR="0" indent="228600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Times New Roman"/>
              </a:defRPr>
            </a:lvl6pPr>
            <a:lvl7pPr marL="0" marR="0" indent="274320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Times New Roman"/>
              </a:defRPr>
            </a:lvl7pPr>
            <a:lvl8pPr marL="0" marR="0" indent="320040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Times New Roman"/>
              </a:defRPr>
            </a:lvl8pPr>
            <a:lvl9pPr marL="0" marR="0" indent="365760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Times New Roman"/>
              </a:defRPr>
            </a:lvl9pPr>
          </a:lstStyle>
          <a:p>
            <a:fld id="{86CB4B4D-7CA3-9044-876B-883B54F8677D}" type="slidenum">
              <a:rPr lang="en-US" smtClean="0"/>
              <a:pPr/>
              <a:t>33</a:t>
            </a:fld>
            <a:endParaRPr/>
          </a:p>
        </p:txBody>
      </p:sp>
      <p:sp>
        <p:nvSpPr>
          <p:cNvPr id="81" name="Title 1"/>
          <p:cNvSpPr txBox="1">
            <a:spLocks noGrp="1"/>
          </p:cNvSpPr>
          <p:nvPr>
            <p:ph type="title" idx="4294967295"/>
          </p:nvPr>
        </p:nvSpPr>
        <p:spPr>
          <a:xfrm>
            <a:off x="2209800" y="457200"/>
            <a:ext cx="7772400" cy="1066800"/>
          </a:xfrm>
          <a:prstGeom prst="rect">
            <a:avLst/>
          </a:prstGeom>
        </p:spPr>
        <p:txBody>
          <a:bodyPr lIns="45719" tIns="45719" rIns="45719" bIns="45719"/>
          <a:lstStyle/>
          <a:p>
            <a:r>
              <a:rPr lang="en-US" dirty="0" err="1"/>
              <a:t>TGbi</a:t>
            </a:r>
            <a:r>
              <a:rPr lang="en-US" dirty="0"/>
              <a:t> (Enhanced Data Privacy)</a:t>
            </a:r>
            <a:endParaRPr dirty="0"/>
          </a:p>
        </p:txBody>
      </p:sp>
      <p:sp>
        <p:nvSpPr>
          <p:cNvPr id="82" name="Content Placeholder 2"/>
          <p:cNvSpPr txBox="1">
            <a:spLocks noGrp="1"/>
          </p:cNvSpPr>
          <p:nvPr>
            <p:ph type="body" idx="4294967295"/>
          </p:nvPr>
        </p:nvSpPr>
        <p:spPr>
          <a:xfrm>
            <a:off x="1103843" y="1397876"/>
            <a:ext cx="10210800" cy="4887831"/>
          </a:xfrm>
          <a:prstGeom prst="rect">
            <a:avLst/>
          </a:prstGeom>
        </p:spPr>
        <p:txBody>
          <a:bodyPr lIns="45719" tIns="45719" rIns="45719" bIns="45719">
            <a:normAutofit lnSpcReduction="10000"/>
          </a:bodyPr>
          <a:lstStyle/>
          <a:p>
            <a:pPr>
              <a:buClr>
                <a:srgbClr val="000000"/>
              </a:buClr>
              <a:buSzPct val="100000"/>
              <a:buFont typeface="Arial"/>
              <a:buChar char="•"/>
            </a:pPr>
            <a:r>
              <a:rPr lang="en-US" sz="2000" dirty="0" err="1">
                <a:latin typeface="Times New Roman" panose="02020603050405020304" pitchFamily="18" charset="0"/>
                <a:cs typeface="Times New Roman" panose="02020603050405020304" pitchFamily="18" charset="0"/>
              </a:rPr>
              <a:t>TGbi</a:t>
            </a:r>
            <a:r>
              <a:rPr lang="en-US" sz="2000" dirty="0">
                <a:latin typeface="Times New Roman" panose="02020603050405020304" pitchFamily="18" charset="0"/>
                <a:cs typeface="Times New Roman" panose="02020603050405020304" pitchFamily="18" charset="0"/>
              </a:rPr>
              <a:t> continues to review submissions and hold brainstorming sessions.</a:t>
            </a:r>
          </a:p>
          <a:p>
            <a:pPr marL="0" indent="0">
              <a:buClr>
                <a:srgbClr val="000000"/>
              </a:buClr>
              <a:buSzPct val="100000"/>
            </a:pPr>
            <a:endParaRPr lang="en-US" sz="2000" dirty="0">
              <a:latin typeface="Times New Roman" panose="02020603050405020304" pitchFamily="18" charset="0"/>
              <a:cs typeface="Times New Roman" panose="02020603050405020304" pitchFamily="18" charset="0"/>
            </a:endParaRPr>
          </a:p>
          <a:p>
            <a:pPr marL="343619">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There are 3 sessions in the September Interim for </a:t>
            </a:r>
            <a:r>
              <a:rPr lang="en-US" sz="2000" dirty="0" err="1">
                <a:latin typeface="Times New Roman" panose="02020603050405020304" pitchFamily="18" charset="0"/>
                <a:cs typeface="Times New Roman" panose="02020603050405020304" pitchFamily="18" charset="0"/>
              </a:rPr>
              <a:t>TGbi</a:t>
            </a:r>
            <a:r>
              <a:rPr lang="en-US" sz="2000" dirty="0">
                <a:latin typeface="Times New Roman" panose="02020603050405020304" pitchFamily="18" charset="0"/>
                <a:cs typeface="Times New Roman" panose="02020603050405020304" pitchFamily="18" charset="0"/>
              </a:rPr>
              <a:t>.</a:t>
            </a:r>
          </a:p>
          <a:p>
            <a:pPr marL="922338" lvl="3" indent="-461963">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Wednesday 11:15 EDT</a:t>
            </a:r>
          </a:p>
          <a:p>
            <a:pPr marL="922338" lvl="3" indent="-461963">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Thursday	09:00 EDT</a:t>
            </a:r>
          </a:p>
          <a:p>
            <a:pPr marL="922338" lvl="3" indent="-461963">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Friday    	11:15 EDT </a:t>
            </a:r>
          </a:p>
          <a:p>
            <a:pPr marL="922338" lvl="3" indent="-461963">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endParaRPr lang="en-US" dirty="0">
              <a:latin typeface="Times New Roman" panose="02020603050405020304" pitchFamily="18" charset="0"/>
              <a:cs typeface="Times New Roman" panose="02020603050405020304" pitchFamily="18" charset="0"/>
            </a:endParaRPr>
          </a:p>
          <a:p>
            <a:pPr>
              <a:buClr>
                <a:srgbClr val="000000"/>
              </a:buClr>
              <a:buSzPct val="100000"/>
              <a:buFont typeface="Arial"/>
              <a:buChar char="•"/>
            </a:pPr>
            <a:r>
              <a:rPr lang="en-US" sz="2000" dirty="0">
                <a:latin typeface="Times New Roman" panose="02020603050405020304" pitchFamily="18" charset="0"/>
                <a:cs typeface="Times New Roman" panose="02020603050405020304" pitchFamily="18" charset="0"/>
              </a:rPr>
              <a:t>There will be a discussion during </a:t>
            </a:r>
            <a:r>
              <a:rPr lang="en-US" sz="2000" dirty="0" err="1">
                <a:solidFill>
                  <a:schemeClr val="tx1"/>
                </a:solidFill>
                <a:latin typeface="Times New Roman" panose="02020603050405020304" pitchFamily="18" charset="0"/>
                <a:cs typeface="Times New Roman" panose="02020603050405020304" pitchFamily="18" charset="0"/>
              </a:rPr>
              <a:t>TGbh’s</a:t>
            </a:r>
            <a:r>
              <a:rPr lang="en-US" sz="2000" dirty="0">
                <a:solidFill>
                  <a:schemeClr val="tx1"/>
                </a:solidFill>
                <a:latin typeface="Times New Roman" panose="02020603050405020304" pitchFamily="18" charset="0"/>
                <a:cs typeface="Times New Roman" panose="02020603050405020304" pitchFamily="18" charset="0"/>
              </a:rPr>
              <a:t> Wednesday Evening session to </a:t>
            </a:r>
            <a:r>
              <a:rPr lang="en-US" sz="2000" dirty="0">
                <a:latin typeface="Times New Roman" panose="02020603050405020304" pitchFamily="18" charset="0"/>
                <a:cs typeface="Times New Roman" panose="02020603050405020304" pitchFamily="18" charset="0"/>
              </a:rPr>
              <a:t>discuss the separation of topics between </a:t>
            </a:r>
            <a:r>
              <a:rPr lang="en-US" sz="2000" dirty="0" err="1">
                <a:latin typeface="Times New Roman" panose="02020603050405020304" pitchFamily="18" charset="0"/>
                <a:cs typeface="Times New Roman" panose="02020603050405020304" pitchFamily="18" charset="0"/>
              </a:rPr>
              <a:t>TGbh</a:t>
            </a:r>
            <a:r>
              <a:rPr lang="en-US" sz="2000" dirty="0">
                <a:latin typeface="Times New Roman" panose="02020603050405020304" pitchFamily="18" charset="0"/>
                <a:cs typeface="Times New Roman" panose="02020603050405020304" pitchFamily="18" charset="0"/>
              </a:rPr>
              <a:t> and </a:t>
            </a:r>
            <a:r>
              <a:rPr lang="en-US" sz="2000" dirty="0" err="1">
                <a:latin typeface="Times New Roman" panose="02020603050405020304" pitchFamily="18" charset="0"/>
                <a:cs typeface="Times New Roman" panose="02020603050405020304" pitchFamily="18" charset="0"/>
              </a:rPr>
              <a:t>TGbi</a:t>
            </a:r>
            <a:r>
              <a:rPr lang="en-US" sz="2000" dirty="0">
                <a:latin typeface="Times New Roman" panose="02020603050405020304" pitchFamily="18" charset="0"/>
                <a:cs typeface="Times New Roman" panose="02020603050405020304" pitchFamily="18" charset="0"/>
              </a:rPr>
              <a:t>.  Document is 11-21/1470r0.</a:t>
            </a:r>
          </a:p>
          <a:p>
            <a:pPr lvl="1">
              <a:buClr>
                <a:srgbClr val="000000"/>
              </a:buClr>
              <a:buSzPct val="100000"/>
              <a:buFont typeface="Arial"/>
              <a:buChar char="•"/>
            </a:pPr>
            <a:r>
              <a:rPr lang="en-US" sz="2000" dirty="0">
                <a:latin typeface="Times New Roman" panose="02020603050405020304" pitchFamily="18" charset="0"/>
                <a:cs typeface="Times New Roman" panose="02020603050405020304" pitchFamily="18" charset="0"/>
              </a:rPr>
              <a:t> </a:t>
            </a:r>
            <a:r>
              <a:rPr lang="en-US" sz="2000" dirty="0">
                <a:solidFill>
                  <a:srgbClr val="C00000"/>
                </a:solidFill>
                <a:latin typeface="Times New Roman" panose="02020603050405020304" pitchFamily="18" charset="0"/>
                <a:cs typeface="Times New Roman" panose="02020603050405020304" pitchFamily="18" charset="0"/>
              </a:rPr>
              <a:t>Please attend if this topic is of interest to you.  </a:t>
            </a:r>
          </a:p>
          <a:p>
            <a:pPr>
              <a:buClr>
                <a:srgbClr val="000000"/>
              </a:buClr>
              <a:buSzPct val="100000"/>
              <a:buFont typeface="Arial"/>
              <a:buChar char="•"/>
            </a:pPr>
            <a:endParaRPr lang="en-US" sz="2000" dirty="0">
              <a:latin typeface="Times New Roman" panose="02020603050405020304" pitchFamily="18" charset="0"/>
              <a:cs typeface="Times New Roman" panose="02020603050405020304" pitchFamily="18" charset="0"/>
            </a:endParaRPr>
          </a:p>
          <a:p>
            <a:pPr>
              <a:buClr>
                <a:srgbClr val="000000"/>
              </a:buClr>
              <a:buSzPct val="100000"/>
              <a:buFont typeface="Arial"/>
              <a:buChar char="•"/>
            </a:pPr>
            <a:r>
              <a:rPr lang="en-US" sz="2000" dirty="0">
                <a:latin typeface="Times New Roman" panose="02020603050405020304" pitchFamily="18" charset="0"/>
                <a:cs typeface="Times New Roman" panose="02020603050405020304" pitchFamily="18" charset="0"/>
              </a:rPr>
              <a:t>If any technical submissions are received, they will be added to the agenda during the plenary or to a subsequent teleconference.</a:t>
            </a:r>
          </a:p>
          <a:p>
            <a:pPr>
              <a:buClr>
                <a:srgbClr val="000000"/>
              </a:buClr>
              <a:buSzPct val="100000"/>
              <a:buFont typeface="Arial"/>
              <a:buChar char="•"/>
            </a:pPr>
            <a:endParaRPr sz="2000" dirty="0">
              <a:latin typeface="Times New Roman" panose="02020603050405020304" pitchFamily="18" charset="0"/>
              <a:cs typeface="Times New Roman" panose="02020603050405020304" pitchFamily="18" charset="0"/>
            </a:endParaRPr>
          </a:p>
          <a:p>
            <a:pPr>
              <a:buClr>
                <a:srgbClr val="000000"/>
              </a:buClr>
              <a:buSzPct val="100000"/>
              <a:buFont typeface="Arial"/>
              <a:buChar char="•"/>
            </a:pPr>
            <a:r>
              <a:rPr sz="2000" dirty="0">
                <a:latin typeface="Times New Roman" panose="02020603050405020304" pitchFamily="18" charset="0"/>
                <a:cs typeface="Times New Roman" panose="02020603050405020304" pitchFamily="18" charset="0"/>
              </a:rPr>
              <a:t>The agenda </a:t>
            </a:r>
            <a:r>
              <a:rPr lang="en-US" sz="2000" dirty="0">
                <a:latin typeface="Times New Roman" panose="02020603050405020304" pitchFamily="18" charset="0"/>
                <a:cs typeface="Times New Roman" panose="02020603050405020304" pitchFamily="18" charset="0"/>
              </a:rPr>
              <a:t>will be </a:t>
            </a:r>
            <a:r>
              <a:rPr sz="2000" dirty="0">
                <a:latin typeface="Times New Roman" panose="02020603050405020304" pitchFamily="18" charset="0"/>
                <a:cs typeface="Times New Roman" panose="02020603050405020304" pitchFamily="18" charset="0"/>
              </a:rPr>
              <a:t>available as 802.11-2</a:t>
            </a:r>
            <a:r>
              <a:rPr lang="en-US" sz="2000" dirty="0">
                <a:latin typeface="Times New Roman" panose="02020603050405020304" pitchFamily="18" charset="0"/>
                <a:cs typeface="Times New Roman" panose="02020603050405020304" pitchFamily="18" charset="0"/>
              </a:rPr>
              <a:t>1/1308r2.</a:t>
            </a:r>
            <a:endParaRPr sz="2000" dirty="0">
              <a:latin typeface="Times New Roman" panose="02020603050405020304" pitchFamily="18" charset="0"/>
              <a:cs typeface="Times New Roman" panose="02020603050405020304" pitchFamily="18" charset="0"/>
            </a:endParaRPr>
          </a:p>
        </p:txBody>
      </p:sp>
      <p:sp>
        <p:nvSpPr>
          <p:cNvPr id="2" name="Date Placeholder 1">
            <a:extLst>
              <a:ext uri="{FF2B5EF4-FFF2-40B4-BE49-F238E27FC236}">
                <a16:creationId xmlns:a16="http://schemas.microsoft.com/office/drawing/2014/main" id="{5EF502CB-544B-4081-9198-093391BD061D}"/>
              </a:ext>
            </a:extLst>
          </p:cNvPr>
          <p:cNvSpPr>
            <a:spLocks noGrp="1"/>
          </p:cNvSpPr>
          <p:nvPr>
            <p:ph type="dt" idx="10"/>
          </p:nvPr>
        </p:nvSpPr>
        <p:spPr/>
        <p:txBody>
          <a:bodyPr/>
          <a:lstStyle/>
          <a:p>
            <a:r>
              <a:rPr lang="en-US"/>
              <a:t>September 2021</a:t>
            </a:r>
            <a:endParaRPr lang="en-GB"/>
          </a:p>
        </p:txBody>
      </p:sp>
      <p:sp>
        <p:nvSpPr>
          <p:cNvPr id="3" name="Footer Placeholder 2">
            <a:extLst>
              <a:ext uri="{FF2B5EF4-FFF2-40B4-BE49-F238E27FC236}">
                <a16:creationId xmlns:a16="http://schemas.microsoft.com/office/drawing/2014/main" id="{A42AB371-C26D-4D4F-969E-E5E208BB8BA9}"/>
              </a:ext>
            </a:extLst>
          </p:cNvPr>
          <p:cNvSpPr>
            <a:spLocks noGrp="1"/>
          </p:cNvSpPr>
          <p:nvPr>
            <p:ph type="ftr" idx="11"/>
          </p:nvPr>
        </p:nvSpPr>
        <p:spPr/>
        <p:txBody>
          <a:bodyPr/>
          <a:lstStyle/>
          <a:p>
            <a:r>
              <a:rPr lang="en-GB"/>
              <a:t>Carol Ansley, Cox</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802.11 ITU Liaison Ad Hoc (ITU AHG) – September 2021</a:t>
            </a:r>
            <a:endParaRPr lang="en-GB" dirty="0"/>
          </a:p>
        </p:txBody>
      </p:sp>
      <p:sp>
        <p:nvSpPr>
          <p:cNvPr id="5122" name="Rectangle 2"/>
          <p:cNvSpPr>
            <a:spLocks noGrp="1" noChangeArrowheads="1"/>
          </p:cNvSpPr>
          <p:nvPr>
            <p:ph idx="1"/>
          </p:nvPr>
        </p:nvSpPr>
        <p:spPr>
          <a:ln/>
        </p:spPr>
        <p:txBody>
          <a:bodyPr/>
          <a:lstStyle/>
          <a:p>
            <a:pPr marL="342900" lvl="2" indent="-342900">
              <a:spcBef>
                <a:spcPts val="300"/>
              </a:spcBef>
              <a:spcAft>
                <a:spcPts val="0"/>
              </a:spcAft>
              <a:buFont typeface="Arial" panose="020B0604020202020204" pitchFamily="34" charset="0"/>
              <a:buChar char="•"/>
              <a:defRPr/>
            </a:pPr>
            <a:r>
              <a:rPr lang="en-US" altLang="en-US" sz="2800" dirty="0">
                <a:solidFill>
                  <a:schemeClr val="tx1"/>
                </a:solidFill>
              </a:rPr>
              <a:t>Had no meetings since July 2021 Plenary </a:t>
            </a:r>
          </a:p>
          <a:p>
            <a:pPr marL="342900" lvl="2" indent="-342900">
              <a:spcBef>
                <a:spcPts val="300"/>
              </a:spcBef>
              <a:spcAft>
                <a:spcPts val="0"/>
              </a:spcAft>
              <a:buFont typeface="Arial" panose="020B0604020202020204" pitchFamily="34" charset="0"/>
              <a:buChar char="•"/>
              <a:defRPr/>
            </a:pPr>
            <a:r>
              <a:rPr lang="en-US" sz="2800" dirty="0">
                <a:solidFill>
                  <a:schemeClr val="tx1"/>
                </a:solidFill>
              </a:rPr>
              <a:t>ITU AHG meeting during September 2021WG session</a:t>
            </a:r>
          </a:p>
          <a:p>
            <a:pPr marL="800100" lvl="3" indent="-342900">
              <a:spcBef>
                <a:spcPts val="300"/>
              </a:spcBef>
              <a:spcAft>
                <a:spcPts val="0"/>
              </a:spcAft>
              <a:buFont typeface="Arial" panose="020B0604020202020204" pitchFamily="34" charset="0"/>
              <a:buChar char="•"/>
              <a:defRPr/>
            </a:pPr>
            <a:r>
              <a:rPr lang="en-US" sz="2400" dirty="0">
                <a:solidFill>
                  <a:schemeClr val="tx1"/>
                </a:solidFill>
              </a:rPr>
              <a:t>September 16, 2021, 7PM ET</a:t>
            </a:r>
          </a:p>
          <a:p>
            <a:pPr marL="342900" lvl="2" indent="-342900">
              <a:spcBef>
                <a:spcPts val="300"/>
              </a:spcBef>
              <a:spcAft>
                <a:spcPts val="0"/>
              </a:spcAft>
              <a:buFont typeface="Arial" panose="020B0604020202020204" pitchFamily="34" charset="0"/>
              <a:buChar char="•"/>
              <a:defRPr/>
            </a:pPr>
            <a:r>
              <a:rPr lang="en-US" sz="2800" dirty="0">
                <a:solidFill>
                  <a:schemeClr val="tx1"/>
                </a:solidFill>
              </a:rPr>
              <a:t>Agenda for September 16, 2021</a:t>
            </a:r>
          </a:p>
          <a:p>
            <a:pPr marL="857250" lvl="1" indent="-457200">
              <a:spcBef>
                <a:spcPts val="200"/>
              </a:spcBef>
              <a:buFont typeface="Arial" panose="020B0604020202020204" pitchFamily="34" charset="0"/>
              <a:buChar char="•"/>
              <a:defRPr/>
            </a:pPr>
            <a:r>
              <a:rPr lang="en-US" dirty="0">
                <a:solidFill>
                  <a:schemeClr val="tx1"/>
                </a:solidFill>
              </a:rPr>
              <a:t>Further discuss the two contributions (</a:t>
            </a:r>
            <a:r>
              <a:rPr lang="en-US" dirty="0"/>
              <a:t>11-21-0986 &amp; 11-21-0987) </a:t>
            </a:r>
            <a:r>
              <a:rPr lang="en-US" dirty="0">
                <a:solidFill>
                  <a:schemeClr val="tx1"/>
                </a:solidFill>
              </a:rPr>
              <a:t>on proposed modifications to </a:t>
            </a:r>
            <a:r>
              <a:rPr lang="en-US" dirty="0"/>
              <a:t>ITU-R M.1450-5 and ITU-R M.1801-2 and finalize the AHG recommendations</a:t>
            </a:r>
          </a:p>
          <a:p>
            <a:pPr marL="1257300" lvl="2" indent="-457200">
              <a:spcBef>
                <a:spcPts val="200"/>
              </a:spcBef>
              <a:buFont typeface="Arial" panose="020B0604020202020204" pitchFamily="34" charset="0"/>
              <a:buChar char="•"/>
              <a:defRPr/>
            </a:pPr>
            <a:r>
              <a:rPr lang="en-US" dirty="0"/>
              <a:t>11-21-0986-0n-0itu, Proposed modifications to ITU-R M.1450-5, Hassan Yaghoobi (Intel Corp.)</a:t>
            </a:r>
          </a:p>
          <a:p>
            <a:pPr marL="1257300" lvl="2" indent="-457200">
              <a:spcBef>
                <a:spcPts val="200"/>
              </a:spcBef>
              <a:buFont typeface="Arial" panose="020B0604020202020204" pitchFamily="34" charset="0"/>
              <a:buChar char="•"/>
              <a:defRPr/>
            </a:pPr>
            <a:r>
              <a:rPr lang="en-US" dirty="0"/>
              <a:t>11-21-0987-0n-0itu, Proposed modifications to ITU-R M.1801-2, Hassan Yaghoobi (Intel Corp.)</a:t>
            </a:r>
            <a:endParaRPr lang="en-US" altLang="en-US" sz="2000" dirty="0">
              <a:solidFill>
                <a:schemeClr val="tx1"/>
              </a:solidFill>
            </a:endParaRPr>
          </a:p>
          <a:p>
            <a:pPr marL="800100" lvl="3" indent="-342900">
              <a:spcBef>
                <a:spcPts val="300"/>
              </a:spcBef>
              <a:spcAft>
                <a:spcPts val="0"/>
              </a:spcAft>
              <a:buFont typeface="Arial" panose="020B0604020202020204" pitchFamily="34" charset="0"/>
              <a:buChar char="•"/>
              <a:defRPr/>
            </a:pPr>
            <a:r>
              <a:rPr lang="en-US" sz="2000" dirty="0">
                <a:solidFill>
                  <a:schemeClr val="tx1"/>
                </a:solidFill>
              </a:rPr>
              <a:t>Other items TBD</a:t>
            </a:r>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2" name="Footer Placeholder 1"/>
          <p:cNvSpPr>
            <a:spLocks noGrp="1"/>
          </p:cNvSpPr>
          <p:nvPr>
            <p:ph type="ftr" idx="14"/>
          </p:nvPr>
        </p:nvSpPr>
        <p:spPr/>
        <p:txBody>
          <a:bodyPr/>
          <a:lstStyle/>
          <a:p>
            <a:r>
              <a:rPr lang="en-GB" dirty="0"/>
              <a:t>Hassan Yaghoobi (Intel)</a:t>
            </a:r>
          </a:p>
        </p:txBody>
      </p:sp>
      <p:sp>
        <p:nvSpPr>
          <p:cNvPr id="7" name="Date Placeholder 6"/>
          <p:cNvSpPr>
            <a:spLocks noGrp="1"/>
          </p:cNvSpPr>
          <p:nvPr>
            <p:ph type="dt" idx="15"/>
          </p:nvPr>
        </p:nvSpPr>
        <p:spPr/>
        <p:txBody>
          <a:bodyPr/>
          <a:lstStyle/>
          <a:p>
            <a:r>
              <a:rPr lang="en-US" dirty="0"/>
              <a:t>September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a:xfrm>
            <a:off x="2209800" y="609600"/>
            <a:ext cx="7772400" cy="1066800"/>
          </a:xfrm>
        </p:spPr>
        <p:txBody>
          <a:bodyPr/>
          <a:lstStyle/>
          <a:p>
            <a:r>
              <a:rPr lang="en-US" altLang="en-US" dirty="0"/>
              <a:t>ANA Status</a:t>
            </a:r>
          </a:p>
        </p:txBody>
      </p:sp>
      <p:sp>
        <p:nvSpPr>
          <p:cNvPr id="4099" name="Content Placeholder 6"/>
          <p:cNvSpPr>
            <a:spLocks noGrp="1"/>
          </p:cNvSpPr>
          <p:nvPr>
            <p:ph idx="1"/>
          </p:nvPr>
        </p:nvSpPr>
        <p:spPr>
          <a:xfrm>
            <a:off x="2209800" y="1905000"/>
            <a:ext cx="7772400" cy="3505200"/>
          </a:xfrm>
        </p:spPr>
        <p:txBody>
          <a:bodyPr/>
          <a:lstStyle/>
          <a:p>
            <a:pPr eaLnBrk="1" hangingPunct="1"/>
            <a:r>
              <a:rPr lang="en-US" altLang="en-US" dirty="0"/>
              <a:t>The latest database is </a:t>
            </a:r>
            <a:r>
              <a:rPr lang="en-US" altLang="en-US" dirty="0">
                <a:hlinkClick r:id="rId3"/>
              </a:rPr>
              <a:t>11-11/0270r56</a:t>
            </a:r>
            <a:r>
              <a:rPr lang="en-US" altLang="en-US" dirty="0"/>
              <a:t> (September 2021)</a:t>
            </a:r>
          </a:p>
          <a:p>
            <a:pPr eaLnBrk="1" hangingPunct="1"/>
            <a:r>
              <a:rPr lang="en-US" altLang="en-US" dirty="0"/>
              <a:t>Changes since July 2021:</a:t>
            </a:r>
          </a:p>
          <a:p>
            <a:pPr lvl="1" eaLnBrk="1" hangingPunct="1"/>
            <a:r>
              <a:rPr lang="en-US" altLang="en-US" dirty="0" err="1"/>
              <a:t>TGbe</a:t>
            </a:r>
            <a:r>
              <a:rPr lang="en-US" altLang="en-US" dirty="0"/>
              <a:t> allocations (many)</a:t>
            </a:r>
          </a:p>
          <a:p>
            <a:pPr eaLnBrk="1" hangingPunct="1"/>
            <a:r>
              <a:rPr lang="en-US" altLang="en-US" dirty="0"/>
              <a:t>Pending changes:</a:t>
            </a:r>
          </a:p>
          <a:p>
            <a:pPr lvl="1" eaLnBrk="1" hangingPunct="1"/>
            <a:r>
              <a:rPr lang="en-US" altLang="en-US" dirty="0" err="1"/>
              <a:t>TGbb</a:t>
            </a:r>
            <a:r>
              <a:rPr lang="en-US" altLang="en-US" dirty="0"/>
              <a:t> allocations (Annex E global operating class table)</a:t>
            </a:r>
          </a:p>
          <a:p>
            <a:pPr lvl="1" eaLnBrk="1" hangingPunct="1"/>
            <a:r>
              <a:rPr lang="en-US" altLang="en-US" dirty="0"/>
              <a:t>Fixes to Annex E tables (discrepancies with published 11ad/11ay)</a:t>
            </a:r>
          </a:p>
          <a:p>
            <a:pPr lvl="1" eaLnBrk="1" hangingPunct="1"/>
            <a:endParaRPr lang="en-US" altLang="en-US" dirty="0"/>
          </a:p>
        </p:txBody>
      </p:sp>
      <p:sp>
        <p:nvSpPr>
          <p:cNvPr id="2" name="Footer Placeholder 1">
            <a:extLst>
              <a:ext uri="{FF2B5EF4-FFF2-40B4-BE49-F238E27FC236}">
                <a16:creationId xmlns:a16="http://schemas.microsoft.com/office/drawing/2014/main" id="{F3552F42-33D2-47FD-8541-E5645D1601C5}"/>
              </a:ext>
            </a:extLst>
          </p:cNvPr>
          <p:cNvSpPr>
            <a:spLocks noGrp="1"/>
          </p:cNvSpPr>
          <p:nvPr>
            <p:ph type="ftr" idx="14"/>
          </p:nvPr>
        </p:nvSpPr>
        <p:spPr/>
        <p:txBody>
          <a:bodyPr/>
          <a:lstStyle/>
          <a:p>
            <a:r>
              <a:rPr lang="en-GB"/>
              <a:t>Robert Stacey, Intel</a:t>
            </a:r>
            <a:endParaRPr lang="en-GB" dirty="0"/>
          </a:p>
        </p:txBody>
      </p:sp>
      <p:sp>
        <p:nvSpPr>
          <p:cNvPr id="3" name="Slide Number Placeholder 2">
            <a:extLst>
              <a:ext uri="{FF2B5EF4-FFF2-40B4-BE49-F238E27FC236}">
                <a16:creationId xmlns:a16="http://schemas.microsoft.com/office/drawing/2014/main" id="{5EF153A6-D7E8-475E-84EA-0D6DAB4982B6}"/>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4" name="Date Placeholder 3">
            <a:extLst>
              <a:ext uri="{FF2B5EF4-FFF2-40B4-BE49-F238E27FC236}">
                <a16:creationId xmlns:a16="http://schemas.microsoft.com/office/drawing/2014/main" id="{F4443FE4-CA6D-4291-8BDE-A6FF4405B87F}"/>
              </a:ext>
            </a:extLst>
          </p:cNvPr>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37251697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7898" y="685800"/>
            <a:ext cx="7770813" cy="428626"/>
          </a:xfrm>
        </p:spPr>
        <p:txBody>
          <a:bodyPr/>
          <a:lstStyle/>
          <a:p>
            <a:r>
              <a:rPr lang="en-US" dirty="0"/>
              <a:t>802.11 AANI SC – September 2021</a:t>
            </a:r>
          </a:p>
        </p:txBody>
      </p:sp>
      <p:sp>
        <p:nvSpPr>
          <p:cNvPr id="3" name="Content Placeholder 2"/>
          <p:cNvSpPr>
            <a:spLocks noGrp="1"/>
          </p:cNvSpPr>
          <p:nvPr>
            <p:ph idx="1"/>
          </p:nvPr>
        </p:nvSpPr>
        <p:spPr>
          <a:xfrm>
            <a:off x="152400" y="1295400"/>
            <a:ext cx="11887200" cy="5180013"/>
          </a:xfrm>
        </p:spPr>
        <p:txBody>
          <a:bodyPr/>
          <a:lstStyle/>
          <a:p>
            <a:pPr marL="57150" indent="0"/>
            <a:r>
              <a:rPr lang="en-US" altLang="en-US" sz="2000" dirty="0"/>
              <a:t>Meeting Goals: </a:t>
            </a:r>
          </a:p>
          <a:p>
            <a:pPr marL="571500" indent="-457200">
              <a:buFont typeface="+mj-lt"/>
              <a:buAutoNum type="arabicPeriod"/>
            </a:pPr>
            <a:r>
              <a:rPr lang="en-US" dirty="0"/>
              <a:t>Complete technical content for the reply LS to WBA (</a:t>
            </a:r>
            <a:r>
              <a:rPr lang="en-US" b="0" dirty="0">
                <a:hlinkClick r:id="rId2"/>
              </a:rPr>
              <a:t>11-21-0170r0</a:t>
            </a:r>
            <a:r>
              <a:rPr lang="en-US" dirty="0"/>
              <a:t>) </a:t>
            </a:r>
          </a:p>
          <a:p>
            <a:pPr marL="971550" lvl="1" indent="-457200">
              <a:buFont typeface="+mj-lt"/>
              <a:buAutoNum type="arabicPeriod"/>
            </a:pPr>
            <a:r>
              <a:rPr lang="en-US" dirty="0"/>
              <a:t>A draft reply LS text has been created and is being developed. The drafts and inputs are:</a:t>
            </a:r>
            <a:r>
              <a:rPr lang="en-GB" dirty="0"/>
              <a:t> </a:t>
            </a:r>
          </a:p>
          <a:p>
            <a:pPr marL="1371600" lvl="2" indent="-457200">
              <a:buFont typeface="+mj-lt"/>
              <a:buAutoNum type="alphaLcParenR"/>
            </a:pPr>
            <a:r>
              <a:rPr lang="en-US" sz="2000" dirty="0">
                <a:hlinkClick r:id="rId3"/>
              </a:rPr>
              <a:t>11-21/0616r0</a:t>
            </a:r>
            <a:r>
              <a:rPr lang="en-US" dirty="0"/>
              <a:t> </a:t>
            </a:r>
            <a:r>
              <a:rPr lang="en-US" sz="1400" dirty="0"/>
              <a:t>802.11ax Features and Applicability to 5G and Wi-Fi Convergence, Osama Aboul-Magd, Huawei Technologies</a:t>
            </a:r>
          </a:p>
          <a:p>
            <a:pPr marL="1371600" lvl="2" indent="-457200">
              <a:buFont typeface="+mj-lt"/>
              <a:buAutoNum type="alphaLcParenR"/>
            </a:pPr>
            <a:r>
              <a:rPr lang="en-US" sz="2000" dirty="0">
                <a:hlinkClick r:id="rId4"/>
              </a:rPr>
              <a:t>11-21/0953r0</a:t>
            </a:r>
            <a:r>
              <a:rPr lang="en-US" sz="1600" dirty="0"/>
              <a:t> </a:t>
            </a:r>
            <a:r>
              <a:rPr lang="en-US" sz="1400" dirty="0"/>
              <a:t>Proposed QoS response to WBA, Thomas Derham, Broadcom</a:t>
            </a:r>
          </a:p>
          <a:p>
            <a:pPr marL="1371600" lvl="2" indent="-457200">
              <a:buFont typeface="+mj-lt"/>
              <a:buAutoNum type="alphaLcParenR"/>
            </a:pPr>
            <a:r>
              <a:rPr lang="en-US" sz="2000" dirty="0">
                <a:hlinkClick r:id="rId5"/>
              </a:rPr>
              <a:t>11-21/0865r6</a:t>
            </a:r>
            <a:r>
              <a:rPr lang="en-US" sz="2000" dirty="0"/>
              <a:t> </a:t>
            </a:r>
            <a:r>
              <a:rPr lang="en-US" sz="1400" dirty="0"/>
              <a:t>Draft Reply LS from 802.11 to WBA regarding the WBA 5G &amp; Wi-Fi RAN Convergence Paper, Joseph Levy (InterDigital)</a:t>
            </a:r>
          </a:p>
          <a:p>
            <a:pPr marL="1371600" lvl="2" indent="-457200">
              <a:buFont typeface="+mj-lt"/>
              <a:buAutoNum type="alphaLcParenR"/>
            </a:pPr>
            <a:r>
              <a:rPr lang="en-US" sz="2000" dirty="0">
                <a:hlinkClick r:id="rId6"/>
              </a:rPr>
              <a:t>11-21/1198r1</a:t>
            </a:r>
            <a:r>
              <a:rPr lang="en-US" sz="2000" dirty="0"/>
              <a:t> </a:t>
            </a:r>
            <a:r>
              <a:rPr lang="en-US" sz="1400" dirty="0"/>
              <a:t>Draft LS Response to WBA QoS material	Thomas Derham (Broadcom)</a:t>
            </a:r>
          </a:p>
          <a:p>
            <a:pPr marL="971550" lvl="1" indent="-457200">
              <a:buFont typeface="+mj-lt"/>
              <a:buAutoNum type="arabicPeriod"/>
            </a:pPr>
            <a:r>
              <a:rPr lang="en-US" dirty="0"/>
              <a:t>Complete a draft reply LS to provide to the 802.11 WG</a:t>
            </a:r>
          </a:p>
          <a:p>
            <a:pPr marL="571500" indent="-457200">
              <a:buFont typeface="+mj-lt"/>
              <a:buAutoNum type="arabicPeriod"/>
            </a:pPr>
            <a:r>
              <a:rPr lang="en-US" dirty="0"/>
              <a:t>Progress/Complete </a:t>
            </a:r>
            <a:r>
              <a:rPr lang="en-US" altLang="en-US" b="0" dirty="0">
                <a:hlinkClick r:id="rId7"/>
              </a:rPr>
              <a:t>11-21/0013</a:t>
            </a:r>
            <a:r>
              <a:rPr lang="en-US" altLang="en-US" dirty="0"/>
              <a:t> – the Technical Report on Interworking  </a:t>
            </a:r>
          </a:p>
          <a:p>
            <a:pPr marL="971550" lvl="1" indent="-457200">
              <a:buFont typeface="+mj-lt"/>
              <a:buAutoNum type="arabicPeriod"/>
            </a:pPr>
            <a:r>
              <a:rPr lang="en-US" dirty="0"/>
              <a:t>Review the status of the report and recent changes</a:t>
            </a:r>
          </a:p>
          <a:p>
            <a:pPr marL="971550" lvl="1" indent="-457200">
              <a:buFont typeface="+mj-lt"/>
              <a:buAutoNum type="arabicPeriod"/>
            </a:pPr>
            <a:r>
              <a:rPr lang="en-US" dirty="0"/>
              <a:t>Agree to send the updated report to the 802.11 WG for approval </a:t>
            </a:r>
            <a:endParaRPr lang="en-US" altLang="en-US" sz="600" dirty="0"/>
          </a:p>
          <a:p>
            <a:pPr marL="800100" lvl="1">
              <a:buFont typeface="Arial" panose="020B0604020202020204" pitchFamily="34" charset="0"/>
              <a:buChar char="•"/>
            </a:pPr>
            <a:endParaRPr lang="en-US" altLang="en-US" sz="100" b="1" i="1" dirty="0"/>
          </a:p>
        </p:txBody>
      </p:sp>
      <p:sp>
        <p:nvSpPr>
          <p:cNvPr id="7" name="Footer Placeholder 6">
            <a:extLst>
              <a:ext uri="{FF2B5EF4-FFF2-40B4-BE49-F238E27FC236}">
                <a16:creationId xmlns:a16="http://schemas.microsoft.com/office/drawing/2014/main" id="{06DD3C27-E47D-45B4-8D52-4F82B033630A}"/>
              </a:ext>
            </a:extLst>
          </p:cNvPr>
          <p:cNvSpPr>
            <a:spLocks noGrp="1"/>
          </p:cNvSpPr>
          <p:nvPr>
            <p:ph type="ftr" idx="14"/>
          </p:nvPr>
        </p:nvSpPr>
        <p:spPr/>
        <p:txBody>
          <a:bodyPr/>
          <a:lstStyle/>
          <a:p>
            <a:r>
              <a:rPr lang="en-GB"/>
              <a:t>Joseph Levy, InterDigital</a:t>
            </a:r>
            <a:endParaRPr lang="en-GB" dirty="0"/>
          </a:p>
        </p:txBody>
      </p:sp>
      <p:sp>
        <p:nvSpPr>
          <p:cNvPr id="8" name="Slide Number Placeholder 7">
            <a:extLst>
              <a:ext uri="{FF2B5EF4-FFF2-40B4-BE49-F238E27FC236}">
                <a16:creationId xmlns:a16="http://schemas.microsoft.com/office/drawing/2014/main" id="{14781EE1-63A9-4485-A010-6BABDC1D389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9" name="Date Placeholder 8">
            <a:extLst>
              <a:ext uri="{FF2B5EF4-FFF2-40B4-BE49-F238E27FC236}">
                <a16:creationId xmlns:a16="http://schemas.microsoft.com/office/drawing/2014/main" id="{C41F1068-FDFA-459E-AE94-BDEF7ABAEA8D}"/>
              </a:ext>
            </a:extLst>
          </p:cNvPr>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6441241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7898" y="685800"/>
            <a:ext cx="7770813" cy="428626"/>
          </a:xfrm>
        </p:spPr>
        <p:txBody>
          <a:bodyPr/>
          <a:lstStyle/>
          <a:p>
            <a:r>
              <a:rPr lang="en-US" dirty="0"/>
              <a:t>802.11 AANI SC – September 2021</a:t>
            </a:r>
          </a:p>
        </p:txBody>
      </p:sp>
      <p:sp>
        <p:nvSpPr>
          <p:cNvPr id="3" name="Content Placeholder 2"/>
          <p:cNvSpPr>
            <a:spLocks noGrp="1"/>
          </p:cNvSpPr>
          <p:nvPr>
            <p:ph idx="1"/>
          </p:nvPr>
        </p:nvSpPr>
        <p:spPr>
          <a:xfrm>
            <a:off x="914400" y="1229520"/>
            <a:ext cx="10475383" cy="5245893"/>
          </a:xfrm>
        </p:spPr>
        <p:txBody>
          <a:bodyPr/>
          <a:lstStyle/>
          <a:p>
            <a:pPr marL="400050">
              <a:buFont typeface="Arial" panose="020B0604020202020204" pitchFamily="34" charset="0"/>
              <a:buChar char="•"/>
            </a:pPr>
            <a:r>
              <a:rPr lang="en-US" altLang="en-US" sz="2800" dirty="0"/>
              <a:t>Agenda (</a:t>
            </a:r>
            <a:r>
              <a:rPr lang="en-US" altLang="en-US" sz="2800" b="0" dirty="0">
                <a:hlinkClick r:id="rId2"/>
              </a:rPr>
              <a:t>11-21/1311</a:t>
            </a:r>
            <a:r>
              <a:rPr lang="en-US" altLang="en-US" sz="2800" b="0" dirty="0"/>
              <a:t> - for additional background and details)</a:t>
            </a:r>
          </a:p>
          <a:p>
            <a:pPr lvl="2" indent="-342900">
              <a:spcBef>
                <a:spcPts val="0"/>
              </a:spcBef>
              <a:spcAft>
                <a:spcPts val="0"/>
              </a:spcAft>
              <a:buSzPts val="1000"/>
              <a:buFont typeface="Symbol" panose="05050102010706020507" pitchFamily="18" charset="2"/>
              <a:buChar char=""/>
              <a:tabLst>
                <a:tab pos="457200" algn="l"/>
              </a:tabLst>
            </a:pPr>
            <a:r>
              <a:rPr lang="en-US" sz="2400" dirty="0">
                <a:latin typeface="Times New Roman" panose="02020603050405020304" pitchFamily="18" charset="0"/>
                <a:ea typeface="Calibri" panose="020F0502020204030204" pitchFamily="34" charset="0"/>
              </a:rPr>
              <a:t>Monday 13 Sep 19:00-21:00 ET </a:t>
            </a:r>
          </a:p>
          <a:p>
            <a:pPr lvl="2" indent="-342900">
              <a:spcBef>
                <a:spcPts val="0"/>
              </a:spcBef>
              <a:spcAft>
                <a:spcPts val="0"/>
              </a:spcAft>
              <a:buSzPts val="1000"/>
              <a:buFont typeface="Symbol" panose="05050102010706020507" pitchFamily="18" charset="2"/>
              <a:buChar char=""/>
              <a:tabLst>
                <a:tab pos="457200" algn="l"/>
              </a:tabLst>
            </a:pPr>
            <a:r>
              <a:rPr lang="en-US" sz="2400" dirty="0">
                <a:latin typeface="Times New Roman" panose="02020603050405020304" pitchFamily="18" charset="0"/>
                <a:ea typeface="Calibri" panose="020F0502020204030204" pitchFamily="34" charset="0"/>
              </a:rPr>
              <a:t>Tuesday 14 Sep 11:15-13:15 ET</a:t>
            </a:r>
          </a:p>
          <a:p>
            <a:pPr lvl="2" indent="-342900">
              <a:spcBef>
                <a:spcPts val="0"/>
              </a:spcBef>
              <a:spcAft>
                <a:spcPts val="0"/>
              </a:spcAft>
              <a:buSzPts val="1000"/>
              <a:buFont typeface="Symbol" panose="05050102010706020507" pitchFamily="18" charset="2"/>
              <a:buChar char=""/>
              <a:tabLst>
                <a:tab pos="457200" algn="l"/>
              </a:tabLst>
            </a:pPr>
            <a:r>
              <a:rPr lang="en-US" sz="2400" dirty="0">
                <a:latin typeface="Times New Roman" panose="02020603050405020304" pitchFamily="18" charset="0"/>
                <a:ea typeface="Calibri" panose="020F0502020204030204" pitchFamily="34" charset="0"/>
              </a:rPr>
              <a:t>Friday 17 Sep 9:00-11:00 ET</a:t>
            </a:r>
            <a:endParaRPr lang="it-IT" altLang="en-US" sz="800" b="0" i="1" dirty="0">
              <a:cs typeface="+mn-cs"/>
            </a:endParaRPr>
          </a:p>
          <a:p>
            <a:pPr>
              <a:spcBef>
                <a:spcPts val="0"/>
              </a:spcBef>
              <a:spcAft>
                <a:spcPts val="0"/>
              </a:spcAft>
              <a:buSzPts val="1000"/>
              <a:buFont typeface="Symbol" panose="05050102010706020507" pitchFamily="18" charset="2"/>
              <a:buChar char=""/>
              <a:tabLst>
                <a:tab pos="457200" algn="l"/>
              </a:tabLst>
            </a:pPr>
            <a:r>
              <a:rPr lang="en-US" sz="2800" dirty="0">
                <a:latin typeface="Times New Roman" panose="02020603050405020304" pitchFamily="18" charset="0"/>
                <a:ea typeface="Calibri" panose="020F0502020204030204" pitchFamily="34" charset="0"/>
              </a:rPr>
              <a:t>Motions/Status Goals for the 802.11 WG Closing Plenary</a:t>
            </a:r>
          </a:p>
          <a:p>
            <a:pPr lvl="1">
              <a:spcBef>
                <a:spcPts val="0"/>
              </a:spcBef>
              <a:spcAft>
                <a:spcPts val="0"/>
              </a:spcAft>
              <a:buSzPts val="1000"/>
              <a:buFont typeface="Symbol" panose="05050102010706020507" pitchFamily="18" charset="2"/>
              <a:buChar char=""/>
              <a:tabLst>
                <a:tab pos="457200" algn="l"/>
              </a:tabLst>
            </a:pPr>
            <a:r>
              <a:rPr lang="en-US" sz="2400" dirty="0">
                <a:latin typeface="+mj-lt"/>
                <a:ea typeface="Calibri" panose="020F0502020204030204" pitchFamily="34" charset="0"/>
              </a:rPr>
              <a:t>Approve the Technical Report: </a:t>
            </a:r>
            <a:r>
              <a:rPr lang="en-US" altLang="en-US" sz="2400" dirty="0">
                <a:latin typeface="+mj-lt"/>
                <a:hlinkClick r:id="rId3"/>
              </a:rPr>
              <a:t>11-21/0013</a:t>
            </a:r>
            <a:endParaRPr lang="en-US" altLang="en-US" sz="2400" dirty="0">
              <a:latin typeface="+mj-lt"/>
            </a:endParaRPr>
          </a:p>
          <a:p>
            <a:pPr lvl="1">
              <a:spcBef>
                <a:spcPts val="0"/>
              </a:spcBef>
              <a:spcAft>
                <a:spcPts val="0"/>
              </a:spcAft>
              <a:buSzPts val="1000"/>
              <a:buFont typeface="Symbol" panose="05050102010706020507" pitchFamily="18" charset="2"/>
              <a:buChar char=""/>
              <a:tabLst>
                <a:tab pos="457200" algn="l"/>
              </a:tabLst>
            </a:pPr>
            <a:r>
              <a:rPr lang="en-US" sz="2400" dirty="0">
                <a:latin typeface="+mj-lt"/>
                <a:ea typeface="Calibri" panose="020F0502020204030204" pitchFamily="34" charset="0"/>
              </a:rPr>
              <a:t>Review/approve the 802.11ax/802.11-2020 technical content for the reply LS to WBA.</a:t>
            </a:r>
            <a:endParaRPr lang="en-US" altLang="en-US" sz="300" b="1" i="1" dirty="0"/>
          </a:p>
        </p:txBody>
      </p:sp>
      <p:sp>
        <p:nvSpPr>
          <p:cNvPr id="7" name="Footer Placeholder 6">
            <a:extLst>
              <a:ext uri="{FF2B5EF4-FFF2-40B4-BE49-F238E27FC236}">
                <a16:creationId xmlns:a16="http://schemas.microsoft.com/office/drawing/2014/main" id="{B9E8A377-2379-467C-80E3-EA89F0A92480}"/>
              </a:ext>
            </a:extLst>
          </p:cNvPr>
          <p:cNvSpPr>
            <a:spLocks noGrp="1"/>
          </p:cNvSpPr>
          <p:nvPr>
            <p:ph type="ftr" idx="14"/>
          </p:nvPr>
        </p:nvSpPr>
        <p:spPr/>
        <p:txBody>
          <a:bodyPr/>
          <a:lstStyle/>
          <a:p>
            <a:r>
              <a:rPr lang="en-GB"/>
              <a:t>Joseph Levy, InterDigital</a:t>
            </a:r>
            <a:endParaRPr lang="en-GB" dirty="0"/>
          </a:p>
        </p:txBody>
      </p:sp>
      <p:sp>
        <p:nvSpPr>
          <p:cNvPr id="8" name="Slide Number Placeholder 7">
            <a:extLst>
              <a:ext uri="{FF2B5EF4-FFF2-40B4-BE49-F238E27FC236}">
                <a16:creationId xmlns:a16="http://schemas.microsoft.com/office/drawing/2014/main" id="{9CCFCB2B-9FC3-40D0-9A89-B239D6065462}"/>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9" name="Date Placeholder 8">
            <a:extLst>
              <a:ext uri="{FF2B5EF4-FFF2-40B4-BE49-F238E27FC236}">
                <a16:creationId xmlns:a16="http://schemas.microsoft.com/office/drawing/2014/main" id="{2996DB84-9FA4-4B52-8CD8-7D073DEA4DE2}"/>
              </a:ext>
            </a:extLst>
          </p:cNvPr>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8586680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Sept 2021</a:t>
            </a:r>
            <a:endParaRPr lang="en-GB" dirty="0"/>
          </a:p>
        </p:txBody>
      </p:sp>
      <p:sp>
        <p:nvSpPr>
          <p:cNvPr id="5122" name="Rectangle 2"/>
          <p:cNvSpPr>
            <a:spLocks noGrp="1" noChangeArrowheads="1"/>
          </p:cNvSpPr>
          <p:nvPr>
            <p:ph idx="1"/>
          </p:nvPr>
        </p:nvSpPr>
        <p:spPr>
          <a:xfrm>
            <a:off x="914401" y="1600200"/>
            <a:ext cx="10361084" cy="4924425"/>
          </a:xfrm>
          <a:ln/>
        </p:spPr>
        <p:txBody>
          <a:bodyPr/>
          <a:lstStyle/>
          <a:p>
            <a:pPr marL="342900" lvl="2" indent="-342900">
              <a:spcBef>
                <a:spcPts val="300"/>
              </a:spcBef>
              <a:spcAft>
                <a:spcPts val="0"/>
              </a:spcAft>
              <a:defRPr/>
            </a:pPr>
            <a:r>
              <a:rPr lang="en-US" altLang="en-US" sz="2400" b="1" dirty="0"/>
              <a:t>Teleconferences since July (4): </a:t>
            </a:r>
          </a:p>
          <a:p>
            <a:pPr marL="342900" lvl="2" indent="-342900">
              <a:spcBef>
                <a:spcPts val="300"/>
              </a:spcBef>
              <a:spcAft>
                <a:spcPts val="0"/>
              </a:spcAft>
              <a:buFont typeface="Arial" panose="020B0604020202020204" pitchFamily="34" charset="0"/>
              <a:buChar char="•"/>
              <a:defRPr/>
            </a:pPr>
            <a:r>
              <a:rPr lang="en-US" altLang="en-US" sz="2400" b="1" dirty="0"/>
              <a:t>Continuing discussions on the </a:t>
            </a:r>
            <a:r>
              <a:rPr lang="en-US" altLang="en-US" sz="2400" b="1" dirty="0" err="1"/>
              <a:t>TGbe</a:t>
            </a:r>
            <a:r>
              <a:rPr lang="en-US" altLang="en-US" sz="2400" b="1" dirty="0"/>
              <a:t> multi-link architecture implications</a:t>
            </a:r>
          </a:p>
          <a:p>
            <a:pPr marL="342900" lvl="2" indent="-342900">
              <a:spcBef>
                <a:spcPts val="300"/>
              </a:spcBef>
              <a:spcAft>
                <a:spcPts val="0"/>
              </a:spcAft>
              <a:buFont typeface="Arial" panose="020B0604020202020204" pitchFamily="34" charset="0"/>
              <a:buChar char="•"/>
              <a:defRPr/>
            </a:pPr>
            <a:r>
              <a:rPr lang="en-US" altLang="en-US" sz="2400" b="1" dirty="0"/>
              <a:t>Way forward for Annex G</a:t>
            </a:r>
          </a:p>
          <a:p>
            <a:pPr marL="342900" lvl="2" indent="-342900">
              <a:spcBef>
                <a:spcPts val="1200"/>
              </a:spcBef>
              <a:spcAft>
                <a:spcPts val="1200"/>
              </a:spcAft>
              <a:defRPr/>
            </a:pPr>
            <a:r>
              <a:rPr lang="en-US" altLang="en-US" sz="2400" b="1" dirty="0"/>
              <a:t>Will have three meetings this week: Monday 13:30 ET, Tuesday 19:00 ET, Wednesday 11:15 ET</a:t>
            </a:r>
          </a:p>
          <a:p>
            <a:pPr marL="342900" lvl="2" indent="-342900">
              <a:spcBef>
                <a:spcPts val="300"/>
              </a:spcBef>
              <a:spcAft>
                <a:spcPts val="0"/>
              </a:spcAft>
              <a:defRPr/>
            </a:pPr>
            <a:r>
              <a:rPr lang="en-US" altLang="en-US" sz="2400" b="1" dirty="0"/>
              <a:t>Agenda is here: </a:t>
            </a:r>
            <a:r>
              <a:rPr lang="en-US" altLang="en-US" sz="2400" dirty="0">
                <a:hlinkClick r:id="rId3"/>
              </a:rPr>
              <a:t>11-21/1293r1</a:t>
            </a:r>
            <a:r>
              <a:rPr lang="en-US" altLang="en-US" sz="2400" b="1" dirty="0"/>
              <a:t>, topics:</a:t>
            </a:r>
          </a:p>
          <a:p>
            <a:pPr marL="342900" lvl="2" indent="-342900">
              <a:spcBef>
                <a:spcPts val="300"/>
              </a:spcBef>
              <a:spcAft>
                <a:spcPts val="0"/>
              </a:spcAft>
              <a:buFontTx/>
              <a:buChar char="-"/>
              <a:defRPr/>
            </a:pPr>
            <a:r>
              <a:rPr lang="en-US" altLang="en-US" sz="2400" b="1" dirty="0"/>
              <a:t>Continue </a:t>
            </a:r>
            <a:r>
              <a:rPr lang="en-US" altLang="en-US" sz="2400" b="1" dirty="0" err="1"/>
              <a:t>TGbe</a:t>
            </a:r>
            <a:r>
              <a:rPr lang="en-US" altLang="en-US" sz="2400" b="1" dirty="0"/>
              <a:t> architecture discussion</a:t>
            </a:r>
          </a:p>
          <a:p>
            <a:pPr marL="342900" lvl="2" indent="-342900">
              <a:spcBef>
                <a:spcPts val="300"/>
              </a:spcBef>
              <a:spcAft>
                <a:spcPts val="0"/>
              </a:spcAft>
              <a:buFontTx/>
              <a:buChar char="-"/>
              <a:defRPr/>
            </a:pPr>
            <a:r>
              <a:rPr lang="en-US" altLang="en-US" sz="2400" b="1" dirty="0"/>
              <a:t>Continue Annex G way forward discussion</a:t>
            </a:r>
          </a:p>
          <a:p>
            <a:pPr marL="342900" lvl="2" indent="-342900">
              <a:spcBef>
                <a:spcPts val="300"/>
              </a:spcBef>
              <a:spcAft>
                <a:spcPts val="0"/>
              </a:spcAft>
              <a:buFontTx/>
              <a:buChar char="-"/>
              <a:defRPr/>
            </a:pPr>
            <a:r>
              <a:rPr lang="en-US" altLang="en-US" sz="2400" b="1" dirty="0"/>
              <a:t>Any further discussion on </a:t>
            </a:r>
            <a:r>
              <a:rPr lang="en-US" altLang="en-US" sz="2400" b="1" dirty="0" err="1"/>
              <a:t>TGbc</a:t>
            </a:r>
            <a:r>
              <a:rPr lang="en-US" altLang="en-US" sz="2400" b="1" dirty="0"/>
              <a:t> architecture topics?</a:t>
            </a:r>
          </a:p>
          <a:p>
            <a:pPr marL="342900" lvl="2" indent="-342900">
              <a:spcBef>
                <a:spcPts val="300"/>
              </a:spcBef>
              <a:spcAft>
                <a:spcPts val="0"/>
              </a:spcAft>
              <a:buFontTx/>
              <a:buChar char="-"/>
              <a:defRPr/>
            </a:pPr>
            <a:r>
              <a:rPr lang="en-US" altLang="en-US" sz="2400" b="1" dirty="0"/>
              <a:t>Consider 802/802EC activity on IEEE Std 802 revision</a:t>
            </a:r>
          </a:p>
          <a:p>
            <a:pPr marL="342900" lvl="2" indent="-342900">
              <a:spcBef>
                <a:spcPts val="300"/>
              </a:spcBef>
              <a:spcAft>
                <a:spcPts val="0"/>
              </a:spcAft>
              <a:buFontTx/>
              <a:buChar char="-"/>
              <a:defRPr/>
            </a:pPr>
            <a:r>
              <a:rPr lang="en-US" altLang="en-US" sz="2400" b="1" dirty="0"/>
              <a:t>Any other topics (especially from next slide) ??</a:t>
            </a:r>
          </a:p>
          <a:p>
            <a:pPr marL="342900" lvl="3" indent="0">
              <a:lnSpc>
                <a:spcPct val="90000"/>
              </a:lnSpc>
              <a:spcBef>
                <a:spcPts val="300"/>
              </a:spcBef>
              <a:spcAft>
                <a:spcPts val="0"/>
              </a:spcAft>
              <a:defRPr/>
            </a:pPr>
            <a:endParaRPr lang="en-US" sz="1800" b="1" dirty="0"/>
          </a:p>
        </p:txBody>
      </p:sp>
      <p:sp>
        <p:nvSpPr>
          <p:cNvPr id="2" name="Footer Placeholder 1">
            <a:extLst>
              <a:ext uri="{FF2B5EF4-FFF2-40B4-BE49-F238E27FC236}">
                <a16:creationId xmlns:a16="http://schemas.microsoft.com/office/drawing/2014/main" id="{0D21B0BB-62CE-48D7-B8E2-349C00B05CAF}"/>
              </a:ext>
            </a:extLst>
          </p:cNvPr>
          <p:cNvSpPr>
            <a:spLocks noGrp="1"/>
          </p:cNvSpPr>
          <p:nvPr>
            <p:ph type="ftr" idx="14"/>
          </p:nvPr>
        </p:nvSpPr>
        <p:spPr/>
        <p:txBody>
          <a:bodyPr/>
          <a:lstStyle/>
          <a:p>
            <a:r>
              <a:rPr lang="en-GB"/>
              <a:t>Mark Hamilton, Ruckus/CommScope</a:t>
            </a:r>
            <a:endParaRPr lang="en-GB" dirty="0"/>
          </a:p>
        </p:txBody>
      </p:sp>
      <p:sp>
        <p:nvSpPr>
          <p:cNvPr id="3" name="Slide Number Placeholder 2">
            <a:extLst>
              <a:ext uri="{FF2B5EF4-FFF2-40B4-BE49-F238E27FC236}">
                <a16:creationId xmlns:a16="http://schemas.microsoft.com/office/drawing/2014/main" id="{653AB181-43F7-42C6-A5A3-545497C1B577}"/>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7" name="Date Placeholder 6">
            <a:extLst>
              <a:ext uri="{FF2B5EF4-FFF2-40B4-BE49-F238E27FC236}">
                <a16:creationId xmlns:a16="http://schemas.microsoft.com/office/drawing/2014/main" id="{AF206BF2-99F0-453F-AAAD-2891564538E6}"/>
              </a:ext>
            </a:extLst>
          </p:cNvPr>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349312177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Sept 2021</a:t>
            </a:r>
            <a:endParaRPr lang="en-GB" dirty="0"/>
          </a:p>
        </p:txBody>
      </p:sp>
      <p:sp>
        <p:nvSpPr>
          <p:cNvPr id="5122" name="Rectangle 2"/>
          <p:cNvSpPr>
            <a:spLocks noGrp="1" noChangeArrowheads="1"/>
          </p:cNvSpPr>
          <p:nvPr>
            <p:ph idx="1"/>
          </p:nvPr>
        </p:nvSpPr>
        <p:spPr>
          <a:xfrm>
            <a:off x="914401" y="1600200"/>
            <a:ext cx="10361084" cy="4924425"/>
          </a:xfrm>
          <a:ln/>
        </p:spPr>
        <p:txBody>
          <a:bodyPr/>
          <a:lstStyle/>
          <a:p>
            <a:pPr marL="0" lvl="2" indent="0">
              <a:spcBef>
                <a:spcPts val="300"/>
              </a:spcBef>
              <a:spcAft>
                <a:spcPts val="0"/>
              </a:spcAft>
              <a:buFontTx/>
              <a:buNone/>
              <a:defRPr/>
            </a:pPr>
            <a:r>
              <a:rPr lang="en-US" altLang="en-US" sz="2400" b="1" kern="0" dirty="0"/>
              <a:t>Other items being tracked (but not actively worked unless/until contributions):</a:t>
            </a:r>
          </a:p>
          <a:p>
            <a:pPr marL="685800" lvl="2" indent="-342900">
              <a:lnSpc>
                <a:spcPct val="90000"/>
              </a:lnSpc>
              <a:buFont typeface="Arial" pitchFamily="34" charset="0"/>
              <a:buChar char="•"/>
              <a:defRPr/>
            </a:pPr>
            <a:r>
              <a:rPr lang="en-US" sz="2000" b="1" kern="0" dirty="0"/>
              <a:t>Related to IEEE Std 802 updates:</a:t>
            </a:r>
          </a:p>
          <a:p>
            <a:pPr marL="1143000" lvl="3" indent="-342900">
              <a:lnSpc>
                <a:spcPct val="90000"/>
              </a:lnSpc>
              <a:buFont typeface="Arial" pitchFamily="34" charset="0"/>
              <a:buChar char="•"/>
              <a:defRPr/>
            </a:pPr>
            <a:r>
              <a:rPr lang="en-US" sz="2000" b="1" kern="0" dirty="0"/>
              <a:t>802.1AC mapping from ISS to 802.11 MAC SAP interface</a:t>
            </a:r>
          </a:p>
          <a:p>
            <a:pPr marL="1143000" lvl="3" indent="-342900">
              <a:lnSpc>
                <a:spcPct val="90000"/>
              </a:lnSpc>
              <a:buFont typeface="Arial" pitchFamily="34" charset="0"/>
              <a:buChar char="•"/>
              <a:defRPr/>
            </a:pPr>
            <a:r>
              <a:rPr lang="en-US" sz="2000" b="1" kern="0" dirty="0"/>
              <a:t>Consider any changes to remove 802.2/LLC terms?</a:t>
            </a:r>
          </a:p>
          <a:p>
            <a:pPr marL="1143000" lvl="3" indent="-342900">
              <a:lnSpc>
                <a:spcPct val="90000"/>
              </a:lnSpc>
              <a:buFont typeface="Arial" pitchFamily="34" charset="0"/>
              <a:buChar char="•"/>
              <a:defRPr/>
            </a:pPr>
            <a:r>
              <a:rPr lang="en-US" sz="2000" b="1" kern="0" dirty="0"/>
              <a:t>Clarifying EPD/LPD: </a:t>
            </a:r>
            <a:r>
              <a:rPr lang="en-US" sz="2000" kern="0" dirty="0">
                <a:hlinkClick r:id="rId3"/>
              </a:rPr>
              <a:t>11-20/0174r0</a:t>
            </a:r>
            <a:endParaRPr lang="en-US" sz="2000" b="1" kern="0" dirty="0">
              <a:solidFill>
                <a:schemeClr val="accent2">
                  <a:lumMod val="75000"/>
                </a:schemeClr>
              </a:solidFill>
            </a:endParaRPr>
          </a:p>
          <a:p>
            <a:pPr marL="685800" lvl="2" indent="-342900">
              <a:lnSpc>
                <a:spcPct val="90000"/>
              </a:lnSpc>
              <a:buFont typeface="Arial" pitchFamily="34" charset="0"/>
              <a:buChar char="•"/>
              <a:defRPr/>
            </a:pPr>
            <a:r>
              <a:rPr lang="en-US" sz="2000" b="1" kern="0" dirty="0"/>
              <a:t>“What is a STA?” (per </a:t>
            </a:r>
            <a:r>
              <a:rPr lang="en-US" sz="2000" b="1" kern="0" dirty="0" err="1"/>
              <a:t>REVmd</a:t>
            </a:r>
            <a:r>
              <a:rPr lang="en-US" sz="2000" b="1" kern="0" dirty="0"/>
              <a:t> discussion: </a:t>
            </a:r>
            <a:r>
              <a:rPr lang="en-US" sz="2000" b="1" kern="0" dirty="0">
                <a:solidFill>
                  <a:schemeClr val="accent2">
                    <a:lumMod val="75000"/>
                  </a:schemeClr>
                </a:solidFill>
                <a:hlinkClick r:id="rId4">
                  <a:extLst>
                    <a:ext uri="{A12FA001-AC4F-418D-AE19-62706E023703}">
                      <ahyp:hlinkClr xmlns:ahyp="http://schemas.microsoft.com/office/drawing/2018/hyperlinkcolor" val="tx"/>
                    </a:ext>
                  </a:extLst>
                </a:hlinkClick>
              </a:rPr>
              <a:t>11-19/0106r0</a:t>
            </a:r>
            <a:r>
              <a:rPr lang="en-US" sz="2000" b="1" kern="0" dirty="0"/>
              <a:t>)</a:t>
            </a:r>
          </a:p>
          <a:p>
            <a:pPr marL="685800" lvl="2" indent="-342900">
              <a:lnSpc>
                <a:spcPct val="90000"/>
              </a:lnSpc>
              <a:buFont typeface="Arial" pitchFamily="34" charset="0"/>
              <a:buChar char="•"/>
              <a:defRPr/>
            </a:pPr>
            <a:r>
              <a:rPr lang="en-US" sz="2000" b="1" kern="0" dirty="0"/>
              <a:t>Off-channel TDLS architecture</a:t>
            </a:r>
          </a:p>
          <a:p>
            <a:pPr marL="685800" lvl="2" indent="-342900">
              <a:lnSpc>
                <a:spcPct val="90000"/>
              </a:lnSpc>
              <a:spcBef>
                <a:spcPts val="300"/>
              </a:spcBef>
              <a:spcAft>
                <a:spcPts val="0"/>
              </a:spcAft>
              <a:buFont typeface="Arial" pitchFamily="34" charset="0"/>
              <a:buChar char="•"/>
              <a:defRPr/>
            </a:pPr>
            <a:r>
              <a:rPr lang="en-US" sz="2000" b="1" kern="0"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kern="0" dirty="0"/>
              <a:t>One aspect is how MAC address is set/controlled – related to IEEE 1609/</a:t>
            </a:r>
            <a:r>
              <a:rPr lang="en-US" sz="2000" b="1" kern="0" dirty="0" err="1"/>
              <a:t>TGbd</a:t>
            </a:r>
            <a:r>
              <a:rPr lang="en-US" sz="2000" b="1" kern="0" dirty="0"/>
              <a:t>  activities</a:t>
            </a:r>
          </a:p>
          <a:p>
            <a:pPr marL="685800" lvl="3" indent="-342900">
              <a:lnSpc>
                <a:spcPct val="90000"/>
              </a:lnSpc>
              <a:spcBef>
                <a:spcPts val="300"/>
              </a:spcBef>
              <a:spcAft>
                <a:spcPts val="0"/>
              </a:spcAft>
              <a:buFont typeface="Arial" panose="020B0604020202020204" pitchFamily="34" charset="0"/>
              <a:buChar char="•"/>
              <a:defRPr/>
            </a:pPr>
            <a:r>
              <a:rPr lang="en-US" sz="2000" b="1" kern="0" dirty="0" err="1"/>
              <a:t>TGaz</a:t>
            </a:r>
            <a:r>
              <a:rPr lang="en-US" sz="2000" b="1" kern="0" dirty="0"/>
              <a:t> work on Fine Timing Measurement and IEEE 1588 mapping</a:t>
            </a:r>
          </a:p>
          <a:p>
            <a:pPr marL="685800" lvl="2" indent="-342900">
              <a:lnSpc>
                <a:spcPct val="90000"/>
              </a:lnSpc>
              <a:buFont typeface="Arial" pitchFamily="34" charset="0"/>
              <a:buChar char="•"/>
              <a:defRPr/>
            </a:pPr>
            <a:r>
              <a:rPr lang="en-US" sz="2000" b="1" kern="0" dirty="0" err="1"/>
              <a:t>Nendica’s</a:t>
            </a:r>
            <a:r>
              <a:rPr lang="en-US" sz="2000" b="1" kern="0" dirty="0"/>
              <a:t>/</a:t>
            </a:r>
            <a:r>
              <a:rPr lang="en-US" sz="2000" b="1" kern="0" dirty="0" err="1"/>
              <a:t>TGbe’s</a:t>
            </a:r>
            <a:r>
              <a:rPr lang="en-US" sz="2000" b="1" kern="0" dirty="0"/>
              <a:t> discussion on 802.11 in a Deterministic Network/Time-Sensitive Networking</a:t>
            </a:r>
          </a:p>
          <a:p>
            <a:pPr marL="342900" lvl="3" indent="0">
              <a:lnSpc>
                <a:spcPct val="90000"/>
              </a:lnSpc>
              <a:spcBef>
                <a:spcPts val="300"/>
              </a:spcBef>
              <a:spcAft>
                <a:spcPts val="0"/>
              </a:spcAft>
              <a:defRPr/>
            </a:pPr>
            <a:endParaRPr lang="en-US" sz="1800" b="1" dirty="0"/>
          </a:p>
        </p:txBody>
      </p:sp>
      <p:sp>
        <p:nvSpPr>
          <p:cNvPr id="2" name="Footer Placeholder 1">
            <a:extLst>
              <a:ext uri="{FF2B5EF4-FFF2-40B4-BE49-F238E27FC236}">
                <a16:creationId xmlns:a16="http://schemas.microsoft.com/office/drawing/2014/main" id="{78C244F8-B6B0-43A6-9787-2CF88C61B125}"/>
              </a:ext>
            </a:extLst>
          </p:cNvPr>
          <p:cNvSpPr>
            <a:spLocks noGrp="1"/>
          </p:cNvSpPr>
          <p:nvPr>
            <p:ph type="ftr" idx="14"/>
          </p:nvPr>
        </p:nvSpPr>
        <p:spPr/>
        <p:txBody>
          <a:bodyPr/>
          <a:lstStyle/>
          <a:p>
            <a:r>
              <a:rPr lang="en-GB"/>
              <a:t>Mark Hamilton, Ruckus/CommScope</a:t>
            </a:r>
            <a:endParaRPr lang="en-GB" dirty="0"/>
          </a:p>
        </p:txBody>
      </p:sp>
      <p:sp>
        <p:nvSpPr>
          <p:cNvPr id="3" name="Slide Number Placeholder 2">
            <a:extLst>
              <a:ext uri="{FF2B5EF4-FFF2-40B4-BE49-F238E27FC236}">
                <a16:creationId xmlns:a16="http://schemas.microsoft.com/office/drawing/2014/main" id="{E31C8B78-5429-4ED5-A1DD-7B44AFA7C2AD}"/>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7" name="Date Placeholder 6">
            <a:extLst>
              <a:ext uri="{FF2B5EF4-FFF2-40B4-BE49-F238E27FC236}">
                <a16:creationId xmlns:a16="http://schemas.microsoft.com/office/drawing/2014/main" id="{5937EFC6-671E-4E1E-8C21-9281EF8A0521}"/>
              </a:ext>
            </a:extLst>
          </p:cNvPr>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34653020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1">
            <a:extLst>
              <a:ext uri="{FF2B5EF4-FFF2-40B4-BE49-F238E27FC236}">
                <a16:creationId xmlns:a16="http://schemas.microsoft.com/office/drawing/2014/main" id="{8D728ADA-DA12-4F97-BF5F-338D07ECD698}"/>
              </a:ext>
            </a:extLst>
          </p:cNvPr>
          <p:cNvSpPr>
            <a:spLocks noGrp="1"/>
          </p:cNvSpPr>
          <p:nvPr>
            <p:ph type="dt" sz="quarter" idx="10"/>
          </p:nvPr>
        </p:nvSpPr>
        <p:spPr>
          <a:xfrm>
            <a:off x="914400" y="333376"/>
            <a:ext cx="1817687"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2021</a:t>
            </a:r>
            <a:endParaRPr lang="en-US" altLang="en-US" sz="1800" dirty="0"/>
          </a:p>
        </p:txBody>
      </p:sp>
      <p:sp>
        <p:nvSpPr>
          <p:cNvPr id="15363" name="Footer Placeholder 2">
            <a:extLst>
              <a:ext uri="{FF2B5EF4-FFF2-40B4-BE49-F238E27FC236}">
                <a16:creationId xmlns:a16="http://schemas.microsoft.com/office/drawing/2014/main" id="{CA9E2E40-AA33-437C-A59D-DD1CDB422103}"/>
              </a:ext>
            </a:extLst>
          </p:cNvPr>
          <p:cNvSpPr>
            <a:spLocks noGrp="1"/>
          </p:cNvSpPr>
          <p:nvPr>
            <p:ph type="ftr" sz="quarter" idx="11"/>
          </p:nvPr>
        </p:nvSpPr>
        <p:spPr>
          <a:xfrm>
            <a:off x="9942513" y="6475413"/>
            <a:ext cx="141128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Andrew Myles (Cisco)</a:t>
            </a:r>
          </a:p>
        </p:txBody>
      </p:sp>
      <p:sp>
        <p:nvSpPr>
          <p:cNvPr id="15364" name="Slide Number Placeholder 3">
            <a:extLst>
              <a:ext uri="{FF2B5EF4-FFF2-40B4-BE49-F238E27FC236}">
                <a16:creationId xmlns:a16="http://schemas.microsoft.com/office/drawing/2014/main" id="{E824D36F-9A45-4FCE-B1AB-FDD8D97CE877}"/>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C35165A0-5970-4E7C-9881-E4AC389D44C8}" type="slidenum">
              <a:rPr lang="en-US" altLang="en-US" sz="1200" b="0"/>
              <a:pPr>
                <a:spcBef>
                  <a:spcPct val="0"/>
                </a:spcBef>
                <a:buFontTx/>
                <a:buNone/>
              </a:pPr>
              <a:t>9</a:t>
            </a:fld>
            <a:endParaRPr lang="en-US" altLang="en-US" sz="1200" b="0"/>
          </a:p>
        </p:txBody>
      </p:sp>
      <p:sp>
        <p:nvSpPr>
          <p:cNvPr id="15365" name="Title 1">
            <a:extLst>
              <a:ext uri="{FF2B5EF4-FFF2-40B4-BE49-F238E27FC236}">
                <a16:creationId xmlns:a16="http://schemas.microsoft.com/office/drawing/2014/main" id="{7C408F21-F2AF-468C-9649-EA830DED6A7A}"/>
              </a:ext>
            </a:extLst>
          </p:cNvPr>
          <p:cNvSpPr>
            <a:spLocks noGrp="1" noChangeArrowheads="1"/>
          </p:cNvSpPr>
          <p:nvPr>
            <p:ph type="title" idx="4294967295"/>
          </p:nvPr>
        </p:nvSpPr>
        <p:spPr>
          <a:xfrm>
            <a:off x="2220913" y="609600"/>
            <a:ext cx="7772400" cy="990600"/>
          </a:xfrm>
        </p:spPr>
        <p:txBody>
          <a:bodyPr vert="horz" wrap="square" lIns="91440" tIns="45720" rIns="91440" bIns="45720" numCol="1" anchor="ctr" anchorCtr="0" compatLnSpc="1">
            <a:prstTxWarp prst="textNoShape">
              <a:avLst/>
            </a:prstTxWarp>
          </a:bodyPr>
          <a:lstStyle/>
          <a:p>
            <a:r>
              <a:rPr lang="en-US" altLang="en-US" dirty="0"/>
              <a:t>The </a:t>
            </a:r>
            <a:r>
              <a:rPr lang="en-US" altLang="en-US" dirty="0" err="1"/>
              <a:t>Coex</a:t>
            </a:r>
            <a:r>
              <a:rPr lang="en-US" altLang="en-US" dirty="0"/>
              <a:t> SC will formally meet once</a:t>
            </a:r>
            <a:br>
              <a:rPr lang="en-US" altLang="en-US" dirty="0"/>
            </a:br>
            <a:r>
              <a:rPr lang="en-US" altLang="en-US" dirty="0"/>
              <a:t>(</a:t>
            </a:r>
            <a:r>
              <a:rPr lang="en-AU" altLang="en-US" dirty="0"/>
              <a:t>Mon, 20 Jul 2021 at 4-6 pm ET)</a:t>
            </a:r>
            <a:endParaRPr lang="en-US" altLang="en-US" dirty="0"/>
          </a:p>
        </p:txBody>
      </p:sp>
      <p:sp>
        <p:nvSpPr>
          <p:cNvPr id="15366" name="Content Placeholder 2">
            <a:extLst>
              <a:ext uri="{FF2B5EF4-FFF2-40B4-BE49-F238E27FC236}">
                <a16:creationId xmlns:a16="http://schemas.microsoft.com/office/drawing/2014/main" id="{3139CE7B-92F3-4957-88A7-80B91D1962CB}"/>
              </a:ext>
            </a:extLst>
          </p:cNvPr>
          <p:cNvSpPr>
            <a:spLocks noGrp="1" noChangeArrowheads="1"/>
          </p:cNvSpPr>
          <p:nvPr>
            <p:ph idx="4294967295"/>
          </p:nvPr>
        </p:nvSpPr>
        <p:spPr>
          <a:xfrm>
            <a:off x="1295400" y="1752600"/>
            <a:ext cx="9525000" cy="4267200"/>
          </a:xfrm>
        </p:spPr>
        <p:txBody>
          <a:bodyPr vert="horz" wrap="square" lIns="91440" tIns="45720" rIns="91440" bIns="45720" numCol="1" anchor="t" anchorCtr="0" compatLnSpc="1">
            <a:prstTxWarp prst="textNoShape">
              <a:avLst/>
            </a:prstTxWarp>
          </a:bodyPr>
          <a:lstStyle/>
          <a:p>
            <a:pPr marL="0" indent="0">
              <a:defRPr/>
            </a:pPr>
            <a:r>
              <a:rPr lang="en-AU" altLang="en-US" dirty="0"/>
              <a:t>The Coex SC agenda (11-21-1286) will focus on:</a:t>
            </a:r>
          </a:p>
          <a:p>
            <a:pPr>
              <a:defRPr/>
            </a:pPr>
            <a:r>
              <a:rPr lang="en-AU" altLang="en-US" dirty="0"/>
              <a:t>Coex measurement efforts</a:t>
            </a:r>
          </a:p>
          <a:p>
            <a:pPr>
              <a:defRPr/>
            </a:pPr>
            <a:r>
              <a:rPr lang="en-AU" altLang="en-US" dirty="0"/>
              <a:t>EN 301 893 issues (5 GHz), incl.</a:t>
            </a:r>
          </a:p>
          <a:p>
            <a:pPr lvl="1">
              <a:defRPr/>
            </a:pPr>
            <a:r>
              <a:rPr lang="en-AU" altLang="en-US" dirty="0"/>
              <a:t>Coexistence (with 802.11ax) challenges for 802.11be</a:t>
            </a:r>
          </a:p>
          <a:p>
            <a:pPr>
              <a:defRPr/>
            </a:pPr>
            <a:r>
              <a:rPr lang="en-AU" altLang="en-US" dirty="0"/>
              <a:t>EN 303 687 issues (6 GHz), incl.</a:t>
            </a:r>
          </a:p>
          <a:p>
            <a:pPr lvl="1">
              <a:defRPr/>
            </a:pPr>
            <a:r>
              <a:rPr lang="en-AU" altLang="en-US" dirty="0"/>
              <a:t>NB FH in 6 GHz (most contentious issue)</a:t>
            </a:r>
          </a:p>
          <a:p>
            <a:pPr lvl="1">
              <a:defRPr/>
            </a:pPr>
            <a:r>
              <a:rPr lang="en-AU" altLang="en-US" dirty="0"/>
              <a:t>Specification challenges for 802.11ax/be</a:t>
            </a:r>
          </a:p>
          <a:p>
            <a:pPr>
              <a:defRPr/>
            </a:pPr>
            <a:r>
              <a:rPr lang="en-AU" dirty="0"/>
              <a:t>MulteFire in 5 GHz</a:t>
            </a:r>
          </a:p>
          <a:p>
            <a:pPr>
              <a:defRPr/>
            </a:pPr>
            <a:r>
              <a:rPr lang="en-AU" dirty="0"/>
              <a:t>6 GHz spectrum availability</a:t>
            </a:r>
          </a:p>
          <a:p>
            <a:pPr>
              <a:defRPr/>
            </a:pPr>
            <a:r>
              <a:rPr lang="en-AU" dirty="0"/>
              <a:t>60 GHz coexistence issues</a:t>
            </a:r>
          </a:p>
          <a:p>
            <a:pPr>
              <a:defRPr/>
            </a:pPr>
            <a:r>
              <a:rPr lang="en-AU" altLang="en-US" dirty="0"/>
              <a:t>3GPP RAN </a:t>
            </a:r>
            <a:r>
              <a:rPr lang="en-AU" altLang="en-US" dirty="0" err="1"/>
              <a:t>coex</a:t>
            </a:r>
            <a:r>
              <a:rPr lang="en-AU" altLang="en-US" dirty="0"/>
              <a:t> related issues</a:t>
            </a: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UNIT_TABLE_BEAUTIFY" val="smartTable{7c6689a7-e099-4b05-bbab-bcc547e00d32}"/>
</p:tagLst>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AD99616218D054EA63C510D5C3ED3A7" ma:contentTypeVersion="13" ma:contentTypeDescription="Create a new document." ma:contentTypeScope="" ma:versionID="9088c02c015a5ae6094a345e86c0e1ae">
  <xsd:schema xmlns:xsd="http://www.w3.org/2001/XMLSchema" xmlns:xs="http://www.w3.org/2001/XMLSchema" xmlns:p="http://schemas.microsoft.com/office/2006/metadata/properties" xmlns:ns3="23347348-f209-4824-a23a-1433d5a4d5f5" xmlns:ns4="5d48a4fd-b80d-4fe1-b239-a49a0c8fe0fd" targetNamespace="http://schemas.microsoft.com/office/2006/metadata/properties" ma:root="true" ma:fieldsID="0203ac7f69cc6692272b6eeae0d61c95" ns3:_="" ns4:_="">
    <xsd:import namespace="23347348-f209-4824-a23a-1433d5a4d5f5"/>
    <xsd:import namespace="5d48a4fd-b80d-4fe1-b239-a49a0c8fe0fd"/>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DateTaken" minOccurs="0"/>
                <xsd:element ref="ns3:MediaServiceOCR"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3347348-f209-4824-a23a-1433d5a4d5f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d48a4fd-b80d-4fe1-b239-a49a0c8fe0fd"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68BF55D-B36D-4C6C-8902-4C438DCE577D}">
  <ds:schemaRefs>
    <ds:schemaRef ds:uri="http://schemas.microsoft.com/sharepoint/v3/contenttype/forms"/>
  </ds:schemaRefs>
</ds:datastoreItem>
</file>

<file path=customXml/itemProps2.xml><?xml version="1.0" encoding="utf-8"?>
<ds:datastoreItem xmlns:ds="http://schemas.openxmlformats.org/officeDocument/2006/customXml" ds:itemID="{1804785E-67BB-4305-9B97-6021308D188E}">
  <ds:schemaRefs>
    <ds:schemaRef ds:uri="23347348-f209-4824-a23a-1433d5a4d5f5"/>
    <ds:schemaRef ds:uri="http://schemas.microsoft.com/office/2006/metadata/properties"/>
    <ds:schemaRef ds:uri="http://purl.org/dc/terms/"/>
    <ds:schemaRef ds:uri="http://schemas.microsoft.com/office/2006/documentManagement/types"/>
    <ds:schemaRef ds:uri="5d48a4fd-b80d-4fe1-b239-a49a0c8fe0fd"/>
    <ds:schemaRef ds:uri="http://schemas.openxmlformats.org/package/2006/metadata/core-properties"/>
    <ds:schemaRef ds:uri="http://purl.org/dc/elements/1.1/"/>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C1AF8EE4-B00A-41DD-9B69-99C984DD695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3347348-f209-4824-a23a-1433d5a4d5f5"/>
    <ds:schemaRef ds:uri="5d48a4fd-b80d-4fe1-b239-a49a0c8fe0f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9283</TotalTime>
  <Words>3823</Words>
  <Application>Microsoft Office PowerPoint</Application>
  <PresentationFormat>Widescreen</PresentationFormat>
  <Paragraphs>606</Paragraphs>
  <Slides>34</Slides>
  <Notes>17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34</vt:i4>
      </vt:variant>
    </vt:vector>
  </HeadingPairs>
  <TitlesOfParts>
    <vt:vector size="41" baseType="lpstr">
      <vt:lpstr>Arial</vt:lpstr>
      <vt:lpstr>Calibri</vt:lpstr>
      <vt:lpstr>Helvetica</vt:lpstr>
      <vt:lpstr>Symbol</vt:lpstr>
      <vt:lpstr>Times New Roman</vt:lpstr>
      <vt:lpstr>Office Theme</vt:lpstr>
      <vt:lpstr>Document</vt:lpstr>
      <vt:lpstr>WG11 Opening Report Snapshot Slides September 2021</vt:lpstr>
      <vt:lpstr>Abstract</vt:lpstr>
      <vt:lpstr>Editors meeting - Agenda for 2021-09-13</vt:lpstr>
      <vt:lpstr>ANA Status</vt:lpstr>
      <vt:lpstr>802.11 AANI SC – September 2021</vt:lpstr>
      <vt:lpstr>802.11 AANI SC – September 2021</vt:lpstr>
      <vt:lpstr>ARC (Architecture) – Sept 2021</vt:lpstr>
      <vt:lpstr>ARC (Architecture) – Sept 2021</vt:lpstr>
      <vt:lpstr>The Coex SC will formally meet once (Mon, 20 Jul 2021 at 4-6 pm ET)</vt:lpstr>
      <vt:lpstr>PAR Review SC – January Snapshot Chair: Jon Rosdahl</vt:lpstr>
      <vt:lpstr>802.11 WNG – September 2021</vt:lpstr>
      <vt:lpstr>JTC1 802 SC</vt:lpstr>
      <vt:lpstr>IEEE 802 JTC1 SC will meet once in Sept 2021 (Tue, 14 Sept 4-6pm ET) </vt:lpstr>
      <vt:lpstr>IEEE 802 has 117 standards in the PSDO pipeline</vt:lpstr>
      <vt:lpstr>A large number of IEEE 802 submissions are in the PSDO balloting process</vt:lpstr>
      <vt:lpstr>REVme (Maintenance) Summary </vt:lpstr>
      <vt:lpstr>TGaz (Next Generation Positioning)</vt:lpstr>
      <vt:lpstr>TGaz (Next Generation Positioning)</vt:lpstr>
      <vt:lpstr>TGba (Wake-up Radio) </vt:lpstr>
      <vt:lpstr>TGbb (Light Communications)</vt:lpstr>
      <vt:lpstr>IEEE 802.11 TGbc Broadcast Services Chair: Marc Emmelmann</vt:lpstr>
      <vt:lpstr>IEEE 802.11 TGbc Broadcast Services Chair: Marc Emmelmann</vt:lpstr>
      <vt:lpstr>TGbd (Next Gen V2X)</vt:lpstr>
      <vt:lpstr>IEEE 802.11 TGbd TC Plan for Sep</vt:lpstr>
      <vt:lpstr>TGbd Progress Documents</vt:lpstr>
      <vt:lpstr>IEEE 802.11 TGbd Timeline</vt:lpstr>
      <vt:lpstr>TGbe (Extremely High Throughput)</vt:lpstr>
      <vt:lpstr>TGbe (Extremely High Throughput)</vt:lpstr>
      <vt:lpstr>Teleconference Plan</vt:lpstr>
      <vt:lpstr>TGbf (WLAN Sensing)– September 2021</vt:lpstr>
      <vt:lpstr>Teleconference Times</vt:lpstr>
      <vt:lpstr>TGbh (Random and Changing MAC Addresses)  – Sept 2021</vt:lpstr>
      <vt:lpstr>TGbi (Enhanced Data Privacy)</vt:lpstr>
      <vt:lpstr>802.11 ITU Liaison Ad Hoc (ITU AHG) – September 2021</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Stacey, Robert</dc:creator>
  <cp:keywords>CTPClassification=CTP_PUBLIC:VisualMarkings=, CTPClassification=CTP_NT</cp:keywords>
  <cp:lastModifiedBy>Stacey, Robert</cp:lastModifiedBy>
  <cp:revision>200</cp:revision>
  <cp:lastPrinted>1601-01-01T00:00:00Z</cp:lastPrinted>
  <dcterms:created xsi:type="dcterms:W3CDTF">2018-05-02T19:26:26Z</dcterms:created>
  <dcterms:modified xsi:type="dcterms:W3CDTF">2021-09-10T17:08:46Z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b31d2a93-48ab-4433-a33b-4408480a8ecd</vt:lpwstr>
  </property>
  <property fmtid="{D5CDD505-2E9C-101B-9397-08002B2CF9AE}" pid="3" name="CTP_TimeStamp">
    <vt:lpwstr>2020-07-06 15:50:08Z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y fmtid="{D5CDD505-2E9C-101B-9397-08002B2CF9AE}" pid="8" name="ContentTypeId">
    <vt:lpwstr>0x0101005AD99616218D054EA63C510D5C3ED3A7</vt:lpwstr>
  </property>
</Properties>
</file>