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6" d="100"/>
          <a:sy n="116" d="100"/>
        </p:scale>
        <p:origin x="1446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802.11-21/1331r0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Yuqiang Zhang, XGIMI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802.11-21/1331r0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Yuqiang Zhang, XGIMI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802.11-21/1331r0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Yuqiang Zhang, XGIMI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802.11-21/1331r0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Yuqiang Zhang, XGIMI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802.11-21/1331r0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Yuqiang Zhang, XGIMI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046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 smtClean="0"/>
              <a:t>August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 smtClean="0"/>
              <a:t>Yuqiang Zhang, XGIMI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页眉占位符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802.11-21/1331r0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504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Year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802.11-21/1331r0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Yuqiang</a:t>
            </a:r>
            <a:r>
              <a:rPr lang="en-GB" dirty="0" smtClean="0"/>
              <a:t> Zhang, XGIMI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Further </a:t>
            </a:r>
            <a:r>
              <a:rPr lang="en-US" dirty="0"/>
              <a:t>consideration on sensing measurement flow for non-AP </a:t>
            </a:r>
            <a:r>
              <a:rPr lang="en-US" dirty="0" smtClean="0"/>
              <a:t>initiator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0798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2021-08-08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3183795"/>
              </p:ext>
            </p:extLst>
          </p:nvPr>
        </p:nvGraphicFramePr>
        <p:xfrm>
          <a:off x="420241" y="2564904"/>
          <a:ext cx="8378130" cy="26807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Document" r:id="rId5" imgW="8235535" imgH="2530753" progId="Word.Document.8">
                  <p:embed/>
                </p:oleObj>
              </mc:Choice>
              <mc:Fallback>
                <p:oleObj name="Document" r:id="rId5" imgW="8235535" imgH="253075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241" y="2564904"/>
                        <a:ext cx="8378130" cy="268072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1118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Motivation and </a:t>
            </a:r>
            <a:r>
              <a:rPr lang="en-GB" dirty="0" smtClean="0"/>
              <a:t>Abstract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342900" lvl="1" indent="-342900">
              <a:buChar char="•"/>
            </a:pPr>
            <a:r>
              <a:rPr lang="en-US" altLang="zh-CN" sz="2200" b="1" dirty="0">
                <a:cs typeface="+mn-cs"/>
              </a:rPr>
              <a:t>The collaborative WLAN Sensing were discussed in 11bf: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/>
              <a:t>It takes more benefits than overhead on collaborative WLAN Sensing </a:t>
            </a:r>
            <a:r>
              <a:rPr lang="en-US" altLang="ko-KR" sz="1800" dirty="0"/>
              <a:t>which multitude of Wi-Fi devices with group-based WLAN sensing are collaborated. </a:t>
            </a:r>
            <a:r>
              <a:rPr lang="en-US" altLang="zh-CN" sz="1800" dirty="0"/>
              <a:t>[</a:t>
            </a:r>
            <a:r>
              <a:rPr lang="en-US" altLang="ko-KR" sz="1800" dirty="0"/>
              <a:t>20/1533r, 21/0145r5</a:t>
            </a:r>
            <a:r>
              <a:rPr lang="en-US" altLang="zh-CN" sz="1800" dirty="0"/>
              <a:t>]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/>
              <a:t>Sensing measurement flows involves non-AP initiator, an AP responder and other non-AP STA responders.[21/0990r2] </a:t>
            </a:r>
          </a:p>
          <a:p>
            <a:pPr marL="342900" lvl="1" indent="-342900">
              <a:buFont typeface="Times New Roman" pitchFamily="16" charset="0"/>
              <a:buChar char="•"/>
            </a:pPr>
            <a:r>
              <a:rPr lang="en-US" altLang="zh-CN" sz="2200" b="1" dirty="0">
                <a:cs typeface="+mn-cs"/>
              </a:rPr>
              <a:t>In this contribution, we further consideration on Sensing measurement flow for non-AP initiator, involves AP as coordinator and other non-AP responders case.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/>
              <a:t>Since the AP knows all the parameters and schedules, and the non-AP initiator may not knows/ fully knows the abilities of other surrounding non-AP STAs. Therefore, at least one AP should participate in the sensing session initiated by the non-AP STA, and this AP can collaborate with other non-AP STA involved and coordinate the sensing session.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Yuqiang</a:t>
            </a:r>
            <a:r>
              <a:rPr lang="en-GB" dirty="0" smtClean="0"/>
              <a:t> Zhang, XGIMI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Assumptions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342900" lvl="1" indent="-342900">
              <a:buChar char="•"/>
            </a:pPr>
            <a:r>
              <a:rPr lang="en-US" altLang="zh-CN" dirty="0">
                <a:cs typeface="+mn-cs"/>
              </a:rPr>
              <a:t>It is assumed the other non-AP STA responders are associated to the AP responder.</a:t>
            </a:r>
          </a:p>
          <a:p>
            <a:pPr marL="342900" lvl="1" indent="-342900">
              <a:buChar char="•"/>
            </a:pPr>
            <a:r>
              <a:rPr lang="en-US" altLang="zh-CN" dirty="0">
                <a:cs typeface="+mn-cs"/>
              </a:rPr>
              <a:t>Considering NDP based sensing measurement, it will be either non-AP STAs transmits sensing PPDUs to the AP, or the AP transmits sensing PPDUs to non-AP STAs.</a:t>
            </a:r>
          </a:p>
          <a:p>
            <a:pPr marL="342900" lvl="1" indent="-342900">
              <a:buChar char="•"/>
            </a:pPr>
            <a:r>
              <a:rPr lang="en-US" altLang="zh-CN" dirty="0">
                <a:cs typeface="+mn-cs"/>
              </a:rPr>
              <a:t>AP requests other non–AP responder involved and negotiate their role the same as non-AP STA initiator for sensing measurement.</a:t>
            </a:r>
          </a:p>
          <a:p>
            <a:pPr marL="342900" lvl="1" indent="-342900">
              <a:buChar char="•"/>
            </a:pPr>
            <a:r>
              <a:rPr lang="en-US" altLang="zh-CN" dirty="0">
                <a:cs typeface="+mn-cs"/>
              </a:rPr>
              <a:t>Adopt generic Trigger-based flow for measurement phase. The AP as scheduler to exchange and assign all sensing parameters and dynamic communicate with each non-AP STA responder participating in the sensing measurement.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Yuqiang</a:t>
            </a:r>
            <a:r>
              <a:rPr lang="en-GB" dirty="0" smtClean="0"/>
              <a:t> Zhang, XGIMI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64573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内容占位符 2"/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pPr marL="342900" lvl="1" indent="-342900">
              <a:buFont typeface="Times New Roman" pitchFamily="16" charset="0"/>
              <a:buChar char="•"/>
            </a:pPr>
            <a:r>
              <a:rPr lang="en-US" altLang="zh-CN" sz="2200" b="1" dirty="0">
                <a:cs typeface="+mn-cs"/>
              </a:rPr>
              <a:t>Initiator is transmitter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/>
              <a:t>AP negotiate with other non-AP responder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/>
              <a:t>The information of participated non-AP responder(s) could be informed to </a:t>
            </a:r>
            <a:r>
              <a:rPr lang="en-US" altLang="zh-CN" sz="1600" dirty="0" smtClean="0"/>
              <a:t>Initiator</a:t>
            </a:r>
            <a:endParaRPr lang="en-US" altLang="zh-CN" sz="1600" dirty="0"/>
          </a:p>
        </p:txBody>
      </p:sp>
      <p:grpSp>
        <p:nvGrpSpPr>
          <p:cNvPr id="93" name="组合 92"/>
          <p:cNvGrpSpPr/>
          <p:nvPr/>
        </p:nvGrpSpPr>
        <p:grpSpPr>
          <a:xfrm>
            <a:off x="1547664" y="3574799"/>
            <a:ext cx="5941859" cy="2662513"/>
            <a:chOff x="1348811" y="3552302"/>
            <a:chExt cx="5941859" cy="2662513"/>
          </a:xfrm>
        </p:grpSpPr>
        <p:grpSp>
          <p:nvGrpSpPr>
            <p:cNvPr id="79" name="组合 78"/>
            <p:cNvGrpSpPr/>
            <p:nvPr/>
          </p:nvGrpSpPr>
          <p:grpSpPr>
            <a:xfrm>
              <a:off x="1348811" y="3552302"/>
              <a:ext cx="5941859" cy="2662513"/>
              <a:chOff x="1002116" y="2946020"/>
              <a:chExt cx="5941859" cy="2662513"/>
            </a:xfrm>
          </p:grpSpPr>
          <p:sp>
            <p:nvSpPr>
              <p:cNvPr id="7" name="圆角矩形 6"/>
              <p:cNvSpPr/>
              <p:nvPr/>
            </p:nvSpPr>
            <p:spPr bwMode="auto">
              <a:xfrm>
                <a:off x="3114402" y="3390321"/>
                <a:ext cx="704074" cy="238715"/>
              </a:xfrm>
              <a:prstGeom prst="round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/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r>
                  <a:rPr kumimoji="0" lang="en-US" altLang="zh-CN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</a:rPr>
                  <a:t>AP</a:t>
                </a:r>
                <a:endPara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" name="矩形 7"/>
              <p:cNvSpPr/>
              <p:nvPr/>
            </p:nvSpPr>
            <p:spPr bwMode="auto">
              <a:xfrm>
                <a:off x="1111047" y="4916804"/>
                <a:ext cx="704074" cy="238715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/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r>
                  <a:rPr lang="en-US" altLang="zh-CN" sz="1200" dirty="0" smtClean="0">
                    <a:solidFill>
                      <a:schemeClr val="tx1"/>
                    </a:solidFill>
                  </a:rPr>
                  <a:t>STA1</a:t>
                </a:r>
                <a:endPara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1002116" y="5146868"/>
                <a:ext cx="15262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200" dirty="0" smtClean="0">
                    <a:solidFill>
                      <a:schemeClr val="tx1"/>
                    </a:solidFill>
                  </a:rPr>
                  <a:t>(Sensing Initiator)</a:t>
                </a:r>
              </a:p>
              <a:p>
                <a:r>
                  <a:rPr lang="en-US" altLang="zh-CN" sz="1200" dirty="0" smtClean="0">
                    <a:solidFill>
                      <a:schemeClr val="tx1"/>
                    </a:solidFill>
                  </a:rPr>
                  <a:t>(Sensing Transmitter)</a:t>
                </a:r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矩形 16"/>
              <p:cNvSpPr/>
              <p:nvPr/>
            </p:nvSpPr>
            <p:spPr bwMode="auto">
              <a:xfrm>
                <a:off x="5527036" y="3398911"/>
                <a:ext cx="704074" cy="238715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/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r>
                  <a:rPr lang="en-US" altLang="zh-CN" sz="1200" dirty="0" smtClean="0">
                    <a:solidFill>
                      <a:schemeClr val="tx1"/>
                    </a:solidFill>
                  </a:rPr>
                  <a:t>STA2</a:t>
                </a:r>
                <a:endPara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9" name="矩形 18"/>
              <p:cNvSpPr/>
              <p:nvPr/>
            </p:nvSpPr>
            <p:spPr bwMode="auto">
              <a:xfrm>
                <a:off x="5550667" y="4888959"/>
                <a:ext cx="704074" cy="238715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/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r>
                  <a:rPr lang="en-US" altLang="zh-CN" sz="1200" dirty="0" smtClean="0">
                    <a:solidFill>
                      <a:schemeClr val="tx1"/>
                    </a:solidFill>
                  </a:rPr>
                  <a:t>STA3</a:t>
                </a:r>
                <a:endPara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" name="文本框 21"/>
              <p:cNvSpPr txBox="1"/>
              <p:nvPr/>
            </p:nvSpPr>
            <p:spPr>
              <a:xfrm>
                <a:off x="3015711" y="2946020"/>
                <a:ext cx="147187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200" dirty="0" smtClean="0">
                    <a:solidFill>
                      <a:schemeClr val="tx1"/>
                    </a:solidFill>
                  </a:rPr>
                  <a:t>(Sensing Responder)</a:t>
                </a:r>
              </a:p>
              <a:p>
                <a:r>
                  <a:rPr lang="en-US" altLang="zh-CN" sz="1200" dirty="0" smtClean="0">
                    <a:solidFill>
                      <a:schemeClr val="tx1"/>
                    </a:solidFill>
                  </a:rPr>
                  <a:t>(Sensing Receiver)</a:t>
                </a:r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文本框 44"/>
              <p:cNvSpPr txBox="1"/>
              <p:nvPr/>
            </p:nvSpPr>
            <p:spPr>
              <a:xfrm>
                <a:off x="5460877" y="5127674"/>
                <a:ext cx="148309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200" dirty="0" smtClean="0">
                    <a:solidFill>
                      <a:schemeClr val="tx1"/>
                    </a:solidFill>
                  </a:rPr>
                  <a:t>(Sensing Responder)</a:t>
                </a:r>
              </a:p>
              <a:p>
                <a:r>
                  <a:rPr lang="en-US" altLang="zh-CN" sz="1200" dirty="0" smtClean="0">
                    <a:solidFill>
                      <a:schemeClr val="tx1"/>
                    </a:solidFill>
                  </a:rPr>
                  <a:t>(Sensing transmitter)</a:t>
                </a:r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58" name="组合 57"/>
              <p:cNvGrpSpPr/>
              <p:nvPr/>
            </p:nvGrpSpPr>
            <p:grpSpPr>
              <a:xfrm>
                <a:off x="4459128" y="4261747"/>
                <a:ext cx="508011" cy="437013"/>
                <a:chOff x="4604182" y="4115369"/>
                <a:chExt cx="593538" cy="350703"/>
              </a:xfrm>
            </p:grpSpPr>
            <p:sp>
              <p:nvSpPr>
                <p:cNvPr id="23" name="文本框 22"/>
                <p:cNvSpPr txBox="1"/>
                <p:nvPr/>
              </p:nvSpPr>
              <p:spPr>
                <a:xfrm rot="2487560">
                  <a:off x="4712270" y="4115369"/>
                  <a:ext cx="485450" cy="22229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228600" indent="-228600">
                    <a:buFont typeface="+mj-ea"/>
                    <a:buAutoNum type="circleNumDbPlain" startAt="2"/>
                  </a:pPr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7" name="文本框 36"/>
                <p:cNvSpPr txBox="1"/>
                <p:nvPr/>
              </p:nvSpPr>
              <p:spPr>
                <a:xfrm rot="2456458">
                  <a:off x="4604182" y="4243780"/>
                  <a:ext cx="485450" cy="22229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228600" indent="-228600">
                    <a:buFont typeface="+mj-ea"/>
                    <a:buAutoNum type="circleNumDbPlain" startAt="3"/>
                  </a:pPr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</p:grpSp>
          <p:cxnSp>
            <p:nvCxnSpPr>
              <p:cNvPr id="11" name="直接箭头连接符 10"/>
              <p:cNvCxnSpPr/>
              <p:nvPr/>
            </p:nvCxnSpPr>
            <p:spPr bwMode="auto">
              <a:xfrm flipV="1">
                <a:off x="1359024" y="3670098"/>
                <a:ext cx="1416867" cy="1087759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sp>
            <p:nvSpPr>
              <p:cNvPr id="12" name="文本框 11"/>
              <p:cNvSpPr txBox="1"/>
              <p:nvPr/>
            </p:nvSpPr>
            <p:spPr>
              <a:xfrm rot="19342579">
                <a:off x="1297061" y="3997644"/>
                <a:ext cx="143981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200" dirty="0" smtClean="0">
                    <a:solidFill>
                      <a:schemeClr val="tx1"/>
                    </a:solidFill>
                  </a:rPr>
                  <a:t>Sensing Negotiation</a:t>
                </a:r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4" name="直接箭头连接符 13"/>
              <p:cNvCxnSpPr/>
              <p:nvPr/>
            </p:nvCxnSpPr>
            <p:spPr bwMode="auto">
              <a:xfrm flipH="1">
                <a:off x="1467057" y="3730835"/>
                <a:ext cx="1318214" cy="1022312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60" name="直接箭头连接符 59"/>
              <p:cNvCxnSpPr/>
              <p:nvPr/>
            </p:nvCxnSpPr>
            <p:spPr bwMode="auto">
              <a:xfrm flipH="1">
                <a:off x="1703410" y="3761944"/>
                <a:ext cx="1296144" cy="99756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sp>
            <p:nvSpPr>
              <p:cNvPr id="62" name="文本框 61"/>
              <p:cNvSpPr txBox="1"/>
              <p:nvPr/>
            </p:nvSpPr>
            <p:spPr>
              <a:xfrm rot="19298049">
                <a:off x="1665205" y="3940433"/>
                <a:ext cx="155042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200" dirty="0" smtClean="0">
                    <a:solidFill>
                      <a:schemeClr val="tx1"/>
                    </a:solidFill>
                  </a:rPr>
                  <a:t>Sensing Measurement</a:t>
                </a:r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67" name="直接箭头连接符 66"/>
              <p:cNvCxnSpPr/>
              <p:nvPr/>
            </p:nvCxnSpPr>
            <p:spPr bwMode="auto">
              <a:xfrm flipV="1">
                <a:off x="1812818" y="3761944"/>
                <a:ext cx="1265270" cy="987504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</p:grpSp>
        <p:sp>
          <p:nvSpPr>
            <p:cNvPr id="87" name="文本框 86"/>
            <p:cNvSpPr txBox="1"/>
            <p:nvPr/>
          </p:nvSpPr>
          <p:spPr>
            <a:xfrm rot="20358956">
              <a:off x="2677016" y="5167560"/>
              <a:ext cx="60465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>
                  <a:solidFill>
                    <a:schemeClr val="tx1"/>
                  </a:solidFill>
                </a:rPr>
                <a:t>Report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4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r>
              <a:rPr lang="en-GB" altLang="en-US" sz="1200" b="0" dirty="0" smtClean="0"/>
              <a:t>4</a:t>
            </a:r>
            <a:endParaRPr lang="en-GB" altLang="en-US" sz="1200" b="0" dirty="0"/>
          </a:p>
        </p:txBody>
      </p:sp>
      <p:sp>
        <p:nvSpPr>
          <p:cNvPr id="46" name="文本框 45"/>
          <p:cNvSpPr txBox="1"/>
          <p:nvPr/>
        </p:nvSpPr>
        <p:spPr>
          <a:xfrm>
            <a:off x="6006425" y="4274287"/>
            <a:ext cx="1483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(Sensing Responder)</a:t>
            </a:r>
          </a:p>
          <a:p>
            <a:r>
              <a:rPr lang="en-US" altLang="zh-CN" sz="1200" dirty="0" smtClean="0">
                <a:solidFill>
                  <a:schemeClr val="tx1"/>
                </a:solidFill>
              </a:rPr>
              <a:t>(Sensing transmitter)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10" name="曲线连接符 9"/>
          <p:cNvCxnSpPr/>
          <p:nvPr/>
        </p:nvCxnSpPr>
        <p:spPr bwMode="auto">
          <a:xfrm rot="10800000" flipV="1">
            <a:off x="2415251" y="4408604"/>
            <a:ext cx="1336670" cy="1146240"/>
          </a:xfrm>
          <a:prstGeom prst="curvedConnector3">
            <a:avLst>
              <a:gd name="adj1" fmla="val -59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</p:spPr>
      </p:cxnSp>
      <p:grpSp>
        <p:nvGrpSpPr>
          <p:cNvPr id="33" name="组合 32"/>
          <p:cNvGrpSpPr/>
          <p:nvPr/>
        </p:nvGrpSpPr>
        <p:grpSpPr>
          <a:xfrm rot="2076573">
            <a:off x="4230276" y="4806272"/>
            <a:ext cx="1889654" cy="498963"/>
            <a:chOff x="4482065" y="3406705"/>
            <a:chExt cx="1524360" cy="485682"/>
          </a:xfrm>
        </p:grpSpPr>
        <p:cxnSp>
          <p:nvCxnSpPr>
            <p:cNvPr id="21" name="直接箭头连接符 20"/>
            <p:cNvCxnSpPr/>
            <p:nvPr/>
          </p:nvCxnSpPr>
          <p:spPr bwMode="auto">
            <a:xfrm>
              <a:off x="4482065" y="3645024"/>
              <a:ext cx="1524359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</p:spPr>
        </p:cxnSp>
        <p:cxnSp>
          <p:nvCxnSpPr>
            <p:cNvPr id="26" name="直接箭头连接符 25"/>
            <p:cNvCxnSpPr/>
            <p:nvPr/>
          </p:nvCxnSpPr>
          <p:spPr bwMode="auto">
            <a:xfrm flipH="1">
              <a:off x="4482065" y="3694119"/>
              <a:ext cx="152436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</p:spPr>
        </p:cxnSp>
        <p:sp>
          <p:nvSpPr>
            <p:cNvPr id="53" name="文本框 52"/>
            <p:cNvSpPr txBox="1"/>
            <p:nvPr/>
          </p:nvSpPr>
          <p:spPr>
            <a:xfrm>
              <a:off x="4749385" y="3406705"/>
              <a:ext cx="1161483" cy="2696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>
                  <a:solidFill>
                    <a:schemeClr val="tx1"/>
                  </a:solidFill>
                </a:rPr>
                <a:t>Sensing Negotiation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直接箭头连接符 27"/>
            <p:cNvCxnSpPr/>
            <p:nvPr/>
          </p:nvCxnSpPr>
          <p:spPr bwMode="auto">
            <a:xfrm>
              <a:off x="4482065" y="3823984"/>
              <a:ext cx="152366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</p:spPr>
        </p:cxnSp>
        <p:cxnSp>
          <p:nvCxnSpPr>
            <p:cNvPr id="31" name="直接箭头连接符 30"/>
            <p:cNvCxnSpPr/>
            <p:nvPr/>
          </p:nvCxnSpPr>
          <p:spPr bwMode="auto">
            <a:xfrm flipH="1">
              <a:off x="4482065" y="3865046"/>
              <a:ext cx="152366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</p:spPr>
        </p:cxnSp>
        <p:sp>
          <p:nvSpPr>
            <p:cNvPr id="59" name="文本框 58"/>
            <p:cNvSpPr txBox="1"/>
            <p:nvPr/>
          </p:nvSpPr>
          <p:spPr>
            <a:xfrm>
              <a:off x="4751369" y="3622761"/>
              <a:ext cx="1250707" cy="2696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>
                  <a:solidFill>
                    <a:schemeClr val="tx1"/>
                  </a:solidFill>
                </a:rPr>
                <a:t>Sensing Measurement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4435384" y="3909200"/>
            <a:ext cx="1783682" cy="493055"/>
            <a:chOff x="4482065" y="3418408"/>
            <a:chExt cx="1783682" cy="493055"/>
          </a:xfrm>
        </p:grpSpPr>
        <p:cxnSp>
          <p:nvCxnSpPr>
            <p:cNvPr id="36" name="直接箭头连接符 35"/>
            <p:cNvCxnSpPr/>
            <p:nvPr/>
          </p:nvCxnSpPr>
          <p:spPr bwMode="auto">
            <a:xfrm>
              <a:off x="4482065" y="3645024"/>
              <a:ext cx="1524359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</p:spPr>
        </p:cxnSp>
        <p:cxnSp>
          <p:nvCxnSpPr>
            <p:cNvPr id="38" name="直接箭头连接符 37"/>
            <p:cNvCxnSpPr/>
            <p:nvPr/>
          </p:nvCxnSpPr>
          <p:spPr bwMode="auto">
            <a:xfrm flipH="1">
              <a:off x="4482065" y="3694119"/>
              <a:ext cx="152436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</p:spPr>
        </p:cxnSp>
        <p:sp>
          <p:nvSpPr>
            <p:cNvPr id="39" name="文本框 38"/>
            <p:cNvSpPr txBox="1"/>
            <p:nvPr/>
          </p:nvSpPr>
          <p:spPr>
            <a:xfrm>
              <a:off x="4716016" y="3418408"/>
              <a:ext cx="143981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>
                  <a:solidFill>
                    <a:schemeClr val="tx1"/>
                  </a:solidFill>
                </a:rPr>
                <a:t>Sensing Negotiation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40" name="直接箭头连接符 39"/>
            <p:cNvCxnSpPr/>
            <p:nvPr/>
          </p:nvCxnSpPr>
          <p:spPr bwMode="auto">
            <a:xfrm>
              <a:off x="4482065" y="3823984"/>
              <a:ext cx="152366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</p:spPr>
        </p:cxnSp>
        <p:cxnSp>
          <p:nvCxnSpPr>
            <p:cNvPr id="42" name="直接箭头连接符 41"/>
            <p:cNvCxnSpPr/>
            <p:nvPr/>
          </p:nvCxnSpPr>
          <p:spPr bwMode="auto">
            <a:xfrm flipH="1">
              <a:off x="4482065" y="3865046"/>
              <a:ext cx="152366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</p:spPr>
        </p:cxnSp>
        <p:sp>
          <p:nvSpPr>
            <p:cNvPr id="47" name="文本框 46"/>
            <p:cNvSpPr txBox="1"/>
            <p:nvPr/>
          </p:nvSpPr>
          <p:spPr>
            <a:xfrm>
              <a:off x="4715323" y="3634464"/>
              <a:ext cx="15504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>
                  <a:solidFill>
                    <a:schemeClr val="tx1"/>
                  </a:solidFill>
                </a:rPr>
                <a:t>Sensing Measurement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4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</a:p>
        </p:txBody>
      </p:sp>
      <p:sp>
        <p:nvSpPr>
          <p:cNvPr id="4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Yuqiang</a:t>
            </a:r>
            <a:r>
              <a:rPr lang="en-GB" dirty="0" smtClean="0"/>
              <a:t> Zhang, XGIMI</a:t>
            </a:r>
            <a:endParaRPr lang="en-GB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Flow: </a:t>
            </a:r>
            <a:r>
              <a:rPr lang="en-US" altLang="zh-CN" dirty="0">
                <a:sym typeface="+mn-ea"/>
              </a:rPr>
              <a:t>initiator is non-AP STA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76818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内容占位符 2"/>
          <p:cNvSpPr>
            <a:spLocks noGrp="1"/>
          </p:cNvSpPr>
          <p:nvPr>
            <p:ph idx="1"/>
          </p:nvPr>
        </p:nvSpPr>
        <p:spPr>
          <a:xfrm>
            <a:off x="684213" y="1978496"/>
            <a:ext cx="7772400" cy="4114800"/>
          </a:xfrm>
        </p:spPr>
        <p:txBody>
          <a:bodyPr/>
          <a:lstStyle/>
          <a:p>
            <a:pPr marL="342900" lvl="1" indent="-342900">
              <a:buFont typeface="Times New Roman" pitchFamily="16" charset="0"/>
              <a:buChar char="•"/>
            </a:pPr>
            <a:r>
              <a:rPr lang="en-US" altLang="zh-CN" sz="2200" b="1" dirty="0">
                <a:cs typeface="+mn-cs"/>
              </a:rPr>
              <a:t>Initiator is receiver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>
                <a:sym typeface="+mn-ea"/>
              </a:rPr>
              <a:t>AP negotiate with other non-AP responder</a:t>
            </a:r>
            <a:endParaRPr lang="en-US" altLang="zh-CN" sz="180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sz="1800" dirty="0"/>
              <a:t>The information of participated non-AP responder(s) could be informed to Initiator</a:t>
            </a:r>
          </a:p>
          <a:p>
            <a:endParaRPr lang="en-US" altLang="zh-CN" sz="2000" dirty="0" smtClean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14812" y="692696"/>
            <a:ext cx="8261643" cy="1066800"/>
          </a:xfrm>
        </p:spPr>
        <p:txBody>
          <a:bodyPr/>
          <a:lstStyle/>
          <a:p>
            <a:r>
              <a:rPr lang="en-US" altLang="zh-CN" dirty="0"/>
              <a:t>Flow: </a:t>
            </a:r>
            <a:r>
              <a:rPr lang="en-US" altLang="zh-CN" dirty="0" smtClean="0">
                <a:sym typeface="+mn-ea"/>
              </a:rPr>
              <a:t>initiator is non-AP STA</a:t>
            </a:r>
            <a:endParaRPr lang="zh-CN" altLang="en-US" dirty="0"/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r>
              <a:rPr lang="en-GB" altLang="en-US" sz="1200" b="0" dirty="0" smtClean="0"/>
              <a:t>5</a:t>
            </a:r>
            <a:endParaRPr lang="en-GB" altLang="en-US" sz="1200" b="0" dirty="0"/>
          </a:p>
        </p:txBody>
      </p:sp>
      <p:grpSp>
        <p:nvGrpSpPr>
          <p:cNvPr id="4" name="组合 3"/>
          <p:cNvGrpSpPr/>
          <p:nvPr/>
        </p:nvGrpSpPr>
        <p:grpSpPr>
          <a:xfrm>
            <a:off x="1717362" y="3212976"/>
            <a:ext cx="5352665" cy="3208704"/>
            <a:chOff x="1328470" y="3127848"/>
            <a:chExt cx="5352665" cy="3208704"/>
          </a:xfrm>
        </p:grpSpPr>
        <p:grpSp>
          <p:nvGrpSpPr>
            <p:cNvPr id="100" name="组合 99"/>
            <p:cNvGrpSpPr/>
            <p:nvPr/>
          </p:nvGrpSpPr>
          <p:grpSpPr>
            <a:xfrm>
              <a:off x="1328470" y="3127848"/>
              <a:ext cx="5352665" cy="3208704"/>
              <a:chOff x="2113551" y="3466713"/>
              <a:chExt cx="5352665" cy="3208704"/>
            </a:xfrm>
          </p:grpSpPr>
          <p:sp>
            <p:nvSpPr>
              <p:cNvPr id="7" name="圆角矩形 6"/>
              <p:cNvSpPr/>
              <p:nvPr/>
            </p:nvSpPr>
            <p:spPr bwMode="auto">
              <a:xfrm>
                <a:off x="3461097" y="3996603"/>
                <a:ext cx="704074" cy="238715"/>
              </a:xfrm>
              <a:prstGeom prst="round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/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r>
                  <a:rPr kumimoji="0" lang="en-US" altLang="zh-CN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</a:rPr>
                  <a:t>AP</a:t>
                </a:r>
                <a:endPara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" name="矩形 7"/>
              <p:cNvSpPr/>
              <p:nvPr/>
            </p:nvSpPr>
            <p:spPr bwMode="auto">
              <a:xfrm>
                <a:off x="2224034" y="5953183"/>
                <a:ext cx="704074" cy="238715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/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r>
                  <a:rPr lang="en-US" altLang="zh-CN" sz="1200" dirty="0" smtClean="0">
                    <a:solidFill>
                      <a:schemeClr val="tx1"/>
                    </a:solidFill>
                  </a:rPr>
                  <a:t>STA1</a:t>
                </a:r>
                <a:endPara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2113551" y="6213752"/>
                <a:ext cx="13628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200" dirty="0" smtClean="0">
                    <a:solidFill>
                      <a:schemeClr val="tx1"/>
                    </a:solidFill>
                  </a:rPr>
                  <a:t>(Sensing Initiator)</a:t>
                </a:r>
              </a:p>
              <a:p>
                <a:r>
                  <a:rPr lang="en-US" altLang="zh-CN" sz="1200" dirty="0" smtClean="0">
                    <a:solidFill>
                      <a:schemeClr val="tx1"/>
                    </a:solidFill>
                  </a:rPr>
                  <a:t>(Sensing Receiver)</a:t>
                </a:r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矩形 16"/>
              <p:cNvSpPr/>
              <p:nvPr/>
            </p:nvSpPr>
            <p:spPr bwMode="auto">
              <a:xfrm>
                <a:off x="6098141" y="3996602"/>
                <a:ext cx="704074" cy="238715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/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r>
                  <a:rPr lang="en-US" altLang="zh-CN" sz="1200" dirty="0" smtClean="0">
                    <a:solidFill>
                      <a:schemeClr val="tx1"/>
                    </a:solidFill>
                  </a:rPr>
                  <a:t>STA3</a:t>
                </a:r>
                <a:endPara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9" name="矩形 18"/>
              <p:cNvSpPr/>
              <p:nvPr/>
            </p:nvSpPr>
            <p:spPr bwMode="auto">
              <a:xfrm>
                <a:off x="6098141" y="5958261"/>
                <a:ext cx="704074" cy="238715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/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r>
                  <a:rPr lang="en-US" altLang="zh-CN" sz="1200" dirty="0" smtClean="0">
                    <a:solidFill>
                      <a:schemeClr val="tx1"/>
                    </a:solidFill>
                  </a:rPr>
                  <a:t>STA2</a:t>
                </a:r>
                <a:endPara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cxnSp>
            <p:nvCxnSpPr>
              <p:cNvPr id="21" name="直接箭头连接符 20"/>
              <p:cNvCxnSpPr/>
              <p:nvPr/>
            </p:nvCxnSpPr>
            <p:spPr bwMode="auto">
              <a:xfrm>
                <a:off x="4271870" y="4002102"/>
                <a:ext cx="1711831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sp>
            <p:nvSpPr>
              <p:cNvPr id="22" name="文本框 21"/>
              <p:cNvSpPr txBox="1"/>
              <p:nvPr/>
            </p:nvSpPr>
            <p:spPr>
              <a:xfrm>
                <a:off x="3336605" y="3466713"/>
                <a:ext cx="15262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200" dirty="0" smtClean="0">
                    <a:solidFill>
                      <a:schemeClr val="tx1"/>
                    </a:solidFill>
                  </a:rPr>
                  <a:t>(Sensing Responder)</a:t>
                </a:r>
              </a:p>
              <a:p>
                <a:r>
                  <a:rPr lang="en-US" altLang="zh-CN" sz="1200" dirty="0" smtClean="0">
                    <a:solidFill>
                      <a:schemeClr val="tx1"/>
                    </a:solidFill>
                  </a:rPr>
                  <a:t>(Sensing Transmitter)</a:t>
                </a:r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文本框 28"/>
              <p:cNvSpPr txBox="1"/>
              <p:nvPr/>
            </p:nvSpPr>
            <p:spPr>
              <a:xfrm>
                <a:off x="4419024" y="3801699"/>
                <a:ext cx="143981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200" dirty="0" smtClean="0">
                    <a:solidFill>
                      <a:schemeClr val="tx1"/>
                    </a:solidFill>
                  </a:rPr>
                  <a:t>Sensing Negotiation</a:t>
                </a:r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文本框 43"/>
              <p:cNvSpPr txBox="1"/>
              <p:nvPr/>
            </p:nvSpPr>
            <p:spPr>
              <a:xfrm>
                <a:off x="5994338" y="4252304"/>
                <a:ext cx="147187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200" dirty="0" smtClean="0">
                    <a:solidFill>
                      <a:schemeClr val="tx1"/>
                    </a:solidFill>
                  </a:rPr>
                  <a:t>(Sensing Responder)</a:t>
                </a:r>
              </a:p>
              <a:p>
                <a:r>
                  <a:rPr lang="en-US" altLang="zh-CN" sz="1200" dirty="0" smtClean="0">
                    <a:solidFill>
                      <a:schemeClr val="tx1"/>
                    </a:solidFill>
                  </a:rPr>
                  <a:t>(Sensing Receiver)</a:t>
                </a:r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" name="文本框 2"/>
            <p:cNvSpPr txBox="1"/>
            <p:nvPr/>
          </p:nvSpPr>
          <p:spPr>
            <a:xfrm>
              <a:off x="5209257" y="5871590"/>
              <a:ext cx="14718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>
                  <a:solidFill>
                    <a:schemeClr val="tx1"/>
                  </a:solidFill>
                </a:rPr>
                <a:t>(Sensing Responder)</a:t>
              </a:r>
            </a:p>
            <a:p>
              <a:r>
                <a:rPr lang="en-US" altLang="zh-CN" sz="1200" dirty="0" smtClean="0">
                  <a:solidFill>
                    <a:schemeClr val="tx1"/>
                  </a:solidFill>
                </a:rPr>
                <a:t>(Sensing Receiver)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grpSp>
          <p:nvGrpSpPr>
            <p:cNvPr id="20" name="组合 19"/>
            <p:cNvGrpSpPr/>
            <p:nvPr/>
          </p:nvGrpSpPr>
          <p:grpSpPr>
            <a:xfrm>
              <a:off x="3486789" y="3665923"/>
              <a:ext cx="1711831" cy="286451"/>
              <a:chOff x="3486789" y="4112524"/>
              <a:chExt cx="1711831" cy="286451"/>
            </a:xfrm>
          </p:grpSpPr>
          <p:sp>
            <p:nvSpPr>
              <p:cNvPr id="69" name="文本框 68"/>
              <p:cNvSpPr txBox="1"/>
              <p:nvPr/>
            </p:nvSpPr>
            <p:spPr>
              <a:xfrm>
                <a:off x="3629951" y="4112524"/>
                <a:ext cx="155042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200" dirty="0" smtClean="0">
                    <a:solidFill>
                      <a:schemeClr val="tx1"/>
                    </a:solidFill>
                  </a:rPr>
                  <a:t>Sensing Measurement</a:t>
                </a:r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5" name="直接箭头连接符 4"/>
              <p:cNvCxnSpPr/>
              <p:nvPr/>
            </p:nvCxnSpPr>
            <p:spPr bwMode="auto">
              <a:xfrm flipH="1">
                <a:off x="3486790" y="4165688"/>
                <a:ext cx="171183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</p:spPr>
          </p:cxnSp>
          <p:cxnSp>
            <p:nvCxnSpPr>
              <p:cNvPr id="38" name="直接箭头连接符 37"/>
              <p:cNvCxnSpPr/>
              <p:nvPr/>
            </p:nvCxnSpPr>
            <p:spPr bwMode="auto">
              <a:xfrm>
                <a:off x="3486789" y="4343053"/>
                <a:ext cx="1711831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40" name="直接箭头连接符 39"/>
              <p:cNvCxnSpPr/>
              <p:nvPr/>
            </p:nvCxnSpPr>
            <p:spPr bwMode="auto">
              <a:xfrm flipH="1">
                <a:off x="3486790" y="4398975"/>
                <a:ext cx="171183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</p:spPr>
          </p:cxnSp>
        </p:grpSp>
        <p:grpSp>
          <p:nvGrpSpPr>
            <p:cNvPr id="23" name="组合 22"/>
            <p:cNvGrpSpPr/>
            <p:nvPr/>
          </p:nvGrpSpPr>
          <p:grpSpPr>
            <a:xfrm rot="2490321">
              <a:off x="3536403" y="4617102"/>
              <a:ext cx="1711832" cy="529687"/>
              <a:chOff x="7101100" y="3651390"/>
              <a:chExt cx="1711832" cy="529687"/>
            </a:xfrm>
          </p:grpSpPr>
          <p:grpSp>
            <p:nvGrpSpPr>
              <p:cNvPr id="41" name="组合 40"/>
              <p:cNvGrpSpPr/>
              <p:nvPr/>
            </p:nvGrpSpPr>
            <p:grpSpPr>
              <a:xfrm>
                <a:off x="7101101" y="3904078"/>
                <a:ext cx="1711831" cy="276999"/>
                <a:chOff x="3486789" y="4137365"/>
                <a:chExt cx="1711831" cy="276999"/>
              </a:xfrm>
            </p:grpSpPr>
            <p:sp>
              <p:nvSpPr>
                <p:cNvPr id="42" name="文本框 41"/>
                <p:cNvSpPr txBox="1"/>
                <p:nvPr/>
              </p:nvSpPr>
              <p:spPr>
                <a:xfrm>
                  <a:off x="3520130" y="4137365"/>
                  <a:ext cx="155042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1200" dirty="0" smtClean="0">
                      <a:solidFill>
                        <a:schemeClr val="tx1"/>
                      </a:solidFill>
                    </a:rPr>
                    <a:t>Sensing Measurement</a:t>
                  </a:r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43" name="直接箭头连接符 42"/>
                <p:cNvCxnSpPr/>
                <p:nvPr/>
              </p:nvCxnSpPr>
              <p:spPr bwMode="auto">
                <a:xfrm flipH="1">
                  <a:off x="3486790" y="4165688"/>
                  <a:ext cx="171183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</p:spPr>
            </p:cxnSp>
            <p:cxnSp>
              <p:nvCxnSpPr>
                <p:cNvPr id="45" name="直接箭头连接符 44"/>
                <p:cNvCxnSpPr/>
                <p:nvPr/>
              </p:nvCxnSpPr>
              <p:spPr bwMode="auto">
                <a:xfrm>
                  <a:off x="3486789" y="4343053"/>
                  <a:ext cx="1711831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cxnSp>
              <p:nvCxnSpPr>
                <p:cNvPr id="46" name="直接箭头连接符 45"/>
                <p:cNvCxnSpPr/>
                <p:nvPr/>
              </p:nvCxnSpPr>
              <p:spPr bwMode="auto">
                <a:xfrm flipH="1">
                  <a:off x="3486790" y="4398975"/>
                  <a:ext cx="171183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</p:spPr>
            </p:cxnSp>
          </p:grpSp>
          <p:sp>
            <p:nvSpPr>
              <p:cNvPr id="47" name="文本框 46"/>
              <p:cNvSpPr txBox="1"/>
              <p:nvPr/>
            </p:nvSpPr>
            <p:spPr>
              <a:xfrm>
                <a:off x="7142457" y="3651390"/>
                <a:ext cx="143981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200" dirty="0" smtClean="0">
                    <a:solidFill>
                      <a:schemeClr val="tx1"/>
                    </a:solidFill>
                  </a:rPr>
                  <a:t>Sensing Negotiation</a:t>
                </a:r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9" name="直接箭头连接符 48"/>
              <p:cNvCxnSpPr/>
              <p:nvPr/>
            </p:nvCxnSpPr>
            <p:spPr bwMode="auto">
              <a:xfrm>
                <a:off x="7101100" y="3869727"/>
                <a:ext cx="1711831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</p:grpSp>
        <p:grpSp>
          <p:nvGrpSpPr>
            <p:cNvPr id="50" name="组合 49"/>
            <p:cNvGrpSpPr/>
            <p:nvPr/>
          </p:nvGrpSpPr>
          <p:grpSpPr>
            <a:xfrm rot="18186297">
              <a:off x="1459353" y="4434465"/>
              <a:ext cx="1711832" cy="529686"/>
              <a:chOff x="7101100" y="3651391"/>
              <a:chExt cx="1711832" cy="529686"/>
            </a:xfrm>
          </p:grpSpPr>
          <p:grpSp>
            <p:nvGrpSpPr>
              <p:cNvPr id="51" name="组合 50"/>
              <p:cNvGrpSpPr/>
              <p:nvPr/>
            </p:nvGrpSpPr>
            <p:grpSpPr>
              <a:xfrm>
                <a:off x="7101101" y="3904078"/>
                <a:ext cx="1711831" cy="276999"/>
                <a:chOff x="3486789" y="4137365"/>
                <a:chExt cx="1711831" cy="276999"/>
              </a:xfrm>
            </p:grpSpPr>
            <p:sp>
              <p:nvSpPr>
                <p:cNvPr id="56" name="文本框 55"/>
                <p:cNvSpPr txBox="1"/>
                <p:nvPr/>
              </p:nvSpPr>
              <p:spPr>
                <a:xfrm>
                  <a:off x="3520130" y="4137365"/>
                  <a:ext cx="1550424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1200" dirty="0" smtClean="0">
                      <a:solidFill>
                        <a:schemeClr val="tx1"/>
                      </a:solidFill>
                    </a:rPr>
                    <a:t>Sensing Measurement</a:t>
                  </a:r>
                  <a:endParaRPr lang="zh-CN" altLang="en-US" sz="1200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57" name="直接箭头连接符 56"/>
                <p:cNvCxnSpPr/>
                <p:nvPr/>
              </p:nvCxnSpPr>
              <p:spPr bwMode="auto">
                <a:xfrm flipH="1">
                  <a:off x="3486790" y="4165688"/>
                  <a:ext cx="171183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</p:spPr>
            </p:cxnSp>
            <p:cxnSp>
              <p:nvCxnSpPr>
                <p:cNvPr id="58" name="直接箭头连接符 57"/>
                <p:cNvCxnSpPr/>
                <p:nvPr/>
              </p:nvCxnSpPr>
              <p:spPr bwMode="auto">
                <a:xfrm>
                  <a:off x="3486789" y="4343053"/>
                  <a:ext cx="1711831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cxnSp>
              <p:nvCxnSpPr>
                <p:cNvPr id="59" name="直接箭头连接符 58"/>
                <p:cNvCxnSpPr/>
                <p:nvPr/>
              </p:nvCxnSpPr>
              <p:spPr bwMode="auto">
                <a:xfrm flipH="1">
                  <a:off x="3486790" y="4398975"/>
                  <a:ext cx="171183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</p:spPr>
            </p:cxnSp>
          </p:grpSp>
          <p:sp>
            <p:nvSpPr>
              <p:cNvPr id="52" name="文本框 51"/>
              <p:cNvSpPr txBox="1"/>
              <p:nvPr/>
            </p:nvSpPr>
            <p:spPr>
              <a:xfrm>
                <a:off x="7142457" y="3651391"/>
                <a:ext cx="143981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200" dirty="0" smtClean="0">
                    <a:solidFill>
                      <a:schemeClr val="tx1"/>
                    </a:solidFill>
                  </a:rPr>
                  <a:t>Sensing Negotiation</a:t>
                </a:r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53" name="直接箭头连接符 52"/>
              <p:cNvCxnSpPr/>
              <p:nvPr/>
            </p:nvCxnSpPr>
            <p:spPr bwMode="auto">
              <a:xfrm>
                <a:off x="7101100" y="3869727"/>
                <a:ext cx="1711831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</p:grpSp>
        <p:cxnSp>
          <p:nvCxnSpPr>
            <p:cNvPr id="61" name="曲线连接符 60"/>
            <p:cNvCxnSpPr/>
            <p:nvPr/>
          </p:nvCxnSpPr>
          <p:spPr bwMode="auto">
            <a:xfrm rot="10800000">
              <a:off x="3556626" y="4063988"/>
              <a:ext cx="1600131" cy="192290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63" name="文本框 62"/>
            <p:cNvSpPr txBox="1"/>
            <p:nvPr/>
          </p:nvSpPr>
          <p:spPr>
            <a:xfrm>
              <a:off x="4423138" y="4011190"/>
              <a:ext cx="7761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>
                  <a:solidFill>
                    <a:schemeClr val="tx1"/>
                  </a:solidFill>
                </a:rPr>
                <a:t>Feedback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64" name="曲线连接符 63"/>
            <p:cNvCxnSpPr/>
            <p:nvPr/>
          </p:nvCxnSpPr>
          <p:spPr bwMode="auto">
            <a:xfrm rot="10800000">
              <a:off x="3416482" y="4596211"/>
              <a:ext cx="1685047" cy="1300107"/>
            </a:xfrm>
            <a:prstGeom prst="curvedConnector3">
              <a:avLst>
                <a:gd name="adj1" fmla="val 60853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65" name="文本框 64"/>
            <p:cNvSpPr txBox="1"/>
            <p:nvPr/>
          </p:nvSpPr>
          <p:spPr>
            <a:xfrm rot="18525211">
              <a:off x="2552515" y="4529931"/>
              <a:ext cx="67839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 smtClean="0">
                  <a:solidFill>
                    <a:schemeClr val="tx1"/>
                  </a:solidFill>
                </a:rPr>
                <a:t>Report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6" name="文本框 65"/>
            <p:cNvSpPr txBox="1"/>
            <p:nvPr/>
          </p:nvSpPr>
          <p:spPr>
            <a:xfrm rot="1902724">
              <a:off x="4019769" y="5435666"/>
              <a:ext cx="7761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>
                  <a:solidFill>
                    <a:schemeClr val="tx1"/>
                  </a:solidFill>
                </a:rPr>
                <a:t>Feedback</a:t>
              </a:r>
              <a:endParaRPr lang="zh-CN" alt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67" name="曲线连接符 66"/>
            <p:cNvCxnSpPr/>
            <p:nvPr/>
          </p:nvCxnSpPr>
          <p:spPr bwMode="auto">
            <a:xfrm rot="5400000">
              <a:off x="1961479" y="4506640"/>
              <a:ext cx="1494896" cy="919240"/>
            </a:xfrm>
            <a:prstGeom prst="curved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  <p:sp>
        <p:nvSpPr>
          <p:cNvPr id="4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</a:p>
        </p:txBody>
      </p:sp>
      <p:sp>
        <p:nvSpPr>
          <p:cNvPr id="54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Yuqiang</a:t>
            </a:r>
            <a:r>
              <a:rPr lang="en-GB" dirty="0" smtClean="0"/>
              <a:t> Zhang, XGIMI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1799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Do you agree with the following?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dirty="0"/>
              <a:t>If the sensing initiator is a non-AP, AP could negotiate with other non-AP responder, and coordinate non-AP initiator and other non–AP responder for sensing measurement.</a:t>
            </a:r>
          </a:p>
          <a:p>
            <a:pPr lvl="1"/>
            <a:endParaRPr lang="en-US" altLang="zh-CN" sz="1800" dirty="0" smtClean="0"/>
          </a:p>
          <a:p>
            <a:pPr lvl="1"/>
            <a:endParaRPr lang="en-US" altLang="zh-CN" sz="1800" dirty="0"/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dirty="0"/>
              <a:t>Y/N/A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t>6</a:t>
            </a:fld>
            <a:endParaRPr lang="en-GB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Yuqiang</a:t>
            </a:r>
            <a:r>
              <a:rPr lang="en-GB" dirty="0" smtClean="0"/>
              <a:t> Zhang, XGIMI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8768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Do you agree with the following?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dirty="0"/>
              <a:t>If the sensing initiator is a non-AP, AP can response initiator with other non-AP responder(s)’s profile.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dirty="0"/>
              <a:t>The details of profile is TBD.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zh-CN" dirty="0"/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dirty="0"/>
              <a:t>Y/N/A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t>7</a:t>
            </a:fld>
            <a:endParaRPr lang="en-GB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Yuqiang</a:t>
            </a:r>
            <a:r>
              <a:rPr lang="en-GB" dirty="0" smtClean="0"/>
              <a:t> Zhang, XGIMI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2892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[1] IEEE </a:t>
            </a:r>
            <a:r>
              <a:rPr lang="en-US" altLang="zh-CN" dirty="0" smtClean="0"/>
              <a:t>802.11-</a:t>
            </a:r>
            <a:r>
              <a:rPr lang="en-US" altLang="ko-KR" dirty="0" smtClean="0"/>
              <a:t>21/0145r5</a:t>
            </a:r>
            <a:endParaRPr lang="en-US" altLang="zh-CN" dirty="0"/>
          </a:p>
          <a:p>
            <a:r>
              <a:rPr lang="en-US" altLang="zh-CN" dirty="0"/>
              <a:t>[2] IEEE </a:t>
            </a:r>
            <a:r>
              <a:rPr lang="en-US" altLang="zh-CN" dirty="0" smtClean="0"/>
              <a:t>802.11-21/0990r2</a:t>
            </a:r>
          </a:p>
          <a:p>
            <a:r>
              <a:rPr lang="en-US" altLang="ko-KR" dirty="0" smtClean="0"/>
              <a:t>[3] IEEE 802.11-20/1533r0</a:t>
            </a:r>
          </a:p>
          <a:p>
            <a:endParaRPr lang="en-US" altLang="zh-CN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t>8</a:t>
            </a:fld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Yuqiang</a:t>
            </a:r>
            <a:r>
              <a:rPr lang="en-GB" dirty="0" smtClean="0"/>
              <a:t> Zhang, XGIMI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82112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44</TotalTime>
  <Words>617</Words>
  <Application>Microsoft Office PowerPoint</Application>
  <PresentationFormat>全屏显示(4:3)</PresentationFormat>
  <Paragraphs>119</Paragraphs>
  <Slides>8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Arial Unicode MS</vt:lpstr>
      <vt:lpstr>MS Gothic</vt:lpstr>
      <vt:lpstr>Times New Roman</vt:lpstr>
      <vt:lpstr>Office 主题</vt:lpstr>
      <vt:lpstr>Document</vt:lpstr>
      <vt:lpstr>Further consideration on sensing measurement flow for non-AP initiator</vt:lpstr>
      <vt:lpstr>Motivation and Abstract</vt:lpstr>
      <vt:lpstr>Assumptions</vt:lpstr>
      <vt:lpstr>Flow: initiator is non-AP STA</vt:lpstr>
      <vt:lpstr>Flow: initiator is non-AP STA</vt:lpstr>
      <vt:lpstr>Straw Poll #1</vt:lpstr>
      <vt:lpstr>Straw Poll #2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Further consideration on sensing measurement flow for non-AP initiator</dc:title>
  <dc:creator>yuqiang.zhang(张禹强)</dc:creator>
  <cp:lastModifiedBy>yuqiang.zhang(张禹强)</cp:lastModifiedBy>
  <cp:revision>8</cp:revision>
  <cp:lastPrinted>1601-01-01T00:00:00Z</cp:lastPrinted>
  <dcterms:created xsi:type="dcterms:W3CDTF">2021-08-10T11:06:53Z</dcterms:created>
  <dcterms:modified xsi:type="dcterms:W3CDTF">2021-08-11T09:06:39Z</dcterms:modified>
</cp:coreProperties>
</file>