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7"/>
  </p:notesMasterIdLst>
  <p:handoutMasterIdLst>
    <p:handoutMasterId r:id="rId68"/>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60" r:id="rId40"/>
    <p:sldId id="1161" r:id="rId41"/>
    <p:sldId id="1162" r:id="rId42"/>
    <p:sldId id="1163" r:id="rId43"/>
    <p:sldId id="1164" r:id="rId44"/>
    <p:sldId id="1137" r:id="rId45"/>
    <p:sldId id="1146" r:id="rId46"/>
    <p:sldId id="1103" r:id="rId47"/>
    <p:sldId id="1169" r:id="rId48"/>
    <p:sldId id="1168" r:id="rId49"/>
    <p:sldId id="1165" r:id="rId50"/>
    <p:sldId id="1166" r:id="rId51"/>
    <p:sldId id="1167" r:id="rId52"/>
    <p:sldId id="1138" r:id="rId53"/>
    <p:sldId id="1147" r:id="rId54"/>
    <p:sldId id="1106" r:id="rId55"/>
    <p:sldId id="1172" r:id="rId56"/>
    <p:sldId id="1171" r:id="rId57"/>
    <p:sldId id="1173" r:id="rId58"/>
    <p:sldId id="1174" r:id="rId59"/>
    <p:sldId id="1175" r:id="rId60"/>
    <p:sldId id="1176" r:id="rId61"/>
    <p:sldId id="1170" r:id="rId62"/>
    <p:sldId id="1126" r:id="rId63"/>
    <p:sldId id="1177" r:id="rId64"/>
    <p:sldId id="1140" r:id="rId65"/>
    <p:sldId id="1141" r:id="rId6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5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14</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(Interim week)</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15</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07:00pm ~ 09:00pm,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Sep 28</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10:00am ~ 11:59am,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3170628224"/>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a:t>
                      </a:r>
                      <a:r>
                        <a:rPr lang="en-US" altLang="zh-CN" sz="1200" dirty="0" smtClean="0">
                          <a:solidFill>
                            <a:srgbClr val="0070C0"/>
                          </a:solidFill>
                        </a:rPr>
                        <a:t>11-21/1326r8</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 as suggested by WG chair)</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fontScale="85000" lnSpcReduction="20000"/>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11-21-1413-0</a:t>
            </a:r>
            <a:r>
              <a:rPr lang="en-US" altLang="zh-CN" sz="1600" dirty="0">
                <a:solidFill>
                  <a:srgbClr val="00B050"/>
                </a:solidFill>
                <a:latin typeface="Calibri" panose="020F0502020204030204" pitchFamily="34" charset="0"/>
                <a:cs typeface="Calibri" panose="020F0502020204030204" pitchFamily="34" charset="0"/>
              </a:rPr>
              <a:t>2</a:t>
            </a:r>
            <a:r>
              <a:rPr lang="zh-CN" altLang="zh-CN" sz="1600" dirty="0">
                <a:solidFill>
                  <a:srgbClr val="00B050"/>
                </a:solidFill>
                <a:latin typeface="Calibri" panose="020F0502020204030204" pitchFamily="34" charset="0"/>
                <a:cs typeface="Calibri" panose="020F0502020204030204" pitchFamily="34" charset="0"/>
              </a:rPr>
              <a:t>-00bd--D2.0 comment resolution subclause 10</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11-21-1414-0</a:t>
            </a:r>
            <a:r>
              <a:rPr lang="en-US" altLang="zh-CN" sz="1600" dirty="0">
                <a:solidFill>
                  <a:srgbClr val="00B050"/>
                </a:solidFill>
                <a:latin typeface="Calibri" panose="020F0502020204030204" pitchFamily="34" charset="0"/>
                <a:cs typeface="Calibri" panose="020F0502020204030204" pitchFamily="34" charset="0"/>
              </a:rPr>
              <a:t>1</a:t>
            </a:r>
            <a:r>
              <a:rPr lang="zh-CN" altLang="zh-CN" sz="1600" dirty="0">
                <a:solidFill>
                  <a:srgbClr val="00B050"/>
                </a:solidFill>
                <a:latin typeface="Calibri" panose="020F0502020204030204" pitchFamily="34" charset="0"/>
                <a:cs typeface="Calibri" panose="020F0502020204030204" pitchFamily="34" charset="0"/>
              </a:rPr>
              <a:t>-00bd--D2.0 comment resolution subclause 5.2.3</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62500" lnSpcReduction="2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11-21-1413-0</a:t>
            </a:r>
            <a:r>
              <a:rPr lang="en-US" altLang="zh-CN" sz="1900" b="0" dirty="0" smtClean="0">
                <a:solidFill>
                  <a:srgbClr val="00B050"/>
                </a:solidFill>
                <a:latin typeface="Calibri" panose="020F0502020204030204" pitchFamily="34" charset="0"/>
                <a:cs typeface="Calibri" panose="020F0502020204030204" pitchFamily="34" charset="0"/>
              </a:rPr>
              <a:t>2</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10</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11-21-1414-0</a:t>
            </a:r>
            <a:r>
              <a:rPr lang="en-US" altLang="zh-CN" sz="1900" b="0" dirty="0" smtClean="0">
                <a:solidFill>
                  <a:srgbClr val="00B050"/>
                </a:solidFill>
                <a:latin typeface="Calibri" panose="020F0502020204030204" pitchFamily="34" charset="0"/>
                <a:cs typeface="Calibri" panose="020F0502020204030204" pitchFamily="34" charset="0"/>
              </a:rPr>
              <a:t>1</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5.2.3</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11-21/1465, Resolutions to 32.3.8.2 and 32.3.8.3 NGV format preamble,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11-21/1466, Resolutions to 32.3.9.9 </a:t>
            </a:r>
            <a:r>
              <a:rPr lang="en-US" altLang="zh-CN" sz="1900" b="0" dirty="0" err="1">
                <a:solidFill>
                  <a:srgbClr val="00B050"/>
                </a:solidFill>
                <a:latin typeface="Calibri" panose="020F0502020204030204" pitchFamily="34" charset="0"/>
                <a:cs typeface="Calibri" panose="020F0502020204030204" pitchFamily="34" charset="0"/>
              </a:rPr>
              <a:t>Midambles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11-21/1467, Resolutions to 32.3.12 NGV transmit procedure,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11-21/1479 D2.0 CR </a:t>
            </a:r>
            <a:r>
              <a:rPr lang="en-US" altLang="zh-CN" sz="1900" b="0" dirty="0" err="1">
                <a:solidFill>
                  <a:srgbClr val="00B050"/>
                </a:solidFill>
                <a:latin typeface="Calibri" panose="020F0502020204030204" pitchFamily="34" charset="0"/>
                <a:cs typeface="Calibri" panose="020F0502020204030204" pitchFamily="34" charset="0"/>
              </a:rPr>
              <a:t>subclauses</a:t>
            </a:r>
            <a:r>
              <a:rPr lang="en-US" altLang="zh-CN" sz="1900" b="0" dirty="0">
                <a:solidFill>
                  <a:srgbClr val="00B050"/>
                </a:solidFill>
                <a:latin typeface="Calibri" panose="020F0502020204030204" pitchFamily="34" charset="0"/>
                <a:cs typeface="Calibri" panose="020F0502020204030204" pitchFamily="34" charset="0"/>
              </a:rPr>
              <a:t> 10.2.3.2, 10.23.2.9,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11-21/1481, D2.0</a:t>
            </a:r>
            <a:r>
              <a:rPr lang="en-US" altLang="zh-CN" sz="1900" b="0" dirty="0">
                <a:solidFill>
                  <a:srgbClr val="00B050"/>
                </a:solidFill>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900" b="0" dirty="0" err="1">
                <a:solidFill>
                  <a:srgbClr val="FFC000"/>
                </a:solidFill>
                <a:latin typeface="Calibri" panose="020F0502020204030204" pitchFamily="34" charset="0"/>
                <a:cs typeface="Calibri" panose="020F0502020204030204" pitchFamily="34" charset="0"/>
              </a:rPr>
              <a:t>Motozuka</a:t>
            </a:r>
            <a:r>
              <a:rPr lang="en-US" altLang="zh-CN" sz="1900" b="0" dirty="0">
                <a:solidFill>
                  <a:srgbClr val="FFC000"/>
                </a:solidFill>
                <a:latin typeface="Calibri" panose="020F0502020204030204" pitchFamily="34" charset="0"/>
                <a:cs typeface="Calibri" panose="020F0502020204030204" pitchFamily="34" charset="0"/>
              </a:rPr>
              <a:t> (Panasonic</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11-21/1526, D2-0-comment-resolution-of-miscellaneous-cids,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11-21/1527, </a:t>
            </a:r>
            <a:r>
              <a:rPr lang="en-US" altLang="zh-CN" sz="1900" b="0" dirty="0" smtClean="0">
                <a:solidFill>
                  <a:srgbClr val="00B050"/>
                </a:solidFill>
                <a:latin typeface="Calibri" panose="020F0502020204030204" pitchFamily="34" charset="0"/>
                <a:cs typeface="Calibri" panose="020F0502020204030204" pitchFamily="34" charset="0"/>
              </a:rPr>
              <a:t>D2-0-comment-resolution-for-overview-of-the-ppdu-encoding-process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11-21/1528</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D2-0-comment-resolution-for-section-mathematical-description-of-signals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11-21/1529</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D2-0-comment-resolution-for-data-field, </a:t>
            </a:r>
            <a:r>
              <a:rPr lang="en-US" altLang="zh-CN" sz="1900" b="0" dirty="0" err="1" smtClean="0">
                <a:solidFill>
                  <a:srgbClr val="00B050"/>
                </a:solidFill>
                <a:latin typeface="Calibri" panose="020F0502020204030204" pitchFamily="34" charset="0"/>
                <a:cs typeface="Calibri" panose="020F0502020204030204" pitchFamily="34" charset="0"/>
              </a:rPr>
              <a:t>Rui</a:t>
            </a:r>
            <a:r>
              <a:rPr lang="en-US" altLang="zh-CN" sz="1900" b="0" dirty="0" smtClean="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a:solidFill>
                  <a:schemeClr val="tx1"/>
                </a:solidFill>
                <a:latin typeface="Calibri" panose="020F0502020204030204" pitchFamily="34" charset="0"/>
                <a:cs typeface="Calibri" panose="020F0502020204030204" pitchFamily="34" charset="0"/>
              </a:rPr>
              <a:t>11-21/1530, d2-0-cr-for-receive-specification, </a:t>
            </a:r>
            <a:r>
              <a:rPr lang="en-US" altLang="zh-CN" sz="1900" b="0" dirty="0" err="1">
                <a:solidFill>
                  <a:schemeClr val="tx1"/>
                </a:solidFill>
                <a:latin typeface="Calibri" panose="020F0502020204030204" pitchFamily="34" charset="0"/>
                <a:cs typeface="Calibri" panose="020F0502020204030204" pitchFamily="34" charset="0"/>
              </a:rPr>
              <a:t>Rui</a:t>
            </a:r>
            <a:r>
              <a:rPr lang="en-US" altLang="zh-CN" sz="1900" b="0" dirty="0">
                <a:solidFill>
                  <a:schemeClr val="tx1"/>
                </a:solidFill>
                <a:latin typeface="Calibri" panose="020F0502020204030204" pitchFamily="34" charset="0"/>
                <a:cs typeface="Calibri" panose="020F0502020204030204" pitchFamily="34" charset="0"/>
              </a:rPr>
              <a:t> Cao (</a:t>
            </a:r>
            <a:r>
              <a:rPr lang="en-US" altLang="zh-CN" sz="1900" b="0" dirty="0" smtClean="0">
                <a:solidFill>
                  <a:schemeClr val="tx1"/>
                </a:solidFill>
                <a:latin typeface="Calibri" panose="020F0502020204030204" pitchFamily="34" charset="0"/>
                <a:cs typeface="Calibri" panose="020F0502020204030204" pitchFamily="34" charset="0"/>
              </a:rPr>
              <a:t>NXP)</a:t>
            </a:r>
            <a:endParaRPr lang="en-US" altLang="zh-CN" sz="1900" b="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314416"/>
            <a:ext cx="9927590" cy="523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(11-19/2045r13)</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dirty="0" err="1" smtClean="0">
                <a:solidFill>
                  <a:srgbClr val="FFC000"/>
                </a:solidFill>
                <a:latin typeface="Calibri" panose="020F0502020204030204" pitchFamily="34" charset="0"/>
                <a:cs typeface="Calibri" panose="020F0502020204030204" pitchFamily="34" charset="0"/>
              </a:rPr>
              <a:t>InterDigital</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11-21/1374r1, </a:t>
            </a:r>
            <a:r>
              <a:rPr lang="en-US" altLang="zh-CN" sz="2100" dirty="0">
                <a:solidFill>
                  <a:srgbClr val="00B050"/>
                </a:solidFill>
                <a:latin typeface="Calibri" panose="020F0502020204030204" pitchFamily="34" charset="0"/>
                <a:cs typeface="Calibri" panose="020F0502020204030204" pitchFamily="34" charset="0"/>
              </a:rPr>
              <a:t>Clause 6 comment resolution for LB-254, Joseph Levy (</a:t>
            </a:r>
            <a:r>
              <a:rPr lang="en-US" altLang="zh-CN" sz="2100" dirty="0" err="1">
                <a:solidFill>
                  <a:srgbClr val="00B050"/>
                </a:solidFill>
                <a:latin typeface="Calibri" panose="020F0502020204030204" pitchFamily="34" charset="0"/>
                <a:cs typeface="Calibri" panose="020F0502020204030204" pitchFamily="34" charset="0"/>
              </a:rPr>
              <a:t>Interdigital</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11-21/13</a:t>
            </a:r>
            <a:r>
              <a:rPr lang="en-US" altLang="zh-CN" sz="2100" dirty="0">
                <a:solidFill>
                  <a:srgbClr val="00B050"/>
                </a:solidFill>
                <a:latin typeface="Calibri" panose="020F0502020204030204" pitchFamily="34" charset="0"/>
                <a:cs typeface="Calibri" panose="020F0502020204030204" pitchFamily="34" charset="0"/>
              </a:rPr>
              <a:t>47r2, </a:t>
            </a:r>
            <a:r>
              <a:rPr lang="zh-CN" altLang="zh-CN" sz="21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100" dirty="0">
                <a:solidFill>
                  <a:srgbClr val="00B050"/>
                </a:solidFill>
                <a:latin typeface="Calibri" panose="020F0502020204030204" pitchFamily="34" charset="0"/>
                <a:cs typeface="Calibri" panose="020F0502020204030204" pitchFamily="34" charset="0"/>
              </a:rPr>
              <a:t> , </a:t>
            </a:r>
            <a:r>
              <a:rPr lang="en-US" altLang="zh-CN" sz="2100" dirty="0" err="1">
                <a:solidFill>
                  <a:srgbClr val="00B050"/>
                </a:solidFill>
                <a:latin typeface="Calibri" panose="020F0502020204030204" pitchFamily="34" charset="0"/>
                <a:cs typeface="Calibri" panose="020F0502020204030204" pitchFamily="34" charset="0"/>
              </a:rPr>
              <a:t>Yujin</a:t>
            </a:r>
            <a:r>
              <a:rPr lang="en-US" altLang="zh-CN" sz="2100" dirty="0">
                <a:solidFill>
                  <a:srgbClr val="00B050"/>
                </a:solidFill>
                <a:latin typeface="Calibri" panose="020F0502020204030204" pitchFamily="34" charset="0"/>
                <a:cs typeface="Calibri" panose="020F0502020204030204" pitchFamily="34" charset="0"/>
              </a:rPr>
              <a:t> 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endParaRPr lang="zh-CN" altLang="zh-CN" sz="21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11-21/1465,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32.3.8.2 and 32.3.8.3 </a:t>
            </a:r>
            <a:r>
              <a:rPr lang="en-US" altLang="zh-CN" dirty="0">
                <a:solidFill>
                  <a:srgbClr val="00B050"/>
                </a:solidFill>
                <a:latin typeface="Calibri" panose="020F0502020204030204" pitchFamily="34" charset="0"/>
                <a:cs typeface="Calibri" panose="020F0502020204030204" pitchFamily="34" charset="0"/>
              </a:rPr>
              <a:t>NGV </a:t>
            </a:r>
            <a:r>
              <a:rPr lang="en-US" altLang="zh-CN" dirty="0" smtClean="0">
                <a:solidFill>
                  <a:srgbClr val="00B050"/>
                </a:solidFill>
                <a:latin typeface="Calibri" panose="020F0502020204030204" pitchFamily="34" charset="0"/>
                <a:cs typeface="Calibri" panose="020F0502020204030204" pitchFamily="34" charset="0"/>
              </a:rPr>
              <a:t>format preamble,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11-21/1466,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32.3.9.9 </a:t>
            </a:r>
            <a:r>
              <a:rPr lang="en-US" altLang="zh-CN" dirty="0" err="1" smtClean="0">
                <a:solidFill>
                  <a:srgbClr val="00B050"/>
                </a:solidFill>
                <a:latin typeface="Calibri" panose="020F0502020204030204" pitchFamily="34" charset="0"/>
                <a:cs typeface="Calibri" panose="020F0502020204030204" pitchFamily="34" charset="0"/>
              </a:rPr>
              <a:t>Midambles</a:t>
            </a:r>
            <a:r>
              <a:rPr lang="en-US" altLang="zh-CN" dirty="0" smtClean="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11-21/1467</a:t>
            </a:r>
            <a:r>
              <a:rPr lang="en-US" altLang="zh-CN" sz="2100" dirty="0">
                <a:solidFill>
                  <a:srgbClr val="00B050"/>
                </a:solidFill>
                <a:latin typeface="Calibri" panose="020F0502020204030204" pitchFamily="34" charset="0"/>
                <a:cs typeface="Calibri" panose="020F0502020204030204" pitchFamily="34" charset="0"/>
              </a:rPr>
              <a:t>, </a:t>
            </a:r>
            <a:r>
              <a:rPr lang="en-US" altLang="zh-CN" sz="2100" dirty="0" smtClean="0">
                <a:solidFill>
                  <a:srgbClr val="00B050"/>
                </a:solidFill>
                <a:latin typeface="Calibri" panose="020F0502020204030204" pitchFamily="34" charset="0"/>
                <a:cs typeface="Calibri" panose="020F0502020204030204" pitchFamily="34" charset="0"/>
              </a:rPr>
              <a:t>resolutions-to-editorial-comments-part-4, </a:t>
            </a:r>
            <a:r>
              <a:rPr lang="en-US" altLang="zh-CN" sz="2100" dirty="0" err="1" smtClean="0">
                <a:solidFill>
                  <a:srgbClr val="00B050"/>
                </a:solidFill>
                <a:latin typeface="Calibri" panose="020F0502020204030204" pitchFamily="34" charset="0"/>
                <a:cs typeface="Calibri" panose="020F0502020204030204" pitchFamily="34" charset="0"/>
              </a:rPr>
              <a:t>Yujin</a:t>
            </a:r>
            <a:r>
              <a:rPr lang="en-US" altLang="zh-CN" sz="2100" dirty="0" smtClean="0">
                <a:solidFill>
                  <a:srgbClr val="00B050"/>
                </a:solidFill>
                <a:latin typeface="Calibri" panose="020F0502020204030204" pitchFamily="34" charset="0"/>
                <a:cs typeface="Calibri" panose="020F0502020204030204" pitchFamily="34" charset="0"/>
              </a:rPr>
              <a:t> </a:t>
            </a:r>
            <a:r>
              <a:rPr lang="en-US" altLang="zh-CN" sz="2100" dirty="0">
                <a:solidFill>
                  <a:srgbClr val="00B050"/>
                </a:solidFill>
                <a:latin typeface="Calibri" panose="020F0502020204030204" pitchFamily="34" charset="0"/>
                <a:cs typeface="Calibri" panose="020F0502020204030204" pitchFamily="34" charset="0"/>
              </a:rPr>
              <a:t>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11-21/1479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11-21/1482, </a:t>
            </a:r>
            <a:r>
              <a:rPr lang="en-US" altLang="zh-CN" sz="2100" dirty="0">
                <a:solidFill>
                  <a:srgbClr val="FFC000"/>
                </a:solidFill>
                <a:latin typeface="Calibri" panose="020F0502020204030204" pitchFamily="34" charset="0"/>
                <a:cs typeface="Calibri" panose="020F0502020204030204" pitchFamily="34" charset="0"/>
              </a:rPr>
              <a:t>D2.0 CR clause 6 and 11 related to DMG and MLME, Hiroyuki </a:t>
            </a:r>
            <a:r>
              <a:rPr lang="en-US" altLang="zh-CN" sz="2100" dirty="0" err="1">
                <a:solidFill>
                  <a:srgbClr val="FFC000"/>
                </a:solidFill>
                <a:latin typeface="Calibri" panose="020F0502020204030204" pitchFamily="34" charset="0"/>
                <a:cs typeface="Calibri" panose="020F0502020204030204" pitchFamily="34" charset="0"/>
              </a:rPr>
              <a:t>Motozuka</a:t>
            </a:r>
            <a:r>
              <a:rPr lang="en-US" altLang="zh-CN" sz="21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mentor.ieee.org/802.11/dcn/21/11-21-1468-00-00bd-ieee-802-11bd-august-september-2021-tc-meeting-minutes.docx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Yujin</a:t>
            </a:r>
            <a:r>
              <a:rPr lang="en-US" altLang="zh-CN" dirty="0" smtClean="0"/>
              <a:t> Noh</a:t>
            </a:r>
          </a:p>
          <a:p>
            <a:endParaRPr lang="en-US" altLang="zh-CN" dirty="0"/>
          </a:p>
          <a:p>
            <a:r>
              <a:rPr lang="en-US" altLang="zh-CN" dirty="0" smtClean="0"/>
              <a:t>Approved unanimously</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2058 and </a:t>
            </a:r>
            <a:r>
              <a:rPr lang="en-US" altLang="zh-CN" sz="2100" dirty="0" smtClean="0">
                <a:latin typeface="Calibri" panose="020F0502020204030204" pitchFamily="34" charset="0"/>
                <a:cs typeface="Calibri" panose="020F0502020204030204" pitchFamily="34" charset="0"/>
              </a:rPr>
              <a:t>2059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11-21/1374r1</a:t>
            </a:r>
            <a:r>
              <a:rPr lang="en-US" altLang="zh-CN" dirty="0">
                <a:latin typeface="Calibri" panose="020F0502020204030204" pitchFamily="34" charset="0"/>
                <a:cs typeface="Calibri" panose="020F0502020204030204" pitchFamily="34" charset="0"/>
              </a:rPr>
              <a:t>, Clause 6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11-21/1347r2, </a:t>
            </a:r>
            <a:r>
              <a:rPr lang="zh-CN" altLang="zh-CN" dirty="0">
                <a:latin typeface="Calibri" panose="020F0502020204030204" pitchFamily="34" charset="0"/>
                <a:cs typeface="Calibri" panose="020F0502020204030204" pitchFamily="34" charset="0"/>
              </a:rPr>
              <a:t>Resolutions to 32.3.12 NGV transmit procedure</a:t>
            </a:r>
            <a:r>
              <a:rPr lang="en-US" altLang="zh-CN" dirty="0">
                <a:latin typeface="Calibri" panose="020F0502020204030204" pitchFamily="34" charset="0"/>
                <a:cs typeface="Calibri" panose="020F0502020204030204" pitchFamily="34" charset="0"/>
              </a:rPr>
              <a:t> ,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11-21/1465, Resolutions to 32.3.8.2 and 32.3.8.3 NGV 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11-21/1466, Resolutions to 32.3.9.9 </a:t>
            </a:r>
            <a:r>
              <a:rPr lang="en-US" altLang="zh-CN" dirty="0" err="1">
                <a:latin typeface="Calibri" panose="020F0502020204030204" pitchFamily="34" charset="0"/>
                <a:cs typeface="Calibri" panose="020F0502020204030204" pitchFamily="34" charset="0"/>
              </a:rPr>
              <a:t>Midambles</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11-21/1467, resolutions-to-editorial-comments-part-4,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en-GB" altLang="en-US" b="1" dirty="0" smtClean="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11-21/1414r3</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11-21/1415r2,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11-21/1374r1)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11-21/1374r1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2216, 2213, 2214, 2253, 2257, 2258, and </a:t>
            </a:r>
            <a:r>
              <a:rPr lang="en-US" altLang="zh-CN" sz="2100" b="0" dirty="0" smtClean="0">
                <a:latin typeface="Calibri" panose="020F0502020204030204" pitchFamily="34" charset="0"/>
                <a:cs typeface="Calibri" panose="020F0502020204030204" pitchFamily="34" charset="0"/>
              </a:rPr>
              <a:t>2269</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r>
              <a:rPr lang="en-US" altLang="zh-CN" sz="2100" b="0" dirty="0" smtClean="0">
                <a:latin typeface="Calibri" panose="020F0502020204030204" pitchFamily="34" charset="0"/>
                <a:cs typeface="Calibri" panose="020F0502020204030204" pitchFamily="34" charset="0"/>
              </a:rPr>
              <a:t>Note, CID# 2258 and 2269 are duplicated CIDs of CID#2257.</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94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11-21/1347r3)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2114 </a:t>
            </a:r>
            <a:r>
              <a:rPr lang="en-US" altLang="zh-CN" sz="2400" dirty="0" smtClean="0"/>
              <a:t>and </a:t>
            </a:r>
            <a:r>
              <a:rPr lang="en-US" altLang="zh-CN" sz="2400" dirty="0"/>
              <a:t>proposed </a:t>
            </a:r>
            <a:r>
              <a:rPr lang="en-US" altLang="zh-CN" sz="2400" dirty="0" smtClean="0"/>
              <a:t>modification to IEEE P802.11bd D2.0 as in 11-21/1347r3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008641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11-21/1465r0)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11-21/1465r0</a:t>
            </a:r>
            <a:r>
              <a:rPr lang="zh-CN" altLang="en-US" sz="2400" dirty="0" smtClean="0">
                <a:sym typeface="+mn-ea"/>
              </a:rPr>
              <a:t>?</a:t>
            </a:r>
            <a:endParaRPr lang="zh-CN" altLang="en-US" sz="2400" dirty="0">
              <a:sym typeface="+mn-ea"/>
            </a:endParaRPr>
          </a:p>
          <a:p>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2186, 2095, 2096, 2097, 2099, 2100, 2101, 2041, 2192, </a:t>
            </a:r>
            <a:r>
              <a:rPr lang="en-GB" altLang="zh-CN" sz="2100" b="0" dirty="0" smtClean="0">
                <a:latin typeface="Calibri" panose="020F0502020204030204" pitchFamily="34" charset="0"/>
                <a:cs typeface="Calibri" panose="020F0502020204030204" pitchFamily="34" charset="0"/>
              </a:rPr>
              <a:t>2102, 2042</a:t>
            </a:r>
            <a:r>
              <a:rPr lang="en-GB" altLang="zh-CN" sz="2100" b="0" dirty="0">
                <a:latin typeface="Calibri" panose="020F0502020204030204" pitchFamily="34" charset="0"/>
                <a:cs typeface="Calibri" panose="020F0502020204030204" pitchFamily="34" charset="0"/>
              </a:rPr>
              <a:t>, 2103, 2193, and 2104</a:t>
            </a:r>
            <a:endParaRPr lang="zh-CN" altLang="zh-CN" sz="2100" b="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3165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11-21/1466r0)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2108 </a:t>
            </a:r>
            <a:r>
              <a:rPr lang="en-US" altLang="zh-CN" sz="2400" dirty="0" smtClean="0"/>
              <a:t>and </a:t>
            </a:r>
            <a:r>
              <a:rPr lang="en-US" altLang="zh-CN" sz="2400" dirty="0"/>
              <a:t>proposed </a:t>
            </a:r>
            <a:r>
              <a:rPr lang="en-US" altLang="zh-CN" sz="2400" dirty="0" smtClean="0"/>
              <a:t>modification to IEEE P802.11bd D2.0 as in 11-21/1466r0</a:t>
            </a:r>
            <a:r>
              <a:rPr lang="zh-CN" altLang="en-US" sz="2400" dirty="0" smtClean="0">
                <a:sym typeface="+mn-ea"/>
              </a:rPr>
              <a:t>?</a:t>
            </a:r>
            <a:endParaRPr lang="zh-CN" altLang="en-US" sz="2400" dirty="0">
              <a:sym typeface="+mn-ea"/>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74330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11-21/1467r2)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11-21/1467r2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2091 and 2224</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41854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11-21/1522r2</a:t>
            </a:r>
            <a:r>
              <a:rPr lang="en-US" altLang="zh-CN" dirty="0">
                <a:solidFill>
                  <a:srgbClr val="00B050"/>
                </a:solidFill>
                <a:latin typeface="Calibri" panose="020F0502020204030204" pitchFamily="34" charset="0"/>
                <a:cs typeface="Calibri" panose="020F0502020204030204" pitchFamily="34" charset="0"/>
              </a:rPr>
              <a:t>, lb254 comment resolution clauses 31.1-31.6-32.1.1, John Kenney (Toyota)</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11-21/1479r0,</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11-21/1480r1, </a:t>
            </a:r>
            <a:r>
              <a:rPr lang="en-US" altLang="zh-CN" dirty="0">
                <a:solidFill>
                  <a:srgbClr val="00B050"/>
                </a:solidFill>
                <a:latin typeface="Calibri" panose="020F0502020204030204" pitchFamily="34" charset="0"/>
                <a:cs typeface="Calibri" panose="020F0502020204030204" pitchFamily="34" charset="0"/>
              </a:rPr>
              <a:t>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11-21/1481r2, </a:t>
            </a:r>
            <a:r>
              <a:rPr lang="en-US" altLang="zh-CN" dirty="0">
                <a:solidFill>
                  <a:srgbClr val="00B050"/>
                </a:solidFill>
                <a:latin typeface="Calibri" panose="020F0502020204030204" pitchFamily="34" charset="0"/>
                <a:cs typeface="Calibri" panose="020F0502020204030204" pitchFamily="34" charset="0"/>
              </a:rPr>
              <a:t>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a:t>
            </a:r>
            <a:r>
              <a:rPr lang="en-US" altLang="zh-CN" dirty="0" smtClean="0">
                <a:solidFill>
                  <a:srgbClr val="00B050"/>
                </a:solidFill>
                <a:latin typeface="Calibri" panose="020F0502020204030204" pitchFamily="34" charset="0"/>
                <a:cs typeface="Calibri" panose="020F0502020204030204" pitchFamily="34" charset="0"/>
              </a:rPr>
              <a:t>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11-21/1414r4</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r>
              <a:rPr lang="en-US" altLang="zh-CN" dirty="0" smtClean="0">
                <a:solidFill>
                  <a:srgbClr val="00B050"/>
                </a:solidFill>
                <a:latin typeface="Calibri" panose="020F0502020204030204" pitchFamily="34" charset="0"/>
                <a:cs typeface="Calibri" panose="020F0502020204030204" pitchFamily="34" charset="0"/>
              </a:rPr>
              <a:t>)</a:t>
            </a:r>
            <a:endParaRPr lang="en-US" altLang="zh-CN" dirty="0">
              <a:solidFill>
                <a:srgbClr val="00B050"/>
              </a:solidFill>
              <a:latin typeface="Calibri" panose="020F0502020204030204" pitchFamily="34" charset="0"/>
              <a:cs typeface="Calibri" panose="020F0502020204030204" pitchFamily="34" charset="0"/>
            </a:endParaRPr>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11-21/1415r2, D2.0 comment resolution </a:t>
            </a:r>
            <a:r>
              <a:rPr lang="en-US" altLang="zh-CN" dirty="0" err="1" smtClean="0">
                <a:solidFill>
                  <a:srgbClr val="00B050"/>
                </a:solidFill>
                <a:latin typeface="Calibri" panose="020F0502020204030204" pitchFamily="34" charset="0"/>
                <a:cs typeface="Calibri" panose="020F0502020204030204" pitchFamily="34" charset="0"/>
              </a:rPr>
              <a:t>subclause</a:t>
            </a:r>
            <a:r>
              <a:rPr lang="en-US" altLang="zh-CN" dirty="0" smtClean="0">
                <a:solidFill>
                  <a:srgbClr val="00B050"/>
                </a:solidFill>
                <a:latin typeface="Calibri" panose="020F0502020204030204" pitchFamily="34" charset="0"/>
                <a:cs typeface="Calibri" panose="020F0502020204030204" pitchFamily="34" charset="0"/>
              </a:rPr>
              <a:t> 5.2.4, </a:t>
            </a:r>
            <a:r>
              <a:rPr lang="en-US" altLang="zh-CN" dirty="0" err="1" smtClean="0">
                <a:solidFill>
                  <a:srgbClr val="00B050"/>
                </a:solidFill>
                <a:latin typeface="Calibri" panose="020F0502020204030204" pitchFamily="34" charset="0"/>
                <a:cs typeface="Calibri" panose="020F0502020204030204" pitchFamily="34" charset="0"/>
              </a:rPr>
              <a:t>Liwen</a:t>
            </a:r>
            <a:r>
              <a:rPr lang="en-US" altLang="zh-CN"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11-21/1526, D2-0-comment-resolution-of-miscellaneous-cids, </a:t>
            </a:r>
            <a:r>
              <a:rPr lang="en-US" altLang="zh-CN" dirty="0" err="1" smtClean="0">
                <a:solidFill>
                  <a:srgbClr val="00B050"/>
                </a:solidFill>
                <a:latin typeface="Calibri" panose="020F0502020204030204" pitchFamily="34" charset="0"/>
                <a:cs typeface="Calibri" panose="020F0502020204030204" pitchFamily="34" charset="0"/>
              </a:rPr>
              <a:t>Rui</a:t>
            </a:r>
            <a:r>
              <a:rPr lang="en-US" altLang="zh-CN"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11-21/1527</a:t>
            </a:r>
            <a:r>
              <a:rPr lang="en-US" altLang="zh-CN" dirty="0">
                <a:solidFill>
                  <a:srgbClr val="00B050"/>
                </a:solidFill>
                <a:latin typeface="Calibri" panose="020F0502020204030204" pitchFamily="34" charset="0"/>
                <a:cs typeface="Calibri" panose="020F0502020204030204" pitchFamily="34" charset="0"/>
              </a:rPr>
              <a:t>, D2-0-comment-resolution-for-overview-of-the-ppdu-encoding-process,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11-21/1528, D2-0-comment-resolution-for-section-mathematical-description-of-signals,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11-21/1529, D2-0-comment-resolution-for-data-field,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11-21/1522r2)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11-21/1522r2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2229, </a:t>
            </a:r>
            <a:r>
              <a:rPr lang="en-US" altLang="zh-CN" sz="2100" b="0" dirty="0">
                <a:latin typeface="Calibri" panose="020F0502020204030204" pitchFamily="34" charset="0"/>
                <a:cs typeface="Calibri" panose="020F0502020204030204" pitchFamily="34" charset="0"/>
              </a:rPr>
              <a:t>2089, </a:t>
            </a:r>
            <a:r>
              <a:rPr lang="en-GB" altLang="zh-CN" sz="2100" b="0" dirty="0">
                <a:latin typeface="Calibri" panose="020F0502020204030204" pitchFamily="34" charset="0"/>
                <a:cs typeface="Calibri" panose="020F0502020204030204" pitchFamily="34" charset="0"/>
              </a:rPr>
              <a:t>2003, 2004, 2024, 2025, 2090, 2172, 2173, 2228, 2231, and 2270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6521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11-21/1414r4</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2068, 2241 and 2248</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07159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11-21/1479r0)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3</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11-21/1479r0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2056, 2057 and 2073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1637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11-21/1480r1)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2148, 2150 and 2151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82482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11-21/1481r2)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11-21/1481r2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2062 and 2065</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195988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SPs</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11-21/1480r1,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r>
              <a:rPr lang="en-US" altLang="zh-CN" dirty="0" smtClean="0">
                <a:solidFill>
                  <a:srgbClr val="00B050"/>
                </a:solidFill>
                <a:latin typeface="Calibri" panose="020F0502020204030204" pitchFamily="34" charset="0"/>
                <a:cs typeface="Calibri" panose="020F0502020204030204" pitchFamily="34" charset="0"/>
              </a:rPr>
              <a:t>) [CID# 2000]</a:t>
            </a:r>
            <a:endParaRPr lang="en-US" altLang="zh-CN"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11-21/1415r2</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5.2.4,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11-21/1526, D2-0-comment-resolution-of-miscellaneous-cids,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11-21/1527, </a:t>
            </a:r>
            <a:r>
              <a:rPr lang="en-US" altLang="zh-CN" sz="2100" dirty="0">
                <a:solidFill>
                  <a:srgbClr val="00B050"/>
                </a:solidFill>
                <a:latin typeface="Calibri" panose="020F0502020204030204" pitchFamily="34" charset="0"/>
                <a:cs typeface="Calibri" panose="020F0502020204030204" pitchFamily="34" charset="0"/>
              </a:rPr>
              <a:t>D2-0-comment-resolution-for-overview-of-the-ppdu-encoding-process</a:t>
            </a:r>
            <a:r>
              <a:rPr lang="en-US" altLang="zh-CN" dirty="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11-21/1528, D2-0-comment-resolution-for-section-mathematical-description-of-signals,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11-21/1529, D2-0-comment-resolution-for-data-field,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r>
              <a:rPr lang="en-US" altLang="zh-CN" dirty="0" smtClean="0">
                <a:solidFill>
                  <a:srgbClr val="00B050"/>
                </a:solidFill>
                <a:latin typeface="Calibri" panose="020F0502020204030204" pitchFamily="34" charset="0"/>
                <a:cs typeface="Calibri" panose="020F0502020204030204" pitchFamily="34" charset="0"/>
              </a:rPr>
              <a:t>)</a:t>
            </a:r>
            <a:endParaRPr lang="en-GB" altLang="en-US"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CR </a:t>
            </a:r>
            <a:r>
              <a:rPr lang="en-GB" altLang="en-US" dirty="0" smtClean="0"/>
              <a:t>motions and approve the generation of D2.1</a:t>
            </a:r>
            <a:endParaRPr lang="en-GB" altLang="en-US" dirty="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11-21/1530, d2-0-cr-for-receive-specification,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11-21/1480r1)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2000 </a:t>
            </a:r>
            <a:r>
              <a:rPr lang="en-US" altLang="zh-CN" sz="2400" dirty="0" smtClean="0"/>
              <a:t>and </a:t>
            </a:r>
            <a:r>
              <a:rPr lang="en-US" altLang="zh-CN" sz="2400" dirty="0"/>
              <a:t>proposed </a:t>
            </a:r>
            <a:r>
              <a:rPr lang="en-US" altLang="zh-CN" sz="2400" dirty="0" smtClean="0"/>
              <a:t>modification to IEEE P802.11bd D2.0 as in 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264447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11-21/1415r3)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2141 and 2251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936553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11-21/1526r0)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2015, 2146, 2147, 2012, </a:t>
            </a:r>
            <a:r>
              <a:rPr lang="en-GB" altLang="zh-CN" sz="2100" b="0" dirty="0" smtClean="0">
                <a:latin typeface="Calibri" panose="020F0502020204030204" pitchFamily="34" charset="0"/>
                <a:cs typeface="Calibri" panose="020F0502020204030204" pitchFamily="34" charset="0"/>
              </a:rPr>
              <a:t>and 2013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88479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11-21/1527r0)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2005 </a:t>
            </a:r>
            <a:r>
              <a:rPr lang="en-US" altLang="zh-CN" sz="2400" dirty="0" smtClean="0"/>
              <a:t>and </a:t>
            </a:r>
            <a:r>
              <a:rPr lang="en-US" altLang="zh-CN" sz="2400" dirty="0"/>
              <a:t>proposed </a:t>
            </a:r>
            <a:r>
              <a:rPr lang="en-US" altLang="zh-CN" sz="2400" dirty="0" smtClean="0"/>
              <a:t>modification to IEEE P802.11bd D2.0 as in 11-21/1527r0</a:t>
            </a:r>
            <a:r>
              <a:rPr lang="zh-CN" altLang="en-US" sz="2400" dirty="0" smtClean="0">
                <a:sym typeface="+mn-ea"/>
              </a:rPr>
              <a:t>?</a:t>
            </a:r>
            <a:endParaRPr lang="zh-CN" altLang="en-US" sz="2400" dirty="0">
              <a:sym typeface="+mn-ea"/>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429058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11-21/1528r0)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11-21/1528r0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2183, 2006, </a:t>
            </a:r>
            <a:r>
              <a:rPr lang="en-GB" altLang="zh-CN" sz="2100" b="0" dirty="0" smtClean="0">
                <a:latin typeface="Calibri" panose="020F0502020204030204" pitchFamily="34" charset="0"/>
                <a:cs typeface="Calibri" panose="020F0502020204030204" pitchFamily="34" charset="0"/>
              </a:rPr>
              <a:t>and 2184</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945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 (CR, 11-21/1529r0)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11-21/1529r0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2043, 2044, 2009, 2195, 2045, 2196, 2046, </a:t>
            </a:r>
            <a:r>
              <a:rPr lang="en-GB" altLang="zh-CN" sz="2100" b="0" dirty="0" smtClean="0">
                <a:latin typeface="Calibri" panose="020F0502020204030204" pitchFamily="34" charset="0"/>
                <a:cs typeface="Calibri" panose="020F0502020204030204" pitchFamily="34" charset="0"/>
              </a:rPr>
              <a:t>and 2010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8815692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Teleconference Plan till Nov 802 Plenary Week</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
        <p:nvSpPr>
          <p:cNvPr id="7" name="内容占位符 2"/>
          <p:cNvSpPr>
            <a:spLocks noGrp="1"/>
          </p:cNvSpPr>
          <p:nvPr>
            <p:ph idx="1"/>
          </p:nvPr>
        </p:nvSpPr>
        <p:spPr>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12</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19</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26</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(Daylight Time)</a:t>
            </a: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9</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a:t>
            </a:r>
            <a:r>
              <a:rPr lang="en-US" altLang="zh-CN" sz="2400" dirty="0" smtClean="0">
                <a:solidFill>
                  <a:schemeClr val="tx1"/>
                </a:solidFill>
                <a:cs typeface="+mn-ea"/>
                <a:sym typeface="+mn-ea"/>
              </a:rPr>
              <a:t>10:00am </a:t>
            </a:r>
            <a:r>
              <a:rPr lang="en-US" altLang="zh-CN" sz="2400" dirty="0">
                <a:solidFill>
                  <a:schemeClr val="tx1"/>
                </a:solidFill>
                <a:cs typeface="+mn-ea"/>
                <a:sym typeface="+mn-ea"/>
              </a:rPr>
              <a:t>~ </a:t>
            </a:r>
            <a:r>
              <a:rPr lang="en-US" altLang="zh-CN" sz="2400" dirty="0" smtClean="0">
                <a:solidFill>
                  <a:schemeClr val="tx1"/>
                </a:solidFill>
                <a:cs typeface="+mn-ea"/>
                <a:sym typeface="+mn-ea"/>
              </a:rPr>
              <a:t>11:00am</a:t>
            </a:r>
            <a:r>
              <a:rPr lang="en-US" altLang="zh-CN" sz="2400" dirty="0">
                <a:solidFill>
                  <a:schemeClr val="tx1"/>
                </a:solidFill>
                <a:cs typeface="+mn-ea"/>
                <a:sym typeface="+mn-ea"/>
              </a:rPr>
              <a:t>,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(Standard Time)</a:t>
            </a:r>
            <a:endParaRPr lang="en-US" altLang="zh-CN" sz="2400" dirty="0">
              <a:solidFill>
                <a:schemeClr val="tx1"/>
              </a:solidFill>
              <a:cs typeface="+mn-ea"/>
              <a:sym typeface="+mn-ea"/>
            </a:endParaRPr>
          </a:p>
          <a:p>
            <a:pPr eaLnBrk="1" hangingPunct="1"/>
            <a:endParaRPr lang="en-US" altLang="zh-CN" sz="2400" dirty="0">
              <a:solidFill>
                <a:srgbClr val="00B050"/>
              </a:solidFill>
              <a:cs typeface="+mn-ea"/>
            </a:endParaRPr>
          </a:p>
        </p:txBody>
      </p:sp>
    </p:spTree>
    <p:extLst>
      <p:ext uri="{BB962C8B-B14F-4D97-AF65-F5344CB8AC3E}">
        <p14:creationId xmlns:p14="http://schemas.microsoft.com/office/powerpoint/2010/main" val="222153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to 184 CIDs which marked as “ready for motion” as in 11-21/1296r3</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				Seconded: </a:t>
            </a:r>
            <a:r>
              <a:rPr lang="en-US" altLang="zh-CN" sz="2400" b="1" dirty="0" err="1" smtClean="0">
                <a:latin typeface="Calibri" panose="020F0502020204030204" pitchFamily="34" charset="0"/>
                <a:cs typeface="Calibri" panose="020F0502020204030204" pitchFamily="34" charset="0"/>
              </a:rPr>
              <a:t>Rui</a:t>
            </a:r>
            <a:r>
              <a:rPr lang="en-US" altLang="zh-CN" sz="2400" b="1" dirty="0" smtClean="0">
                <a:latin typeface="Calibri" panose="020F0502020204030204" pitchFamily="34" charset="0"/>
                <a:cs typeface="Calibri" panose="020F0502020204030204" pitchFamily="34" charset="0"/>
              </a:rPr>
              <a:t> Cao</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D2.1)</a:t>
            </a:r>
            <a:endParaRPr lang="zh-CN" altLang="en-US" dirty="0"/>
          </a:p>
        </p:txBody>
      </p:sp>
      <p:sp>
        <p:nvSpPr>
          <p:cNvPr id="3" name="内容占位符 2"/>
          <p:cNvSpPr>
            <a:spLocks noGrp="1"/>
          </p:cNvSpPr>
          <p:nvPr>
            <p:ph idx="1"/>
          </p:nvPr>
        </p:nvSpPr>
        <p:spPr>
          <a:xfrm>
            <a:off x="914400" y="2286030"/>
            <a:ext cx="10361613" cy="4267088"/>
          </a:xfrm>
        </p:spPr>
        <p:txBody>
          <a:bodyPr>
            <a:normAutofit/>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tech editor </a:t>
            </a:r>
            <a:r>
              <a:rPr lang="en-US" altLang="zh-CN" sz="2400" dirty="0">
                <a:sym typeface="+mn-ea"/>
              </a:rPr>
              <a:t>to incorporate the approved comment resolutions </a:t>
            </a:r>
            <a:r>
              <a:rPr lang="en-US" altLang="zh-CN" sz="2400" dirty="0" smtClean="0">
                <a:sym typeface="+mn-ea"/>
              </a:rPr>
              <a:t>to generate IEEE P802.11bd D2.1</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				Seconded: Stephan Sand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173071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Discussion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LS from ITU-T</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CITS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mtClean="0"/>
              <a:t>SP</a:t>
            </a:r>
            <a:endParaRPr kumimoji="0" lang="en-GB" altLang="en-US" b="1" i="0" u="none" strike="noStrike" kern="1200" cap="none" spc="0" normalizeH="0" baseline="0" noProof="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Oct 12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92647</TotalTime>
  <Words>4760</Words>
  <Application>Microsoft Office PowerPoint</Application>
  <PresentationFormat>宽屏</PresentationFormat>
  <Paragraphs>865</Paragraphs>
  <Slides>65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65</vt:i4>
      </vt:variant>
    </vt:vector>
  </HeadingPairs>
  <TitlesOfParts>
    <vt:vector size="7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 (updated as suggested by WG chair)</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SP #1 (CR, 11-21/1374r1)</vt:lpstr>
      <vt:lpstr>SP #2 (CR, 11-21/1347r3)</vt:lpstr>
      <vt:lpstr>SP #3 (CR, 11-21/1465r0)</vt:lpstr>
      <vt:lpstr>SP #4 (CR, 11-21/1466r0)</vt:lpstr>
      <vt:lpstr>SP #5 (CR, 11-21/1467r2)</vt:lpstr>
      <vt:lpstr>IEEE 802.11 TGbd Teleconference During IEEE 802 Sep 2021 Interim</vt:lpstr>
      <vt:lpstr>PowerPoint 演示文稿</vt:lpstr>
      <vt:lpstr>PowerPoint 演示文稿</vt:lpstr>
      <vt:lpstr>SP #1 (CR, 11-21/1522r2)</vt:lpstr>
      <vt:lpstr>SP #2 (CR, 11-21/1414r4)</vt:lpstr>
      <vt:lpstr>SP #3 (CR, 11-21/1479r0)</vt:lpstr>
      <vt:lpstr>SP #4 (CR, 11-21/1480r1)</vt:lpstr>
      <vt:lpstr>SP #5 (CR, 11-21/1481r2)</vt:lpstr>
      <vt:lpstr>IEEE 802.11 TGbd Teleconference During IEEE 802 Sep 2021 Interim</vt:lpstr>
      <vt:lpstr>PowerPoint 演示文稿</vt:lpstr>
      <vt:lpstr>PowerPoint 演示文稿</vt:lpstr>
      <vt:lpstr>SP #1 (CR, 11-21/1480r1)</vt:lpstr>
      <vt:lpstr>SP #2 (CR, 11-21/1415r3)</vt:lpstr>
      <vt:lpstr>SP #3 (CR, 11-21/1526r0)</vt:lpstr>
      <vt:lpstr>SP #4 (CR, 11-21/1527r0)</vt:lpstr>
      <vt:lpstr>SP #5 (CR, 11-21/1528r0)</vt:lpstr>
      <vt:lpstr>SP #6 (CR, 11-21/1529r0)</vt:lpstr>
      <vt:lpstr>Proposed Teleconference Plan till Nov 802 Plenary Week</vt:lpstr>
      <vt:lpstr>Motion #1 (approval of Comment Resolutions)</vt:lpstr>
      <vt:lpstr>Motion #2 (approval of generation of D2.1)</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5148</cp:revision>
  <cp:lastPrinted>2014-11-04T15:04:00Z</cp:lastPrinted>
  <dcterms:created xsi:type="dcterms:W3CDTF">2007-04-17T18:10:00Z</dcterms:created>
  <dcterms:modified xsi:type="dcterms:W3CDTF">2021-10-09T02:19:42Z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