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1159" r:id="rId5"/>
    <p:sldId id="738" r:id="rId6"/>
    <p:sldId id="739" r:id="rId7"/>
    <p:sldId id="741" r:id="rId8"/>
    <p:sldId id="740" r:id="rId9"/>
    <p:sldId id="1061" r:id="rId10"/>
    <p:sldId id="1062" r:id="rId11"/>
    <p:sldId id="1063" r:id="rId12"/>
    <p:sldId id="742" r:id="rId13"/>
    <p:sldId id="793" r:id="rId14"/>
    <p:sldId id="833" r:id="rId15"/>
    <p:sldId id="753" r:id="rId16"/>
    <p:sldId id="885" r:id="rId17"/>
    <p:sldId id="935" r:id="rId18"/>
    <p:sldId id="1107" r:id="rId19"/>
    <p:sldId id="1148" r:id="rId20"/>
    <p:sldId id="1142" r:id="rId21"/>
    <p:sldId id="1143" r:id="rId22"/>
    <p:sldId id="1151" r:id="rId23"/>
    <p:sldId id="1150" r:id="rId24"/>
    <p:sldId id="1149" r:id="rId25"/>
    <p:sldId id="1152" r:id="rId26"/>
    <p:sldId id="1153" r:id="rId27"/>
    <p:sldId id="1040" r:id="rId28"/>
    <p:sldId id="1144" r:id="rId29"/>
    <p:sldId id="1099" r:id="rId30"/>
    <p:sldId id="1113" r:id="rId31"/>
    <p:sldId id="1154" r:id="rId32"/>
    <p:sldId id="1155" r:id="rId33"/>
    <p:sldId id="1156" r:id="rId34"/>
    <p:sldId id="1157" r:id="rId35"/>
    <p:sldId id="1158" r:id="rId36"/>
    <p:sldId id="1100" r:id="rId37"/>
    <p:sldId id="1145" r:id="rId38"/>
    <p:sldId id="1102" r:id="rId39"/>
    <p:sldId id="1160" r:id="rId40"/>
    <p:sldId id="1161" r:id="rId41"/>
    <p:sldId id="1162" r:id="rId42"/>
    <p:sldId id="1163" r:id="rId43"/>
    <p:sldId id="1164" r:id="rId44"/>
    <p:sldId id="1137" r:id="rId45"/>
    <p:sldId id="1146" r:id="rId46"/>
    <p:sldId id="1103" r:id="rId47"/>
    <p:sldId id="1165" r:id="rId48"/>
    <p:sldId id="1166" r:id="rId49"/>
    <p:sldId id="1167" r:id="rId50"/>
    <p:sldId id="1168" r:id="rId51"/>
    <p:sldId id="1169" r:id="rId52"/>
    <p:sldId id="1138" r:id="rId53"/>
    <p:sldId id="1147" r:id="rId54"/>
    <p:sldId id="1106" r:id="rId55"/>
    <p:sldId id="1126" r:id="rId56"/>
    <p:sldId id="1140" r:id="rId57"/>
    <p:sldId id="1141"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autoAdjust="0"/>
    <p:restoredTop sz="95405"/>
  </p:normalViewPr>
  <p:slideViewPr>
    <p:cSldViewPr showGuides="1">
      <p:cViewPr varScale="1">
        <p:scale>
          <a:sx n="81" d="100"/>
          <a:sy n="81" d="100"/>
        </p:scale>
        <p:origin x="136"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Aug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/1326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1468-00-00bd-ieee-802-11bd-august-september-2021-tc-meeting-minutes.docx" TargetMode="External"/><Relationship Id="rId2" Type="http://schemas.openxmlformats.org/officeDocument/2006/relationships/hyperlink" Target="https://mentor.ieee.org/802.11/dcn/21/11-21-1138-00-00bd-ieee-802-11bd-july-plenary-2021-tc-meeting-minute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lang="en-US" altLang="en-US" kern="0" dirty="0" smtClean="0"/>
              <a:t>Sep</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2021-08-10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97"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8" name="TextBox 6">
            <a:extLst>
              <a:ext uri="{FF2B5EF4-FFF2-40B4-BE49-F238E27FC236}">
                <a16:creationId xmlns:a16="http://schemas.microsoft.com/office/drawing/2014/main" xmlns=""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907667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Sep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Sep 7</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ET; </a:t>
            </a:r>
            <a:r>
              <a:rPr lang="en-US" altLang="zh-CN" sz="2400" dirty="0" err="1" smtClean="0">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Sep 14</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(Interim week)</a:t>
            </a:r>
            <a:endParaRPr lang="en-US" altLang="zh-CN" sz="2400" dirty="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Sep 15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17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a:t>
            </a:r>
            <a:r>
              <a:rPr lang="en-US" altLang="zh-CN" sz="2400" dirty="0">
                <a:solidFill>
                  <a:srgbClr val="00B050"/>
                </a:solidFill>
                <a:cs typeface="+mn-ea"/>
                <a:sym typeface="+mn-ea"/>
              </a:rPr>
              <a:t>Interim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Sep 28</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graphicFrame>
        <p:nvGraphicFramePr>
          <p:cNvPr id="6" name="表格 5"/>
          <p:cNvGraphicFramePr>
            <a:graphicFrameLocks noGrp="1"/>
          </p:cNvGraphicFramePr>
          <p:nvPr>
            <p:custDataLst>
              <p:tags r:id="rId1"/>
            </p:custDataLst>
            <p:extLst>
              <p:ext uri="{D42A27DB-BD31-4B8C-83A1-F6EECF244321}">
                <p14:modId xmlns:p14="http://schemas.microsoft.com/office/powerpoint/2010/main" val="551666189"/>
              </p:ext>
            </p:extLst>
          </p:nvPr>
        </p:nvGraphicFramePr>
        <p:xfrm>
          <a:off x="1447922" y="1600248"/>
          <a:ext cx="9637599" cy="466344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a:t>
                      </a:r>
                      <a:r>
                        <a:rPr lang="en-US" altLang="zh-CN" sz="1200" dirty="0" smtClean="0">
                          <a:solidFill>
                            <a:srgbClr val="0070C0"/>
                          </a:solidFill>
                        </a:rPr>
                        <a:t> 11-21/1303r4, </a:t>
                      </a:r>
                      <a:r>
                        <a:rPr lang="en-US" altLang="zh-CN" sz="1200" dirty="0" smtClean="0">
                          <a:solidFill>
                            <a:srgbClr val="0070C0"/>
                          </a:solidFill>
                        </a:rPr>
                        <a:t>11-21/1326r5</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11-19/2045r13 (D2.0)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a:t>
                      </a:r>
                      <a:r>
                        <a:rPr lang="en-US" altLang="zh-CN" sz="1200" dirty="0" smtClean="0">
                          <a:solidFill>
                            <a:srgbClr val="0070C0"/>
                          </a:solidFill>
                        </a:rPr>
                        <a:t>11-21/1296r2 </a:t>
                      </a:r>
                      <a:r>
                        <a:rPr lang="en-US" altLang="zh-CN" sz="1200" dirty="0" smtClean="0">
                          <a:solidFill>
                            <a:srgbClr val="0070C0"/>
                          </a:solidFill>
                        </a:rPr>
                        <a:t>(LB254)</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chemeClr val="tx1"/>
                </a:solidFill>
                <a:sym typeface="+mn-ea"/>
              </a:rPr>
              <a:t>Form </a:t>
            </a:r>
            <a:r>
              <a:rPr lang="en-US" altLang="en-US" sz="2000" kern="0" dirty="0" smtClean="0">
                <a:solidFill>
                  <a:schemeClr val="tx1"/>
                </a:solidFill>
                <a:sym typeface="+mn-ea"/>
              </a:rPr>
              <a:t>SA </a:t>
            </a:r>
            <a:r>
              <a:rPr lang="en-US" altLang="en-US" sz="2000" kern="0" dirty="0">
                <a:solidFill>
                  <a:schemeClr val="tx1"/>
                </a:solidFill>
                <a:sym typeface="+mn-ea"/>
              </a:rPr>
              <a:t>Ballot Pool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Nov 2021 (Try Sep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Jan 2022 (Try Nov 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Jan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1343</a:t>
            </a:r>
            <a:r>
              <a:rPr lang="en-US" altLang="zh-CN" sz="1600" dirty="0" smtClean="0">
                <a:solidFill>
                  <a:srgbClr val="00B050"/>
                </a:solidFill>
                <a:latin typeface="Calibri" panose="020F0502020204030204" pitchFamily="34" charset="0"/>
                <a:cs typeface="Calibri" panose="020F0502020204030204" pitchFamily="34" charset="0"/>
              </a:rPr>
              <a:t>r</a:t>
            </a:r>
            <a:r>
              <a:rPr lang="zh-CN" altLang="zh-CN" sz="1600" dirty="0" smtClean="0">
                <a:solidFill>
                  <a:srgbClr val="00B050"/>
                </a:solidFill>
                <a:latin typeface="Calibri" panose="020F0502020204030204" pitchFamily="34" charset="0"/>
                <a:cs typeface="Calibri" panose="020F0502020204030204" pitchFamily="34" charset="0"/>
              </a:rPr>
              <a:t>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32.3.5 NGV modulation and coding </a:t>
            </a:r>
            <a:r>
              <a:rPr lang="zh-CN" altLang="zh-CN" sz="1600" dirty="0" smtClean="0">
                <a:solidFill>
                  <a:srgbClr val="00B050"/>
                </a:solidFill>
                <a:latin typeface="Calibri" panose="020F0502020204030204" pitchFamily="34" charset="0"/>
                <a:cs typeface="Calibri" panose="020F0502020204030204" pitchFamily="34" charset="0"/>
              </a:rPr>
              <a:t>schemes</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a:t>
            </a:r>
            <a:r>
              <a:rPr lang="en-US" altLang="zh-CN" sz="1600" dirty="0" err="1" smtClean="0">
                <a:solidFill>
                  <a:srgbClr val="00B050"/>
                </a:solidFill>
                <a:latin typeface="Calibri" panose="020F0502020204030204" pitchFamily="34" charset="0"/>
                <a:cs typeface="Calibri" panose="020F0502020204030204" pitchFamily="34" charset="0"/>
              </a:rPr>
              <a:t>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Senscomm</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11-21-1344</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32.3.8.2 Non_NGV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11-21-1345</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32.3.8.3 NGV portion of NGV format </a:t>
            </a:r>
            <a:r>
              <a:rPr lang="zh-CN" altLang="zh-CN" sz="1600" dirty="0" smtClean="0">
                <a:solidFill>
                  <a:srgbClr val="00B050"/>
                </a:solidFill>
                <a:latin typeface="Calibri" panose="020F0502020204030204" pitchFamily="34" charset="0"/>
                <a:cs typeface="Calibri" panose="020F0502020204030204" pitchFamily="34" charset="0"/>
              </a:rPr>
              <a:t>preamble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11-21-1346</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32.3.10 Transmit </a:t>
            </a:r>
            <a:r>
              <a:rPr lang="zh-CN" altLang="zh-CN" sz="1600" dirty="0" smtClean="0">
                <a:solidFill>
                  <a:srgbClr val="00B050"/>
                </a:solidFill>
                <a:latin typeface="Calibri" panose="020F0502020204030204" pitchFamily="34" charset="0"/>
                <a:cs typeface="Calibri" panose="020F0502020204030204" pitchFamily="34" charset="0"/>
              </a:rPr>
              <a:t>specification</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11-21-1347</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32.3.12 NGV transmit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a:solidFill>
                  <a:srgbClr val="00B050"/>
                </a:solidFill>
                <a:latin typeface="Calibri" panose="020F0502020204030204" pitchFamily="34" charset="0"/>
                <a:cs typeface="Calibri" panose="020F0502020204030204" pitchFamily="34" charset="0"/>
              </a:rPr>
              <a:t>11-21-1349</a:t>
            </a:r>
            <a:r>
              <a:rPr lang="en-US" altLang="zh-CN" sz="1600" dirty="0">
                <a:solidFill>
                  <a:srgbClr val="00B050"/>
                </a:solidFill>
                <a:latin typeface="Calibri" panose="020F0502020204030204" pitchFamily="34" charset="0"/>
                <a:cs typeface="Calibri" panose="020F0502020204030204" pitchFamily="34" charset="0"/>
              </a:rPr>
              <a:t>r0, </a:t>
            </a:r>
            <a:r>
              <a:rPr lang="zh-CN" altLang="zh-CN" sz="1600" dirty="0">
                <a:solidFill>
                  <a:srgbClr val="00B050"/>
                </a:solidFill>
                <a:latin typeface="Calibri" panose="020F0502020204030204" pitchFamily="34" charset="0"/>
                <a:cs typeface="Calibri" panose="020F0502020204030204" pitchFamily="34" charset="0"/>
              </a:rPr>
              <a:t>Visio for 32.3.12 NGV transmit 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11-21-1348</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Resolutions </a:t>
            </a:r>
            <a:r>
              <a:rPr lang="zh-CN" altLang="zh-CN" sz="1600" dirty="0">
                <a:solidFill>
                  <a:srgbClr val="00B050"/>
                </a:solidFill>
                <a:latin typeface="Calibri" panose="020F0502020204030204" pitchFamily="34" charset="0"/>
                <a:cs typeface="Calibri" panose="020F0502020204030204" pitchFamily="34" charset="0"/>
              </a:rPr>
              <a:t>to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11-21-1350</a:t>
            </a:r>
            <a:r>
              <a:rPr lang="en-US" altLang="zh-CN" sz="1600" dirty="0" smtClean="0">
                <a:solidFill>
                  <a:srgbClr val="00B050"/>
                </a:solidFill>
                <a:latin typeface="Calibri" panose="020F0502020204030204" pitchFamily="34" charset="0"/>
                <a:cs typeface="Calibri" panose="020F0502020204030204" pitchFamily="34" charset="0"/>
              </a:rPr>
              <a:t>r0, </a:t>
            </a:r>
            <a:r>
              <a:rPr lang="zh-CN" altLang="zh-CN" sz="1600" dirty="0" smtClean="0">
                <a:solidFill>
                  <a:srgbClr val="00B050"/>
                </a:solidFill>
                <a:latin typeface="Calibri" panose="020F0502020204030204" pitchFamily="34" charset="0"/>
                <a:cs typeface="Calibri" panose="020F0502020204030204" pitchFamily="34" charset="0"/>
              </a:rPr>
              <a:t>Visio </a:t>
            </a:r>
            <a:r>
              <a:rPr lang="zh-CN" altLang="zh-CN" sz="1600" dirty="0">
                <a:solidFill>
                  <a:srgbClr val="00B050"/>
                </a:solidFill>
                <a:latin typeface="Calibri" panose="020F0502020204030204" pitchFamily="34" charset="0"/>
                <a:cs typeface="Calibri" panose="020F0502020204030204" pitchFamily="34" charset="0"/>
              </a:rPr>
              <a:t>for 32.3.13 NGV receive </a:t>
            </a:r>
            <a:r>
              <a:rPr lang="zh-CN" altLang="zh-CN" sz="1600" dirty="0" smtClean="0">
                <a:solidFill>
                  <a:srgbClr val="00B050"/>
                </a:solidFill>
                <a:latin typeface="Calibri" panose="020F0502020204030204" pitchFamily="34" charset="0"/>
                <a:cs typeface="Calibri" panose="020F0502020204030204" pitchFamily="34" charset="0"/>
              </a:rPr>
              <a:t>procedure</a:t>
            </a:r>
            <a:r>
              <a:rPr lang="en-US" altLang="zh-CN" sz="1600" dirty="0">
                <a:solidFill>
                  <a:srgbClr val="00B050"/>
                </a:solidFill>
                <a:latin typeface="Calibri" panose="020F0502020204030204" pitchFamily="34" charset="0"/>
                <a:cs typeface="Calibri" panose="020F0502020204030204" pitchFamily="34" charset="0"/>
              </a:rPr>
              <a:t> ,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Senscomm</a:t>
            </a:r>
            <a:r>
              <a:rPr lang="en-US" altLang="zh-CN" sz="1600" dirty="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11-21/1371r0, CID 2124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11-21/1373r0, CID 2164 resolution for LB-254, Joseph Levy (</a:t>
            </a:r>
            <a:r>
              <a:rPr lang="en-US" altLang="zh-CN" sz="1600" dirty="0" err="1">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11-21/1389r0, LB254 comment resolution clause 32.3.15,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11-21/1390r0,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NGV ranging NDP format, Stephan Sand (DLR)</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11-21/1391r0, </a:t>
            </a:r>
            <a:r>
              <a:rPr lang="en-US" altLang="zh-CN" sz="1600" dirty="0" err="1" smtClean="0">
                <a:solidFill>
                  <a:srgbClr val="00B050"/>
                </a:solidFill>
                <a:latin typeface="Calibri" panose="020F0502020204030204" pitchFamily="34" charset="0"/>
                <a:cs typeface="Calibri" panose="020F0502020204030204" pitchFamily="34" charset="0"/>
              </a:rPr>
              <a:t>visio</a:t>
            </a:r>
            <a:r>
              <a:rPr lang="en-US" altLang="zh-CN" sz="1600" dirty="0" smtClean="0">
                <a:solidFill>
                  <a:srgbClr val="00B050"/>
                </a:solidFill>
                <a:latin typeface="Calibri" panose="020F0502020204030204" pitchFamily="34" charset="0"/>
                <a:cs typeface="Calibri" panose="020F0502020204030204" pitchFamily="34" charset="0"/>
              </a:rPr>
              <a:t> for 32.3.15 example of NGV-LTF, Stephan Sand (DLR)</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
        <p:nvSpPr>
          <p:cNvPr id="7" name="文本占位符 2"/>
          <p:cNvSpPr>
            <a:spLocks noGrp="1"/>
          </p:cNvSpPr>
          <p:nvPr>
            <p:ph type="body" idx="1"/>
          </p:nvPr>
        </p:nvSpPr>
        <p:spPr>
          <a:xfrm>
            <a:off x="943945" y="1830388"/>
            <a:ext cx="10446367" cy="4570334"/>
          </a:xfrm>
        </p:spPr>
        <p:txBody>
          <a:bodyPr>
            <a:normAutofit fontScale="85000" lnSpcReduction="10000"/>
          </a:bodyPr>
          <a:lstStyle/>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11-21-1412-00-00bd--D2.0 comment resolution subclause 31.6</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11-21-1413-0</a:t>
            </a:r>
            <a:r>
              <a:rPr lang="en-US" altLang="zh-CN" sz="1900" b="0" dirty="0" smtClean="0">
                <a:solidFill>
                  <a:srgbClr val="FFC000"/>
                </a:solidFill>
                <a:latin typeface="Calibri" panose="020F0502020204030204" pitchFamily="34" charset="0"/>
                <a:cs typeface="Calibri" panose="020F0502020204030204" pitchFamily="34" charset="0"/>
              </a:rPr>
              <a:t>2</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10</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smtClean="0">
                <a:solidFill>
                  <a:srgbClr val="FFC000"/>
                </a:solidFill>
                <a:latin typeface="Calibri" panose="020F0502020204030204" pitchFamily="34" charset="0"/>
                <a:cs typeface="Calibri" panose="020F0502020204030204" pitchFamily="34" charset="0"/>
              </a:rPr>
              <a:t>11-21-1414-0</a:t>
            </a:r>
            <a:r>
              <a:rPr lang="en-US" altLang="zh-CN" sz="1900" b="0" dirty="0" smtClean="0">
                <a:solidFill>
                  <a:srgbClr val="FFC000"/>
                </a:solidFill>
                <a:latin typeface="Calibri" panose="020F0502020204030204" pitchFamily="34" charset="0"/>
                <a:cs typeface="Calibri" panose="020F0502020204030204" pitchFamily="34" charset="0"/>
              </a:rPr>
              <a:t>1</a:t>
            </a:r>
            <a:r>
              <a:rPr lang="zh-CN" altLang="zh-CN" sz="1900" b="0" dirty="0" smtClean="0">
                <a:solidFill>
                  <a:srgbClr val="FFC000"/>
                </a:solidFill>
                <a:latin typeface="Calibri" panose="020F0502020204030204" pitchFamily="34" charset="0"/>
                <a:cs typeface="Calibri" panose="020F0502020204030204" pitchFamily="34" charset="0"/>
              </a:rPr>
              <a:t>-00bd-</a:t>
            </a:r>
            <a:r>
              <a:rPr lang="zh-CN" altLang="zh-CN" sz="1900" b="0" dirty="0">
                <a:solidFill>
                  <a:srgbClr val="FFC000"/>
                </a:solidFill>
                <a:latin typeface="Calibri" panose="020F0502020204030204" pitchFamily="34" charset="0"/>
                <a:cs typeface="Calibri" panose="020F0502020204030204" pitchFamily="34" charset="0"/>
              </a:rPr>
              <a:t>-D2.0 comment resolution subclause 5.2.3</a:t>
            </a:r>
            <a:r>
              <a:rPr lang="en-US" altLang="zh-CN" sz="1900" b="0" dirty="0">
                <a:solidFill>
                  <a:srgbClr val="FFC000"/>
                </a:solidFill>
                <a:latin typeface="Calibri" panose="020F0502020204030204" pitchFamily="34" charset="0"/>
                <a:cs typeface="Calibri" panose="020F0502020204030204" pitchFamily="34" charset="0"/>
              </a:rPr>
              <a:t>, </a:t>
            </a:r>
            <a:r>
              <a:rPr lang="en-US" altLang="zh-CN" sz="1900" b="0" dirty="0" err="1">
                <a:solidFill>
                  <a:srgbClr val="FFC000"/>
                </a:solidFill>
                <a:latin typeface="Calibri" panose="020F0502020204030204" pitchFamily="34" charset="0"/>
                <a:cs typeface="Calibri" panose="020F0502020204030204" pitchFamily="34" charset="0"/>
              </a:rPr>
              <a:t>Liwen</a:t>
            </a:r>
            <a:r>
              <a:rPr lang="en-US" altLang="zh-CN" sz="1900" b="0" dirty="0">
                <a:solidFill>
                  <a:srgbClr val="FFC000"/>
                </a:solidFill>
                <a:latin typeface="Calibri" panose="020F0502020204030204" pitchFamily="34" charset="0"/>
                <a:cs typeface="Calibri" panose="020F0502020204030204" pitchFamily="34" charset="0"/>
              </a:rPr>
              <a:t> Chu (NXP)</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11-21-1415-00-00bd--D2.0 comment resolution subclause 5.2.4</a:t>
            </a:r>
            <a:r>
              <a:rPr lang="en-US" altLang="zh-CN" sz="1900" b="0" dirty="0">
                <a:solidFill>
                  <a:srgbClr val="00B050"/>
                </a:solidFill>
                <a:latin typeface="Calibri" panose="020F0502020204030204" pitchFamily="34" charset="0"/>
                <a:cs typeface="Calibri" panose="020F0502020204030204" pitchFamily="34" charset="0"/>
              </a:rPr>
              <a:t>, </a:t>
            </a:r>
            <a:r>
              <a:rPr lang="en-US" altLang="zh-CN" sz="1900" b="0" dirty="0" err="1">
                <a:solidFill>
                  <a:srgbClr val="00B050"/>
                </a:solidFill>
                <a:latin typeface="Calibri" panose="020F0502020204030204" pitchFamily="34" charset="0"/>
                <a:cs typeface="Calibri" panose="020F0502020204030204" pitchFamily="34" charset="0"/>
              </a:rPr>
              <a:t>Liwen</a:t>
            </a:r>
            <a:r>
              <a:rPr lang="en-US" altLang="zh-CN" sz="1900" b="0" dirty="0">
                <a:solidFill>
                  <a:srgbClr val="00B050"/>
                </a:solidFill>
                <a:latin typeface="Calibri" panose="020F0502020204030204" pitchFamily="34" charset="0"/>
                <a:cs typeface="Calibri" panose="020F0502020204030204" pitchFamily="34" charset="0"/>
              </a:rPr>
              <a:t> Chu (NXP)</a:t>
            </a:r>
          </a:p>
          <a:p>
            <a:pPr marL="499745" indent="-342900" algn="just">
              <a:buFontTx/>
              <a:buChar char="•"/>
              <a:defRPr/>
            </a:pPr>
            <a:r>
              <a:rPr lang="zh-CN" altLang="zh-CN" sz="1900" b="0" dirty="0">
                <a:solidFill>
                  <a:srgbClr val="00B050"/>
                </a:solidFill>
                <a:latin typeface="Calibri" panose="020F0502020204030204" pitchFamily="34" charset="0"/>
                <a:cs typeface="Calibri" panose="020F0502020204030204" pitchFamily="34" charset="0"/>
              </a:rPr>
              <a:t>11-21-1</a:t>
            </a:r>
            <a:r>
              <a:rPr lang="en-US" altLang="zh-CN" sz="1900" b="0" dirty="0">
                <a:solidFill>
                  <a:srgbClr val="00B050"/>
                </a:solidFill>
                <a:latin typeface="Calibri" panose="020F0502020204030204" pitchFamily="34" charset="0"/>
                <a:cs typeface="Calibri" panose="020F0502020204030204" pitchFamily="34" charset="0"/>
              </a:rPr>
              <a:t>404r0, Resolutions to Editorial Comments Part 1, </a:t>
            </a:r>
            <a:r>
              <a:rPr lang="en-US" altLang="zh-CN" sz="1900" b="0" dirty="0" err="1">
                <a:solidFill>
                  <a:srgbClr val="00B050"/>
                </a:solidFill>
                <a:latin typeface="Calibri" panose="020F0502020204030204" pitchFamily="34" charset="0"/>
                <a:cs typeface="Calibri" panose="020F0502020204030204" pitchFamily="34" charset="0"/>
              </a:rPr>
              <a:t>Yujin</a:t>
            </a:r>
            <a:r>
              <a:rPr lang="en-US" altLang="zh-CN" sz="1900" b="0" dirty="0">
                <a:solidFill>
                  <a:srgbClr val="00B050"/>
                </a:solidFill>
                <a:latin typeface="Calibri" panose="020F0502020204030204" pitchFamily="34" charset="0"/>
                <a:cs typeface="Calibri" panose="020F0502020204030204" pitchFamily="34" charset="0"/>
              </a:rPr>
              <a:t> Noh (</a:t>
            </a:r>
            <a:r>
              <a:rPr lang="en-US" altLang="zh-CN" sz="1900" b="0" dirty="0" err="1">
                <a:solidFill>
                  <a:srgbClr val="00B050"/>
                </a:solidFill>
                <a:latin typeface="Calibri" panose="020F0502020204030204" pitchFamily="34" charset="0"/>
                <a:cs typeface="Calibri" panose="020F0502020204030204" pitchFamily="34" charset="0"/>
              </a:rPr>
              <a:t>Senscomm</a:t>
            </a:r>
            <a:r>
              <a:rPr lang="en-US" altLang="zh-CN" sz="1900" b="0" dirty="0">
                <a:solidFill>
                  <a:srgbClr val="00B050"/>
                </a:solidFill>
                <a:latin typeface="Calibri" panose="020F0502020204030204" pitchFamily="34" charset="0"/>
                <a:cs typeface="Calibri" panose="020F0502020204030204" pitchFamily="34" charset="0"/>
              </a:rPr>
              <a:t>)</a:t>
            </a:r>
            <a:endParaRPr lang="zh-CN" altLang="zh-CN" sz="1900" b="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a:solidFill>
                  <a:srgbClr val="FFC000"/>
                </a:solidFill>
                <a:latin typeface="Calibri" panose="020F0502020204030204" pitchFamily="34" charset="0"/>
                <a:cs typeface="Calibri" panose="020F0502020204030204" pitchFamily="34" charset="0"/>
              </a:rPr>
              <a:t>)</a:t>
            </a:r>
            <a:endParaRPr lang="zh-CN" altLang="zh-CN" sz="1900" b="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zh-CN" altLang="zh-CN" sz="1900" b="0" dirty="0">
                <a:solidFill>
                  <a:srgbClr val="FFC000"/>
                </a:solidFill>
                <a:latin typeface="Calibri" panose="020F0502020204030204" pitchFamily="34" charset="0"/>
                <a:cs typeface="Calibri" panose="020F0502020204030204" pitchFamily="34" charset="0"/>
              </a:rPr>
              <a:t>11-21-1</a:t>
            </a:r>
            <a:r>
              <a:rPr lang="en-US" altLang="zh-CN" sz="1900" b="0"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sz="1900" b="0" dirty="0" err="1">
                <a:solidFill>
                  <a:srgbClr val="FFC000"/>
                </a:solidFill>
                <a:latin typeface="Calibri" panose="020F0502020204030204" pitchFamily="34" charset="0"/>
                <a:cs typeface="Calibri" panose="020F0502020204030204" pitchFamily="34" charset="0"/>
              </a:rPr>
              <a:t>Yujin</a:t>
            </a:r>
            <a:r>
              <a:rPr lang="en-US" altLang="zh-CN" sz="1900" b="0" dirty="0">
                <a:solidFill>
                  <a:srgbClr val="FFC000"/>
                </a:solidFill>
                <a:latin typeface="Calibri" panose="020F0502020204030204" pitchFamily="34" charset="0"/>
                <a:cs typeface="Calibri" panose="020F0502020204030204" pitchFamily="34" charset="0"/>
              </a:rPr>
              <a:t> Noh (</a:t>
            </a:r>
            <a:r>
              <a:rPr lang="en-US" altLang="zh-CN" sz="1900" b="0" dirty="0" err="1">
                <a:solidFill>
                  <a:srgbClr val="FFC000"/>
                </a:solidFill>
                <a:latin typeface="Calibri" panose="020F0502020204030204" pitchFamily="34" charset="0"/>
                <a:cs typeface="Calibri" panose="020F0502020204030204" pitchFamily="34" charset="0"/>
              </a:rPr>
              <a:t>Senscomm</a:t>
            </a:r>
            <a:r>
              <a:rPr lang="en-US" altLang="zh-CN" sz="1900" b="0" dirty="0" smtClean="0">
                <a:solidFill>
                  <a:srgbClr val="FFC00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11-21/1465, Resolutions to 32.3.8.2 and 32.3.8.3 NGV format preamble,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11-21/1466, Resolutions to 32.3.9.9 </a:t>
            </a:r>
            <a:r>
              <a:rPr lang="en-US" altLang="zh-CN" sz="1900" b="0" dirty="0" err="1">
                <a:latin typeface="Calibri" panose="020F0502020204030204" pitchFamily="34" charset="0"/>
                <a:cs typeface="Calibri" panose="020F0502020204030204" pitchFamily="34" charset="0"/>
              </a:rPr>
              <a:t>Midambles</a:t>
            </a:r>
            <a:r>
              <a:rPr lang="en-US" altLang="zh-CN" sz="1900" b="0" dirty="0">
                <a:latin typeface="Calibri" panose="020F0502020204030204" pitchFamily="34" charset="0"/>
                <a:cs typeface="Calibri" panose="020F0502020204030204" pitchFamily="34" charset="0"/>
              </a:rPr>
              <a:t>,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lgn="just">
              <a:buFontTx/>
              <a:buChar char="•"/>
              <a:defRPr/>
            </a:pPr>
            <a:r>
              <a:rPr lang="en-US" altLang="zh-CN" sz="1900" b="0" dirty="0">
                <a:latin typeface="Calibri" panose="020F0502020204030204" pitchFamily="34" charset="0"/>
                <a:cs typeface="Calibri" panose="020F0502020204030204" pitchFamily="34" charset="0"/>
              </a:rPr>
              <a:t>11-21/1467, Resolutions to 32.3.12 NGV transmit procedure, </a:t>
            </a:r>
            <a:r>
              <a:rPr lang="en-US" altLang="zh-CN" sz="1900" b="0" dirty="0" err="1">
                <a:latin typeface="Calibri" panose="020F0502020204030204" pitchFamily="34" charset="0"/>
                <a:cs typeface="Calibri" panose="020F0502020204030204" pitchFamily="34" charset="0"/>
              </a:rPr>
              <a:t>Yujin</a:t>
            </a:r>
            <a:r>
              <a:rPr lang="en-US" altLang="zh-CN" sz="1900" b="0" dirty="0">
                <a:latin typeface="Calibri" panose="020F0502020204030204" pitchFamily="34" charset="0"/>
                <a:cs typeface="Calibri" panose="020F0502020204030204" pitchFamily="34" charset="0"/>
              </a:rPr>
              <a:t> Noh (</a:t>
            </a:r>
            <a:r>
              <a:rPr lang="en-US" altLang="zh-CN" sz="1900" b="0" dirty="0" err="1">
                <a:latin typeface="Calibri" panose="020F0502020204030204" pitchFamily="34" charset="0"/>
                <a:cs typeface="Calibri" panose="020F0502020204030204" pitchFamily="34" charset="0"/>
              </a:rPr>
              <a:t>Senscomm</a:t>
            </a:r>
            <a:r>
              <a:rPr lang="en-US" altLang="zh-CN" sz="1900" b="0" dirty="0">
                <a:latin typeface="Calibri" panose="020F0502020204030204" pitchFamily="34" charset="0"/>
                <a:cs typeface="Calibri" panose="020F0502020204030204" pitchFamily="34" charset="0"/>
              </a:rPr>
              <a:t>)</a:t>
            </a:r>
          </a:p>
          <a:p>
            <a:pPr marL="499745" indent="-342900">
              <a:buFontTx/>
              <a:buChar char="•"/>
              <a:defRPr/>
            </a:pPr>
            <a:r>
              <a:rPr lang="en-US" altLang="zh-CN" sz="1900" b="0" dirty="0">
                <a:latin typeface="Calibri" panose="020F0502020204030204" pitchFamily="34" charset="0"/>
                <a:cs typeface="Calibri" panose="020F0502020204030204" pitchFamily="34" charset="0"/>
              </a:rPr>
              <a:t>11-21/1479 D2.0 CR </a:t>
            </a:r>
            <a:r>
              <a:rPr lang="en-US" altLang="zh-CN" sz="1900" b="0" dirty="0" err="1">
                <a:latin typeface="Calibri" panose="020F0502020204030204" pitchFamily="34" charset="0"/>
                <a:cs typeface="Calibri" panose="020F0502020204030204" pitchFamily="34" charset="0"/>
              </a:rPr>
              <a:t>subclauses</a:t>
            </a:r>
            <a:r>
              <a:rPr lang="en-US" altLang="zh-CN" sz="1900" b="0" dirty="0">
                <a:latin typeface="Calibri" panose="020F0502020204030204" pitchFamily="34" charset="0"/>
                <a:cs typeface="Calibri" panose="020F0502020204030204" pitchFamily="34" charset="0"/>
              </a:rPr>
              <a:t> 10.2.3.2, 10.23.2.9,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11-21/1480, D2.0 CR clause 9 and 31 related to DMG MAC,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 Stephan Sand (DLR)</a:t>
            </a:r>
          </a:p>
          <a:p>
            <a:pPr marL="499745" indent="-342900">
              <a:buFontTx/>
              <a:buChar char="•"/>
              <a:defRPr/>
            </a:pPr>
            <a:r>
              <a:rPr lang="en-US" altLang="zh-CN" sz="1900" b="0" dirty="0" smtClean="0">
                <a:latin typeface="Calibri" panose="020F0502020204030204" pitchFamily="34" charset="0"/>
                <a:cs typeface="Calibri" panose="020F0502020204030204" pitchFamily="34" charset="0"/>
              </a:rPr>
              <a:t>11-21/1481, D2.0</a:t>
            </a:r>
            <a:r>
              <a:rPr lang="en-US" altLang="zh-CN" sz="1900" b="0" dirty="0">
                <a:latin typeface="Calibri" panose="020F0502020204030204" pitchFamily="34" charset="0"/>
                <a:cs typeface="Calibri" panose="020F0502020204030204" pitchFamily="34" charset="0"/>
              </a:rPr>
              <a:t> CR clause 4 related to NGV STA definition and 60 GHz operation,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p>
          <a:p>
            <a:pPr marL="499745" indent="-342900">
              <a:buFontTx/>
              <a:buChar char="•"/>
              <a:defRPr/>
            </a:pPr>
            <a:r>
              <a:rPr lang="en-US" altLang="zh-CN" sz="1900" b="0" dirty="0">
                <a:latin typeface="Calibri" panose="020F0502020204030204" pitchFamily="34" charset="0"/>
                <a:cs typeface="Calibri" panose="020F0502020204030204" pitchFamily="34" charset="0"/>
              </a:rPr>
              <a:t>11-21/1482, D2.0 CR clause 6 and 11 related to DMG and MLME, Hiroyuki </a:t>
            </a:r>
            <a:r>
              <a:rPr lang="en-US" altLang="zh-CN" sz="1900" b="0" dirty="0" err="1">
                <a:latin typeface="Calibri" panose="020F0502020204030204" pitchFamily="34" charset="0"/>
                <a:cs typeface="Calibri" panose="020F0502020204030204" pitchFamily="34" charset="0"/>
              </a:rPr>
              <a:t>Motozuka</a:t>
            </a:r>
            <a:r>
              <a:rPr lang="en-US" altLang="zh-CN" sz="1900" b="0" dirty="0">
                <a:latin typeface="Calibri" panose="020F0502020204030204" pitchFamily="34" charset="0"/>
                <a:cs typeface="Calibri" panose="020F0502020204030204" pitchFamily="34" charset="0"/>
              </a:rPr>
              <a:t> (Panasonic</a:t>
            </a:r>
            <a:r>
              <a:rPr lang="en-US" altLang="zh-CN" sz="1900" b="0" dirty="0" smtClean="0">
                <a:latin typeface="Calibri" panose="020F0502020204030204" pitchFamily="34" charset="0"/>
                <a:cs typeface="Calibri" panose="020F0502020204030204" pitchFamily="34" charset="0"/>
              </a:rPr>
              <a:t>)</a:t>
            </a:r>
          </a:p>
          <a:p>
            <a:pPr marL="499745" indent="-342900">
              <a:buFontTx/>
              <a:buChar char="•"/>
              <a:defRPr/>
            </a:pPr>
            <a:r>
              <a:rPr lang="en-US" altLang="zh-CN" sz="1900" b="0" dirty="0" smtClean="0">
                <a:latin typeface="Calibri" panose="020F0502020204030204" pitchFamily="34" charset="0"/>
                <a:cs typeface="Calibri" panose="020F0502020204030204" pitchFamily="34" charset="0"/>
              </a:rPr>
              <a:t>11-21/1522, lb254 comment resolution clauses 31.1-31.6-32.1.1, John Kenney (Toyota)</a:t>
            </a:r>
            <a:endParaRPr lang="en-US" altLang="zh-CN" sz="1900" b="0" dirty="0">
              <a:latin typeface="Calibri" panose="020F0502020204030204" pitchFamily="34" charset="0"/>
              <a:cs typeface="Calibri" panose="020F0502020204030204" pitchFamily="34" charset="0"/>
            </a:endParaRPr>
          </a:p>
          <a:p>
            <a:pPr marL="800100" lvl="1" indent="-342900" algn="just">
              <a:buFontTx/>
              <a:buChar char="•"/>
              <a:defRPr/>
            </a:pPr>
            <a:endParaRPr lang="zh-CN"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sz="1600"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32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 for</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presented CRs</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a:buFontTx/>
              <a:buChar char="•"/>
              <a:defRPr/>
            </a:pPr>
            <a:r>
              <a:rPr lang="en-US" altLang="zh-CN" sz="2400" dirty="0">
                <a:solidFill>
                  <a:srgbClr val="00B050"/>
                </a:solidFill>
                <a:latin typeface="Calibri" panose="020F0502020204030204" pitchFamily="34" charset="0"/>
                <a:cs typeface="Calibri" panose="020F0502020204030204" pitchFamily="34" charset="0"/>
              </a:rPr>
              <a:t>11-21/1389r1, LB254 comment resolution clause 32.3.15, Stephan Sand (DLR)</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11-21-1411-00-00bd--D2.0 comment resolution subclause 31.2.1</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11-21-1412-0</a:t>
            </a:r>
            <a:r>
              <a:rPr lang="en-US" altLang="zh-CN" sz="2400" dirty="0" smtClean="0">
                <a:solidFill>
                  <a:srgbClr val="00B050"/>
                </a:solidFill>
                <a:latin typeface="Calibri" panose="020F0502020204030204" pitchFamily="34" charset="0"/>
                <a:cs typeface="Calibri" panose="020F0502020204030204" pitchFamily="34" charset="0"/>
              </a:rPr>
              <a:t>1</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31.6</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(CID 2171)</a:t>
            </a:r>
            <a:endParaRPr lang="zh-CN" altLang="zh-CN" sz="24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2400" dirty="0" smtClean="0">
                <a:solidFill>
                  <a:srgbClr val="00B050"/>
                </a:solidFill>
                <a:latin typeface="Calibri" panose="020F0502020204030204" pitchFamily="34" charset="0"/>
                <a:cs typeface="Calibri" panose="020F0502020204030204" pitchFamily="34" charset="0"/>
              </a:rPr>
              <a:t>11-21-1415-0</a:t>
            </a:r>
            <a:r>
              <a:rPr lang="en-US" altLang="zh-CN" sz="2400" dirty="0" smtClean="0">
                <a:solidFill>
                  <a:srgbClr val="00B050"/>
                </a:solidFill>
                <a:latin typeface="Calibri" panose="020F0502020204030204" pitchFamily="34" charset="0"/>
                <a:cs typeface="Calibri" panose="020F0502020204030204" pitchFamily="34" charset="0"/>
              </a:rPr>
              <a:t>0</a:t>
            </a:r>
            <a:r>
              <a:rPr lang="zh-CN" altLang="zh-CN" sz="2400" dirty="0" smtClean="0">
                <a:solidFill>
                  <a:srgbClr val="00B050"/>
                </a:solidFill>
                <a:latin typeface="Calibri" panose="020F0502020204030204" pitchFamily="34" charset="0"/>
                <a:cs typeface="Calibri" panose="020F0502020204030204" pitchFamily="34" charset="0"/>
              </a:rPr>
              <a:t>-00bd-</a:t>
            </a:r>
            <a:r>
              <a:rPr lang="zh-CN" altLang="zh-CN" sz="2400" dirty="0">
                <a:solidFill>
                  <a:srgbClr val="00B050"/>
                </a:solidFill>
                <a:latin typeface="Calibri" panose="020F0502020204030204" pitchFamily="34" charset="0"/>
                <a:cs typeface="Calibri" panose="020F0502020204030204" pitchFamily="34" charset="0"/>
              </a:rPr>
              <a:t>-D2.0 comment resolution subclause 5.2.4</a:t>
            </a:r>
            <a:r>
              <a:rPr lang="en-US" altLang="zh-CN" sz="2400" dirty="0">
                <a:solidFill>
                  <a:srgbClr val="00B050"/>
                </a:solidFill>
                <a:latin typeface="Calibri" panose="020F0502020204030204" pitchFamily="34" charset="0"/>
                <a:cs typeface="Calibri" panose="020F0502020204030204" pitchFamily="34" charset="0"/>
              </a:rPr>
              <a:t>, </a:t>
            </a:r>
            <a:r>
              <a:rPr lang="en-US" altLang="zh-CN" sz="2400" dirty="0" err="1">
                <a:solidFill>
                  <a:srgbClr val="00B050"/>
                </a:solidFill>
                <a:latin typeface="Calibri" panose="020F0502020204030204" pitchFamily="34" charset="0"/>
                <a:cs typeface="Calibri" panose="020F0502020204030204" pitchFamily="34" charset="0"/>
              </a:rPr>
              <a:t>Liwen</a:t>
            </a:r>
            <a:r>
              <a:rPr lang="en-US" altLang="zh-CN" sz="2400" dirty="0">
                <a:solidFill>
                  <a:srgbClr val="00B050"/>
                </a:solidFill>
                <a:latin typeface="Calibri" panose="020F0502020204030204" pitchFamily="34" charset="0"/>
                <a:cs typeface="Calibri" panose="020F0502020204030204" pitchFamily="34" charset="0"/>
              </a:rPr>
              <a:t> Chu (NXP) (defer CID 2141, 2251)</a:t>
            </a:r>
          </a:p>
          <a:p>
            <a:pPr marL="800100" lvl="1" indent="-342900" algn="just">
              <a:buFontTx/>
              <a:buChar char="•"/>
              <a:defRPr/>
            </a:pPr>
            <a:r>
              <a:rPr lang="zh-CN" altLang="zh-CN" sz="2400" dirty="0">
                <a:solidFill>
                  <a:srgbClr val="00B050"/>
                </a:solidFill>
                <a:latin typeface="Calibri" panose="020F0502020204030204" pitchFamily="34" charset="0"/>
                <a:cs typeface="Calibri" panose="020F0502020204030204" pitchFamily="34" charset="0"/>
              </a:rPr>
              <a:t>11-21-1</a:t>
            </a:r>
            <a:r>
              <a:rPr lang="en-US" altLang="zh-CN" sz="2400" dirty="0" smtClean="0">
                <a:solidFill>
                  <a:srgbClr val="00B050"/>
                </a:solidFill>
                <a:latin typeface="Calibri" panose="020F0502020204030204" pitchFamily="34" charset="0"/>
                <a:cs typeface="Calibri" panose="020F0502020204030204" pitchFamily="34" charset="0"/>
              </a:rPr>
              <a:t>404r1, </a:t>
            </a:r>
            <a:r>
              <a:rPr lang="en-US" altLang="zh-CN" sz="2400" dirty="0">
                <a:solidFill>
                  <a:srgbClr val="00B050"/>
                </a:solidFill>
                <a:latin typeface="Calibri" panose="020F0502020204030204" pitchFamily="34" charset="0"/>
                <a:cs typeface="Calibri" panose="020F0502020204030204" pitchFamily="34" charset="0"/>
              </a:rPr>
              <a:t>Resolutions to Editorial Comments Part 1, </a:t>
            </a:r>
            <a:r>
              <a:rPr lang="en-US" altLang="zh-CN" sz="2400" dirty="0" err="1">
                <a:solidFill>
                  <a:srgbClr val="00B050"/>
                </a:solidFill>
                <a:latin typeface="Calibri" panose="020F0502020204030204" pitchFamily="34" charset="0"/>
                <a:cs typeface="Calibri" panose="020F0502020204030204" pitchFamily="34" charset="0"/>
              </a:rPr>
              <a:t>Yujin</a:t>
            </a:r>
            <a:r>
              <a:rPr lang="en-US" altLang="zh-CN" sz="2400" dirty="0">
                <a:solidFill>
                  <a:srgbClr val="00B050"/>
                </a:solidFill>
                <a:latin typeface="Calibri" panose="020F0502020204030204" pitchFamily="34" charset="0"/>
                <a:cs typeface="Calibri" panose="020F0502020204030204" pitchFamily="34" charset="0"/>
              </a:rPr>
              <a:t> Noh (</a:t>
            </a:r>
            <a:r>
              <a:rPr lang="en-US" altLang="zh-CN" sz="2400" dirty="0" err="1">
                <a:solidFill>
                  <a:srgbClr val="00B050"/>
                </a:solidFill>
                <a:latin typeface="Calibri" panose="020F0502020204030204" pitchFamily="34" charset="0"/>
                <a:cs typeface="Calibri" panose="020F0502020204030204" pitchFamily="34" charset="0"/>
              </a:rPr>
              <a:t>Senscomm</a:t>
            </a:r>
            <a:r>
              <a:rPr lang="en-US" altLang="zh-CN" sz="2400" dirty="0" smtClean="0">
                <a:solidFill>
                  <a:srgbClr val="00B050"/>
                </a:solidFill>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11-21-1413-00-00bd-</a:t>
            </a:r>
            <a:r>
              <a:rPr lang="zh-CN" altLang="zh-CN" dirty="0">
                <a:solidFill>
                  <a:srgbClr val="FFC000"/>
                </a:solidFill>
                <a:latin typeface="Calibri" panose="020F0502020204030204" pitchFamily="34" charset="0"/>
                <a:cs typeface="Calibri" panose="020F0502020204030204" pitchFamily="34" charset="0"/>
              </a:rPr>
              <a:t>-D2.0 comment resolution subclause 10</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11-21-1414-00-00bd--D2.0 comment resolution subclause 5.2.3</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405r0, Resolutions to Editorial Comments Part 2,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a:solidFill>
                  <a:srgbClr val="FFC000"/>
                </a:solidFill>
                <a:latin typeface="Calibri" panose="020F0502020204030204" pitchFamily="34" charset="0"/>
                <a:cs typeface="Calibri" panose="020F0502020204030204" pitchFamily="34" charset="0"/>
              </a:rPr>
              <a:t>)</a:t>
            </a:r>
            <a:endParaRPr lang="zh-CN" altLang="zh-CN"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dirty="0">
                <a:solidFill>
                  <a:srgbClr val="FFC000"/>
                </a:solidFill>
                <a:latin typeface="Calibri" panose="020F0502020204030204" pitchFamily="34" charset="0"/>
                <a:cs typeface="Calibri" panose="020F0502020204030204" pitchFamily="34" charset="0"/>
              </a:rPr>
              <a:t>11-21-1</a:t>
            </a:r>
            <a:r>
              <a:rPr lang="en-US" altLang="zh-CN" dirty="0">
                <a:solidFill>
                  <a:srgbClr val="FFC000"/>
                </a:solidFill>
                <a:latin typeface="Calibri" panose="020F0502020204030204" pitchFamily="34" charset="0"/>
                <a:cs typeface="Calibri" panose="020F0502020204030204" pitchFamily="34" charset="0"/>
              </a:rPr>
              <a:t>406r0, Resolutions to Editorial Comments Part 3, </a:t>
            </a:r>
            <a:r>
              <a:rPr lang="en-US" altLang="zh-CN" dirty="0" err="1">
                <a:solidFill>
                  <a:srgbClr val="FFC000"/>
                </a:solidFill>
                <a:latin typeface="Calibri" panose="020F0502020204030204" pitchFamily="34" charset="0"/>
                <a:cs typeface="Calibri" panose="020F0502020204030204" pitchFamily="34" charset="0"/>
              </a:rPr>
              <a:t>Yujin</a:t>
            </a:r>
            <a:r>
              <a:rPr lang="en-US" altLang="zh-CN" dirty="0">
                <a:solidFill>
                  <a:srgbClr val="FFC000"/>
                </a:solidFill>
                <a:latin typeface="Calibri" panose="020F0502020204030204" pitchFamily="34" charset="0"/>
                <a:cs typeface="Calibri" panose="020F0502020204030204" pitchFamily="34" charset="0"/>
              </a:rPr>
              <a:t> Noh (</a:t>
            </a:r>
            <a:r>
              <a:rPr lang="en-US" altLang="zh-CN" dirty="0" err="1">
                <a:solidFill>
                  <a:srgbClr val="FFC000"/>
                </a:solidFill>
                <a:latin typeface="Calibri" panose="020F0502020204030204" pitchFamily="34" charset="0"/>
                <a:cs typeface="Calibri" panose="020F0502020204030204" pitchFamily="34" charset="0"/>
              </a:rPr>
              <a:t>Senscomm</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solidFill>
                  <a:srgbClr val="FFC000"/>
                </a:solidFill>
                <a:latin typeface="Calibri" panose="020F0502020204030204" pitchFamily="34" charset="0"/>
                <a:cs typeface="Calibri" panose="020F0502020204030204" pitchFamily="34" charset="0"/>
              </a:rPr>
              <a:t>11-21-1412-0</a:t>
            </a:r>
            <a:r>
              <a:rPr lang="en-US" altLang="zh-CN" dirty="0" smtClean="0">
                <a:solidFill>
                  <a:srgbClr val="FFC000"/>
                </a:solidFill>
                <a:latin typeface="Calibri" panose="020F0502020204030204" pitchFamily="34" charset="0"/>
                <a:cs typeface="Calibri" panose="020F0502020204030204" pitchFamily="34" charset="0"/>
              </a:rPr>
              <a:t>2</a:t>
            </a:r>
            <a:r>
              <a:rPr lang="zh-CN" altLang="zh-CN" dirty="0" smtClean="0">
                <a:solidFill>
                  <a:srgbClr val="FFC000"/>
                </a:solidFill>
                <a:latin typeface="Calibri" panose="020F0502020204030204" pitchFamily="34" charset="0"/>
                <a:cs typeface="Calibri" panose="020F0502020204030204" pitchFamily="34" charset="0"/>
              </a:rPr>
              <a:t>-00bd-</a:t>
            </a:r>
            <a:r>
              <a:rPr lang="zh-CN" altLang="zh-CN" dirty="0">
                <a:solidFill>
                  <a:srgbClr val="FFC000"/>
                </a:solidFill>
                <a:latin typeface="Calibri" panose="020F0502020204030204" pitchFamily="34" charset="0"/>
                <a:cs typeface="Calibri" panose="020F0502020204030204" pitchFamily="34" charset="0"/>
              </a:rPr>
              <a:t>-D2.0 comment resolution subclause 31.6</a:t>
            </a:r>
            <a:r>
              <a:rPr lang="en-US" altLang="zh-CN" dirty="0">
                <a:solidFill>
                  <a:srgbClr val="FFC000"/>
                </a:solidFill>
                <a:latin typeface="Calibri" panose="020F0502020204030204" pitchFamily="34" charset="0"/>
                <a:cs typeface="Calibri" panose="020F0502020204030204" pitchFamily="34" charset="0"/>
              </a:rPr>
              <a:t>, </a:t>
            </a:r>
            <a:r>
              <a:rPr lang="en-US" altLang="zh-CN" dirty="0" err="1">
                <a:solidFill>
                  <a:srgbClr val="FFC000"/>
                </a:solidFill>
                <a:latin typeface="Calibri" panose="020F0502020204030204" pitchFamily="34" charset="0"/>
                <a:cs typeface="Calibri" panose="020F0502020204030204" pitchFamily="34" charset="0"/>
              </a:rPr>
              <a:t>Liwen</a:t>
            </a:r>
            <a:r>
              <a:rPr lang="en-US" altLang="zh-CN" dirty="0">
                <a:solidFill>
                  <a:srgbClr val="FFC000"/>
                </a:solidFill>
                <a:latin typeface="Calibri" panose="020F0502020204030204" pitchFamily="34" charset="0"/>
                <a:cs typeface="Calibri" panose="020F0502020204030204" pitchFamily="34" charset="0"/>
              </a:rPr>
              <a:t> Chu (NXP) </a:t>
            </a:r>
            <a:r>
              <a:rPr lang="en-US" altLang="zh-CN" dirty="0" smtClean="0">
                <a:solidFill>
                  <a:srgbClr val="FFC000"/>
                </a:solidFill>
                <a:latin typeface="Calibri" panose="020F0502020204030204" pitchFamily="34" charset="0"/>
                <a:cs typeface="Calibri" panose="020F0502020204030204" pitchFamily="34" charset="0"/>
              </a:rPr>
              <a:t>(CID 2215)</a:t>
            </a:r>
          </a:p>
          <a:p>
            <a:pPr algn="just" eaLnBrk="0" hangingPunct="0">
              <a:defRPr/>
            </a:pPr>
            <a:r>
              <a:rPr lang="en-US" altLang="en-GB" dirty="0"/>
              <a:t>Any other business?</a:t>
            </a:r>
          </a:p>
          <a:p>
            <a:pPr algn="just" eaLnBrk="0" hangingPunct="0">
              <a:defRPr/>
            </a:pPr>
            <a:r>
              <a:rPr lang="en-US" altLang="en-GB" dirty="0" smtClean="0"/>
              <a:t>Next </a:t>
            </a:r>
            <a:r>
              <a:rPr lang="en-US" altLang="en-GB" dirty="0"/>
              <a:t>teleconference on </a:t>
            </a:r>
            <a:r>
              <a:rPr lang="en-US" altLang="en-GB" dirty="0" smtClean="0"/>
              <a:t>Sep 14</a:t>
            </a:r>
            <a:r>
              <a:rPr lang="en-US" altLang="en-GB" baseline="30000" dirty="0" smtClean="0"/>
              <a:t>th</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5431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11-21/1411r0</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2262 and 2263</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5519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11-21/1389r1)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and </a:t>
            </a:r>
            <a:r>
              <a:rPr lang="en-US" altLang="zh-CN" sz="2400" dirty="0"/>
              <a:t>proposed </a:t>
            </a:r>
            <a:r>
              <a:rPr lang="en-US" altLang="zh-CN" sz="2400" dirty="0" smtClean="0"/>
              <a:t>modification to IEEE P802.11bd D2.0 as in 11-21/1389r1, proposed modification to Figure 32-18 as in 11-21/1390r1 </a:t>
            </a:r>
            <a:r>
              <a:rPr lang="en-US" altLang="zh-CN" sz="2400" dirty="0"/>
              <a:t>and proposed modification to Figure </a:t>
            </a:r>
            <a:r>
              <a:rPr lang="en-US" altLang="zh-CN" sz="2400" dirty="0" smtClean="0"/>
              <a:t>32-19 </a:t>
            </a:r>
            <a:r>
              <a:rPr lang="en-US" altLang="zh-CN" sz="2400" dirty="0"/>
              <a:t>as in </a:t>
            </a:r>
            <a:r>
              <a:rPr lang="en-US" altLang="zh-CN" sz="2400" dirty="0" smtClean="0"/>
              <a:t>11-21/1391r1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2119, 2120, and 2121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55356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11-21/1412r1)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CID# </a:t>
            </a:r>
            <a:r>
              <a:rPr lang="en-US" altLang="zh-CN" sz="2400" dirty="0" smtClean="0">
                <a:sym typeface="+mn-ea"/>
              </a:rPr>
              <a:t>2171 </a:t>
            </a:r>
            <a:r>
              <a:rPr lang="en-US" altLang="zh-CN" sz="2400" dirty="0"/>
              <a:t>and proposed modification to IEEE P802.11bd D2.0 as in </a:t>
            </a:r>
            <a:r>
              <a:rPr lang="en-US" altLang="zh-CN" sz="2400" dirty="0" smtClean="0"/>
              <a:t>11-21/1412r1</a:t>
            </a:r>
            <a:r>
              <a:rPr lang="zh-CN" altLang="en-US" sz="2400" dirty="0" smtClean="0">
                <a:sym typeface="+mn-ea"/>
              </a:rPr>
              <a:t>?</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23501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11-21/1415r1)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11-21/1415r1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2139, 2140, and 2249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845839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11-21/1404r1)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11-21/1404r1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2261</a:t>
            </a:r>
            <a:r>
              <a:rPr lang="en-GB" altLang="zh-CN" sz="2100" dirty="0">
                <a:latin typeface="Calibri" panose="020F0502020204030204" pitchFamily="34" charset="0"/>
                <a:cs typeface="Calibri" panose="020F0502020204030204" pitchFamily="34" charset="0"/>
              </a:rPr>
              <a:t>, 2267, 2160, 2266, 2169, 2268, 2170, 2271, 2200, 2111, </a:t>
            </a:r>
            <a:r>
              <a:rPr lang="en-GB" altLang="zh-CN" sz="2100" dirty="0" smtClean="0">
                <a:latin typeface="Calibri" panose="020F0502020204030204" pitchFamily="34" charset="0"/>
                <a:cs typeface="Calibri" panose="020F0502020204030204" pitchFamily="34" charset="0"/>
              </a:rPr>
              <a:t>2179</a:t>
            </a:r>
            <a:r>
              <a:rPr lang="en-GB" altLang="zh-CN" sz="2100" dirty="0">
                <a:latin typeface="Calibri" panose="020F0502020204030204" pitchFamily="34" charset="0"/>
                <a:cs typeface="Calibri" panose="020F0502020204030204" pitchFamily="34" charset="0"/>
              </a:rPr>
              <a:t>, 2180, 2182, 2035, 2036, 2007, 2008, 2225, 2060, 2154, </a:t>
            </a:r>
            <a:r>
              <a:rPr lang="en-GB" altLang="zh-CN" sz="2100" dirty="0" smtClean="0">
                <a:latin typeface="Calibri" panose="020F0502020204030204" pitchFamily="34" charset="0"/>
                <a:cs typeface="Calibri" panose="020F0502020204030204" pitchFamily="34" charset="0"/>
              </a:rPr>
              <a:t>2076</a:t>
            </a:r>
            <a:r>
              <a:rPr lang="en-GB" altLang="zh-CN" sz="2100" dirty="0">
                <a:latin typeface="Calibri" panose="020F0502020204030204" pitchFamily="34" charset="0"/>
                <a:cs typeface="Calibri" panose="020F0502020204030204" pitchFamily="34" charset="0"/>
              </a:rPr>
              <a:t>, 2155, 2156, 2260, 2149, 2152, and 2153</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367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Sep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Tech </a:t>
            </a:r>
            <a:r>
              <a:rPr lang="en-US" altLang="en-US" sz="2000" kern="0" dirty="0">
                <a:latin typeface="Arial" panose="020B0604020202020204" pitchFamily="34" charset="0"/>
              </a:rPr>
              <a:t>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8751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314416"/>
            <a:ext cx="9927590" cy="5238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(11-19/2045r13)</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11-21-1413</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10</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11-21-1414</a:t>
            </a:r>
            <a:r>
              <a:rPr lang="en-US" altLang="zh-CN" dirty="0" smtClean="0">
                <a:latin typeface="Calibri" panose="020F0502020204030204" pitchFamily="34" charset="0"/>
                <a:cs typeface="Calibri" panose="020F0502020204030204" pitchFamily="34" charset="0"/>
              </a:rPr>
              <a:t>r2,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5.2.3</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405r1, </a:t>
            </a:r>
            <a:r>
              <a:rPr lang="en-US" altLang="zh-CN" dirty="0">
                <a:latin typeface="Calibri" panose="020F0502020204030204" pitchFamily="34" charset="0"/>
                <a:cs typeface="Calibri" panose="020F0502020204030204" pitchFamily="34" charset="0"/>
              </a:rPr>
              <a:t>Resolutions to Editorial Comments Part 2,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zh-CN" altLang="zh-CN" dirty="0">
                <a:latin typeface="Calibri" panose="020F0502020204030204" pitchFamily="34" charset="0"/>
                <a:cs typeface="Calibri" panose="020F0502020204030204" pitchFamily="34" charset="0"/>
              </a:rPr>
              <a:t>11-21-1</a:t>
            </a:r>
            <a:r>
              <a:rPr lang="en-US" altLang="zh-CN" dirty="0" smtClean="0">
                <a:latin typeface="Calibri" panose="020F0502020204030204" pitchFamily="34" charset="0"/>
                <a:cs typeface="Calibri" panose="020F0502020204030204" pitchFamily="34" charset="0"/>
              </a:rPr>
              <a:t>406r0, </a:t>
            </a:r>
            <a:r>
              <a:rPr lang="en-US" altLang="zh-CN" dirty="0">
                <a:latin typeface="Calibri" panose="020F0502020204030204" pitchFamily="34" charset="0"/>
                <a:cs typeface="Calibri" panose="020F0502020204030204" pitchFamily="34" charset="0"/>
              </a:rPr>
              <a:t>Resolutions to Editorial Comments Part 3,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zh-CN" altLang="zh-CN" dirty="0" smtClean="0">
                <a:latin typeface="Calibri" panose="020F0502020204030204" pitchFamily="34" charset="0"/>
                <a:cs typeface="Calibri" panose="020F0502020204030204" pitchFamily="34" charset="0"/>
              </a:rPr>
              <a:t>11-21-1412</a:t>
            </a:r>
            <a:r>
              <a:rPr lang="en-US" altLang="zh-CN" dirty="0" smtClean="0">
                <a:latin typeface="Calibri" panose="020F0502020204030204" pitchFamily="34" charset="0"/>
                <a:cs typeface="Calibri" panose="020F0502020204030204" pitchFamily="34" charset="0"/>
              </a:rPr>
              <a:t>r3, </a:t>
            </a:r>
            <a:r>
              <a:rPr lang="zh-CN" altLang="zh-CN" dirty="0" smtClean="0">
                <a:latin typeface="Calibri" panose="020F0502020204030204" pitchFamily="34" charset="0"/>
                <a:cs typeface="Calibri" panose="020F0502020204030204" pitchFamily="34" charset="0"/>
              </a:rPr>
              <a:t>D2.0 </a:t>
            </a:r>
            <a:r>
              <a:rPr lang="zh-CN" altLang="zh-CN" dirty="0">
                <a:latin typeface="Calibri" panose="020F0502020204030204" pitchFamily="34" charset="0"/>
                <a:cs typeface="Calibri" panose="020F0502020204030204" pitchFamily="34" charset="0"/>
              </a:rPr>
              <a:t>comment resolution subclause 31.6</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 (CID 2215</a:t>
            </a:r>
            <a:r>
              <a:rPr lang="en-US" altLang="zh-CN" dirty="0" smtClean="0">
                <a:latin typeface="Calibri" panose="020F0502020204030204" pitchFamily="34" charset="0"/>
                <a:cs typeface="Calibri" panose="020F0502020204030204" pitchFamily="34" charset="0"/>
              </a:rPr>
              <a:t>)</a:t>
            </a:r>
            <a:endParaRPr kumimoji="0" lang="en-GB" altLang="en-US" b="1" i="0" u="none" strike="noStrike" kern="1200" cap="none" spc="0" normalizeH="0" baseline="0" noProof="0" dirty="0" smtClean="0">
              <a:ln>
                <a:noFill/>
              </a:ln>
              <a:effectLst/>
              <a:uLnTx/>
              <a:uFillTx/>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solidFill>
                  <a:srgbClr val="FFC000"/>
                </a:solidFill>
                <a:latin typeface="Calibri" panose="020F0502020204030204" pitchFamily="34" charset="0"/>
                <a:cs typeface="Calibri" panose="020F0502020204030204" pitchFamily="34" charset="0"/>
              </a:rPr>
              <a:t>11-21/1372r0, Clause 31.2.3 comment resolution for LB-254, Joseph Levy (</a:t>
            </a:r>
            <a:r>
              <a:rPr lang="en-US" altLang="zh-CN" dirty="0" err="1" smtClean="0">
                <a:solidFill>
                  <a:srgbClr val="FFC000"/>
                </a:solidFill>
                <a:latin typeface="Calibri" panose="020F0502020204030204" pitchFamily="34" charset="0"/>
                <a:cs typeface="Calibri" panose="020F0502020204030204" pitchFamily="34" charset="0"/>
              </a:rPr>
              <a:t>InterDigital</a:t>
            </a:r>
            <a:r>
              <a:rPr lang="en-US" altLang="zh-CN"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11-21/1374r1, </a:t>
            </a:r>
            <a:r>
              <a:rPr lang="en-US" altLang="zh-CN" sz="2100" dirty="0">
                <a:solidFill>
                  <a:srgbClr val="00B050"/>
                </a:solidFill>
                <a:latin typeface="Calibri" panose="020F0502020204030204" pitchFamily="34" charset="0"/>
                <a:cs typeface="Calibri" panose="020F0502020204030204" pitchFamily="34" charset="0"/>
              </a:rPr>
              <a:t>Clause 6 comment resolution for LB-254, Joseph Levy (</a:t>
            </a:r>
            <a:r>
              <a:rPr lang="en-US" altLang="zh-CN" sz="2100" dirty="0" err="1">
                <a:solidFill>
                  <a:srgbClr val="00B050"/>
                </a:solidFill>
                <a:latin typeface="Calibri" panose="020F0502020204030204" pitchFamily="34" charset="0"/>
                <a:cs typeface="Calibri" panose="020F0502020204030204" pitchFamily="34" charset="0"/>
              </a:rPr>
              <a:t>Interdigital</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11-21/13</a:t>
            </a:r>
            <a:r>
              <a:rPr lang="en-US" altLang="zh-CN" sz="2100" dirty="0">
                <a:solidFill>
                  <a:srgbClr val="00B050"/>
                </a:solidFill>
                <a:latin typeface="Calibri" panose="020F0502020204030204" pitchFamily="34" charset="0"/>
                <a:cs typeface="Calibri" panose="020F0502020204030204" pitchFamily="34" charset="0"/>
              </a:rPr>
              <a:t>47r2, </a:t>
            </a:r>
            <a:r>
              <a:rPr lang="zh-CN" altLang="zh-CN" sz="2100" dirty="0">
                <a:solidFill>
                  <a:srgbClr val="00B050"/>
                </a:solidFill>
                <a:latin typeface="Calibri" panose="020F0502020204030204" pitchFamily="34" charset="0"/>
                <a:cs typeface="Calibri" panose="020F0502020204030204" pitchFamily="34" charset="0"/>
              </a:rPr>
              <a:t>Resolutions to 32.3.12 NGV transmit procedure</a:t>
            </a:r>
            <a:r>
              <a:rPr lang="en-US" altLang="zh-CN" sz="2100" dirty="0">
                <a:solidFill>
                  <a:srgbClr val="00B050"/>
                </a:solidFill>
                <a:latin typeface="Calibri" panose="020F0502020204030204" pitchFamily="34" charset="0"/>
                <a:cs typeface="Calibri" panose="020F0502020204030204" pitchFamily="34" charset="0"/>
              </a:rPr>
              <a:t> , </a:t>
            </a:r>
            <a:r>
              <a:rPr lang="en-US" altLang="zh-CN" sz="2100" dirty="0" err="1">
                <a:solidFill>
                  <a:srgbClr val="00B050"/>
                </a:solidFill>
                <a:latin typeface="Calibri" panose="020F0502020204030204" pitchFamily="34" charset="0"/>
                <a:cs typeface="Calibri" panose="020F0502020204030204" pitchFamily="34" charset="0"/>
              </a:rPr>
              <a:t>Yujin</a:t>
            </a:r>
            <a:r>
              <a:rPr lang="en-US" altLang="zh-CN" sz="2100" dirty="0">
                <a:solidFill>
                  <a:srgbClr val="00B050"/>
                </a:solidFill>
                <a:latin typeface="Calibri" panose="020F0502020204030204" pitchFamily="34" charset="0"/>
                <a:cs typeface="Calibri" panose="020F0502020204030204" pitchFamily="34" charset="0"/>
              </a:rPr>
              <a:t> 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endParaRPr lang="zh-CN" altLang="zh-CN" sz="21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11-21/1465,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32.3.8.2 and 32.3.8.3 </a:t>
            </a:r>
            <a:r>
              <a:rPr lang="en-US" altLang="zh-CN" dirty="0">
                <a:solidFill>
                  <a:srgbClr val="00B050"/>
                </a:solidFill>
                <a:latin typeface="Calibri" panose="020F0502020204030204" pitchFamily="34" charset="0"/>
                <a:cs typeface="Calibri" panose="020F0502020204030204" pitchFamily="34" charset="0"/>
              </a:rPr>
              <a:t>NGV </a:t>
            </a:r>
            <a:r>
              <a:rPr lang="en-US" altLang="zh-CN" dirty="0" smtClean="0">
                <a:solidFill>
                  <a:srgbClr val="00B050"/>
                </a:solidFill>
                <a:latin typeface="Calibri" panose="020F0502020204030204" pitchFamily="34" charset="0"/>
                <a:cs typeface="Calibri" panose="020F0502020204030204" pitchFamily="34" charset="0"/>
              </a:rPr>
              <a:t>format preamble,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11-21/1466, </a:t>
            </a:r>
            <a:r>
              <a:rPr lang="en-US" altLang="zh-CN" dirty="0">
                <a:solidFill>
                  <a:srgbClr val="00B050"/>
                </a:solidFill>
                <a:latin typeface="Calibri" panose="020F0502020204030204" pitchFamily="34" charset="0"/>
                <a:cs typeface="Calibri" panose="020F0502020204030204" pitchFamily="34" charset="0"/>
              </a:rPr>
              <a:t>Resolutions to </a:t>
            </a:r>
            <a:r>
              <a:rPr lang="en-US" altLang="zh-CN" dirty="0" smtClean="0">
                <a:solidFill>
                  <a:srgbClr val="00B050"/>
                </a:solidFill>
                <a:latin typeface="Calibri" panose="020F0502020204030204" pitchFamily="34" charset="0"/>
                <a:cs typeface="Calibri" panose="020F0502020204030204" pitchFamily="34" charset="0"/>
              </a:rPr>
              <a:t>32.3.9.9 </a:t>
            </a:r>
            <a:r>
              <a:rPr lang="en-US" altLang="zh-CN" dirty="0" err="1" smtClean="0">
                <a:solidFill>
                  <a:srgbClr val="00B050"/>
                </a:solidFill>
                <a:latin typeface="Calibri" panose="020F0502020204030204" pitchFamily="34" charset="0"/>
                <a:cs typeface="Calibri" panose="020F0502020204030204" pitchFamily="34" charset="0"/>
              </a:rPr>
              <a:t>Midambles</a:t>
            </a:r>
            <a:r>
              <a:rPr lang="en-US" altLang="zh-CN" dirty="0" smtClean="0">
                <a:solidFill>
                  <a:srgbClr val="00B050"/>
                </a:solidFill>
                <a:latin typeface="Calibri" panose="020F0502020204030204" pitchFamily="34" charset="0"/>
                <a:cs typeface="Calibri" panose="020F0502020204030204" pitchFamily="34" charset="0"/>
              </a:rPr>
              <a:t>, </a:t>
            </a:r>
            <a:r>
              <a:rPr lang="en-US" altLang="zh-CN" dirty="0" err="1">
                <a:solidFill>
                  <a:srgbClr val="00B050"/>
                </a:solidFill>
                <a:latin typeface="Calibri" panose="020F0502020204030204" pitchFamily="34" charset="0"/>
                <a:cs typeface="Calibri" panose="020F0502020204030204" pitchFamily="34" charset="0"/>
              </a:rPr>
              <a:t>Yujin</a:t>
            </a:r>
            <a:r>
              <a:rPr lang="en-US" altLang="zh-CN" dirty="0">
                <a:solidFill>
                  <a:srgbClr val="00B050"/>
                </a:solidFill>
                <a:latin typeface="Calibri" panose="020F0502020204030204" pitchFamily="34" charset="0"/>
                <a:cs typeface="Calibri" panose="020F0502020204030204" pitchFamily="34" charset="0"/>
              </a:rPr>
              <a:t> Noh (</a:t>
            </a:r>
            <a:r>
              <a:rPr lang="en-US" altLang="zh-CN" dirty="0" err="1">
                <a:solidFill>
                  <a:srgbClr val="00B050"/>
                </a:solidFill>
                <a:latin typeface="Calibri" panose="020F0502020204030204" pitchFamily="34" charset="0"/>
                <a:cs typeface="Calibri" panose="020F0502020204030204" pitchFamily="34" charset="0"/>
              </a:rPr>
              <a:t>Senscomm</a:t>
            </a:r>
            <a:r>
              <a:rPr lang="en-US" altLang="zh-CN"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11-21/1467</a:t>
            </a:r>
            <a:r>
              <a:rPr lang="en-US" altLang="zh-CN" sz="2100" dirty="0">
                <a:solidFill>
                  <a:srgbClr val="00B050"/>
                </a:solidFill>
                <a:latin typeface="Calibri" panose="020F0502020204030204" pitchFamily="34" charset="0"/>
                <a:cs typeface="Calibri" panose="020F0502020204030204" pitchFamily="34" charset="0"/>
              </a:rPr>
              <a:t>, </a:t>
            </a:r>
            <a:r>
              <a:rPr lang="en-US" altLang="zh-CN" sz="2100" dirty="0" smtClean="0">
                <a:solidFill>
                  <a:srgbClr val="00B050"/>
                </a:solidFill>
                <a:latin typeface="Calibri" panose="020F0502020204030204" pitchFamily="34" charset="0"/>
                <a:cs typeface="Calibri" panose="020F0502020204030204" pitchFamily="34" charset="0"/>
              </a:rPr>
              <a:t>resolutions-to-editorial-comments-part-4, </a:t>
            </a:r>
            <a:r>
              <a:rPr lang="en-US" altLang="zh-CN" sz="2100" dirty="0" err="1" smtClean="0">
                <a:solidFill>
                  <a:srgbClr val="00B050"/>
                </a:solidFill>
                <a:latin typeface="Calibri" panose="020F0502020204030204" pitchFamily="34" charset="0"/>
                <a:cs typeface="Calibri" panose="020F0502020204030204" pitchFamily="34" charset="0"/>
              </a:rPr>
              <a:t>Yujin</a:t>
            </a:r>
            <a:r>
              <a:rPr lang="en-US" altLang="zh-CN" sz="2100" dirty="0" smtClean="0">
                <a:solidFill>
                  <a:srgbClr val="00B050"/>
                </a:solidFill>
                <a:latin typeface="Calibri" panose="020F0502020204030204" pitchFamily="34" charset="0"/>
                <a:cs typeface="Calibri" panose="020F0502020204030204" pitchFamily="34" charset="0"/>
              </a:rPr>
              <a:t> </a:t>
            </a:r>
            <a:r>
              <a:rPr lang="en-US" altLang="zh-CN" sz="2100" dirty="0">
                <a:solidFill>
                  <a:srgbClr val="00B050"/>
                </a:solidFill>
                <a:latin typeface="Calibri" panose="020F0502020204030204" pitchFamily="34" charset="0"/>
                <a:cs typeface="Calibri" panose="020F0502020204030204" pitchFamily="34" charset="0"/>
              </a:rPr>
              <a:t>Noh (</a:t>
            </a:r>
            <a:r>
              <a:rPr lang="en-US" altLang="zh-CN" sz="2100" dirty="0" err="1">
                <a:solidFill>
                  <a:srgbClr val="00B050"/>
                </a:solidFill>
                <a:latin typeface="Calibri" panose="020F0502020204030204" pitchFamily="34" charset="0"/>
                <a:cs typeface="Calibri" panose="020F0502020204030204" pitchFamily="34" charset="0"/>
              </a:rPr>
              <a:t>Senscomm</a:t>
            </a:r>
            <a:r>
              <a:rPr lang="en-US" altLang="zh-CN" sz="21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11-21/1479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11-21/1480, 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11-21/1482, </a:t>
            </a:r>
            <a:r>
              <a:rPr lang="en-US" altLang="zh-CN" sz="2100" dirty="0">
                <a:solidFill>
                  <a:srgbClr val="FFC000"/>
                </a:solidFill>
                <a:latin typeface="Calibri" panose="020F0502020204030204" pitchFamily="34" charset="0"/>
                <a:cs typeface="Calibri" panose="020F0502020204030204" pitchFamily="34" charset="0"/>
              </a:rPr>
              <a:t>D2.0 CR clause 6 and 11 related to DMG and MLME, Hiroyuki </a:t>
            </a:r>
            <a:r>
              <a:rPr lang="en-US" altLang="zh-CN" sz="2100" dirty="0" err="1">
                <a:solidFill>
                  <a:srgbClr val="FFC000"/>
                </a:solidFill>
                <a:latin typeface="Calibri" panose="020F0502020204030204" pitchFamily="34" charset="0"/>
                <a:cs typeface="Calibri" panose="020F0502020204030204" pitchFamily="34" charset="0"/>
              </a:rPr>
              <a:t>Motozuka</a:t>
            </a:r>
            <a:r>
              <a:rPr lang="en-US" altLang="zh-CN" sz="2100" dirty="0">
                <a:solidFill>
                  <a:srgbClr val="FFC00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2100" dirty="0" smtClean="0">
                <a:latin typeface="Calibri" panose="020F0502020204030204" pitchFamily="34" charset="0"/>
                <a:cs typeface="Calibri" panose="020F0502020204030204" pitchFamily="34" charset="0"/>
              </a:rPr>
              <a:t>Continue </a:t>
            </a:r>
            <a:r>
              <a:rPr lang="en-US" altLang="zh-CN" sz="2100" dirty="0">
                <a:latin typeface="Calibri" panose="020F0502020204030204" pitchFamily="34" charset="0"/>
                <a:cs typeface="Calibri" panose="020F0502020204030204" pitchFamily="34" charset="0"/>
              </a:rPr>
              <a:t>submissions </a:t>
            </a:r>
            <a:r>
              <a:rPr lang="en-US" altLang="zh-CN" dirty="0" smtClean="0">
                <a:latin typeface="Calibri" panose="020F0502020204030204" pitchFamily="34" charset="0"/>
                <a:cs typeface="Calibri" panose="020F0502020204030204" pitchFamily="34" charset="0"/>
              </a:rPr>
              <a:t>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teleconference on Sep 15</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Jul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mentor.ieee.org/802.11/dcn/21/11-21-1138-00-00bd-ieee-802-11bd-july-plenary-2021-tc-meeting-minutes.docx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mentor.ieee.org/802.11/dcn/21/11-21-1468-00-00bd-ieee-802-11bd-august-september-2021-tc-meeting-minutes.docx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Yujin</a:t>
            </a:r>
            <a:r>
              <a:rPr lang="en-US" altLang="zh-CN" dirty="0" smtClean="0"/>
              <a:t> Noh</a:t>
            </a:r>
          </a:p>
          <a:p>
            <a:endParaRPr lang="en-US" altLang="zh-CN" dirty="0"/>
          </a:p>
          <a:p>
            <a:r>
              <a:rPr lang="en-US" altLang="zh-CN" dirty="0" smtClean="0"/>
              <a:t>Approved unanimously</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11-21/1413r2)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smtClean="0">
                <a:latin typeface="Calibri" panose="020F0502020204030204" pitchFamily="34" charset="0"/>
                <a:cs typeface="Calibri" panose="020F0502020204030204" pitchFamily="34" charset="0"/>
              </a:rPr>
              <a:t>2058 and </a:t>
            </a:r>
            <a:r>
              <a:rPr lang="en-US" altLang="zh-CN" sz="2100" dirty="0" smtClean="0">
                <a:latin typeface="Calibri" panose="020F0502020204030204" pitchFamily="34" charset="0"/>
                <a:cs typeface="Calibri" panose="020F0502020204030204" pitchFamily="34" charset="0"/>
              </a:rPr>
              <a:t>2059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a:p>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11141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11-21/1414r2)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11-21/1414r2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2050, </a:t>
            </a:r>
            <a:r>
              <a:rPr lang="en-GB" altLang="zh-CN" sz="2100" dirty="0" smtClean="0">
                <a:latin typeface="Calibri" panose="020F0502020204030204" pitchFamily="34" charset="0"/>
                <a:cs typeface="Calibri" panose="020F0502020204030204" pitchFamily="34" charset="0"/>
              </a:rPr>
              <a:t>2069</a:t>
            </a:r>
            <a:r>
              <a:rPr lang="en-GB" altLang="zh-CN" sz="2100" dirty="0">
                <a:latin typeface="Calibri" panose="020F0502020204030204" pitchFamily="34" charset="0"/>
                <a:cs typeface="Calibri" panose="020F0502020204030204" pitchFamily="34" charset="0"/>
              </a:rPr>
              <a:t>, 2130, 2131, 2132, 2134, 2211, </a:t>
            </a:r>
            <a:r>
              <a:rPr lang="en-GB" altLang="zh-CN" sz="2100" dirty="0" smtClean="0">
                <a:latin typeface="Calibri" panose="020F0502020204030204" pitchFamily="34" charset="0"/>
                <a:cs typeface="Calibri" panose="020F0502020204030204" pitchFamily="34" charset="0"/>
              </a:rPr>
              <a:t>2242</a:t>
            </a:r>
            <a:r>
              <a:rPr lang="en-GB" altLang="zh-CN" sz="2100" dirty="0">
                <a:latin typeface="Calibri" panose="020F0502020204030204" pitchFamily="34" charset="0"/>
                <a:cs typeface="Calibri" panose="020F0502020204030204" pitchFamily="34" charset="0"/>
              </a:rPr>
              <a:t>, 2243, </a:t>
            </a:r>
            <a:r>
              <a:rPr lang="en-GB" altLang="zh-CN" sz="2100" dirty="0" smtClean="0">
                <a:latin typeface="Calibri" panose="020F0502020204030204" pitchFamily="34" charset="0"/>
                <a:cs typeface="Calibri" panose="020F0502020204030204" pitchFamily="34" charset="0"/>
              </a:rPr>
              <a:t>and 2250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406119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11-21/1405r1)</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Do you agree on the comment resolution to following 23 CIDs </a:t>
            </a:r>
            <a:r>
              <a:rPr lang="en-US" altLang="zh-CN" sz="2400" dirty="0" smtClean="0"/>
              <a:t>and proposed modification to IEEE P802.11bd D2.0 as in 11-21/1405r1</a:t>
            </a:r>
            <a:r>
              <a:rPr lang="zh-CN" altLang="en-US" sz="2400" dirty="0" smtClean="0">
                <a:sym typeface="+mn-ea"/>
              </a:rPr>
              <a:t>?</a:t>
            </a:r>
          </a:p>
          <a:p>
            <a:pPr lvl="0"/>
            <a:r>
              <a:rPr lang="en-US" altLang="zh-CN" sz="2100" b="0" dirty="0" smtClean="0">
                <a:latin typeface="Calibri" panose="020F0502020204030204" pitchFamily="34" charset="0"/>
                <a:cs typeface="Calibri" panose="020F0502020204030204" pitchFamily="34" charset="0"/>
              </a:rPr>
              <a:t>	CID# </a:t>
            </a:r>
            <a:r>
              <a:rPr lang="en-GB" altLang="zh-CN" sz="2100" b="0" dirty="0" smtClean="0">
                <a:latin typeface="Calibri" panose="020F0502020204030204" pitchFamily="34" charset="0"/>
                <a:cs typeface="Calibri" panose="020F0502020204030204" pitchFamily="34" charset="0"/>
              </a:rPr>
              <a:t>2252, 2254, 2142, 2143, 2256, 2212, 2145, 2081, 2067, 2082, 2083, 2049, 2244, 2245, </a:t>
            </a:r>
            <a:r>
              <a:rPr lang="en-GB" altLang="zh-CN" sz="2100" b="0" dirty="0">
                <a:latin typeface="Calibri" panose="020F0502020204030204" pitchFamily="34" charset="0"/>
                <a:cs typeface="Calibri" panose="020F0502020204030204" pitchFamily="34" charset="0"/>
              </a:rPr>
              <a:t>2133, 2246, 2070, 2135, 2247, 2136, </a:t>
            </a:r>
            <a:r>
              <a:rPr lang="en-GB" altLang="zh-CN" sz="2100" b="0" dirty="0" smtClean="0">
                <a:latin typeface="Calibri" panose="020F0502020204030204" pitchFamily="34" charset="0"/>
                <a:cs typeface="Calibri" panose="020F0502020204030204" pitchFamily="34" charset="0"/>
              </a:rPr>
              <a:t>2137</a:t>
            </a:r>
            <a:r>
              <a:rPr lang="en-GB" altLang="zh-CN" sz="2100" b="0" dirty="0">
                <a:latin typeface="Calibri" panose="020F0502020204030204" pitchFamily="34" charset="0"/>
                <a:cs typeface="Calibri" panose="020F0502020204030204" pitchFamily="34" charset="0"/>
              </a:rPr>
              <a:t>, 2071, and 2138</a:t>
            </a:r>
            <a:endParaRPr lang="zh-CN"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5155829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11-21/1406r0)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11-21/1406r0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2123</a:t>
            </a:r>
            <a:r>
              <a:rPr lang="en-GB" altLang="zh-CN" sz="2100" b="0" dirty="0">
                <a:latin typeface="Calibri" panose="020F0502020204030204" pitchFamily="34" charset="0"/>
                <a:cs typeface="Calibri" panose="020F0502020204030204" pitchFamily="34" charset="0"/>
              </a:rPr>
              <a:t>, 2234, 2232, 2233, 2125, 2217, 2235, 2021, 2236, 2237, </a:t>
            </a:r>
            <a:r>
              <a:rPr lang="en-GB" altLang="zh-CN" sz="2100" b="0" dirty="0" smtClean="0">
                <a:latin typeface="Calibri" panose="020F0502020204030204" pitchFamily="34" charset="0"/>
                <a:cs typeface="Calibri" panose="020F0502020204030204" pitchFamily="34" charset="0"/>
              </a:rPr>
              <a:t>2014</a:t>
            </a:r>
            <a:r>
              <a:rPr lang="en-GB" altLang="zh-CN" sz="2100" b="0" dirty="0">
                <a:latin typeface="Calibri" panose="020F0502020204030204" pitchFamily="34" charset="0"/>
                <a:cs typeface="Calibri" panose="020F0502020204030204" pitchFamily="34" charset="0"/>
              </a:rPr>
              <a:t>, and 2205</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204734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11-21/1412r3)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2215 </a:t>
            </a:r>
            <a:r>
              <a:rPr lang="en-US" altLang="zh-CN" sz="2400" dirty="0" smtClean="0"/>
              <a:t>and </a:t>
            </a:r>
            <a:r>
              <a:rPr lang="en-US" altLang="zh-CN" sz="2400" dirty="0"/>
              <a:t>proposed </a:t>
            </a:r>
            <a:r>
              <a:rPr lang="en-US" altLang="zh-CN" sz="2400" dirty="0" smtClean="0"/>
              <a:t>modification to IEEE P802.11bd D2.0 as in 11-21/1412r3</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690865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9605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11-21/1374r1</a:t>
            </a:r>
            <a:r>
              <a:rPr lang="en-US" altLang="zh-CN" dirty="0">
                <a:latin typeface="Calibri" panose="020F0502020204030204" pitchFamily="34" charset="0"/>
                <a:cs typeface="Calibri" panose="020F0502020204030204" pitchFamily="34" charset="0"/>
              </a:rPr>
              <a:t>, Clause 6 comment resolution for LB-254, Joseph Levy (</a:t>
            </a:r>
            <a:r>
              <a:rPr lang="en-US" altLang="zh-CN" dirty="0" err="1">
                <a:latin typeface="Calibri" panose="020F0502020204030204" pitchFamily="34" charset="0"/>
                <a:cs typeface="Calibri" panose="020F0502020204030204" pitchFamily="34" charset="0"/>
              </a:rPr>
              <a:t>Interdigital</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11-21/1347r2, </a:t>
            </a:r>
            <a:r>
              <a:rPr lang="zh-CN" altLang="zh-CN" dirty="0">
                <a:latin typeface="Calibri" panose="020F0502020204030204" pitchFamily="34" charset="0"/>
                <a:cs typeface="Calibri" panose="020F0502020204030204" pitchFamily="34" charset="0"/>
              </a:rPr>
              <a:t>Resolutions to 32.3.12 NGV transmit procedure</a:t>
            </a:r>
            <a:r>
              <a:rPr lang="en-US" altLang="zh-CN" dirty="0">
                <a:latin typeface="Calibri" panose="020F0502020204030204" pitchFamily="34" charset="0"/>
                <a:cs typeface="Calibri" panose="020F0502020204030204" pitchFamily="34" charset="0"/>
              </a:rPr>
              <a:t> ,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endParaRPr lang="zh-CN"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11-21/1465, Resolutions to 32.3.8.2 and 32.3.8.3 NGV format preamble,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11-21/1466, Resolutions to 32.3.9.9 </a:t>
            </a:r>
            <a:r>
              <a:rPr lang="en-US" altLang="zh-CN" dirty="0" err="1">
                <a:latin typeface="Calibri" panose="020F0502020204030204" pitchFamily="34" charset="0"/>
                <a:cs typeface="Calibri" panose="020F0502020204030204" pitchFamily="34" charset="0"/>
              </a:rPr>
              <a:t>Midambles</a:t>
            </a:r>
            <a:r>
              <a:rPr lang="en-US" altLang="zh-CN" dirty="0">
                <a:latin typeface="Calibri" panose="020F0502020204030204" pitchFamily="34" charset="0"/>
                <a:cs typeface="Calibri" panose="020F0502020204030204" pitchFamily="34" charset="0"/>
              </a:rPr>
              <a:t>,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11-21/1467, resolutions-to-editorial-comments-part-4, </a:t>
            </a:r>
            <a:r>
              <a:rPr lang="en-US" altLang="zh-CN" dirty="0" err="1">
                <a:latin typeface="Calibri" panose="020F0502020204030204" pitchFamily="34" charset="0"/>
                <a:cs typeface="Calibri" panose="020F0502020204030204" pitchFamily="34" charset="0"/>
              </a:rPr>
              <a:t>Yujin</a:t>
            </a:r>
            <a:r>
              <a:rPr lang="en-US" altLang="zh-CN" dirty="0">
                <a:latin typeface="Calibri" panose="020F0502020204030204" pitchFamily="34" charset="0"/>
                <a:cs typeface="Calibri" panose="020F0502020204030204" pitchFamily="34" charset="0"/>
              </a:rPr>
              <a:t> Noh (</a:t>
            </a:r>
            <a:r>
              <a:rPr lang="en-US" altLang="zh-CN" dirty="0" err="1">
                <a:latin typeface="Calibri" panose="020F0502020204030204" pitchFamily="34" charset="0"/>
                <a:cs typeface="Calibri" panose="020F0502020204030204" pitchFamily="34" charset="0"/>
              </a:rPr>
              <a:t>Senscomm</a:t>
            </a:r>
            <a:r>
              <a:rPr lang="en-US" altLang="zh-CN" dirty="0" smtClean="0">
                <a:latin typeface="Calibri" panose="020F0502020204030204" pitchFamily="34" charset="0"/>
                <a:cs typeface="Calibri" panose="020F0502020204030204" pitchFamily="34" charset="0"/>
              </a:rPr>
              <a:t>)</a:t>
            </a:r>
            <a:endParaRPr lang="en-GB" altLang="en-US" b="1" dirty="0" smtClean="0"/>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11-21/1479</a:t>
            </a:r>
            <a:r>
              <a:rPr lang="en-US" altLang="zh-CN" dirty="0">
                <a:solidFill>
                  <a:srgbClr val="00B050"/>
                </a:solidFill>
                <a:latin typeface="Calibri" panose="020F0502020204030204" pitchFamily="34" charset="0"/>
                <a:cs typeface="Calibri" panose="020F0502020204030204" pitchFamily="34" charset="0"/>
              </a:rPr>
              <a:t> D2.0 CR </a:t>
            </a:r>
            <a:r>
              <a:rPr lang="en-US" altLang="zh-CN" dirty="0" err="1">
                <a:solidFill>
                  <a:srgbClr val="00B050"/>
                </a:solidFill>
                <a:latin typeface="Calibri" panose="020F0502020204030204" pitchFamily="34" charset="0"/>
                <a:cs typeface="Calibri" panose="020F0502020204030204" pitchFamily="34" charset="0"/>
              </a:rPr>
              <a:t>subclauses</a:t>
            </a:r>
            <a:r>
              <a:rPr lang="en-US" altLang="zh-CN" dirty="0">
                <a:solidFill>
                  <a:srgbClr val="00B050"/>
                </a:solidFill>
                <a:latin typeface="Calibri" panose="020F0502020204030204" pitchFamily="34" charset="0"/>
                <a:cs typeface="Calibri" panose="020F0502020204030204" pitchFamily="34" charset="0"/>
              </a:rPr>
              <a:t> 10.2.3.2, 10.23.2.9,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11-21/1480, D2.0 CR clause 9 and 31 related to DMG MAC,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11-21/1481, D2.0 CR clause 4 related to NGV STA definition and 60 GHz operation, Hiroyuki </a:t>
            </a:r>
            <a:r>
              <a:rPr lang="en-US" altLang="zh-CN" dirty="0" err="1">
                <a:solidFill>
                  <a:srgbClr val="00B050"/>
                </a:solidFill>
                <a:latin typeface="Calibri" panose="020F0502020204030204" pitchFamily="34" charset="0"/>
                <a:cs typeface="Calibri" panose="020F0502020204030204" pitchFamily="34" charset="0"/>
              </a:rPr>
              <a:t>Motozuka</a:t>
            </a:r>
            <a:r>
              <a:rPr lang="en-US" altLang="zh-CN" dirty="0">
                <a:solidFill>
                  <a:srgbClr val="00B050"/>
                </a:solidFill>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solidFill>
                  <a:srgbClr val="00B050"/>
                </a:solidFill>
                <a:latin typeface="Calibri" panose="020F0502020204030204" pitchFamily="34" charset="0"/>
                <a:cs typeface="Calibri" panose="020F0502020204030204" pitchFamily="34" charset="0"/>
              </a:rPr>
              <a:t>11-21/1414r3</a:t>
            </a:r>
            <a:r>
              <a:rPr lang="en-US" altLang="zh-CN" dirty="0">
                <a:solidFill>
                  <a:srgbClr val="00B050"/>
                </a:solidFill>
                <a:latin typeface="Calibri" panose="020F0502020204030204" pitchFamily="34" charset="0"/>
                <a:cs typeface="Calibri" panose="020F0502020204030204" pitchFamily="34" charset="0"/>
              </a:rPr>
              <a:t>, D2.0 comment resolution </a:t>
            </a:r>
            <a:r>
              <a:rPr lang="en-US" altLang="zh-CN" dirty="0" err="1">
                <a:solidFill>
                  <a:srgbClr val="00B050"/>
                </a:solidFill>
                <a:latin typeface="Calibri" panose="020F0502020204030204" pitchFamily="34" charset="0"/>
                <a:cs typeface="Calibri" panose="020F0502020204030204" pitchFamily="34" charset="0"/>
              </a:rPr>
              <a:t>subclause</a:t>
            </a:r>
            <a:r>
              <a:rPr lang="en-US" altLang="zh-CN" dirty="0">
                <a:solidFill>
                  <a:srgbClr val="00B050"/>
                </a:solidFill>
                <a:latin typeface="Calibri" panose="020F0502020204030204" pitchFamily="34" charset="0"/>
                <a:cs typeface="Calibri" panose="020F0502020204030204" pitchFamily="34" charset="0"/>
              </a:rPr>
              <a:t> 5.2.3, </a:t>
            </a:r>
            <a:r>
              <a:rPr lang="en-US" altLang="zh-CN" dirty="0" err="1">
                <a:solidFill>
                  <a:srgbClr val="00B050"/>
                </a:solidFill>
                <a:latin typeface="Calibri" panose="020F0502020204030204" pitchFamily="34" charset="0"/>
                <a:cs typeface="Calibri" panose="020F0502020204030204" pitchFamily="34" charset="0"/>
              </a:rPr>
              <a:t>Liwen</a:t>
            </a:r>
            <a:r>
              <a:rPr lang="en-US" altLang="zh-CN"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11-21/1415r2,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a:solidFill>
                  <a:srgbClr val="00B050"/>
                </a:solidFill>
                <a:latin typeface="Calibri" panose="020F0502020204030204" pitchFamily="34" charset="0"/>
                <a:cs typeface="Calibri" panose="020F0502020204030204" pitchFamily="34" charset="0"/>
              </a:rPr>
              <a:t>11-21/1522, lb254 comment resolution clauses 31.1-31.6-32.1.1, John Kenney (Toyota)</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11-21/1374r1)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11-21/1374r1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2216, 2213, 2214, 2253, 2257, 2258, and </a:t>
            </a:r>
            <a:r>
              <a:rPr lang="en-US" altLang="zh-CN" sz="2100" b="0" dirty="0" smtClean="0">
                <a:latin typeface="Calibri" panose="020F0502020204030204" pitchFamily="34" charset="0"/>
                <a:cs typeface="Calibri" panose="020F0502020204030204" pitchFamily="34" charset="0"/>
              </a:rPr>
              <a:t>2269</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r>
              <a:rPr lang="en-US" altLang="zh-CN" sz="2100" b="0" dirty="0" smtClean="0">
                <a:latin typeface="Calibri" panose="020F0502020204030204" pitchFamily="34" charset="0"/>
                <a:cs typeface="Calibri" panose="020F0502020204030204" pitchFamily="34" charset="0"/>
              </a:rPr>
              <a:t>Note, CID# 2258 and 2269 are duplicated CIDs of CID#2257.</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9944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 2021</a:t>
            </a:r>
            <a:endParaRPr lang="en-US" dirty="0"/>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Tree>
    <p:extLst>
      <p:ext uri="{BB962C8B-B14F-4D97-AF65-F5344CB8AC3E}">
        <p14:creationId xmlns:p14="http://schemas.microsoft.com/office/powerpoint/2010/main" val="858203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11-21/1347r3)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2114 </a:t>
            </a:r>
            <a:r>
              <a:rPr lang="en-US" altLang="zh-CN" sz="2400" dirty="0" smtClean="0"/>
              <a:t>and </a:t>
            </a:r>
            <a:r>
              <a:rPr lang="en-US" altLang="zh-CN" sz="2400" dirty="0"/>
              <a:t>proposed </a:t>
            </a:r>
            <a:r>
              <a:rPr lang="en-US" altLang="zh-CN" sz="2400" dirty="0" smtClean="0"/>
              <a:t>modification to IEEE P802.11bd D2.0 as in 11-21/1347r3</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a:t>
            </a: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0086411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11-21/1465r0)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11-21/1465r0</a:t>
            </a:r>
            <a:r>
              <a:rPr lang="zh-CN" altLang="en-US" sz="2400" dirty="0" smtClean="0">
                <a:sym typeface="+mn-ea"/>
              </a:rPr>
              <a:t>?</a:t>
            </a:r>
            <a:endParaRPr lang="zh-CN" altLang="en-US" sz="2400" dirty="0">
              <a:sym typeface="+mn-ea"/>
            </a:endParaRPr>
          </a:p>
          <a:p>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a:latin typeface="Calibri" panose="020F0502020204030204" pitchFamily="34" charset="0"/>
                <a:cs typeface="Calibri" panose="020F0502020204030204" pitchFamily="34" charset="0"/>
              </a:rPr>
              <a:t>2186, 2095, 2096, 2097, 2099, 2100, 2101, 2041, 2192, </a:t>
            </a:r>
            <a:r>
              <a:rPr lang="en-GB" altLang="zh-CN" sz="2100" b="0" dirty="0" smtClean="0">
                <a:latin typeface="Calibri" panose="020F0502020204030204" pitchFamily="34" charset="0"/>
                <a:cs typeface="Calibri" panose="020F0502020204030204" pitchFamily="34" charset="0"/>
              </a:rPr>
              <a:t>2102, 2042</a:t>
            </a:r>
            <a:r>
              <a:rPr lang="en-GB" altLang="zh-CN" sz="2100" b="0" dirty="0">
                <a:latin typeface="Calibri" panose="020F0502020204030204" pitchFamily="34" charset="0"/>
                <a:cs typeface="Calibri" panose="020F0502020204030204" pitchFamily="34" charset="0"/>
              </a:rPr>
              <a:t>, 2103, 2193, and 2104</a:t>
            </a:r>
            <a:endParaRPr lang="zh-CN" altLang="zh-CN" sz="2100" b="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5316573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11-21/1466r0)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2108 </a:t>
            </a:r>
            <a:r>
              <a:rPr lang="en-US" altLang="zh-CN" sz="2400" dirty="0" smtClean="0"/>
              <a:t>and </a:t>
            </a:r>
            <a:r>
              <a:rPr lang="en-US" altLang="zh-CN" sz="2400" dirty="0"/>
              <a:t>proposed </a:t>
            </a:r>
            <a:r>
              <a:rPr lang="en-US" altLang="zh-CN" sz="2400" dirty="0" smtClean="0"/>
              <a:t>modification to IEEE P802.11bd D2.0 as in 11-21/1466r0</a:t>
            </a:r>
            <a:r>
              <a:rPr lang="zh-CN" altLang="en-US" sz="2400" dirty="0" smtClean="0">
                <a:sym typeface="+mn-ea"/>
              </a:rPr>
              <a:t>?</a:t>
            </a:r>
            <a:endParaRPr lang="zh-CN" altLang="en-US" sz="2400" dirty="0">
              <a:sym typeface="+mn-ea"/>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3743303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11-21/1467r2)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11-21/1467r2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GB" altLang="zh-CN" sz="2100" b="0" dirty="0" smtClean="0">
                <a:latin typeface="Calibri" panose="020F0502020204030204" pitchFamily="34" charset="0"/>
                <a:cs typeface="Calibri" panose="020F0502020204030204" pitchFamily="34" charset="0"/>
              </a:rPr>
              <a:t>2091 and 2224</a:t>
            </a:r>
            <a:endParaRPr lang="zh-CN" altLang="zh-CN" sz="2100" b="0" dirty="0">
              <a:latin typeface="Calibri" panose="020F0502020204030204" pitchFamily="34" charset="0"/>
              <a:cs typeface="Calibri" panose="020F0502020204030204" pitchFamily="34" charset="0"/>
            </a:endParaRPr>
          </a:p>
          <a:p>
            <a:pPr lvl="1"/>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en-US" altLang="zh-CN"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141854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323089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SPs</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11-21/1479r0,</a:t>
            </a:r>
            <a:r>
              <a:rPr lang="en-US" altLang="zh-CN" dirty="0">
                <a:latin typeface="Calibri" panose="020F0502020204030204" pitchFamily="34" charset="0"/>
                <a:cs typeface="Calibri" panose="020F0502020204030204" pitchFamily="34" charset="0"/>
              </a:rPr>
              <a:t> D2.0 CR </a:t>
            </a:r>
            <a:r>
              <a:rPr lang="en-US" altLang="zh-CN" dirty="0" err="1">
                <a:latin typeface="Calibri" panose="020F0502020204030204" pitchFamily="34" charset="0"/>
                <a:cs typeface="Calibri" panose="020F0502020204030204" pitchFamily="34" charset="0"/>
              </a:rPr>
              <a:t>subclauses</a:t>
            </a:r>
            <a:r>
              <a:rPr lang="en-US" altLang="zh-CN" dirty="0">
                <a:latin typeface="Calibri" panose="020F0502020204030204" pitchFamily="34" charset="0"/>
                <a:cs typeface="Calibri" panose="020F0502020204030204" pitchFamily="34" charset="0"/>
              </a:rPr>
              <a:t> 10.2.3.2, 10.23.2.9,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11-21/1480r1, </a:t>
            </a:r>
            <a:r>
              <a:rPr lang="en-US" altLang="zh-CN" dirty="0">
                <a:latin typeface="Calibri" panose="020F0502020204030204" pitchFamily="34" charset="0"/>
                <a:cs typeface="Calibri" panose="020F0502020204030204" pitchFamily="34" charset="0"/>
              </a:rPr>
              <a:t>D2.0 CR clause 9 and 31 related to DMG MAC,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11-21/1481r2, </a:t>
            </a:r>
            <a:r>
              <a:rPr lang="en-US" altLang="zh-CN" dirty="0">
                <a:latin typeface="Calibri" panose="020F0502020204030204" pitchFamily="34" charset="0"/>
                <a:cs typeface="Calibri" panose="020F0502020204030204" pitchFamily="34" charset="0"/>
              </a:rPr>
              <a:t>D2.0 CR clause 4 related to NGV STA definition and 60 GHz operation, Hiroyuki </a:t>
            </a:r>
            <a:r>
              <a:rPr lang="en-US" altLang="zh-CN" dirty="0" err="1">
                <a:latin typeface="Calibri" panose="020F0502020204030204" pitchFamily="34" charset="0"/>
                <a:cs typeface="Calibri" panose="020F0502020204030204" pitchFamily="34" charset="0"/>
              </a:rPr>
              <a:t>Motozuka</a:t>
            </a:r>
            <a:r>
              <a:rPr lang="en-US" altLang="zh-CN" dirty="0">
                <a:latin typeface="Calibri" panose="020F0502020204030204" pitchFamily="34" charset="0"/>
                <a:cs typeface="Calibri" panose="020F0502020204030204" pitchFamily="34" charset="0"/>
              </a:rPr>
              <a:t> (Panasonic), Stephan Sand (DLR)</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11-21/1414r4, </a:t>
            </a:r>
            <a:r>
              <a:rPr lang="en-US" altLang="zh-CN" dirty="0">
                <a:latin typeface="Calibri" panose="020F0502020204030204" pitchFamily="34" charset="0"/>
                <a:cs typeface="Calibri" panose="020F0502020204030204" pitchFamily="34" charset="0"/>
              </a:rPr>
              <a:t>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5.2.3,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11-21/1522r2, </a:t>
            </a:r>
            <a:r>
              <a:rPr lang="en-US" altLang="zh-CN" dirty="0">
                <a:latin typeface="Calibri" panose="020F0502020204030204" pitchFamily="34" charset="0"/>
                <a:cs typeface="Calibri" panose="020F0502020204030204" pitchFamily="34" charset="0"/>
              </a:rPr>
              <a:t>lb254 comment resolution clauses 31.1-31.6-32.1.1, John Kenney (Toyota)</a:t>
            </a:r>
          </a:p>
          <a:p>
            <a:pPr lvl="0" algn="just" eaLnBrk="0" hangingPunct="0">
              <a:defRPr/>
            </a:pPr>
            <a:r>
              <a:rPr lang="en-GB" altLang="en-US" dirty="0" smtClean="0"/>
              <a:t>Present</a:t>
            </a:r>
            <a:r>
              <a:rPr lang="en-US" altLang="en-GB" dirty="0" err="1"/>
              <a:t>ations</a:t>
            </a:r>
            <a:r>
              <a:rPr lang="en-US" altLang="en-GB" dirty="0"/>
              <a:t> and discussion</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11-21/1415r2</a:t>
            </a:r>
            <a:r>
              <a:rPr lang="en-US" altLang="zh-CN" dirty="0">
                <a:latin typeface="Calibri" panose="020F0502020204030204" pitchFamily="34" charset="0"/>
                <a:cs typeface="Calibri" panose="020F0502020204030204" pitchFamily="34" charset="0"/>
              </a:rPr>
              <a:t>, D2.0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5.2.4,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Continue </a:t>
            </a:r>
            <a:r>
              <a:rPr lang="en-US" altLang="zh-CN" dirty="0">
                <a:latin typeface="Calibri" panose="020F0502020204030204" pitchFamily="34" charset="0"/>
                <a:cs typeface="Calibri" panose="020F0502020204030204" pitchFamily="34" charset="0"/>
              </a:rPr>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Sep 17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11-21/1479r0)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a:sym typeface="+mn-ea"/>
              </a:rPr>
              <a:t>3</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11-21/1479r0</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2056, 2057 and 2073</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6163737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11-21/1480r1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11-21/1480r1</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solidFill>
                  <a:srgbClr val="FF0000"/>
                </a:solidFill>
                <a:latin typeface="Calibri" panose="020F0502020204030204" pitchFamily="34" charset="0"/>
                <a:cs typeface="Calibri" panose="020F0502020204030204" pitchFamily="34" charset="0"/>
              </a:rPr>
              <a:t>2000, </a:t>
            </a:r>
            <a:r>
              <a:rPr lang="en-US" altLang="zh-CN" sz="2100" b="0" dirty="0" smtClean="0">
                <a:latin typeface="Calibri" panose="020F0502020204030204" pitchFamily="34" charset="0"/>
                <a:cs typeface="Calibri" panose="020F0502020204030204" pitchFamily="34" charset="0"/>
              </a:rPr>
              <a:t>2148, 2150 and 2151</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482482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11-21/1481r2)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11-21/1481r2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2062 and 2065</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lvl="0"/>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81959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11-21/1414r4)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11-21/1414r4</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2068, 2241 and 2248</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25071595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a:t>
            </a:r>
            <a:r>
              <a:rPr lang="en-US" altLang="zh-CN" dirty="0" smtClean="0"/>
              <a:t>11-21/1522r2)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D2.0 as in </a:t>
            </a:r>
            <a:r>
              <a:rPr lang="en-US" altLang="zh-CN" sz="2400" dirty="0" smtClean="0"/>
              <a:t>11-21/1522r2</a:t>
            </a:r>
            <a:r>
              <a:rPr lang="zh-CN" altLang="en-US" sz="2400" dirty="0" smtClean="0">
                <a:sym typeface="+mn-ea"/>
              </a:rPr>
              <a:t>?</a:t>
            </a:r>
            <a:endParaRPr lang="zh-CN" altLang="en-US" sz="2400" dirty="0">
              <a:sym typeface="+mn-ea"/>
            </a:endParaRPr>
          </a:p>
          <a:p>
            <a:pPr lvl="0"/>
            <a:r>
              <a:rPr lang="en-US" altLang="zh-CN" sz="2100" b="0" dirty="0" smtClean="0">
                <a:latin typeface="Calibri" panose="020F0502020204030204" pitchFamily="34" charset="0"/>
                <a:cs typeface="Calibri" panose="020F0502020204030204" pitchFamily="34" charset="0"/>
              </a:rPr>
              <a:t>	CID</a:t>
            </a:r>
            <a:r>
              <a:rPr lang="en-US" altLang="zh-CN" sz="2100" b="0" dirty="0">
                <a:latin typeface="Calibri" panose="020F0502020204030204" pitchFamily="34" charset="0"/>
                <a:cs typeface="Calibri" panose="020F0502020204030204" pitchFamily="34" charset="0"/>
              </a:rPr>
              <a:t># </a:t>
            </a:r>
            <a:r>
              <a:rPr lang="en-US" altLang="zh-CN" sz="2100" b="0" dirty="0" smtClean="0">
                <a:latin typeface="Calibri" panose="020F0502020204030204" pitchFamily="34" charset="0"/>
                <a:cs typeface="Calibri" panose="020F0502020204030204" pitchFamily="34" charset="0"/>
              </a:rPr>
              <a:t>2229, </a:t>
            </a:r>
            <a:r>
              <a:rPr lang="en-US" altLang="zh-CN" sz="2100" b="0" dirty="0">
                <a:latin typeface="Calibri" panose="020F0502020204030204" pitchFamily="34" charset="0"/>
                <a:cs typeface="Calibri" panose="020F0502020204030204" pitchFamily="34" charset="0"/>
              </a:rPr>
              <a:t>2089, </a:t>
            </a:r>
            <a:r>
              <a:rPr lang="en-GB" altLang="zh-CN" sz="2100" b="0" dirty="0">
                <a:latin typeface="Calibri" panose="020F0502020204030204" pitchFamily="34" charset="0"/>
                <a:cs typeface="Calibri" panose="020F0502020204030204" pitchFamily="34" charset="0"/>
              </a:rPr>
              <a:t>2003, 2004, 2024, 2025, 2090, 2172, 2173, 2228, </a:t>
            </a:r>
            <a:r>
              <a:rPr lang="en-GB" altLang="zh-CN" sz="2100" b="0" dirty="0">
                <a:latin typeface="Calibri" panose="020F0502020204030204" pitchFamily="34" charset="0"/>
                <a:cs typeface="Calibri" panose="020F0502020204030204" pitchFamily="34" charset="0"/>
              </a:rPr>
              <a:t>2231, and 2270</a:t>
            </a:r>
            <a:endParaRPr lang="en-US" altLang="zh-CN" sz="2100" b="0" dirty="0">
              <a:latin typeface="Calibri" panose="020F0502020204030204" pitchFamily="34" charset="0"/>
              <a:cs typeface="Calibri" panose="020F0502020204030204" pitchFamily="34" charset="0"/>
            </a:endParaRPr>
          </a:p>
          <a:p>
            <a:pPr lvl="0"/>
            <a:endParaRPr lang="en-US" altLang="zh-CN" sz="2100" b="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Aug</a:t>
            </a:r>
            <a:r>
              <a:rPr lang="en-US" dirty="0" smtClean="0"/>
              <a:t> 2021</a:t>
            </a:r>
            <a:endParaRPr lang="en-US" dirty="0"/>
          </a:p>
        </p:txBody>
      </p:sp>
    </p:spTree>
    <p:extLst>
      <p:ext uri="{BB962C8B-B14F-4D97-AF65-F5344CB8AC3E}">
        <p14:creationId xmlns:p14="http://schemas.microsoft.com/office/powerpoint/2010/main" val="1265219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a:t>
            </a:r>
            <a:r>
              <a:rPr lang="en-US" altLang="zh-CN" sz="3200" dirty="0" smtClean="0">
                <a:solidFill>
                  <a:srgbClr val="0000FF"/>
                </a:solidFill>
                <a:latin typeface="Arial Black" panose="020B0A04020102020204" pitchFamily="34" charset="0"/>
              </a:rPr>
              <a:t>Sep </a:t>
            </a:r>
            <a:r>
              <a:rPr lang="en-US" altLang="zh-CN" sz="3200" dirty="0">
                <a:solidFill>
                  <a:srgbClr val="0000FF"/>
                </a:solidFill>
                <a:latin typeface="Arial Black" panose="020B0A04020102020204" pitchFamily="34" charset="0"/>
              </a:rPr>
              <a:t>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17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929640" y="606425"/>
            <a:ext cx="103505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Registration for the </a:t>
            </a:r>
            <a:r>
              <a:rPr lang="en-US" altLang="en-US" sz="3200" b="1" dirty="0" smtClean="0">
                <a:solidFill>
                  <a:schemeClr val="tx2"/>
                </a:solidFill>
                <a:latin typeface="Times New Roman" panose="02020603050405020304" pitchFamily="18" charset="0"/>
              </a:rPr>
              <a:t>Sep </a:t>
            </a:r>
            <a:r>
              <a:rPr lang="en-US" altLang="en-US" sz="3200" b="1" dirty="0">
                <a:solidFill>
                  <a:schemeClr val="tx2"/>
                </a:solidFill>
                <a:latin typeface="Times New Roman" panose="02020603050405020304" pitchFamily="18" charset="0"/>
              </a:rPr>
              <a:t>802 Electronic </a:t>
            </a:r>
            <a:r>
              <a:rPr lang="en-US" altLang="en-US" sz="3200" b="1" dirty="0" smtClean="0">
                <a:solidFill>
                  <a:schemeClr val="tx2"/>
                </a:solidFill>
                <a:latin typeface="Times New Roman" panose="02020603050405020304" pitchFamily="18" charset="0"/>
              </a:rPr>
              <a:t>Interim </a:t>
            </a:r>
            <a:r>
              <a:rPr lang="en-US" altLang="en-US" sz="3200" b="1" dirty="0">
                <a:solidFill>
                  <a:schemeClr val="tx2"/>
                </a:solidFill>
                <a:latin typeface="Times New Roman" panose="02020603050405020304" pitchFamily="18" charset="0"/>
              </a:rPr>
              <a:t>Sessions</a:t>
            </a: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dirty="0">
                <a:sym typeface="+mn-ea"/>
              </a:rPr>
              <a:t>This meeting is part of the </a:t>
            </a:r>
            <a:r>
              <a:rPr lang="en-US" dirty="0" smtClean="0">
                <a:sym typeface="+mn-ea"/>
              </a:rPr>
              <a:t>September </a:t>
            </a:r>
            <a:r>
              <a:rPr lang="en-US" dirty="0">
                <a:sym typeface="+mn-ea"/>
              </a:rPr>
              <a:t>802 </a:t>
            </a:r>
            <a:r>
              <a:rPr lang="en-US" dirty="0" smtClean="0">
                <a:sym typeface="+mn-ea"/>
              </a:rPr>
              <a:t>interim </a:t>
            </a:r>
            <a:r>
              <a:rPr lang="en-US" dirty="0">
                <a:sym typeface="+mn-ea"/>
              </a:rPr>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You must pay the registration fee in order to attend</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have not already done so, you can register </a:t>
            </a:r>
            <a:r>
              <a:rPr lang="en-US" dirty="0">
                <a:sym typeface="+mn-ea"/>
                <a:hlinkClick r:id="rId2"/>
              </a:rPr>
              <a:t>here</a:t>
            </a:r>
            <a:r>
              <a:rPr lang="en-US" dirty="0">
                <a:sym typeface="+mn-ea"/>
              </a:rPr>
              <a:t> or follow the registration link for this session here </a:t>
            </a:r>
            <a:r>
              <a:rPr lang="en-US" dirty="0">
                <a:sym typeface="+mn-ea"/>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sym typeface="+mn-ea"/>
              </a:rPr>
              <a:t>If you do not intend to register for this session you must leave this meeting and, if you have logged attendance on IMAT, email the 802.11 chair or vice chairs to have your attendance cancelled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359316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CR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t>
            </a:r>
            <a:r>
              <a:rPr lang="en-US" altLang="zh-CN" sz="2400" dirty="0" smtClean="0">
                <a:sym typeface="+mn-ea"/>
              </a:rPr>
              <a:t>to CIDs which marked as “ready for motion” as in 11-21/1296r3</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Yujin</a:t>
            </a:r>
            <a:r>
              <a:rPr lang="en-US" altLang="zh-CN" sz="2400" b="1" dirty="0" smtClean="0">
                <a:latin typeface="Calibri" panose="020F0502020204030204" pitchFamily="34" charset="0"/>
                <a:cs typeface="Calibri" panose="020F0502020204030204" pitchFamily="34" charset="0"/>
              </a:rPr>
              <a:t> Noh</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Sep 28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a:latin typeface="Arial" panose="020B0604020202020204" pitchFamily="34" charset="0"/>
              </a:rPr>
              <a:t>Yujin</a:t>
            </a:r>
            <a:r>
              <a:rPr lang="en-US" altLang="en-US" sz="2000" kern="0" dirty="0">
                <a:latin typeface="Arial" panose="020B0604020202020204" pitchFamily="34" charset="0"/>
              </a:rPr>
              <a:t> Noh (</a:t>
            </a:r>
            <a:r>
              <a:rPr lang="en-US" altLang="en-US" sz="2000" kern="0" dirty="0" err="1">
                <a:latin typeface="Arial" panose="020B0604020202020204" pitchFamily="34" charset="0"/>
              </a:rPr>
              <a:t>Senscomm</a:t>
            </a:r>
            <a:r>
              <a:rPr lang="en-US" altLang="en-US" sz="2000" kern="0" dirty="0">
                <a:latin typeface="Arial" panose="020B0604020202020204" pitchFamily="34" charset="0"/>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Aug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81774</TotalTime>
  <Words>4314</Words>
  <Application>Microsoft Office PowerPoint</Application>
  <PresentationFormat>宽屏</PresentationFormat>
  <Paragraphs>750</Paragraphs>
  <Slides>57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Sep 2021</vt:lpstr>
      <vt:lpstr>TGbd Documents Update</vt:lpstr>
      <vt:lpstr>Current TGbd Timeline</vt:lpstr>
      <vt:lpstr>Submission List</vt:lpstr>
      <vt:lpstr>Submission List</vt:lpstr>
      <vt:lpstr>IEEE 802.11 TGbd Teleconference</vt:lpstr>
      <vt:lpstr>PowerPoint 演示文稿</vt:lpstr>
      <vt:lpstr>SP #2 (CR, 11-21/1411r0)</vt:lpstr>
      <vt:lpstr>SP #1 (CR, 11-21/1389r1)</vt:lpstr>
      <vt:lpstr>SP #3 (CR, 11-21/1412r1)</vt:lpstr>
      <vt:lpstr>SP #4 (CR, 11-21/1415r1)</vt:lpstr>
      <vt:lpstr>SP #5 (CR, 11-21/1404r1)</vt:lpstr>
      <vt:lpstr>IEEE 802.11 TGbd Teleconference During IEEE 802 Sep 2021 Interim</vt:lpstr>
      <vt:lpstr>PowerPoint 演示文稿</vt:lpstr>
      <vt:lpstr>PowerPoint 演示文稿</vt:lpstr>
      <vt:lpstr>Approval of TGbd meeting minutes</vt:lpstr>
      <vt:lpstr>SP #1 (CR, 11-21/1413r2)</vt:lpstr>
      <vt:lpstr>SP #2 (CR, 11-21/1414r2)</vt:lpstr>
      <vt:lpstr>SP #3 (CR, 11-21/1405r1)</vt:lpstr>
      <vt:lpstr>SP #4 (CR, 11-21/1406r0)</vt:lpstr>
      <vt:lpstr>SP #5 (CR, 11-21/1412r3)</vt:lpstr>
      <vt:lpstr>IEEE 802.11 TGbd Teleconference During IEEE 802 Sep 2021 Interim</vt:lpstr>
      <vt:lpstr>PowerPoint 演示文稿</vt:lpstr>
      <vt:lpstr>PowerPoint 演示文稿</vt:lpstr>
      <vt:lpstr>SP #1 (CR, 11-21/1374r1)</vt:lpstr>
      <vt:lpstr>SP #2 (CR, 11-21/1347r3)</vt:lpstr>
      <vt:lpstr>SP #3 (CR, 11-21/1465r0)</vt:lpstr>
      <vt:lpstr>SP #4 (CR, 11-21/1466r0)</vt:lpstr>
      <vt:lpstr>SP #5 (CR, 11-21/1467r2)</vt:lpstr>
      <vt:lpstr>IEEE 802.11 TGbd Teleconference During IEEE 802 Sep 2021 Interim</vt:lpstr>
      <vt:lpstr>PowerPoint 演示文稿</vt:lpstr>
      <vt:lpstr>PowerPoint 演示文稿</vt:lpstr>
      <vt:lpstr>SP #1 (CR, 11-21/1479r0)</vt:lpstr>
      <vt:lpstr>SP #2 (CR, 11-21/1480r1)</vt:lpstr>
      <vt:lpstr>SP #3 (CR, 11-21/1481r2)</vt:lpstr>
      <vt:lpstr>SP #4 (CR, 11-21/1414r4)</vt:lpstr>
      <vt:lpstr>SP #5 (CR, 11-21/1522r2)</vt:lpstr>
      <vt:lpstr>IEEE 802.11 TGbd Teleconference During IEEE 802 Sep 2021 Interim</vt:lpstr>
      <vt:lpstr>PowerPoint 演示文稿</vt:lpstr>
      <vt:lpstr>PowerPoint 演示文稿</vt:lpstr>
      <vt:lpstr>Motion #1 (approval of Comment Resolutions)</vt:lpstr>
      <vt:lpstr>IEEE 802.11 TGbd Teleconference</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5102</cp:revision>
  <cp:lastPrinted>2014-11-04T15:04:00Z</cp:lastPrinted>
  <dcterms:created xsi:type="dcterms:W3CDTF">2007-04-17T18:10:00Z</dcterms:created>
  <dcterms:modified xsi:type="dcterms:W3CDTF">2021-09-16T17:38:30Z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