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4"/>
  </p:notesMasterIdLst>
  <p:handoutMasterIdLst>
    <p:handoutMasterId r:id="rId55"/>
  </p:handoutMasterIdLst>
  <p:sldIdLst>
    <p:sldId id="720" r:id="rId2"/>
    <p:sldId id="736" r:id="rId3"/>
    <p:sldId id="737" r:id="rId4"/>
    <p:sldId id="1159" r:id="rId5"/>
    <p:sldId id="738" r:id="rId6"/>
    <p:sldId id="739" r:id="rId7"/>
    <p:sldId id="741" r:id="rId8"/>
    <p:sldId id="740" r:id="rId9"/>
    <p:sldId id="1061" r:id="rId10"/>
    <p:sldId id="1062" r:id="rId11"/>
    <p:sldId id="1063" r:id="rId12"/>
    <p:sldId id="742" r:id="rId13"/>
    <p:sldId id="793" r:id="rId14"/>
    <p:sldId id="833" r:id="rId15"/>
    <p:sldId id="753" r:id="rId16"/>
    <p:sldId id="885" r:id="rId17"/>
    <p:sldId id="935" r:id="rId18"/>
    <p:sldId id="1107" r:id="rId19"/>
    <p:sldId id="1148" r:id="rId20"/>
    <p:sldId id="1142" r:id="rId21"/>
    <p:sldId id="1143" r:id="rId22"/>
    <p:sldId id="1151" r:id="rId23"/>
    <p:sldId id="1150" r:id="rId24"/>
    <p:sldId id="1149" r:id="rId25"/>
    <p:sldId id="1152" r:id="rId26"/>
    <p:sldId id="1153" r:id="rId27"/>
    <p:sldId id="1040" r:id="rId28"/>
    <p:sldId id="1144" r:id="rId29"/>
    <p:sldId id="1099" r:id="rId30"/>
    <p:sldId id="1113" r:id="rId31"/>
    <p:sldId id="1154" r:id="rId32"/>
    <p:sldId id="1155" r:id="rId33"/>
    <p:sldId id="1156" r:id="rId34"/>
    <p:sldId id="1157" r:id="rId35"/>
    <p:sldId id="1158" r:id="rId36"/>
    <p:sldId id="1100" r:id="rId37"/>
    <p:sldId id="1145" r:id="rId38"/>
    <p:sldId id="1102" r:id="rId39"/>
    <p:sldId id="1160" r:id="rId40"/>
    <p:sldId id="1161" r:id="rId41"/>
    <p:sldId id="1162" r:id="rId42"/>
    <p:sldId id="1163" r:id="rId43"/>
    <p:sldId id="1164" r:id="rId44"/>
    <p:sldId id="1137" r:id="rId45"/>
    <p:sldId id="1146" r:id="rId46"/>
    <p:sldId id="1103" r:id="rId47"/>
    <p:sldId id="1138" r:id="rId48"/>
    <p:sldId id="1147" r:id="rId49"/>
    <p:sldId id="1106" r:id="rId50"/>
    <p:sldId id="1126" r:id="rId51"/>
    <p:sldId id="1140" r:id="rId52"/>
    <p:sldId id="1141" r:id="rId53"/>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63" autoAdjust="0"/>
    <p:restoredTop sz="95405"/>
  </p:normalViewPr>
  <p:slideViewPr>
    <p:cSldViewPr showGuides="1">
      <p:cViewPr varScale="1">
        <p:scale>
          <a:sx n="81" d="100"/>
          <a:sy n="81" d="100"/>
        </p:scale>
        <p:origin x="136" y="6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Aug 2021</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Aug 2021</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21</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/1326</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r4</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1/11-21-1468-00-00bd-ieee-802-11bd-august-september-2021-tc-meeting-minutes.docx" TargetMode="External"/><Relationship Id="rId2" Type="http://schemas.openxmlformats.org/officeDocument/2006/relationships/hyperlink" Target="https://mentor.ieee.org/802.11/dcn/21/11-21-1138-00-00bd-ieee-802-11bd-july-plenary-2021-tc-meeting-minutes.doc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1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1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1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lang="en-US" altLang="en-US" kern="0" dirty="0" smtClean="0"/>
              <a:t>Sep</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2021</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2021-08-10</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3974"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279990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
        <p:nvSpPr>
          <p:cNvPr id="8" name="TextBox 6">
            <a:extLst>
              <a:ext uri="{FF2B5EF4-FFF2-40B4-BE49-F238E27FC236}">
                <a16:creationId xmlns=""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Tree>
    <p:extLst>
      <p:ext uri="{BB962C8B-B14F-4D97-AF65-F5344CB8AC3E}">
        <p14:creationId xmlns:p14="http://schemas.microsoft.com/office/powerpoint/2010/main" val="9076674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p>
          <a:p>
            <a:endParaRPr lang="zh-CN" altLang="en-US" sz="1600"/>
          </a:p>
          <a:p>
            <a:r>
              <a:rPr lang="zh-CN" altLang="en-US" sz="1600"/>
              <a:t>To enable the timely and efficient progress of work during the exceptional circumstance of cancelled plenary and interim sessions: Effective immediately,</a:t>
            </a:r>
          </a:p>
          <a:p>
            <a:r>
              <a:rPr lang="zh-CN" altLang="en-US" sz="1600"/>
              <a:t>The following process change is in effect for the duration of time until WG11 is able to hold face-to-face meetings:</a:t>
            </a:r>
          </a:p>
          <a:p>
            <a:r>
              <a:rPr lang="zh-CN" altLang="en-US" sz="1600"/>
              <a:t>(a)     “Task Group (TG), Study Group (SG) and Standing Committee (SC) motions may be held during teleconference meetings.</a:t>
            </a:r>
          </a:p>
          <a:p>
            <a:r>
              <a:rPr lang="zh-CN" altLang="en-US" sz="1600"/>
              <a:t>(b)     TG/SG/SC teleconference meetings that will consider motions shall be approved by the WG Chair, and if approved, meetings and draft motions announced to the TG and WG11 reflectors 10 days prior to the meeting.</a:t>
            </a:r>
          </a:p>
          <a:p>
            <a:r>
              <a:rPr lang="zh-CN" altLang="en-US" sz="1600"/>
              <a:t>(c)     If a motion is not approved by unanimous consent, it shall be taken as a roll call [recorded] vote.</a:t>
            </a:r>
          </a:p>
          <a:p>
            <a:endParaRPr lang="zh-CN" altLang="en-US" sz="1600"/>
          </a:p>
          <a:p>
            <a:r>
              <a:rPr lang="zh-CN" altLang="en-US" sz="1600"/>
              <a:t>This change is NOT applicable to a TG operating under the accelerated process or as an IEEE-SA Ballot Comment Resolution Committee.</a:t>
            </a:r>
          </a:p>
          <a:p>
            <a:endParaRPr lang="zh-CN" altLang="en-US" sz="1600"/>
          </a:p>
          <a:p>
            <a:r>
              <a:rPr lang="zh-CN" altLang="en-US" sz="1600"/>
              <a:t>Implementation:</a:t>
            </a:r>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smtClean="0"/>
              <a:t>Teleconference Plan for Sep 2021</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15</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内容占位符 2"/>
          <p:cNvSpPr>
            <a:spLocks noGrp="1"/>
          </p:cNvSpPr>
          <p:nvPr/>
        </p:nvSpPr>
        <p:spPr>
          <a:xfrm>
            <a:off x="1573333" y="1946773"/>
            <a:ext cx="9143760" cy="4257314"/>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2400" dirty="0" smtClean="0">
                <a:solidFill>
                  <a:schemeClr val="bg1">
                    <a:lumMod val="85000"/>
                  </a:schemeClr>
                </a:solidFill>
                <a:cs typeface="+mn-ea"/>
                <a:sym typeface="+mn-ea"/>
              </a:rPr>
              <a:t>Sep 7</a:t>
            </a:r>
            <a:r>
              <a:rPr lang="en-US" altLang="zh-CN" sz="2400" baseline="30000" dirty="0" smtClean="0">
                <a:solidFill>
                  <a:schemeClr val="bg1">
                    <a:lumMod val="85000"/>
                  </a:schemeClr>
                </a:solidFill>
                <a:cs typeface="+mn-ea"/>
                <a:sym typeface="+mn-ea"/>
              </a:rPr>
              <a:t>th</a:t>
            </a:r>
            <a:r>
              <a:rPr lang="en-US" altLang="zh-CN" sz="2400" dirty="0">
                <a:solidFill>
                  <a:schemeClr val="bg1">
                    <a:lumMod val="85000"/>
                  </a:schemeClr>
                </a:solidFill>
                <a:cs typeface="+mn-ea"/>
                <a:sym typeface="+mn-ea"/>
              </a:rPr>
              <a:t>, </a:t>
            </a:r>
            <a:r>
              <a:rPr lang="en-US" altLang="zh-CN" sz="2400" dirty="0" smtClean="0">
                <a:solidFill>
                  <a:schemeClr val="bg1">
                    <a:lumMod val="85000"/>
                  </a:schemeClr>
                </a:solidFill>
                <a:cs typeface="+mn-ea"/>
                <a:sym typeface="+mn-ea"/>
              </a:rPr>
              <a:t>10:00am </a:t>
            </a:r>
            <a:r>
              <a:rPr lang="en-US" altLang="zh-CN" sz="2400" dirty="0">
                <a:solidFill>
                  <a:schemeClr val="bg1">
                    <a:lumMod val="85000"/>
                  </a:schemeClr>
                </a:solidFill>
                <a:cs typeface="+mn-ea"/>
                <a:sym typeface="+mn-ea"/>
              </a:rPr>
              <a:t>~ </a:t>
            </a:r>
            <a:r>
              <a:rPr lang="en-US" altLang="zh-CN" sz="2400" dirty="0" smtClean="0">
                <a:solidFill>
                  <a:schemeClr val="bg1">
                    <a:lumMod val="85000"/>
                  </a:schemeClr>
                </a:solidFill>
                <a:cs typeface="+mn-ea"/>
                <a:sym typeface="+mn-ea"/>
              </a:rPr>
              <a:t>11:59am</a:t>
            </a:r>
            <a:r>
              <a:rPr lang="en-US" altLang="zh-CN" sz="2400" dirty="0">
                <a:solidFill>
                  <a:schemeClr val="bg1">
                    <a:lumMod val="85000"/>
                  </a:schemeClr>
                </a:solidFill>
                <a:cs typeface="+mn-ea"/>
                <a:sym typeface="+mn-ea"/>
              </a:rPr>
              <a:t>, ET; </a:t>
            </a:r>
            <a:r>
              <a:rPr lang="en-US" altLang="zh-CN" sz="2400" dirty="0" err="1" smtClean="0">
                <a:solidFill>
                  <a:schemeClr val="bg1">
                    <a:lumMod val="85000"/>
                  </a:schemeClr>
                </a:solidFill>
                <a:cs typeface="+mn-ea"/>
                <a:sym typeface="+mn-ea"/>
              </a:rPr>
              <a:t>Webex</a:t>
            </a:r>
            <a:endParaRPr lang="en-US" altLang="zh-CN" sz="2400" dirty="0" smtClean="0">
              <a:solidFill>
                <a:schemeClr val="bg1">
                  <a:lumMod val="85000"/>
                </a:schemeClr>
              </a:solidFill>
              <a:cs typeface="+mn-ea"/>
              <a:sym typeface="+mn-ea"/>
            </a:endParaRPr>
          </a:p>
          <a:p>
            <a:pPr eaLnBrk="1" hangingPunct="1"/>
            <a:r>
              <a:rPr lang="en-US" altLang="zh-CN" sz="2400" dirty="0" smtClean="0">
                <a:solidFill>
                  <a:schemeClr val="bg1">
                    <a:lumMod val="85000"/>
                  </a:schemeClr>
                </a:solidFill>
                <a:cs typeface="+mn-ea"/>
                <a:sym typeface="+mn-ea"/>
              </a:rPr>
              <a:t>Sep 14</a:t>
            </a:r>
            <a:r>
              <a:rPr lang="en-US" altLang="zh-CN" sz="2400" baseline="30000" dirty="0" smtClean="0">
                <a:solidFill>
                  <a:schemeClr val="bg1">
                    <a:lumMod val="85000"/>
                  </a:schemeClr>
                </a:solidFill>
                <a:cs typeface="+mn-ea"/>
                <a:sym typeface="+mn-ea"/>
              </a:rPr>
              <a:t>th</a:t>
            </a:r>
            <a:r>
              <a:rPr lang="en-US" altLang="zh-CN" sz="2400" dirty="0">
                <a:solidFill>
                  <a:schemeClr val="bg1">
                    <a:lumMod val="85000"/>
                  </a:schemeClr>
                </a:solidFill>
                <a:cs typeface="+mn-ea"/>
                <a:sym typeface="+mn-ea"/>
              </a:rPr>
              <a:t>, 09:00am ~ 11:00am, ET; </a:t>
            </a:r>
            <a:r>
              <a:rPr lang="en-US" altLang="zh-CN" sz="2400" dirty="0" err="1" smtClean="0">
                <a:solidFill>
                  <a:schemeClr val="bg1">
                    <a:lumMod val="85000"/>
                  </a:schemeClr>
                </a:solidFill>
                <a:cs typeface="+mn-ea"/>
                <a:sym typeface="+mn-ea"/>
              </a:rPr>
              <a:t>Webex</a:t>
            </a:r>
            <a:r>
              <a:rPr lang="en-US" altLang="zh-CN" sz="2400" dirty="0">
                <a:solidFill>
                  <a:schemeClr val="bg1">
                    <a:lumMod val="85000"/>
                  </a:schemeClr>
                </a:solidFill>
                <a:cs typeface="+mn-ea"/>
                <a:sym typeface="+mn-ea"/>
              </a:rPr>
              <a:t> </a:t>
            </a:r>
            <a:r>
              <a:rPr lang="en-US" altLang="zh-CN" sz="2400" dirty="0" smtClean="0">
                <a:solidFill>
                  <a:schemeClr val="bg1">
                    <a:lumMod val="85000"/>
                  </a:schemeClr>
                </a:solidFill>
                <a:cs typeface="+mn-ea"/>
                <a:sym typeface="+mn-ea"/>
              </a:rPr>
              <a:t>(Interim week)</a:t>
            </a:r>
            <a:endParaRPr lang="en-US" altLang="zh-CN" sz="2400" dirty="0">
              <a:solidFill>
                <a:schemeClr val="bg1">
                  <a:lumMod val="85000"/>
                </a:schemeClr>
              </a:solidFill>
              <a:cs typeface="+mn-ea"/>
              <a:sym typeface="+mn-ea"/>
            </a:endParaRPr>
          </a:p>
          <a:p>
            <a:pPr eaLnBrk="1" hangingPunct="1"/>
            <a:r>
              <a:rPr lang="en-US" altLang="zh-CN" sz="2400" dirty="0" smtClean="0">
                <a:solidFill>
                  <a:srgbClr val="00B050"/>
                </a:solidFill>
                <a:cs typeface="+mn-ea"/>
                <a:sym typeface="+mn-ea"/>
              </a:rPr>
              <a:t>Sep 15</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11:15am ~ 01:15pm, ET; </a:t>
            </a:r>
            <a:r>
              <a:rPr lang="en-US" altLang="zh-CN" sz="2400" dirty="0" err="1" smtClean="0">
                <a:solidFill>
                  <a:srgbClr val="00B050"/>
                </a:solidFill>
                <a:cs typeface="+mn-ea"/>
                <a:sym typeface="+mn-ea"/>
              </a:rPr>
              <a:t>Webex</a:t>
            </a:r>
            <a:r>
              <a:rPr lang="en-US" altLang="zh-CN" sz="2400" dirty="0">
                <a:solidFill>
                  <a:srgbClr val="00B050"/>
                </a:solidFill>
                <a:cs typeface="+mn-ea"/>
                <a:sym typeface="+mn-ea"/>
              </a:rPr>
              <a:t> (Interim week</a:t>
            </a:r>
            <a:r>
              <a:rPr lang="en-US" altLang="zh-CN" sz="2400" dirty="0" smtClean="0">
                <a:solidFill>
                  <a:srgbClr val="00B050"/>
                </a:solidFill>
                <a:cs typeface="+mn-ea"/>
                <a:sym typeface="+mn-ea"/>
              </a:rPr>
              <a:t>)</a:t>
            </a:r>
            <a:endParaRPr lang="en-US" altLang="zh-CN" sz="2400" dirty="0">
              <a:solidFill>
                <a:srgbClr val="00B050"/>
              </a:solidFill>
              <a:cs typeface="+mn-ea"/>
              <a:sym typeface="+mn-ea"/>
            </a:endParaRPr>
          </a:p>
          <a:p>
            <a:pPr eaLnBrk="1" hangingPunct="1"/>
            <a:r>
              <a:rPr lang="en-US" altLang="zh-CN" sz="2400" dirty="0" smtClean="0">
                <a:solidFill>
                  <a:srgbClr val="00B050"/>
                </a:solidFill>
                <a:cs typeface="+mn-ea"/>
                <a:sym typeface="+mn-ea"/>
              </a:rPr>
              <a:t>Sep 16</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07:00pm ~ 09:00pm, ET; </a:t>
            </a:r>
            <a:r>
              <a:rPr lang="en-US" altLang="zh-CN" sz="2400" dirty="0" err="1" smtClean="0">
                <a:solidFill>
                  <a:srgbClr val="00B050"/>
                </a:solidFill>
                <a:cs typeface="+mn-ea"/>
                <a:sym typeface="+mn-ea"/>
              </a:rPr>
              <a:t>Webex</a:t>
            </a:r>
            <a:r>
              <a:rPr lang="en-US" altLang="zh-CN" sz="2400" dirty="0">
                <a:solidFill>
                  <a:srgbClr val="00B050"/>
                </a:solidFill>
                <a:cs typeface="+mn-ea"/>
                <a:sym typeface="+mn-ea"/>
              </a:rPr>
              <a:t> (Interim week</a:t>
            </a:r>
            <a:r>
              <a:rPr lang="en-US" altLang="zh-CN" sz="2400" dirty="0" smtClean="0">
                <a:solidFill>
                  <a:srgbClr val="00B050"/>
                </a:solidFill>
                <a:cs typeface="+mn-ea"/>
                <a:sym typeface="+mn-ea"/>
              </a:rPr>
              <a:t>)</a:t>
            </a:r>
            <a:endParaRPr lang="en-US" altLang="zh-CN" sz="2400" dirty="0">
              <a:solidFill>
                <a:srgbClr val="00B050"/>
              </a:solidFill>
              <a:cs typeface="+mn-ea"/>
              <a:sym typeface="+mn-ea"/>
            </a:endParaRPr>
          </a:p>
          <a:p>
            <a:pPr eaLnBrk="1" hangingPunct="1"/>
            <a:r>
              <a:rPr lang="en-US" altLang="zh-CN" sz="2400" dirty="0" smtClean="0">
                <a:solidFill>
                  <a:srgbClr val="00B050"/>
                </a:solidFill>
                <a:cs typeface="+mn-ea"/>
                <a:sym typeface="+mn-ea"/>
              </a:rPr>
              <a:t>Sep 17</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09:00am ~ 11:00am, ET; </a:t>
            </a:r>
            <a:r>
              <a:rPr lang="en-US" altLang="zh-CN" sz="2400" dirty="0" err="1" smtClean="0">
                <a:solidFill>
                  <a:srgbClr val="00B050"/>
                </a:solidFill>
                <a:cs typeface="+mn-ea"/>
                <a:sym typeface="+mn-ea"/>
              </a:rPr>
              <a:t>Webex</a:t>
            </a:r>
            <a:r>
              <a:rPr lang="en-US" altLang="zh-CN" sz="2400" dirty="0" smtClean="0">
                <a:solidFill>
                  <a:srgbClr val="00B050"/>
                </a:solidFill>
                <a:cs typeface="+mn-ea"/>
                <a:sym typeface="+mn-ea"/>
              </a:rPr>
              <a:t> (</a:t>
            </a:r>
            <a:r>
              <a:rPr lang="en-US" altLang="zh-CN" sz="2400" dirty="0">
                <a:solidFill>
                  <a:srgbClr val="00B050"/>
                </a:solidFill>
                <a:cs typeface="+mn-ea"/>
                <a:sym typeface="+mn-ea"/>
              </a:rPr>
              <a:t>Interim week</a:t>
            </a:r>
            <a:r>
              <a:rPr lang="en-US" altLang="zh-CN" sz="2400" dirty="0" smtClean="0">
                <a:solidFill>
                  <a:srgbClr val="00B050"/>
                </a:solidFill>
                <a:cs typeface="+mn-ea"/>
                <a:sym typeface="+mn-ea"/>
              </a:rPr>
              <a:t>)</a:t>
            </a:r>
            <a:endParaRPr lang="en-US" altLang="zh-CN" sz="2400" dirty="0">
              <a:solidFill>
                <a:srgbClr val="00B050"/>
              </a:solidFill>
              <a:cs typeface="+mn-ea"/>
              <a:sym typeface="+mn-ea"/>
            </a:endParaRPr>
          </a:p>
          <a:p>
            <a:pPr eaLnBrk="1" hangingPunct="1"/>
            <a:r>
              <a:rPr lang="en-US" altLang="zh-CN" sz="2400" dirty="0" smtClean="0">
                <a:solidFill>
                  <a:srgbClr val="00B050"/>
                </a:solidFill>
                <a:cs typeface="+mn-ea"/>
                <a:sym typeface="+mn-ea"/>
              </a:rPr>
              <a:t>Sep 28</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10:00am ~ 11:59am, ET; </a:t>
            </a:r>
            <a:r>
              <a:rPr lang="en-US" altLang="zh-CN" sz="2400" dirty="0" err="1">
                <a:solidFill>
                  <a:srgbClr val="00B050"/>
                </a:solidFill>
                <a:cs typeface="+mn-ea"/>
                <a:sym typeface="+mn-ea"/>
              </a:rPr>
              <a:t>Webex</a:t>
            </a:r>
            <a:endParaRPr lang="en-US" altLang="zh-CN" sz="2400" dirty="0">
              <a:solidFill>
                <a:srgbClr val="00B050"/>
              </a:solidFill>
              <a:cs typeface="+mn-ea"/>
              <a:sym typeface="+mn-ea"/>
            </a:endParaRPr>
          </a:p>
          <a:p>
            <a:pPr eaLnBrk="1" hangingPunct="1"/>
            <a:endParaRPr lang="en-US" altLang="zh-CN" sz="2400" dirty="0">
              <a:solidFill>
                <a:srgbClr val="00B050"/>
              </a:solidFill>
              <a:cs typeface="+mn-ea"/>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TGbd</a:t>
            </a:r>
            <a:r>
              <a:rPr lang="en-US" altLang="zh-CN" dirty="0"/>
              <a:t> Documents Update</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graphicFrame>
        <p:nvGraphicFramePr>
          <p:cNvPr id="6" name="表格 5"/>
          <p:cNvGraphicFramePr>
            <a:graphicFrameLocks noGrp="1"/>
          </p:cNvGraphicFramePr>
          <p:nvPr>
            <p:custDataLst>
              <p:tags r:id="rId1"/>
            </p:custDataLst>
            <p:extLst>
              <p:ext uri="{D42A27DB-BD31-4B8C-83A1-F6EECF244321}">
                <p14:modId xmlns:p14="http://schemas.microsoft.com/office/powerpoint/2010/main" val="290763804"/>
              </p:ext>
            </p:extLst>
          </p:nvPr>
        </p:nvGraphicFramePr>
        <p:xfrm>
          <a:off x="1447922" y="1600248"/>
          <a:ext cx="9637599" cy="4663440"/>
        </p:xfrm>
        <a:graphic>
          <a:graphicData uri="http://schemas.openxmlformats.org/drawingml/2006/table">
            <a:tbl>
              <a:tblPr firstRow="1" bandRow="1">
                <a:tableStyleId>{5C22544A-7EE6-4342-B048-85BDC9FD1C3A}</a:tableStyleId>
              </a:tblPr>
              <a:tblGrid>
                <a:gridCol w="3047921"/>
                <a:gridCol w="6589678"/>
              </a:tblGrid>
              <a:tr h="192026">
                <a:tc>
                  <a:txBody>
                    <a:bodyPr/>
                    <a:lstStyle/>
                    <a:p>
                      <a:r>
                        <a:rPr lang="en-US" altLang="zh-CN" sz="1800" dirty="0" smtClean="0"/>
                        <a:t>TG Documents</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11-20/0774r10, </a:t>
                      </a:r>
                      <a:r>
                        <a:rPr lang="en-US" altLang="zh-CN" sz="1200" dirty="0" smtClean="0">
                          <a:solidFill>
                            <a:schemeClr val="tx1"/>
                          </a:solidFill>
                        </a:rPr>
                        <a:t>11-20/1164r7, 11-20/1352r9, 11-20/1561r7, 11-20/1806r2, 11-20/1891r0, 11-20/1923r11, 11-21/0177r2, 11-21/0207r8, 11-21/0595r3, 11-21/0597r7, 11-21/0904r1, 11-21/0941r2,</a:t>
                      </a:r>
                      <a:r>
                        <a:rPr lang="en-US" altLang="zh-CN" sz="1200" dirty="0" smtClean="0">
                          <a:solidFill>
                            <a:srgbClr val="0070C0"/>
                          </a:solidFill>
                        </a:rPr>
                        <a:t> 11-21/1303r4, </a:t>
                      </a:r>
                      <a:r>
                        <a:rPr lang="en-US" altLang="zh-CN" sz="1200" dirty="0" smtClean="0">
                          <a:solidFill>
                            <a:srgbClr val="0070C0"/>
                          </a:solidFill>
                        </a:rPr>
                        <a:t>11-21/1326r4</a:t>
                      </a:r>
                      <a:endParaRPr lang="en-US" altLang="zh-CN" sz="1200" dirty="0" smtClean="0">
                        <a:solidFill>
                          <a:srgbClr val="0070C0"/>
                        </a:solidFill>
                        <a:sym typeface="+mn-ea"/>
                      </a:endParaRPr>
                    </a:p>
                  </a:txBody>
                  <a:tcPr/>
                </a:tc>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11-20/1489r1, 11-20/1655r3, 11-20/1775r1, 11-20/1907r1, 11-21/0068r0,</a:t>
                      </a:r>
                      <a:r>
                        <a:rPr lang="en-US" altLang="zh-CN" sz="1200" baseline="0" dirty="0" smtClean="0">
                          <a:solidFill>
                            <a:schemeClr val="tx1"/>
                          </a:solidFill>
                          <a:sym typeface="+mn-ea"/>
                        </a:rPr>
                        <a:t> </a:t>
                      </a:r>
                      <a:r>
                        <a:rPr lang="en-US" altLang="zh-CN" sz="1200" dirty="0" smtClean="0">
                          <a:solidFill>
                            <a:schemeClr val="tx1"/>
                          </a:solidFill>
                          <a:sym typeface="+mn-ea"/>
                        </a:rPr>
                        <a:t>11-21/0117r0, 11-21/0327r0, 11-21/0453r0, 11-21/0454r0, 11-21/0565r0,</a:t>
                      </a:r>
                      <a:r>
                        <a:rPr lang="en-US" altLang="zh-CN" sz="1200" baseline="0" dirty="0" smtClean="0">
                          <a:solidFill>
                            <a:schemeClr val="tx1"/>
                          </a:solidFill>
                          <a:sym typeface="+mn-ea"/>
                        </a:rPr>
                        <a:t> 11-21/0655r0, 11-21/0806r0, 11-21/0889r0, </a:t>
                      </a:r>
                      <a:r>
                        <a:rPr lang="en-US" altLang="zh-CN" sz="1200" baseline="0" dirty="0" smtClean="0">
                          <a:solidFill>
                            <a:schemeClr val="tx1"/>
                          </a:solidFill>
                          <a:sym typeface="+mn-ea"/>
                        </a:rPr>
                        <a:t>11-21/1138r0, 11-21/1468r0</a:t>
                      </a:r>
                      <a:endParaRPr lang="en-US" altLang="zh-CN" sz="1200" dirty="0" smtClean="0">
                        <a:solidFill>
                          <a:schemeClr val="tx1"/>
                        </a:solidFill>
                        <a:sym typeface="+mn-ea"/>
                      </a:endParaRPr>
                    </a:p>
                  </a:txBody>
                  <a:tcPr/>
                </a:tc>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rgbClr val="0070C0"/>
                          </a:solidFill>
                        </a:rPr>
                        <a:t>11-19/2045r13 </a:t>
                      </a:r>
                      <a:r>
                        <a:rPr lang="en-US" altLang="zh-CN" sz="1200" dirty="0" smtClean="0">
                          <a:solidFill>
                            <a:srgbClr val="0070C0"/>
                          </a:solidFill>
                        </a:rPr>
                        <a:t>(D2.0)</a:t>
                      </a:r>
                    </a:p>
                  </a:txBody>
                  <a:tcPr/>
                </a:tc>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 11-20/1887r10 (LB251), </a:t>
                      </a:r>
                      <a:r>
                        <a:rPr lang="en-US" altLang="zh-CN" sz="1200" dirty="0" smtClean="0">
                          <a:solidFill>
                            <a:srgbClr val="0070C0"/>
                          </a:solidFill>
                        </a:rPr>
                        <a:t>11-21/1296r1 (LB254)</a:t>
                      </a:r>
                    </a:p>
                  </a:txBody>
                  <a:tcPr/>
                </a:tc>
              </a:tr>
              <a:tr h="160689">
                <a:tc>
                  <a:txBody>
                    <a:bodyPr/>
                    <a:lstStyle/>
                    <a:p>
                      <a:pPr>
                        <a:buNone/>
                      </a:pPr>
                      <a:r>
                        <a:rPr lang="en-US" altLang="zh-CN" sz="1200" dirty="0" smtClean="0">
                          <a:solidFill>
                            <a:schemeClr val="tx1"/>
                          </a:solidFill>
                        </a:rPr>
                        <a:t>Coexistence</a:t>
                      </a:r>
                      <a:r>
                        <a:rPr lang="en-US" altLang="zh-CN" sz="1200" baseline="0" dirty="0" smtClean="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11-20/1564r2</a:t>
                      </a:r>
                    </a:p>
                  </a:txBody>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
        <p:nvSpPr>
          <p:cNvPr id="6" name="文本占位符 2"/>
          <p:cNvSpPr txBox="1"/>
          <p:nvPr/>
        </p:nvSpPr>
        <p:spPr>
          <a:xfrm>
            <a:off x="2215430" y="1751012"/>
            <a:ext cx="8144392" cy="4573511"/>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smtClean="0">
                <a:solidFill>
                  <a:srgbClr val="00B050"/>
                </a:solidFill>
                <a:cs typeface="+mn-ea"/>
                <a:sym typeface="Wingdings" panose="05000000000000000000" pitchFamily="2" charset="2"/>
              </a:rPr>
              <a:t>Oct </a:t>
            </a:r>
            <a:r>
              <a:rPr lang="en-US" altLang="en-US" sz="2000" kern="0" dirty="0">
                <a:solidFill>
                  <a:srgbClr val="00B050"/>
                </a:solidFill>
                <a:cs typeface="+mn-ea"/>
                <a:sym typeface="Wingdings" panose="05000000000000000000" pitchFamily="2" charset="2"/>
              </a:rPr>
              <a:t>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smtClean="0">
                <a:solidFill>
                  <a:srgbClr val="00B050"/>
                </a:solidFill>
                <a:cs typeface="+mn-ea"/>
                <a:sym typeface="Wingdings" panose="05000000000000000000" pitchFamily="2" charset="2"/>
              </a:rPr>
              <a:t>Jul </a:t>
            </a:r>
            <a:r>
              <a:rPr lang="en-US" altLang="en-US" sz="2000" kern="0" dirty="0">
                <a:solidFill>
                  <a:srgbClr val="00B050"/>
                </a:solidFill>
                <a:cs typeface="+mn-ea"/>
                <a:sym typeface="Wingdings" panose="05000000000000000000" pitchFamily="2" charset="2"/>
              </a:rPr>
              <a:t>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chemeClr val="tx1"/>
                </a:solidFill>
                <a:sym typeface="+mn-ea"/>
              </a:rPr>
              <a:t>Form </a:t>
            </a:r>
            <a:r>
              <a:rPr lang="en-US" altLang="en-US" sz="2000" kern="0" dirty="0" smtClean="0">
                <a:solidFill>
                  <a:schemeClr val="tx1"/>
                </a:solidFill>
                <a:sym typeface="+mn-ea"/>
              </a:rPr>
              <a:t>SA </a:t>
            </a:r>
            <a:r>
              <a:rPr lang="en-US" altLang="en-US" sz="2000" kern="0" dirty="0">
                <a:solidFill>
                  <a:schemeClr val="tx1"/>
                </a:solidFill>
                <a:sym typeface="+mn-ea"/>
              </a:rPr>
              <a:t>Ballot Pool				</a:t>
            </a:r>
            <a:r>
              <a:rPr lang="en-US" altLang="en-US" sz="2000" kern="0" dirty="0" smtClean="0">
                <a:solidFill>
                  <a:schemeClr val="tx1"/>
                </a:solidFill>
                <a:sym typeface="+mn-ea"/>
              </a:rPr>
              <a:t>	</a:t>
            </a:r>
            <a:r>
              <a:rPr lang="en-US" altLang="en-US" sz="2000" kern="0" dirty="0" smtClean="0">
                <a:solidFill>
                  <a:schemeClr val="tx1"/>
                </a:solidFill>
                <a:cs typeface="+mn-ea"/>
                <a:sym typeface="Wingdings" panose="05000000000000000000" pitchFamily="2" charset="2"/>
              </a:rPr>
              <a:t>Nov 2021 (Try Sep 2021)</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D3.0 LB recirculation					</a:t>
            </a:r>
            <a:r>
              <a:rPr lang="en-US" altLang="en-US" sz="2000" kern="0" dirty="0" smtClean="0">
                <a:solidFill>
                  <a:schemeClr val="tx1"/>
                </a:solidFill>
                <a:cs typeface="+mn-ea"/>
                <a:sym typeface="Wingdings" panose="05000000000000000000" pitchFamily="2" charset="2"/>
              </a:rPr>
              <a:t>Jan 2022 (Try Nov 2021)</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D3.0 unchanged recirculation 			</a:t>
            </a:r>
            <a:r>
              <a:rPr lang="en-US" altLang="en-US" sz="2000" kern="0" dirty="0" smtClean="0">
                <a:solidFill>
                  <a:schemeClr val="tx1"/>
                </a:solidFill>
                <a:cs typeface="+mn-ea"/>
                <a:sym typeface="Wingdings" panose="05000000000000000000" pitchFamily="2" charset="2"/>
              </a:rPr>
              <a:t>Jan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Initial </a:t>
            </a:r>
            <a:r>
              <a:rPr lang="en-US" altLang="en-US" sz="2000" kern="0" dirty="0" smtClean="0">
                <a:solidFill>
                  <a:schemeClr val="tx1"/>
                </a:solidFill>
                <a:sym typeface="+mn-ea"/>
              </a:rPr>
              <a:t>SA Ballot </a:t>
            </a:r>
            <a:r>
              <a:rPr lang="en-US" altLang="en-US" sz="2000" kern="0" dirty="0">
                <a:solidFill>
                  <a:schemeClr val="tx1"/>
                </a:solidFill>
                <a:sym typeface="+mn-ea"/>
              </a:rPr>
              <a:t>(D4.0)			</a:t>
            </a:r>
            <a:r>
              <a:rPr lang="en-US" altLang="en-US" sz="2000" kern="0" dirty="0" smtClean="0">
                <a:solidFill>
                  <a:schemeClr val="tx1"/>
                </a:solidFill>
                <a:sym typeface="+mn-ea"/>
              </a:rPr>
              <a:t>		</a:t>
            </a:r>
            <a:r>
              <a:rPr lang="en-US" altLang="en-US" sz="2000" kern="0" dirty="0" smtClean="0">
                <a:solidFill>
                  <a:schemeClr val="tx1"/>
                </a:solidFill>
                <a:cs typeface="+mn-ea"/>
                <a:sym typeface="Wingdings" panose="05000000000000000000" pitchFamily="2" charset="2"/>
              </a:rPr>
              <a:t>Mar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Final 802.11 WG approval				</a:t>
            </a:r>
            <a:r>
              <a:rPr lang="en-US" altLang="en-US" sz="2000" kern="0" dirty="0" smtClean="0">
                <a:solidFill>
                  <a:schemeClr val="tx1"/>
                </a:solidFill>
                <a:cs typeface="+mn-ea"/>
                <a:sym typeface="Wingdings" panose="05000000000000000000" pitchFamily="2" charset="2"/>
              </a:rPr>
              <a:t>Sep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smtClean="0">
                <a:solidFill>
                  <a:schemeClr val="tx1"/>
                </a:solidFill>
                <a:cs typeface="+mn-ea"/>
                <a:sym typeface="Wingdings" panose="05000000000000000000" pitchFamily="2" charset="2"/>
              </a:rPr>
              <a:t>Oct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smtClean="0">
                <a:solidFill>
                  <a:schemeClr val="tx1"/>
                </a:solidFill>
                <a:cs typeface="+mn-ea"/>
                <a:sym typeface="Wingdings" panose="05000000000000000000" pitchFamily="2" charset="2"/>
              </a:rPr>
              <a:t>Dec </a:t>
            </a:r>
            <a:r>
              <a:rPr lang="en-US" altLang="en-US" sz="2000" kern="0" dirty="0">
                <a:solidFill>
                  <a:schemeClr val="tx1"/>
                </a:solidFill>
                <a:cs typeface="+mn-ea"/>
                <a:sym typeface="Wingdings" panose="05000000000000000000" pitchFamily="2" charset="2"/>
              </a:rPr>
              <a:t>2022</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
        <p:nvSpPr>
          <p:cNvPr id="7"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zh-CN" altLang="zh-CN" sz="1600" dirty="0" smtClean="0">
                <a:solidFill>
                  <a:srgbClr val="00B050"/>
                </a:solidFill>
                <a:latin typeface="Calibri" panose="020F0502020204030204" pitchFamily="34" charset="0"/>
                <a:cs typeface="Calibri" panose="020F0502020204030204" pitchFamily="34" charset="0"/>
              </a:rPr>
              <a:t>11-21</a:t>
            </a:r>
            <a:r>
              <a:rPr lang="en-US" altLang="zh-CN" sz="1600" dirty="0" smtClean="0">
                <a:solidFill>
                  <a:srgbClr val="00B050"/>
                </a:solidFill>
                <a:latin typeface="Calibri" panose="020F0502020204030204" pitchFamily="34" charset="0"/>
                <a:cs typeface="Calibri" panose="020F0502020204030204" pitchFamily="34" charset="0"/>
              </a:rPr>
              <a:t>/</a:t>
            </a:r>
            <a:r>
              <a:rPr lang="zh-CN" altLang="zh-CN" sz="1600" dirty="0" smtClean="0">
                <a:solidFill>
                  <a:srgbClr val="00B050"/>
                </a:solidFill>
                <a:latin typeface="Calibri" panose="020F0502020204030204" pitchFamily="34" charset="0"/>
                <a:cs typeface="Calibri" panose="020F0502020204030204" pitchFamily="34" charset="0"/>
              </a:rPr>
              <a:t>1343</a:t>
            </a:r>
            <a:r>
              <a:rPr lang="en-US" altLang="zh-CN" sz="1600" dirty="0" smtClean="0">
                <a:solidFill>
                  <a:srgbClr val="00B050"/>
                </a:solidFill>
                <a:latin typeface="Calibri" panose="020F0502020204030204" pitchFamily="34" charset="0"/>
                <a:cs typeface="Calibri" panose="020F0502020204030204" pitchFamily="34" charset="0"/>
              </a:rPr>
              <a:t>r</a:t>
            </a:r>
            <a:r>
              <a:rPr lang="zh-CN" altLang="zh-CN" sz="1600" dirty="0" smtClean="0">
                <a:solidFill>
                  <a:srgbClr val="00B050"/>
                </a:solidFill>
                <a:latin typeface="Calibri" panose="020F0502020204030204" pitchFamily="34" charset="0"/>
                <a:cs typeface="Calibri" panose="020F0502020204030204" pitchFamily="34" charset="0"/>
              </a:rPr>
              <a:t>0</a:t>
            </a:r>
            <a:r>
              <a:rPr lang="en-US" altLang="zh-CN" sz="1600" dirty="0" smtClean="0">
                <a:solidFill>
                  <a:srgbClr val="00B050"/>
                </a:solidFill>
                <a:latin typeface="Calibri" panose="020F0502020204030204" pitchFamily="34" charset="0"/>
                <a:cs typeface="Calibri" panose="020F0502020204030204" pitchFamily="34" charset="0"/>
              </a:rPr>
              <a:t>, </a:t>
            </a:r>
            <a:r>
              <a:rPr lang="zh-CN" altLang="zh-CN" sz="1600" dirty="0" smtClean="0">
                <a:solidFill>
                  <a:srgbClr val="00B050"/>
                </a:solidFill>
                <a:latin typeface="Calibri" panose="020F0502020204030204" pitchFamily="34" charset="0"/>
                <a:cs typeface="Calibri" panose="020F0502020204030204" pitchFamily="34" charset="0"/>
              </a:rPr>
              <a:t>Resolutions </a:t>
            </a:r>
            <a:r>
              <a:rPr lang="zh-CN" altLang="zh-CN" sz="1600" dirty="0">
                <a:solidFill>
                  <a:srgbClr val="00B050"/>
                </a:solidFill>
                <a:latin typeface="Calibri" panose="020F0502020204030204" pitchFamily="34" charset="0"/>
                <a:cs typeface="Calibri" panose="020F0502020204030204" pitchFamily="34" charset="0"/>
              </a:rPr>
              <a:t>to 32.3.5 NGV modulation and coding </a:t>
            </a:r>
            <a:r>
              <a:rPr lang="zh-CN" altLang="zh-CN" sz="1600" dirty="0" smtClean="0">
                <a:solidFill>
                  <a:srgbClr val="00B050"/>
                </a:solidFill>
                <a:latin typeface="Calibri" panose="020F0502020204030204" pitchFamily="34" charset="0"/>
                <a:cs typeface="Calibri" panose="020F0502020204030204" pitchFamily="34" charset="0"/>
              </a:rPr>
              <a:t>schemes</a:t>
            </a:r>
            <a:r>
              <a:rPr lang="en-US" altLang="zh-CN" sz="1600" dirty="0" smtClean="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Y</a:t>
            </a:r>
            <a:r>
              <a:rPr lang="en-US" altLang="zh-CN" sz="1600" dirty="0" err="1" smtClean="0">
                <a:solidFill>
                  <a:srgbClr val="00B050"/>
                </a:solidFill>
                <a:latin typeface="Calibri" panose="020F0502020204030204" pitchFamily="34" charset="0"/>
                <a:cs typeface="Calibri" panose="020F0502020204030204" pitchFamily="34" charset="0"/>
              </a:rPr>
              <a:t>ujin</a:t>
            </a:r>
            <a:r>
              <a:rPr lang="en-US" altLang="zh-CN" sz="1600" dirty="0" smtClean="0">
                <a:solidFill>
                  <a:srgbClr val="00B050"/>
                </a:solidFill>
                <a:latin typeface="Calibri" panose="020F0502020204030204" pitchFamily="34" charset="0"/>
                <a:cs typeface="Calibri" panose="020F0502020204030204" pitchFamily="34" charset="0"/>
              </a:rPr>
              <a:t> Noh (</a:t>
            </a:r>
            <a:r>
              <a:rPr lang="en-US" altLang="zh-CN" sz="1600" dirty="0" err="1" smtClean="0">
                <a:solidFill>
                  <a:srgbClr val="00B050"/>
                </a:solidFill>
                <a:latin typeface="Calibri" panose="020F0502020204030204" pitchFamily="34" charset="0"/>
                <a:cs typeface="Calibri" panose="020F0502020204030204" pitchFamily="34" charset="0"/>
              </a:rPr>
              <a:t>Senscomm</a:t>
            </a:r>
            <a:r>
              <a:rPr lang="en-US" altLang="zh-CN" sz="1600" dirty="0" smtClean="0">
                <a:solidFill>
                  <a:srgbClr val="00B050"/>
                </a:solidFill>
                <a:latin typeface="Calibri" panose="020F0502020204030204" pitchFamily="34" charset="0"/>
                <a:cs typeface="Calibri" panose="020F0502020204030204" pitchFamily="34" charset="0"/>
              </a:rPr>
              <a:t>)</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rgbClr val="00B050"/>
                </a:solidFill>
                <a:latin typeface="Calibri" panose="020F0502020204030204" pitchFamily="34" charset="0"/>
                <a:cs typeface="Calibri" panose="020F0502020204030204" pitchFamily="34" charset="0"/>
              </a:rPr>
              <a:t>11-21-1344</a:t>
            </a:r>
            <a:r>
              <a:rPr lang="en-US" altLang="zh-CN" sz="1600" dirty="0" smtClean="0">
                <a:solidFill>
                  <a:srgbClr val="00B050"/>
                </a:solidFill>
                <a:latin typeface="Calibri" panose="020F0502020204030204" pitchFamily="34" charset="0"/>
                <a:cs typeface="Calibri" panose="020F0502020204030204" pitchFamily="34" charset="0"/>
              </a:rPr>
              <a:t>r0, </a:t>
            </a:r>
            <a:r>
              <a:rPr lang="zh-CN" altLang="zh-CN" sz="1600" dirty="0" smtClean="0">
                <a:solidFill>
                  <a:srgbClr val="00B050"/>
                </a:solidFill>
                <a:latin typeface="Calibri" panose="020F0502020204030204" pitchFamily="34" charset="0"/>
                <a:cs typeface="Calibri" panose="020F0502020204030204" pitchFamily="34" charset="0"/>
              </a:rPr>
              <a:t>Resolutions </a:t>
            </a:r>
            <a:r>
              <a:rPr lang="zh-CN" altLang="zh-CN" sz="1600" dirty="0">
                <a:solidFill>
                  <a:srgbClr val="00B050"/>
                </a:solidFill>
                <a:latin typeface="Calibri" panose="020F0502020204030204" pitchFamily="34" charset="0"/>
                <a:cs typeface="Calibri" panose="020F0502020204030204" pitchFamily="34" charset="0"/>
              </a:rPr>
              <a:t>to 32.3.8.2 Non_NGV portion of NGV format </a:t>
            </a:r>
            <a:r>
              <a:rPr lang="zh-CN" altLang="zh-CN" sz="1600" dirty="0" smtClean="0">
                <a:solidFill>
                  <a:srgbClr val="00B050"/>
                </a:solidFill>
                <a:latin typeface="Calibri" panose="020F0502020204030204" pitchFamily="34" charset="0"/>
                <a:cs typeface="Calibri" panose="020F0502020204030204" pitchFamily="34" charset="0"/>
              </a:rPr>
              <a:t>preamble</a:t>
            </a:r>
            <a:r>
              <a:rPr lang="en-US" altLang="zh-CN" sz="1600" dirty="0">
                <a:solidFill>
                  <a:srgbClr val="00B050"/>
                </a:solidFill>
                <a:latin typeface="Calibri" panose="020F0502020204030204" pitchFamily="34" charset="0"/>
                <a:cs typeface="Calibri" panose="020F0502020204030204" pitchFamily="34" charset="0"/>
              </a:rPr>
              <a:t> ,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rgbClr val="00B050"/>
                </a:solidFill>
                <a:latin typeface="Calibri" panose="020F0502020204030204" pitchFamily="34" charset="0"/>
                <a:cs typeface="Calibri" panose="020F0502020204030204" pitchFamily="34" charset="0"/>
              </a:rPr>
              <a:t>11-21-1345</a:t>
            </a:r>
            <a:r>
              <a:rPr lang="en-US" altLang="zh-CN" sz="1600" dirty="0" smtClean="0">
                <a:solidFill>
                  <a:srgbClr val="00B050"/>
                </a:solidFill>
                <a:latin typeface="Calibri" panose="020F0502020204030204" pitchFamily="34" charset="0"/>
                <a:cs typeface="Calibri" panose="020F0502020204030204" pitchFamily="34" charset="0"/>
              </a:rPr>
              <a:t>r0, </a:t>
            </a:r>
            <a:r>
              <a:rPr lang="zh-CN" altLang="zh-CN" sz="1600" dirty="0" smtClean="0">
                <a:solidFill>
                  <a:srgbClr val="00B050"/>
                </a:solidFill>
                <a:latin typeface="Calibri" panose="020F0502020204030204" pitchFamily="34" charset="0"/>
                <a:cs typeface="Calibri" panose="020F0502020204030204" pitchFamily="34" charset="0"/>
              </a:rPr>
              <a:t>Resolutions </a:t>
            </a:r>
            <a:r>
              <a:rPr lang="zh-CN" altLang="zh-CN" sz="1600" dirty="0">
                <a:solidFill>
                  <a:srgbClr val="00B050"/>
                </a:solidFill>
                <a:latin typeface="Calibri" panose="020F0502020204030204" pitchFamily="34" charset="0"/>
                <a:cs typeface="Calibri" panose="020F0502020204030204" pitchFamily="34" charset="0"/>
              </a:rPr>
              <a:t>to 32.3.8.3 NGV portion of NGV format </a:t>
            </a:r>
            <a:r>
              <a:rPr lang="zh-CN" altLang="zh-CN" sz="1600" dirty="0" smtClean="0">
                <a:solidFill>
                  <a:srgbClr val="00B050"/>
                </a:solidFill>
                <a:latin typeface="Calibri" panose="020F0502020204030204" pitchFamily="34" charset="0"/>
                <a:cs typeface="Calibri" panose="020F0502020204030204" pitchFamily="34" charset="0"/>
              </a:rPr>
              <a:t>preamble</a:t>
            </a:r>
            <a:r>
              <a:rPr lang="en-US" altLang="zh-CN" sz="1600" dirty="0">
                <a:solidFill>
                  <a:srgbClr val="00B050"/>
                </a:solidFill>
                <a:latin typeface="Calibri" panose="020F0502020204030204" pitchFamily="34" charset="0"/>
                <a:cs typeface="Calibri" panose="020F0502020204030204" pitchFamily="34" charset="0"/>
              </a:rPr>
              <a:t> ,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rgbClr val="00B050"/>
                </a:solidFill>
                <a:latin typeface="Calibri" panose="020F0502020204030204" pitchFamily="34" charset="0"/>
                <a:cs typeface="Calibri" panose="020F0502020204030204" pitchFamily="34" charset="0"/>
              </a:rPr>
              <a:t>11-21-1346</a:t>
            </a:r>
            <a:r>
              <a:rPr lang="en-US" altLang="zh-CN" sz="1600" dirty="0" smtClean="0">
                <a:solidFill>
                  <a:srgbClr val="00B050"/>
                </a:solidFill>
                <a:latin typeface="Calibri" panose="020F0502020204030204" pitchFamily="34" charset="0"/>
                <a:cs typeface="Calibri" panose="020F0502020204030204" pitchFamily="34" charset="0"/>
              </a:rPr>
              <a:t>r0, </a:t>
            </a:r>
            <a:r>
              <a:rPr lang="zh-CN" altLang="zh-CN" sz="1600" dirty="0" smtClean="0">
                <a:solidFill>
                  <a:srgbClr val="00B050"/>
                </a:solidFill>
                <a:latin typeface="Calibri" panose="020F0502020204030204" pitchFamily="34" charset="0"/>
                <a:cs typeface="Calibri" panose="020F0502020204030204" pitchFamily="34" charset="0"/>
              </a:rPr>
              <a:t>Resolutions </a:t>
            </a:r>
            <a:r>
              <a:rPr lang="zh-CN" altLang="zh-CN" sz="1600" dirty="0">
                <a:solidFill>
                  <a:srgbClr val="00B050"/>
                </a:solidFill>
                <a:latin typeface="Calibri" panose="020F0502020204030204" pitchFamily="34" charset="0"/>
                <a:cs typeface="Calibri" panose="020F0502020204030204" pitchFamily="34" charset="0"/>
              </a:rPr>
              <a:t>to 32.3.10 Transmit </a:t>
            </a:r>
            <a:r>
              <a:rPr lang="zh-CN" altLang="zh-CN" sz="1600" dirty="0" smtClean="0">
                <a:solidFill>
                  <a:srgbClr val="00B050"/>
                </a:solidFill>
                <a:latin typeface="Calibri" panose="020F0502020204030204" pitchFamily="34" charset="0"/>
                <a:cs typeface="Calibri" panose="020F0502020204030204" pitchFamily="34" charset="0"/>
              </a:rPr>
              <a:t>specification</a:t>
            </a:r>
            <a:r>
              <a:rPr lang="en-US" altLang="zh-CN" sz="1600" dirty="0">
                <a:solidFill>
                  <a:srgbClr val="00B050"/>
                </a:solidFill>
                <a:latin typeface="Calibri" panose="020F0502020204030204" pitchFamily="34" charset="0"/>
                <a:cs typeface="Calibri" panose="020F0502020204030204" pitchFamily="34" charset="0"/>
              </a:rPr>
              <a:t> ,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rgbClr val="00B050"/>
                </a:solidFill>
                <a:latin typeface="Calibri" panose="020F0502020204030204" pitchFamily="34" charset="0"/>
                <a:cs typeface="Calibri" panose="020F0502020204030204" pitchFamily="34" charset="0"/>
              </a:rPr>
              <a:t>11-21-1347</a:t>
            </a:r>
            <a:r>
              <a:rPr lang="en-US" altLang="zh-CN" sz="1600" dirty="0" smtClean="0">
                <a:solidFill>
                  <a:srgbClr val="00B050"/>
                </a:solidFill>
                <a:latin typeface="Calibri" panose="020F0502020204030204" pitchFamily="34" charset="0"/>
                <a:cs typeface="Calibri" panose="020F0502020204030204" pitchFamily="34" charset="0"/>
              </a:rPr>
              <a:t>r0, </a:t>
            </a:r>
            <a:r>
              <a:rPr lang="zh-CN" altLang="zh-CN" sz="1600" dirty="0" smtClean="0">
                <a:solidFill>
                  <a:srgbClr val="00B050"/>
                </a:solidFill>
                <a:latin typeface="Calibri" panose="020F0502020204030204" pitchFamily="34" charset="0"/>
                <a:cs typeface="Calibri" panose="020F0502020204030204" pitchFamily="34" charset="0"/>
              </a:rPr>
              <a:t>Resolutions </a:t>
            </a:r>
            <a:r>
              <a:rPr lang="zh-CN" altLang="zh-CN" sz="1600" dirty="0">
                <a:solidFill>
                  <a:srgbClr val="00B050"/>
                </a:solidFill>
                <a:latin typeface="Calibri" panose="020F0502020204030204" pitchFamily="34" charset="0"/>
                <a:cs typeface="Calibri" panose="020F0502020204030204" pitchFamily="34" charset="0"/>
              </a:rPr>
              <a:t>to 32.3.12 NGV transmit </a:t>
            </a:r>
            <a:r>
              <a:rPr lang="zh-CN" altLang="zh-CN" sz="1600" dirty="0" smtClean="0">
                <a:solidFill>
                  <a:srgbClr val="00B050"/>
                </a:solidFill>
                <a:latin typeface="Calibri" panose="020F0502020204030204" pitchFamily="34" charset="0"/>
                <a:cs typeface="Calibri" panose="020F0502020204030204" pitchFamily="34" charset="0"/>
              </a:rPr>
              <a:t>procedure</a:t>
            </a:r>
            <a:r>
              <a:rPr lang="en-US" altLang="zh-CN" sz="1600" dirty="0">
                <a:solidFill>
                  <a:srgbClr val="00B050"/>
                </a:solidFill>
                <a:latin typeface="Calibri" panose="020F0502020204030204" pitchFamily="34" charset="0"/>
                <a:cs typeface="Calibri" panose="020F0502020204030204" pitchFamily="34" charset="0"/>
              </a:rPr>
              <a:t> ,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a:solidFill>
                  <a:srgbClr val="00B050"/>
                </a:solidFill>
                <a:latin typeface="Calibri" panose="020F0502020204030204" pitchFamily="34" charset="0"/>
                <a:cs typeface="Calibri" panose="020F0502020204030204" pitchFamily="34" charset="0"/>
              </a:rPr>
              <a:t>11-21-1349</a:t>
            </a:r>
            <a:r>
              <a:rPr lang="en-US" altLang="zh-CN" sz="1600" dirty="0">
                <a:solidFill>
                  <a:srgbClr val="00B050"/>
                </a:solidFill>
                <a:latin typeface="Calibri" panose="020F0502020204030204" pitchFamily="34" charset="0"/>
                <a:cs typeface="Calibri" panose="020F0502020204030204" pitchFamily="34" charset="0"/>
              </a:rPr>
              <a:t>r0, </a:t>
            </a:r>
            <a:r>
              <a:rPr lang="zh-CN" altLang="zh-CN" sz="1600" dirty="0">
                <a:solidFill>
                  <a:srgbClr val="00B050"/>
                </a:solidFill>
                <a:latin typeface="Calibri" panose="020F0502020204030204" pitchFamily="34" charset="0"/>
                <a:cs typeface="Calibri" panose="020F0502020204030204" pitchFamily="34" charset="0"/>
              </a:rPr>
              <a:t>Visio for 32.3.12 NGV transmit procedure</a:t>
            </a:r>
            <a:r>
              <a:rPr lang="en-US" altLang="zh-CN" sz="1600" dirty="0">
                <a:solidFill>
                  <a:srgbClr val="00B050"/>
                </a:solidFill>
                <a:latin typeface="Calibri" panose="020F0502020204030204" pitchFamily="34" charset="0"/>
                <a:cs typeface="Calibri" panose="020F0502020204030204" pitchFamily="34" charset="0"/>
              </a:rPr>
              <a:t> ,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rgbClr val="00B050"/>
                </a:solidFill>
                <a:latin typeface="Calibri" panose="020F0502020204030204" pitchFamily="34" charset="0"/>
                <a:cs typeface="Calibri" panose="020F0502020204030204" pitchFamily="34" charset="0"/>
              </a:rPr>
              <a:t>11-21-1348</a:t>
            </a:r>
            <a:r>
              <a:rPr lang="en-US" altLang="zh-CN" sz="1600" dirty="0" smtClean="0">
                <a:solidFill>
                  <a:srgbClr val="00B050"/>
                </a:solidFill>
                <a:latin typeface="Calibri" panose="020F0502020204030204" pitchFamily="34" charset="0"/>
                <a:cs typeface="Calibri" panose="020F0502020204030204" pitchFamily="34" charset="0"/>
              </a:rPr>
              <a:t>r0, </a:t>
            </a:r>
            <a:r>
              <a:rPr lang="zh-CN" altLang="zh-CN" sz="1600" dirty="0" smtClean="0">
                <a:solidFill>
                  <a:srgbClr val="00B050"/>
                </a:solidFill>
                <a:latin typeface="Calibri" panose="020F0502020204030204" pitchFamily="34" charset="0"/>
                <a:cs typeface="Calibri" panose="020F0502020204030204" pitchFamily="34" charset="0"/>
              </a:rPr>
              <a:t>Resolutions </a:t>
            </a:r>
            <a:r>
              <a:rPr lang="zh-CN" altLang="zh-CN" sz="1600" dirty="0">
                <a:solidFill>
                  <a:srgbClr val="00B050"/>
                </a:solidFill>
                <a:latin typeface="Calibri" panose="020F0502020204030204" pitchFamily="34" charset="0"/>
                <a:cs typeface="Calibri" panose="020F0502020204030204" pitchFamily="34" charset="0"/>
              </a:rPr>
              <a:t>to 32.3.13 NGV receive </a:t>
            </a:r>
            <a:r>
              <a:rPr lang="zh-CN" altLang="zh-CN" sz="1600" dirty="0" smtClean="0">
                <a:solidFill>
                  <a:srgbClr val="00B050"/>
                </a:solidFill>
                <a:latin typeface="Calibri" panose="020F0502020204030204" pitchFamily="34" charset="0"/>
                <a:cs typeface="Calibri" panose="020F0502020204030204" pitchFamily="34" charset="0"/>
              </a:rPr>
              <a:t>procedure</a:t>
            </a:r>
            <a:r>
              <a:rPr lang="en-US" altLang="zh-CN" sz="1600" dirty="0">
                <a:solidFill>
                  <a:srgbClr val="00B050"/>
                </a:solidFill>
                <a:latin typeface="Calibri" panose="020F0502020204030204" pitchFamily="34" charset="0"/>
                <a:cs typeface="Calibri" panose="020F0502020204030204" pitchFamily="34" charset="0"/>
              </a:rPr>
              <a:t> ,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rgbClr val="00B050"/>
                </a:solidFill>
                <a:latin typeface="Calibri" panose="020F0502020204030204" pitchFamily="34" charset="0"/>
                <a:cs typeface="Calibri" panose="020F0502020204030204" pitchFamily="34" charset="0"/>
              </a:rPr>
              <a:t>11-21-1350</a:t>
            </a:r>
            <a:r>
              <a:rPr lang="en-US" altLang="zh-CN" sz="1600" dirty="0" smtClean="0">
                <a:solidFill>
                  <a:srgbClr val="00B050"/>
                </a:solidFill>
                <a:latin typeface="Calibri" panose="020F0502020204030204" pitchFamily="34" charset="0"/>
                <a:cs typeface="Calibri" panose="020F0502020204030204" pitchFamily="34" charset="0"/>
              </a:rPr>
              <a:t>r0, </a:t>
            </a:r>
            <a:r>
              <a:rPr lang="zh-CN" altLang="zh-CN" sz="1600" dirty="0" smtClean="0">
                <a:solidFill>
                  <a:srgbClr val="00B050"/>
                </a:solidFill>
                <a:latin typeface="Calibri" panose="020F0502020204030204" pitchFamily="34" charset="0"/>
                <a:cs typeface="Calibri" panose="020F0502020204030204" pitchFamily="34" charset="0"/>
              </a:rPr>
              <a:t>Visio </a:t>
            </a:r>
            <a:r>
              <a:rPr lang="zh-CN" altLang="zh-CN" sz="1600" dirty="0">
                <a:solidFill>
                  <a:srgbClr val="00B050"/>
                </a:solidFill>
                <a:latin typeface="Calibri" panose="020F0502020204030204" pitchFamily="34" charset="0"/>
                <a:cs typeface="Calibri" panose="020F0502020204030204" pitchFamily="34" charset="0"/>
              </a:rPr>
              <a:t>for 32.3.13 NGV receive </a:t>
            </a:r>
            <a:r>
              <a:rPr lang="zh-CN" altLang="zh-CN" sz="1600" dirty="0" smtClean="0">
                <a:solidFill>
                  <a:srgbClr val="00B050"/>
                </a:solidFill>
                <a:latin typeface="Calibri" panose="020F0502020204030204" pitchFamily="34" charset="0"/>
                <a:cs typeface="Calibri" panose="020F0502020204030204" pitchFamily="34" charset="0"/>
              </a:rPr>
              <a:t>procedure</a:t>
            </a:r>
            <a:r>
              <a:rPr lang="en-US" altLang="zh-CN" sz="1600" dirty="0">
                <a:solidFill>
                  <a:srgbClr val="00B050"/>
                </a:solidFill>
                <a:latin typeface="Calibri" panose="020F0502020204030204" pitchFamily="34" charset="0"/>
                <a:cs typeface="Calibri" panose="020F0502020204030204" pitchFamily="34" charset="0"/>
              </a:rPr>
              <a:t> ,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11-21/1371r0, CID 2124 resolution for LB-254, Joseph Levy (</a:t>
            </a:r>
            <a:r>
              <a:rPr lang="en-US" altLang="zh-CN" sz="1600" dirty="0" err="1">
                <a:solidFill>
                  <a:srgbClr val="00B050"/>
                </a:solidFill>
                <a:latin typeface="Calibri" panose="020F0502020204030204" pitchFamily="34" charset="0"/>
                <a:cs typeface="Calibri" panose="020F0502020204030204" pitchFamily="34" charset="0"/>
              </a:rPr>
              <a:t>InterDigital</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FFC000"/>
                </a:solidFill>
                <a:latin typeface="Calibri" panose="020F0502020204030204" pitchFamily="34" charset="0"/>
                <a:cs typeface="Calibri" panose="020F0502020204030204" pitchFamily="34" charset="0"/>
              </a:rPr>
              <a:t>11-21/1372r0, Clause 31.2.3 comment resolution for LB-254, Joseph Levy (</a:t>
            </a:r>
            <a:r>
              <a:rPr lang="en-US" altLang="zh-CN" sz="1600" dirty="0" err="1">
                <a:solidFill>
                  <a:srgbClr val="FFC000"/>
                </a:solidFill>
                <a:latin typeface="Calibri" panose="020F0502020204030204" pitchFamily="34" charset="0"/>
                <a:cs typeface="Calibri" panose="020F0502020204030204" pitchFamily="34" charset="0"/>
              </a:rPr>
              <a:t>InterDigital</a:t>
            </a:r>
            <a:r>
              <a:rPr lang="en-US" altLang="zh-CN" sz="1600" dirty="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11-21/1373r0, CID 2164 resolution for LB-254, Joseph Levy (</a:t>
            </a:r>
            <a:r>
              <a:rPr lang="en-US" altLang="zh-CN" sz="1600" dirty="0" err="1">
                <a:solidFill>
                  <a:srgbClr val="00B050"/>
                </a:solidFill>
                <a:latin typeface="Calibri" panose="020F0502020204030204" pitchFamily="34" charset="0"/>
                <a:cs typeface="Calibri" panose="020F0502020204030204" pitchFamily="34" charset="0"/>
              </a:rPr>
              <a:t>InterDigital</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11-21/1389r0, LB254 comment resolution clause 32.3.15, Stephan Sand (DLR)</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11-21/1390r0, </a:t>
            </a:r>
            <a:r>
              <a:rPr lang="en-US" altLang="zh-CN" sz="1600" dirty="0" err="1" smtClean="0">
                <a:solidFill>
                  <a:srgbClr val="00B050"/>
                </a:solidFill>
                <a:latin typeface="Calibri" panose="020F0502020204030204" pitchFamily="34" charset="0"/>
                <a:cs typeface="Calibri" panose="020F0502020204030204" pitchFamily="34" charset="0"/>
              </a:rPr>
              <a:t>visio</a:t>
            </a:r>
            <a:r>
              <a:rPr lang="en-US" altLang="zh-CN" sz="1600" dirty="0" smtClean="0">
                <a:solidFill>
                  <a:srgbClr val="00B050"/>
                </a:solidFill>
                <a:latin typeface="Calibri" panose="020F0502020204030204" pitchFamily="34" charset="0"/>
                <a:cs typeface="Calibri" panose="020F0502020204030204" pitchFamily="34" charset="0"/>
              </a:rPr>
              <a:t> for 32.3.15 NGV ranging NDP format, Stephan Sand (DLR)</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11-21/1391r0, </a:t>
            </a:r>
            <a:r>
              <a:rPr lang="en-US" altLang="zh-CN" sz="1600" dirty="0" err="1" smtClean="0">
                <a:solidFill>
                  <a:srgbClr val="00B050"/>
                </a:solidFill>
                <a:latin typeface="Calibri" panose="020F0502020204030204" pitchFamily="34" charset="0"/>
                <a:cs typeface="Calibri" panose="020F0502020204030204" pitchFamily="34" charset="0"/>
              </a:rPr>
              <a:t>visio</a:t>
            </a:r>
            <a:r>
              <a:rPr lang="en-US" altLang="zh-CN" sz="1600" dirty="0" smtClean="0">
                <a:solidFill>
                  <a:srgbClr val="00B050"/>
                </a:solidFill>
                <a:latin typeface="Calibri" panose="020F0502020204030204" pitchFamily="34" charset="0"/>
                <a:cs typeface="Calibri" panose="020F0502020204030204" pitchFamily="34" charset="0"/>
              </a:rPr>
              <a:t> for 32.3.15 example of NGV-LTF, Stephan Sand (DLR)</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endParaRPr lang="en-US" sz="1600" dirty="0" smtClean="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671489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
        <p:nvSpPr>
          <p:cNvPr id="7" name="文本占位符 2"/>
          <p:cNvSpPr>
            <a:spLocks noGrp="1"/>
          </p:cNvSpPr>
          <p:nvPr>
            <p:ph type="body" idx="1"/>
          </p:nvPr>
        </p:nvSpPr>
        <p:spPr>
          <a:xfrm>
            <a:off x="943945" y="1830388"/>
            <a:ext cx="10446367" cy="4570334"/>
          </a:xfrm>
        </p:spPr>
        <p:txBody>
          <a:bodyPr>
            <a:normAutofit fontScale="85000" lnSpcReduction="10000"/>
          </a:bodyPr>
          <a:lstStyle/>
          <a:p>
            <a:pPr marL="499745" indent="-342900" algn="just">
              <a:buFontTx/>
              <a:buChar char="•"/>
              <a:defRPr/>
            </a:pPr>
            <a:r>
              <a:rPr lang="zh-CN" altLang="zh-CN" sz="1900" b="0" dirty="0">
                <a:solidFill>
                  <a:srgbClr val="00B050"/>
                </a:solidFill>
                <a:latin typeface="Calibri" panose="020F0502020204030204" pitchFamily="34" charset="0"/>
                <a:cs typeface="Calibri" panose="020F0502020204030204" pitchFamily="34" charset="0"/>
              </a:rPr>
              <a:t>11-21-1411-00-00bd--D2.0 comment resolution subclause 31.2.1</a:t>
            </a:r>
            <a:r>
              <a:rPr lang="en-US" altLang="zh-CN" sz="1900" b="0" dirty="0">
                <a:solidFill>
                  <a:srgbClr val="00B050"/>
                </a:solidFill>
                <a:latin typeface="Calibri" panose="020F0502020204030204" pitchFamily="34" charset="0"/>
                <a:cs typeface="Calibri" panose="020F0502020204030204" pitchFamily="34" charset="0"/>
              </a:rPr>
              <a:t>, </a:t>
            </a:r>
            <a:r>
              <a:rPr lang="en-US" altLang="zh-CN" sz="1900" b="0" dirty="0" err="1">
                <a:solidFill>
                  <a:srgbClr val="00B050"/>
                </a:solidFill>
                <a:latin typeface="Calibri" panose="020F0502020204030204" pitchFamily="34" charset="0"/>
                <a:cs typeface="Calibri" panose="020F0502020204030204" pitchFamily="34" charset="0"/>
              </a:rPr>
              <a:t>Liwen</a:t>
            </a:r>
            <a:r>
              <a:rPr lang="en-US" altLang="zh-CN" sz="1900" b="0" dirty="0">
                <a:solidFill>
                  <a:srgbClr val="00B050"/>
                </a:solidFill>
                <a:latin typeface="Calibri" panose="020F0502020204030204" pitchFamily="34" charset="0"/>
                <a:cs typeface="Calibri" panose="020F0502020204030204" pitchFamily="34" charset="0"/>
              </a:rPr>
              <a:t> Chu (NXP)</a:t>
            </a:r>
            <a:endParaRPr lang="zh-CN" altLang="zh-CN" sz="1900" b="0" dirty="0">
              <a:solidFill>
                <a:srgbClr val="00B050"/>
              </a:solidFill>
              <a:latin typeface="Calibri" panose="020F0502020204030204" pitchFamily="34" charset="0"/>
              <a:cs typeface="Calibri" panose="020F0502020204030204" pitchFamily="34" charset="0"/>
            </a:endParaRPr>
          </a:p>
          <a:p>
            <a:pPr marL="499745" indent="-342900" algn="just">
              <a:buFontTx/>
              <a:buChar char="•"/>
              <a:defRPr/>
            </a:pPr>
            <a:r>
              <a:rPr lang="zh-CN" altLang="zh-CN" sz="1900" b="0" dirty="0">
                <a:solidFill>
                  <a:srgbClr val="FFC000"/>
                </a:solidFill>
                <a:latin typeface="Calibri" panose="020F0502020204030204" pitchFamily="34" charset="0"/>
                <a:cs typeface="Calibri" panose="020F0502020204030204" pitchFamily="34" charset="0"/>
              </a:rPr>
              <a:t>11-21-1412-00-00bd--D2.0 comment resolution subclause 31.6</a:t>
            </a:r>
            <a:r>
              <a:rPr lang="en-US" altLang="zh-CN" sz="1900" b="0" dirty="0">
                <a:solidFill>
                  <a:srgbClr val="FFC000"/>
                </a:solidFill>
                <a:latin typeface="Calibri" panose="020F0502020204030204" pitchFamily="34" charset="0"/>
                <a:cs typeface="Calibri" panose="020F0502020204030204" pitchFamily="34" charset="0"/>
              </a:rPr>
              <a:t>, </a:t>
            </a:r>
            <a:r>
              <a:rPr lang="en-US" altLang="zh-CN" sz="1900" b="0" dirty="0" err="1">
                <a:solidFill>
                  <a:srgbClr val="FFC000"/>
                </a:solidFill>
                <a:latin typeface="Calibri" panose="020F0502020204030204" pitchFamily="34" charset="0"/>
                <a:cs typeface="Calibri" panose="020F0502020204030204" pitchFamily="34" charset="0"/>
              </a:rPr>
              <a:t>Liwen</a:t>
            </a:r>
            <a:r>
              <a:rPr lang="en-US" altLang="zh-CN" sz="1900" b="0" dirty="0">
                <a:solidFill>
                  <a:srgbClr val="FFC000"/>
                </a:solidFill>
                <a:latin typeface="Calibri" panose="020F0502020204030204" pitchFamily="34" charset="0"/>
                <a:cs typeface="Calibri" panose="020F0502020204030204" pitchFamily="34" charset="0"/>
              </a:rPr>
              <a:t> Chu (NXP)</a:t>
            </a:r>
            <a:endParaRPr lang="zh-CN" altLang="zh-CN" sz="1900" b="0" dirty="0">
              <a:solidFill>
                <a:srgbClr val="FFC000"/>
              </a:solidFill>
              <a:latin typeface="Calibri" panose="020F0502020204030204" pitchFamily="34" charset="0"/>
              <a:cs typeface="Calibri" panose="020F0502020204030204" pitchFamily="34" charset="0"/>
            </a:endParaRPr>
          </a:p>
          <a:p>
            <a:pPr marL="499745" indent="-342900" algn="just">
              <a:buFontTx/>
              <a:buChar char="•"/>
              <a:defRPr/>
            </a:pPr>
            <a:r>
              <a:rPr lang="zh-CN" altLang="zh-CN" sz="1900" b="0" dirty="0" smtClean="0">
                <a:solidFill>
                  <a:srgbClr val="FFC000"/>
                </a:solidFill>
                <a:latin typeface="Calibri" panose="020F0502020204030204" pitchFamily="34" charset="0"/>
                <a:cs typeface="Calibri" panose="020F0502020204030204" pitchFamily="34" charset="0"/>
              </a:rPr>
              <a:t>11-21-1413-0</a:t>
            </a:r>
            <a:r>
              <a:rPr lang="en-US" altLang="zh-CN" sz="1900" b="0" dirty="0" smtClean="0">
                <a:solidFill>
                  <a:srgbClr val="FFC000"/>
                </a:solidFill>
                <a:latin typeface="Calibri" panose="020F0502020204030204" pitchFamily="34" charset="0"/>
                <a:cs typeface="Calibri" panose="020F0502020204030204" pitchFamily="34" charset="0"/>
              </a:rPr>
              <a:t>2</a:t>
            </a:r>
            <a:r>
              <a:rPr lang="zh-CN" altLang="zh-CN" sz="1900" b="0" dirty="0" smtClean="0">
                <a:solidFill>
                  <a:srgbClr val="FFC000"/>
                </a:solidFill>
                <a:latin typeface="Calibri" panose="020F0502020204030204" pitchFamily="34" charset="0"/>
                <a:cs typeface="Calibri" panose="020F0502020204030204" pitchFamily="34" charset="0"/>
              </a:rPr>
              <a:t>-00bd-</a:t>
            </a:r>
            <a:r>
              <a:rPr lang="zh-CN" altLang="zh-CN" sz="1900" b="0" dirty="0">
                <a:solidFill>
                  <a:srgbClr val="FFC000"/>
                </a:solidFill>
                <a:latin typeface="Calibri" panose="020F0502020204030204" pitchFamily="34" charset="0"/>
                <a:cs typeface="Calibri" panose="020F0502020204030204" pitchFamily="34" charset="0"/>
              </a:rPr>
              <a:t>-D2.0 comment resolution subclause 10</a:t>
            </a:r>
            <a:r>
              <a:rPr lang="en-US" altLang="zh-CN" sz="1900" b="0" dirty="0">
                <a:solidFill>
                  <a:srgbClr val="FFC000"/>
                </a:solidFill>
                <a:latin typeface="Calibri" panose="020F0502020204030204" pitchFamily="34" charset="0"/>
                <a:cs typeface="Calibri" panose="020F0502020204030204" pitchFamily="34" charset="0"/>
              </a:rPr>
              <a:t>, </a:t>
            </a:r>
            <a:r>
              <a:rPr lang="en-US" altLang="zh-CN" sz="1900" b="0" dirty="0" err="1">
                <a:solidFill>
                  <a:srgbClr val="FFC000"/>
                </a:solidFill>
                <a:latin typeface="Calibri" panose="020F0502020204030204" pitchFamily="34" charset="0"/>
                <a:cs typeface="Calibri" panose="020F0502020204030204" pitchFamily="34" charset="0"/>
              </a:rPr>
              <a:t>Liwen</a:t>
            </a:r>
            <a:r>
              <a:rPr lang="en-US" altLang="zh-CN" sz="1900" b="0" dirty="0">
                <a:solidFill>
                  <a:srgbClr val="FFC000"/>
                </a:solidFill>
                <a:latin typeface="Calibri" panose="020F0502020204030204" pitchFamily="34" charset="0"/>
                <a:cs typeface="Calibri" panose="020F0502020204030204" pitchFamily="34" charset="0"/>
              </a:rPr>
              <a:t> Chu (NXP)</a:t>
            </a:r>
            <a:endParaRPr lang="zh-CN" altLang="zh-CN" sz="1900" b="0" dirty="0">
              <a:solidFill>
                <a:srgbClr val="FFC000"/>
              </a:solidFill>
              <a:latin typeface="Calibri" panose="020F0502020204030204" pitchFamily="34" charset="0"/>
              <a:cs typeface="Calibri" panose="020F0502020204030204" pitchFamily="34" charset="0"/>
            </a:endParaRPr>
          </a:p>
          <a:p>
            <a:pPr marL="499745" indent="-342900" algn="just">
              <a:buFontTx/>
              <a:buChar char="•"/>
              <a:defRPr/>
            </a:pPr>
            <a:r>
              <a:rPr lang="zh-CN" altLang="zh-CN" sz="1900" b="0" dirty="0" smtClean="0">
                <a:solidFill>
                  <a:srgbClr val="FFC000"/>
                </a:solidFill>
                <a:latin typeface="Calibri" panose="020F0502020204030204" pitchFamily="34" charset="0"/>
                <a:cs typeface="Calibri" panose="020F0502020204030204" pitchFamily="34" charset="0"/>
              </a:rPr>
              <a:t>11-21-1414-0</a:t>
            </a:r>
            <a:r>
              <a:rPr lang="en-US" altLang="zh-CN" sz="1900" b="0" dirty="0" smtClean="0">
                <a:solidFill>
                  <a:srgbClr val="FFC000"/>
                </a:solidFill>
                <a:latin typeface="Calibri" panose="020F0502020204030204" pitchFamily="34" charset="0"/>
                <a:cs typeface="Calibri" panose="020F0502020204030204" pitchFamily="34" charset="0"/>
              </a:rPr>
              <a:t>1</a:t>
            </a:r>
            <a:r>
              <a:rPr lang="zh-CN" altLang="zh-CN" sz="1900" b="0" dirty="0" smtClean="0">
                <a:solidFill>
                  <a:srgbClr val="FFC000"/>
                </a:solidFill>
                <a:latin typeface="Calibri" panose="020F0502020204030204" pitchFamily="34" charset="0"/>
                <a:cs typeface="Calibri" panose="020F0502020204030204" pitchFamily="34" charset="0"/>
              </a:rPr>
              <a:t>-00bd-</a:t>
            </a:r>
            <a:r>
              <a:rPr lang="zh-CN" altLang="zh-CN" sz="1900" b="0" dirty="0">
                <a:solidFill>
                  <a:srgbClr val="FFC000"/>
                </a:solidFill>
                <a:latin typeface="Calibri" panose="020F0502020204030204" pitchFamily="34" charset="0"/>
                <a:cs typeface="Calibri" panose="020F0502020204030204" pitchFamily="34" charset="0"/>
              </a:rPr>
              <a:t>-D2.0 comment resolution subclause 5.2.3</a:t>
            </a:r>
            <a:r>
              <a:rPr lang="en-US" altLang="zh-CN" sz="1900" b="0" dirty="0">
                <a:solidFill>
                  <a:srgbClr val="FFC000"/>
                </a:solidFill>
                <a:latin typeface="Calibri" panose="020F0502020204030204" pitchFamily="34" charset="0"/>
                <a:cs typeface="Calibri" panose="020F0502020204030204" pitchFamily="34" charset="0"/>
              </a:rPr>
              <a:t>, </a:t>
            </a:r>
            <a:r>
              <a:rPr lang="en-US" altLang="zh-CN" sz="1900" b="0" dirty="0" err="1">
                <a:solidFill>
                  <a:srgbClr val="FFC000"/>
                </a:solidFill>
                <a:latin typeface="Calibri" panose="020F0502020204030204" pitchFamily="34" charset="0"/>
                <a:cs typeface="Calibri" panose="020F0502020204030204" pitchFamily="34" charset="0"/>
              </a:rPr>
              <a:t>Liwen</a:t>
            </a:r>
            <a:r>
              <a:rPr lang="en-US" altLang="zh-CN" sz="1900" b="0" dirty="0">
                <a:solidFill>
                  <a:srgbClr val="FFC000"/>
                </a:solidFill>
                <a:latin typeface="Calibri" panose="020F0502020204030204" pitchFamily="34" charset="0"/>
                <a:cs typeface="Calibri" panose="020F0502020204030204" pitchFamily="34" charset="0"/>
              </a:rPr>
              <a:t> Chu (NXP)</a:t>
            </a:r>
            <a:endParaRPr lang="zh-CN" altLang="zh-CN" sz="1900" b="0" dirty="0">
              <a:solidFill>
                <a:srgbClr val="FFC000"/>
              </a:solidFill>
              <a:latin typeface="Calibri" panose="020F0502020204030204" pitchFamily="34" charset="0"/>
              <a:cs typeface="Calibri" panose="020F0502020204030204" pitchFamily="34" charset="0"/>
            </a:endParaRPr>
          </a:p>
          <a:p>
            <a:pPr marL="499745" indent="-342900" algn="just">
              <a:buFontTx/>
              <a:buChar char="•"/>
              <a:defRPr/>
            </a:pPr>
            <a:r>
              <a:rPr lang="zh-CN" altLang="zh-CN" sz="1900" b="0" dirty="0">
                <a:solidFill>
                  <a:srgbClr val="00B050"/>
                </a:solidFill>
                <a:latin typeface="Calibri" panose="020F0502020204030204" pitchFamily="34" charset="0"/>
                <a:cs typeface="Calibri" panose="020F0502020204030204" pitchFamily="34" charset="0"/>
              </a:rPr>
              <a:t>11-21-1415-00-00bd--D2.0 comment resolution subclause 5.2.4</a:t>
            </a:r>
            <a:r>
              <a:rPr lang="en-US" altLang="zh-CN" sz="1900" b="0" dirty="0">
                <a:solidFill>
                  <a:srgbClr val="00B050"/>
                </a:solidFill>
                <a:latin typeface="Calibri" panose="020F0502020204030204" pitchFamily="34" charset="0"/>
                <a:cs typeface="Calibri" panose="020F0502020204030204" pitchFamily="34" charset="0"/>
              </a:rPr>
              <a:t>, </a:t>
            </a:r>
            <a:r>
              <a:rPr lang="en-US" altLang="zh-CN" sz="1900" b="0" dirty="0" err="1">
                <a:solidFill>
                  <a:srgbClr val="00B050"/>
                </a:solidFill>
                <a:latin typeface="Calibri" panose="020F0502020204030204" pitchFamily="34" charset="0"/>
                <a:cs typeface="Calibri" panose="020F0502020204030204" pitchFamily="34" charset="0"/>
              </a:rPr>
              <a:t>Liwen</a:t>
            </a:r>
            <a:r>
              <a:rPr lang="en-US" altLang="zh-CN" sz="1900" b="0" dirty="0">
                <a:solidFill>
                  <a:srgbClr val="00B050"/>
                </a:solidFill>
                <a:latin typeface="Calibri" panose="020F0502020204030204" pitchFamily="34" charset="0"/>
                <a:cs typeface="Calibri" panose="020F0502020204030204" pitchFamily="34" charset="0"/>
              </a:rPr>
              <a:t> Chu (NXP)</a:t>
            </a:r>
          </a:p>
          <a:p>
            <a:pPr marL="499745" indent="-342900" algn="just">
              <a:buFontTx/>
              <a:buChar char="•"/>
              <a:defRPr/>
            </a:pPr>
            <a:r>
              <a:rPr lang="zh-CN" altLang="zh-CN" sz="1900" b="0" dirty="0">
                <a:solidFill>
                  <a:srgbClr val="00B050"/>
                </a:solidFill>
                <a:latin typeface="Calibri" panose="020F0502020204030204" pitchFamily="34" charset="0"/>
                <a:cs typeface="Calibri" panose="020F0502020204030204" pitchFamily="34" charset="0"/>
              </a:rPr>
              <a:t>11-21-1</a:t>
            </a:r>
            <a:r>
              <a:rPr lang="en-US" altLang="zh-CN" sz="1900" b="0" dirty="0">
                <a:solidFill>
                  <a:srgbClr val="00B050"/>
                </a:solidFill>
                <a:latin typeface="Calibri" panose="020F0502020204030204" pitchFamily="34" charset="0"/>
                <a:cs typeface="Calibri" panose="020F0502020204030204" pitchFamily="34" charset="0"/>
              </a:rPr>
              <a:t>404r0, Resolutions to Editorial Comments Part 1, </a:t>
            </a:r>
            <a:r>
              <a:rPr lang="en-US" altLang="zh-CN" sz="1900" b="0" dirty="0" err="1">
                <a:solidFill>
                  <a:srgbClr val="00B050"/>
                </a:solidFill>
                <a:latin typeface="Calibri" panose="020F0502020204030204" pitchFamily="34" charset="0"/>
                <a:cs typeface="Calibri" panose="020F0502020204030204" pitchFamily="34" charset="0"/>
              </a:rPr>
              <a:t>Yujin</a:t>
            </a:r>
            <a:r>
              <a:rPr lang="en-US" altLang="zh-CN" sz="1900" b="0" dirty="0">
                <a:solidFill>
                  <a:srgbClr val="00B050"/>
                </a:solidFill>
                <a:latin typeface="Calibri" panose="020F0502020204030204" pitchFamily="34" charset="0"/>
                <a:cs typeface="Calibri" panose="020F0502020204030204" pitchFamily="34" charset="0"/>
              </a:rPr>
              <a:t> Noh (</a:t>
            </a:r>
            <a:r>
              <a:rPr lang="en-US" altLang="zh-CN" sz="1900" b="0" dirty="0" err="1">
                <a:solidFill>
                  <a:srgbClr val="00B050"/>
                </a:solidFill>
                <a:latin typeface="Calibri" panose="020F0502020204030204" pitchFamily="34" charset="0"/>
                <a:cs typeface="Calibri" panose="020F0502020204030204" pitchFamily="34" charset="0"/>
              </a:rPr>
              <a:t>Senscomm</a:t>
            </a:r>
            <a:r>
              <a:rPr lang="en-US" altLang="zh-CN" sz="1900" b="0" dirty="0">
                <a:solidFill>
                  <a:srgbClr val="00B050"/>
                </a:solidFill>
                <a:latin typeface="Calibri" panose="020F0502020204030204" pitchFamily="34" charset="0"/>
                <a:cs typeface="Calibri" panose="020F0502020204030204" pitchFamily="34" charset="0"/>
              </a:rPr>
              <a:t>)</a:t>
            </a:r>
            <a:endParaRPr lang="zh-CN" altLang="zh-CN" sz="1900" b="0" dirty="0">
              <a:solidFill>
                <a:srgbClr val="00B050"/>
              </a:solidFill>
              <a:latin typeface="Calibri" panose="020F0502020204030204" pitchFamily="34" charset="0"/>
              <a:cs typeface="Calibri" panose="020F0502020204030204" pitchFamily="34" charset="0"/>
            </a:endParaRPr>
          </a:p>
          <a:p>
            <a:pPr marL="499745" indent="-342900" algn="just">
              <a:buFontTx/>
              <a:buChar char="•"/>
              <a:defRPr/>
            </a:pPr>
            <a:r>
              <a:rPr lang="zh-CN" altLang="zh-CN" sz="1900" b="0" dirty="0">
                <a:solidFill>
                  <a:srgbClr val="FFC000"/>
                </a:solidFill>
                <a:latin typeface="Calibri" panose="020F0502020204030204" pitchFamily="34" charset="0"/>
                <a:cs typeface="Calibri" panose="020F0502020204030204" pitchFamily="34" charset="0"/>
              </a:rPr>
              <a:t>11-21-1</a:t>
            </a:r>
            <a:r>
              <a:rPr lang="en-US" altLang="zh-CN" sz="1900" b="0" dirty="0">
                <a:solidFill>
                  <a:srgbClr val="FFC000"/>
                </a:solidFill>
                <a:latin typeface="Calibri" panose="020F0502020204030204" pitchFamily="34" charset="0"/>
                <a:cs typeface="Calibri" panose="020F0502020204030204" pitchFamily="34" charset="0"/>
              </a:rPr>
              <a:t>405r0, Resolutions to Editorial Comments Part 2, </a:t>
            </a:r>
            <a:r>
              <a:rPr lang="en-US" altLang="zh-CN" sz="1900" b="0" dirty="0" err="1">
                <a:solidFill>
                  <a:srgbClr val="FFC000"/>
                </a:solidFill>
                <a:latin typeface="Calibri" panose="020F0502020204030204" pitchFamily="34" charset="0"/>
                <a:cs typeface="Calibri" panose="020F0502020204030204" pitchFamily="34" charset="0"/>
              </a:rPr>
              <a:t>Yujin</a:t>
            </a:r>
            <a:r>
              <a:rPr lang="en-US" altLang="zh-CN" sz="1900" b="0" dirty="0">
                <a:solidFill>
                  <a:srgbClr val="FFC000"/>
                </a:solidFill>
                <a:latin typeface="Calibri" panose="020F0502020204030204" pitchFamily="34" charset="0"/>
                <a:cs typeface="Calibri" panose="020F0502020204030204" pitchFamily="34" charset="0"/>
              </a:rPr>
              <a:t> Noh (</a:t>
            </a:r>
            <a:r>
              <a:rPr lang="en-US" altLang="zh-CN" sz="1900" b="0" dirty="0" err="1">
                <a:solidFill>
                  <a:srgbClr val="FFC000"/>
                </a:solidFill>
                <a:latin typeface="Calibri" panose="020F0502020204030204" pitchFamily="34" charset="0"/>
                <a:cs typeface="Calibri" panose="020F0502020204030204" pitchFamily="34" charset="0"/>
              </a:rPr>
              <a:t>Senscomm</a:t>
            </a:r>
            <a:r>
              <a:rPr lang="en-US" altLang="zh-CN" sz="1900" b="0" dirty="0">
                <a:solidFill>
                  <a:srgbClr val="FFC000"/>
                </a:solidFill>
                <a:latin typeface="Calibri" panose="020F0502020204030204" pitchFamily="34" charset="0"/>
                <a:cs typeface="Calibri" panose="020F0502020204030204" pitchFamily="34" charset="0"/>
              </a:rPr>
              <a:t>)</a:t>
            </a:r>
            <a:endParaRPr lang="zh-CN" altLang="zh-CN" sz="1900" b="0" dirty="0">
              <a:solidFill>
                <a:srgbClr val="FFC000"/>
              </a:solidFill>
              <a:latin typeface="Calibri" panose="020F0502020204030204" pitchFamily="34" charset="0"/>
              <a:cs typeface="Calibri" panose="020F0502020204030204" pitchFamily="34" charset="0"/>
            </a:endParaRPr>
          </a:p>
          <a:p>
            <a:pPr marL="499745" indent="-342900" algn="just">
              <a:buFontTx/>
              <a:buChar char="•"/>
              <a:defRPr/>
            </a:pPr>
            <a:r>
              <a:rPr lang="zh-CN" altLang="zh-CN" sz="1900" b="0" dirty="0">
                <a:solidFill>
                  <a:srgbClr val="FFC000"/>
                </a:solidFill>
                <a:latin typeface="Calibri" panose="020F0502020204030204" pitchFamily="34" charset="0"/>
                <a:cs typeface="Calibri" panose="020F0502020204030204" pitchFamily="34" charset="0"/>
              </a:rPr>
              <a:t>11-21-1</a:t>
            </a:r>
            <a:r>
              <a:rPr lang="en-US" altLang="zh-CN" sz="1900" b="0" dirty="0">
                <a:solidFill>
                  <a:srgbClr val="FFC000"/>
                </a:solidFill>
                <a:latin typeface="Calibri" panose="020F0502020204030204" pitchFamily="34" charset="0"/>
                <a:cs typeface="Calibri" panose="020F0502020204030204" pitchFamily="34" charset="0"/>
              </a:rPr>
              <a:t>406r0, Resolutions to Editorial Comments Part 3, </a:t>
            </a:r>
            <a:r>
              <a:rPr lang="en-US" altLang="zh-CN" sz="1900" b="0" dirty="0" err="1">
                <a:solidFill>
                  <a:srgbClr val="FFC000"/>
                </a:solidFill>
                <a:latin typeface="Calibri" panose="020F0502020204030204" pitchFamily="34" charset="0"/>
                <a:cs typeface="Calibri" panose="020F0502020204030204" pitchFamily="34" charset="0"/>
              </a:rPr>
              <a:t>Yujin</a:t>
            </a:r>
            <a:r>
              <a:rPr lang="en-US" altLang="zh-CN" sz="1900" b="0" dirty="0">
                <a:solidFill>
                  <a:srgbClr val="FFC000"/>
                </a:solidFill>
                <a:latin typeface="Calibri" panose="020F0502020204030204" pitchFamily="34" charset="0"/>
                <a:cs typeface="Calibri" panose="020F0502020204030204" pitchFamily="34" charset="0"/>
              </a:rPr>
              <a:t> Noh (</a:t>
            </a:r>
            <a:r>
              <a:rPr lang="en-US" altLang="zh-CN" sz="1900" b="0" dirty="0" err="1">
                <a:solidFill>
                  <a:srgbClr val="FFC000"/>
                </a:solidFill>
                <a:latin typeface="Calibri" panose="020F0502020204030204" pitchFamily="34" charset="0"/>
                <a:cs typeface="Calibri" panose="020F0502020204030204" pitchFamily="34" charset="0"/>
              </a:rPr>
              <a:t>Senscomm</a:t>
            </a:r>
            <a:r>
              <a:rPr lang="en-US" altLang="zh-CN" sz="1900" b="0" dirty="0" smtClean="0">
                <a:solidFill>
                  <a:srgbClr val="FFC000"/>
                </a:solidFill>
                <a:latin typeface="Calibri" panose="020F0502020204030204" pitchFamily="34" charset="0"/>
                <a:cs typeface="Calibri" panose="020F0502020204030204" pitchFamily="34" charset="0"/>
              </a:rPr>
              <a:t>)</a:t>
            </a:r>
          </a:p>
          <a:p>
            <a:pPr marL="499745" indent="-342900" algn="just">
              <a:buFontTx/>
              <a:buChar char="•"/>
              <a:defRPr/>
            </a:pPr>
            <a:r>
              <a:rPr lang="en-US" altLang="zh-CN" sz="1900" b="0" dirty="0">
                <a:latin typeface="Calibri" panose="020F0502020204030204" pitchFamily="34" charset="0"/>
                <a:cs typeface="Calibri" panose="020F0502020204030204" pitchFamily="34" charset="0"/>
              </a:rPr>
              <a:t>11-21/1465, Resolutions to 32.3.8.2 and 32.3.8.3 NGV format preamble, </a:t>
            </a:r>
            <a:r>
              <a:rPr lang="en-US" altLang="zh-CN" sz="1900" b="0" dirty="0" err="1">
                <a:latin typeface="Calibri" panose="020F0502020204030204" pitchFamily="34" charset="0"/>
                <a:cs typeface="Calibri" panose="020F0502020204030204" pitchFamily="34" charset="0"/>
              </a:rPr>
              <a:t>Yujin</a:t>
            </a:r>
            <a:r>
              <a:rPr lang="en-US" altLang="zh-CN" sz="1900" b="0" dirty="0">
                <a:latin typeface="Calibri" panose="020F0502020204030204" pitchFamily="34" charset="0"/>
                <a:cs typeface="Calibri" panose="020F0502020204030204" pitchFamily="34" charset="0"/>
              </a:rPr>
              <a:t> Noh (</a:t>
            </a:r>
            <a:r>
              <a:rPr lang="en-US" altLang="zh-CN" sz="1900" b="0" dirty="0" err="1">
                <a:latin typeface="Calibri" panose="020F0502020204030204" pitchFamily="34" charset="0"/>
                <a:cs typeface="Calibri" panose="020F0502020204030204" pitchFamily="34" charset="0"/>
              </a:rPr>
              <a:t>Senscomm</a:t>
            </a:r>
            <a:r>
              <a:rPr lang="en-US" altLang="zh-CN" sz="1900" b="0" dirty="0">
                <a:latin typeface="Calibri" panose="020F0502020204030204" pitchFamily="34" charset="0"/>
                <a:cs typeface="Calibri" panose="020F0502020204030204" pitchFamily="34" charset="0"/>
              </a:rPr>
              <a:t>)</a:t>
            </a:r>
          </a:p>
          <a:p>
            <a:pPr marL="499745" indent="-342900" algn="just">
              <a:buFontTx/>
              <a:buChar char="•"/>
              <a:defRPr/>
            </a:pPr>
            <a:r>
              <a:rPr lang="en-US" altLang="zh-CN" sz="1900" b="0" dirty="0">
                <a:latin typeface="Calibri" panose="020F0502020204030204" pitchFamily="34" charset="0"/>
                <a:cs typeface="Calibri" panose="020F0502020204030204" pitchFamily="34" charset="0"/>
              </a:rPr>
              <a:t>11-21/1466, Resolutions to 32.3.9.9 </a:t>
            </a:r>
            <a:r>
              <a:rPr lang="en-US" altLang="zh-CN" sz="1900" b="0" dirty="0" err="1">
                <a:latin typeface="Calibri" panose="020F0502020204030204" pitchFamily="34" charset="0"/>
                <a:cs typeface="Calibri" panose="020F0502020204030204" pitchFamily="34" charset="0"/>
              </a:rPr>
              <a:t>Midambles</a:t>
            </a:r>
            <a:r>
              <a:rPr lang="en-US" altLang="zh-CN" sz="1900" b="0" dirty="0">
                <a:latin typeface="Calibri" panose="020F0502020204030204" pitchFamily="34" charset="0"/>
                <a:cs typeface="Calibri" panose="020F0502020204030204" pitchFamily="34" charset="0"/>
              </a:rPr>
              <a:t>, </a:t>
            </a:r>
            <a:r>
              <a:rPr lang="en-US" altLang="zh-CN" sz="1900" b="0" dirty="0" err="1">
                <a:latin typeface="Calibri" panose="020F0502020204030204" pitchFamily="34" charset="0"/>
                <a:cs typeface="Calibri" panose="020F0502020204030204" pitchFamily="34" charset="0"/>
              </a:rPr>
              <a:t>Yujin</a:t>
            </a:r>
            <a:r>
              <a:rPr lang="en-US" altLang="zh-CN" sz="1900" b="0" dirty="0">
                <a:latin typeface="Calibri" panose="020F0502020204030204" pitchFamily="34" charset="0"/>
                <a:cs typeface="Calibri" panose="020F0502020204030204" pitchFamily="34" charset="0"/>
              </a:rPr>
              <a:t> Noh (</a:t>
            </a:r>
            <a:r>
              <a:rPr lang="en-US" altLang="zh-CN" sz="1900" b="0" dirty="0" err="1">
                <a:latin typeface="Calibri" panose="020F0502020204030204" pitchFamily="34" charset="0"/>
                <a:cs typeface="Calibri" panose="020F0502020204030204" pitchFamily="34" charset="0"/>
              </a:rPr>
              <a:t>Senscomm</a:t>
            </a:r>
            <a:r>
              <a:rPr lang="en-US" altLang="zh-CN" sz="1900" b="0" dirty="0">
                <a:latin typeface="Calibri" panose="020F0502020204030204" pitchFamily="34" charset="0"/>
                <a:cs typeface="Calibri" panose="020F0502020204030204" pitchFamily="34" charset="0"/>
              </a:rPr>
              <a:t>)</a:t>
            </a:r>
          </a:p>
          <a:p>
            <a:pPr marL="499745" indent="-342900" algn="just">
              <a:buFontTx/>
              <a:buChar char="•"/>
              <a:defRPr/>
            </a:pPr>
            <a:r>
              <a:rPr lang="en-US" altLang="zh-CN" sz="1900" b="0" dirty="0">
                <a:latin typeface="Calibri" panose="020F0502020204030204" pitchFamily="34" charset="0"/>
                <a:cs typeface="Calibri" panose="020F0502020204030204" pitchFamily="34" charset="0"/>
              </a:rPr>
              <a:t>11-21/1467, Resolutions to 32.3.12 NGV transmit procedure, </a:t>
            </a:r>
            <a:r>
              <a:rPr lang="en-US" altLang="zh-CN" sz="1900" b="0" dirty="0" err="1">
                <a:latin typeface="Calibri" panose="020F0502020204030204" pitchFamily="34" charset="0"/>
                <a:cs typeface="Calibri" panose="020F0502020204030204" pitchFamily="34" charset="0"/>
              </a:rPr>
              <a:t>Yujin</a:t>
            </a:r>
            <a:r>
              <a:rPr lang="en-US" altLang="zh-CN" sz="1900" b="0" dirty="0">
                <a:latin typeface="Calibri" panose="020F0502020204030204" pitchFamily="34" charset="0"/>
                <a:cs typeface="Calibri" panose="020F0502020204030204" pitchFamily="34" charset="0"/>
              </a:rPr>
              <a:t> Noh (</a:t>
            </a:r>
            <a:r>
              <a:rPr lang="en-US" altLang="zh-CN" sz="1900" b="0" dirty="0" err="1">
                <a:latin typeface="Calibri" panose="020F0502020204030204" pitchFamily="34" charset="0"/>
                <a:cs typeface="Calibri" panose="020F0502020204030204" pitchFamily="34" charset="0"/>
              </a:rPr>
              <a:t>Senscomm</a:t>
            </a:r>
            <a:r>
              <a:rPr lang="en-US" altLang="zh-CN" sz="1900" b="0" dirty="0">
                <a:latin typeface="Calibri" panose="020F0502020204030204" pitchFamily="34" charset="0"/>
                <a:cs typeface="Calibri" panose="020F0502020204030204" pitchFamily="34" charset="0"/>
              </a:rPr>
              <a:t>)</a:t>
            </a:r>
          </a:p>
          <a:p>
            <a:pPr marL="499745" indent="-342900">
              <a:buFontTx/>
              <a:buChar char="•"/>
              <a:defRPr/>
            </a:pPr>
            <a:r>
              <a:rPr lang="en-US" altLang="zh-CN" sz="1900" b="0" dirty="0">
                <a:latin typeface="Calibri" panose="020F0502020204030204" pitchFamily="34" charset="0"/>
                <a:cs typeface="Calibri" panose="020F0502020204030204" pitchFamily="34" charset="0"/>
              </a:rPr>
              <a:t>11-21/1479 D2.0 CR </a:t>
            </a:r>
            <a:r>
              <a:rPr lang="en-US" altLang="zh-CN" sz="1900" b="0" dirty="0" err="1">
                <a:latin typeface="Calibri" panose="020F0502020204030204" pitchFamily="34" charset="0"/>
                <a:cs typeface="Calibri" panose="020F0502020204030204" pitchFamily="34" charset="0"/>
              </a:rPr>
              <a:t>subclauses</a:t>
            </a:r>
            <a:r>
              <a:rPr lang="en-US" altLang="zh-CN" sz="1900" b="0" dirty="0">
                <a:latin typeface="Calibri" panose="020F0502020204030204" pitchFamily="34" charset="0"/>
                <a:cs typeface="Calibri" panose="020F0502020204030204" pitchFamily="34" charset="0"/>
              </a:rPr>
              <a:t> 10.2.3.2, 10.23.2.9, Hiroyuki </a:t>
            </a:r>
            <a:r>
              <a:rPr lang="en-US" altLang="zh-CN" sz="1900" b="0" dirty="0" err="1">
                <a:latin typeface="Calibri" panose="020F0502020204030204" pitchFamily="34" charset="0"/>
                <a:cs typeface="Calibri" panose="020F0502020204030204" pitchFamily="34" charset="0"/>
              </a:rPr>
              <a:t>Motozuka</a:t>
            </a:r>
            <a:r>
              <a:rPr lang="en-US" altLang="zh-CN" sz="1900" b="0" dirty="0">
                <a:latin typeface="Calibri" panose="020F0502020204030204" pitchFamily="34" charset="0"/>
                <a:cs typeface="Calibri" panose="020F0502020204030204" pitchFamily="34" charset="0"/>
              </a:rPr>
              <a:t> (Panasonic)</a:t>
            </a:r>
          </a:p>
          <a:p>
            <a:pPr marL="499745" indent="-342900">
              <a:buFontTx/>
              <a:buChar char="•"/>
              <a:defRPr/>
            </a:pPr>
            <a:r>
              <a:rPr lang="en-US" altLang="zh-CN" sz="1900" b="0" dirty="0">
                <a:latin typeface="Calibri" panose="020F0502020204030204" pitchFamily="34" charset="0"/>
                <a:cs typeface="Calibri" panose="020F0502020204030204" pitchFamily="34" charset="0"/>
              </a:rPr>
              <a:t>11-21/1480, D2.0 CR clause 9 and 31 related to DMG MAC, Hiroyuki </a:t>
            </a:r>
            <a:r>
              <a:rPr lang="en-US" altLang="zh-CN" sz="1900" b="0" dirty="0" err="1">
                <a:latin typeface="Calibri" panose="020F0502020204030204" pitchFamily="34" charset="0"/>
                <a:cs typeface="Calibri" panose="020F0502020204030204" pitchFamily="34" charset="0"/>
              </a:rPr>
              <a:t>Motozuka</a:t>
            </a:r>
            <a:r>
              <a:rPr lang="en-US" altLang="zh-CN" sz="1900" b="0" dirty="0">
                <a:latin typeface="Calibri" panose="020F0502020204030204" pitchFamily="34" charset="0"/>
                <a:cs typeface="Calibri" panose="020F0502020204030204" pitchFamily="34" charset="0"/>
              </a:rPr>
              <a:t> (Panasonic), Stephan Sand (DLR)</a:t>
            </a:r>
          </a:p>
          <a:p>
            <a:pPr marL="499745" indent="-342900">
              <a:buFontTx/>
              <a:buChar char="•"/>
              <a:defRPr/>
            </a:pPr>
            <a:r>
              <a:rPr lang="en-US" altLang="zh-CN" sz="1900" b="0" dirty="0" smtClean="0">
                <a:latin typeface="Calibri" panose="020F0502020204030204" pitchFamily="34" charset="0"/>
                <a:cs typeface="Calibri" panose="020F0502020204030204" pitchFamily="34" charset="0"/>
              </a:rPr>
              <a:t>11-21/1481, D2.0</a:t>
            </a:r>
            <a:r>
              <a:rPr lang="en-US" altLang="zh-CN" sz="1900" b="0" dirty="0">
                <a:latin typeface="Calibri" panose="020F0502020204030204" pitchFamily="34" charset="0"/>
                <a:cs typeface="Calibri" panose="020F0502020204030204" pitchFamily="34" charset="0"/>
              </a:rPr>
              <a:t> CR clause 4 related to NGV STA definition and 60 GHz operation, Hiroyuki </a:t>
            </a:r>
            <a:r>
              <a:rPr lang="en-US" altLang="zh-CN" sz="1900" b="0" dirty="0" err="1">
                <a:latin typeface="Calibri" panose="020F0502020204030204" pitchFamily="34" charset="0"/>
                <a:cs typeface="Calibri" panose="020F0502020204030204" pitchFamily="34" charset="0"/>
              </a:rPr>
              <a:t>Motozuka</a:t>
            </a:r>
            <a:r>
              <a:rPr lang="en-US" altLang="zh-CN" sz="1900" b="0" dirty="0">
                <a:latin typeface="Calibri" panose="020F0502020204030204" pitchFamily="34" charset="0"/>
                <a:cs typeface="Calibri" panose="020F0502020204030204" pitchFamily="34" charset="0"/>
              </a:rPr>
              <a:t> (Panasonic)</a:t>
            </a:r>
          </a:p>
          <a:p>
            <a:pPr marL="499745" indent="-342900">
              <a:buFontTx/>
              <a:buChar char="•"/>
              <a:defRPr/>
            </a:pPr>
            <a:r>
              <a:rPr lang="en-US" altLang="zh-CN" sz="1900" b="0" dirty="0">
                <a:latin typeface="Calibri" panose="020F0502020204030204" pitchFamily="34" charset="0"/>
                <a:cs typeface="Calibri" panose="020F0502020204030204" pitchFamily="34" charset="0"/>
              </a:rPr>
              <a:t>11-21/1482, D2.0 CR clause 6 and 11 related to DMG and MLME, Hiroyuki </a:t>
            </a:r>
            <a:r>
              <a:rPr lang="en-US" altLang="zh-CN" sz="1900" b="0" dirty="0" err="1">
                <a:latin typeface="Calibri" panose="020F0502020204030204" pitchFamily="34" charset="0"/>
                <a:cs typeface="Calibri" panose="020F0502020204030204" pitchFamily="34" charset="0"/>
              </a:rPr>
              <a:t>Motozuka</a:t>
            </a:r>
            <a:r>
              <a:rPr lang="en-US" altLang="zh-CN" sz="1900" b="0" dirty="0">
                <a:latin typeface="Calibri" panose="020F0502020204030204" pitchFamily="34" charset="0"/>
                <a:cs typeface="Calibri" panose="020F0502020204030204" pitchFamily="34" charset="0"/>
              </a:rPr>
              <a:t> (Panasonic)</a:t>
            </a:r>
          </a:p>
          <a:p>
            <a:pPr marL="800100" lvl="1" indent="-342900" algn="just">
              <a:buFontTx/>
              <a:buChar char="•"/>
              <a:defRPr/>
            </a:pPr>
            <a:endParaRPr lang="zh-CN" altLang="zh-CN" sz="1600" dirty="0">
              <a:solidFill>
                <a:srgbClr val="FFC000"/>
              </a:solidFill>
              <a:latin typeface="Calibri" panose="020F0502020204030204" pitchFamily="34" charset="0"/>
              <a:cs typeface="Calibri" panose="020F0502020204030204" pitchFamily="34" charset="0"/>
            </a:endParaRPr>
          </a:p>
          <a:p>
            <a:pPr marL="800100" lvl="1" indent="-342900" algn="just">
              <a:buFontTx/>
              <a:buChar char="•"/>
              <a:defRPr/>
            </a:pPr>
            <a:endParaRPr lang="en-US" sz="1600" dirty="0" smtClean="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633294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7</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6631684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21</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67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SPs for</a:t>
            </a:r>
            <a:r>
              <a:rPr kumimoji="0" lang="en-GB"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presented CRs</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lvl="1" indent="-342900" algn="just">
              <a:buFontTx/>
              <a:buChar char="•"/>
              <a:defRPr/>
            </a:pPr>
            <a:r>
              <a:rPr lang="en-US" altLang="zh-CN" sz="2400" dirty="0">
                <a:solidFill>
                  <a:srgbClr val="00B050"/>
                </a:solidFill>
                <a:latin typeface="Calibri" panose="020F0502020204030204" pitchFamily="34" charset="0"/>
                <a:cs typeface="Calibri" panose="020F0502020204030204" pitchFamily="34" charset="0"/>
              </a:rPr>
              <a:t>11-21/1389r1, LB254 comment resolution clause 32.3.15, Stephan Sand (DLR)</a:t>
            </a:r>
          </a:p>
          <a:p>
            <a:pPr marL="800100" lvl="1" indent="-342900" algn="just">
              <a:buFontTx/>
              <a:buChar char="•"/>
              <a:defRPr/>
            </a:pPr>
            <a:r>
              <a:rPr lang="zh-CN" altLang="zh-CN" sz="2400" dirty="0">
                <a:solidFill>
                  <a:srgbClr val="00B050"/>
                </a:solidFill>
                <a:latin typeface="Calibri" panose="020F0502020204030204" pitchFamily="34" charset="0"/>
                <a:cs typeface="Calibri" panose="020F0502020204030204" pitchFamily="34" charset="0"/>
              </a:rPr>
              <a:t>11-21-1411-00-00bd--D2.0 comment resolution subclause 31.2.1</a:t>
            </a:r>
            <a:r>
              <a:rPr lang="en-US" altLang="zh-CN" sz="2400" dirty="0">
                <a:solidFill>
                  <a:srgbClr val="00B050"/>
                </a:solidFill>
                <a:latin typeface="Calibri" panose="020F0502020204030204" pitchFamily="34" charset="0"/>
                <a:cs typeface="Calibri" panose="020F0502020204030204" pitchFamily="34" charset="0"/>
              </a:rPr>
              <a:t>, </a:t>
            </a:r>
            <a:r>
              <a:rPr lang="en-US" altLang="zh-CN" sz="2400" dirty="0" err="1">
                <a:solidFill>
                  <a:srgbClr val="00B050"/>
                </a:solidFill>
                <a:latin typeface="Calibri" panose="020F0502020204030204" pitchFamily="34" charset="0"/>
                <a:cs typeface="Calibri" panose="020F0502020204030204" pitchFamily="34" charset="0"/>
              </a:rPr>
              <a:t>Liwen</a:t>
            </a:r>
            <a:r>
              <a:rPr lang="en-US" altLang="zh-CN" sz="2400" dirty="0">
                <a:solidFill>
                  <a:srgbClr val="00B050"/>
                </a:solidFill>
                <a:latin typeface="Calibri" panose="020F0502020204030204" pitchFamily="34" charset="0"/>
                <a:cs typeface="Calibri" panose="020F0502020204030204" pitchFamily="34" charset="0"/>
              </a:rPr>
              <a:t> Chu (NXP)</a:t>
            </a:r>
            <a:endParaRPr lang="zh-CN" altLang="zh-CN" sz="24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2400" dirty="0" smtClean="0">
                <a:solidFill>
                  <a:srgbClr val="00B050"/>
                </a:solidFill>
                <a:latin typeface="Calibri" panose="020F0502020204030204" pitchFamily="34" charset="0"/>
                <a:cs typeface="Calibri" panose="020F0502020204030204" pitchFamily="34" charset="0"/>
              </a:rPr>
              <a:t>11-21-1412-0</a:t>
            </a:r>
            <a:r>
              <a:rPr lang="en-US" altLang="zh-CN" sz="2400" dirty="0" smtClean="0">
                <a:solidFill>
                  <a:srgbClr val="00B050"/>
                </a:solidFill>
                <a:latin typeface="Calibri" panose="020F0502020204030204" pitchFamily="34" charset="0"/>
                <a:cs typeface="Calibri" panose="020F0502020204030204" pitchFamily="34" charset="0"/>
              </a:rPr>
              <a:t>1</a:t>
            </a:r>
            <a:r>
              <a:rPr lang="zh-CN" altLang="zh-CN" sz="2400" dirty="0" smtClean="0">
                <a:solidFill>
                  <a:srgbClr val="00B050"/>
                </a:solidFill>
                <a:latin typeface="Calibri" panose="020F0502020204030204" pitchFamily="34" charset="0"/>
                <a:cs typeface="Calibri" panose="020F0502020204030204" pitchFamily="34" charset="0"/>
              </a:rPr>
              <a:t>-00bd-</a:t>
            </a:r>
            <a:r>
              <a:rPr lang="zh-CN" altLang="zh-CN" sz="2400" dirty="0">
                <a:solidFill>
                  <a:srgbClr val="00B050"/>
                </a:solidFill>
                <a:latin typeface="Calibri" panose="020F0502020204030204" pitchFamily="34" charset="0"/>
                <a:cs typeface="Calibri" panose="020F0502020204030204" pitchFamily="34" charset="0"/>
              </a:rPr>
              <a:t>-D2.0 comment resolution subclause 31.6</a:t>
            </a:r>
            <a:r>
              <a:rPr lang="en-US" altLang="zh-CN" sz="2400" dirty="0">
                <a:solidFill>
                  <a:srgbClr val="00B050"/>
                </a:solidFill>
                <a:latin typeface="Calibri" panose="020F0502020204030204" pitchFamily="34" charset="0"/>
                <a:cs typeface="Calibri" panose="020F0502020204030204" pitchFamily="34" charset="0"/>
              </a:rPr>
              <a:t>, </a:t>
            </a:r>
            <a:r>
              <a:rPr lang="en-US" altLang="zh-CN" sz="2400" dirty="0" err="1">
                <a:solidFill>
                  <a:srgbClr val="00B050"/>
                </a:solidFill>
                <a:latin typeface="Calibri" panose="020F0502020204030204" pitchFamily="34" charset="0"/>
                <a:cs typeface="Calibri" panose="020F0502020204030204" pitchFamily="34" charset="0"/>
              </a:rPr>
              <a:t>Liwen</a:t>
            </a:r>
            <a:r>
              <a:rPr lang="en-US" altLang="zh-CN" sz="2400" dirty="0">
                <a:solidFill>
                  <a:srgbClr val="00B050"/>
                </a:solidFill>
                <a:latin typeface="Calibri" panose="020F0502020204030204" pitchFamily="34" charset="0"/>
                <a:cs typeface="Calibri" panose="020F0502020204030204" pitchFamily="34" charset="0"/>
              </a:rPr>
              <a:t> Chu (NXP) (CID 2171)</a:t>
            </a:r>
            <a:endParaRPr lang="zh-CN" altLang="zh-CN" sz="24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2400" dirty="0" smtClean="0">
                <a:solidFill>
                  <a:srgbClr val="00B050"/>
                </a:solidFill>
                <a:latin typeface="Calibri" panose="020F0502020204030204" pitchFamily="34" charset="0"/>
                <a:cs typeface="Calibri" panose="020F0502020204030204" pitchFamily="34" charset="0"/>
              </a:rPr>
              <a:t>11-21-1415-0</a:t>
            </a:r>
            <a:r>
              <a:rPr lang="en-US" altLang="zh-CN" sz="2400" dirty="0" smtClean="0">
                <a:solidFill>
                  <a:srgbClr val="00B050"/>
                </a:solidFill>
                <a:latin typeface="Calibri" panose="020F0502020204030204" pitchFamily="34" charset="0"/>
                <a:cs typeface="Calibri" panose="020F0502020204030204" pitchFamily="34" charset="0"/>
              </a:rPr>
              <a:t>0</a:t>
            </a:r>
            <a:r>
              <a:rPr lang="zh-CN" altLang="zh-CN" sz="2400" dirty="0" smtClean="0">
                <a:solidFill>
                  <a:srgbClr val="00B050"/>
                </a:solidFill>
                <a:latin typeface="Calibri" panose="020F0502020204030204" pitchFamily="34" charset="0"/>
                <a:cs typeface="Calibri" panose="020F0502020204030204" pitchFamily="34" charset="0"/>
              </a:rPr>
              <a:t>-00bd-</a:t>
            </a:r>
            <a:r>
              <a:rPr lang="zh-CN" altLang="zh-CN" sz="2400" dirty="0">
                <a:solidFill>
                  <a:srgbClr val="00B050"/>
                </a:solidFill>
                <a:latin typeface="Calibri" panose="020F0502020204030204" pitchFamily="34" charset="0"/>
                <a:cs typeface="Calibri" panose="020F0502020204030204" pitchFamily="34" charset="0"/>
              </a:rPr>
              <a:t>-D2.0 comment resolution subclause 5.2.4</a:t>
            </a:r>
            <a:r>
              <a:rPr lang="en-US" altLang="zh-CN" sz="2400" dirty="0">
                <a:solidFill>
                  <a:srgbClr val="00B050"/>
                </a:solidFill>
                <a:latin typeface="Calibri" panose="020F0502020204030204" pitchFamily="34" charset="0"/>
                <a:cs typeface="Calibri" panose="020F0502020204030204" pitchFamily="34" charset="0"/>
              </a:rPr>
              <a:t>, </a:t>
            </a:r>
            <a:r>
              <a:rPr lang="en-US" altLang="zh-CN" sz="2400" dirty="0" err="1">
                <a:solidFill>
                  <a:srgbClr val="00B050"/>
                </a:solidFill>
                <a:latin typeface="Calibri" panose="020F0502020204030204" pitchFamily="34" charset="0"/>
                <a:cs typeface="Calibri" panose="020F0502020204030204" pitchFamily="34" charset="0"/>
              </a:rPr>
              <a:t>Liwen</a:t>
            </a:r>
            <a:r>
              <a:rPr lang="en-US" altLang="zh-CN" sz="2400" dirty="0">
                <a:solidFill>
                  <a:srgbClr val="00B050"/>
                </a:solidFill>
                <a:latin typeface="Calibri" panose="020F0502020204030204" pitchFamily="34" charset="0"/>
                <a:cs typeface="Calibri" panose="020F0502020204030204" pitchFamily="34" charset="0"/>
              </a:rPr>
              <a:t> Chu (NXP) (defer CID 2141, 2251)</a:t>
            </a:r>
          </a:p>
          <a:p>
            <a:pPr marL="800100" lvl="1" indent="-342900" algn="just">
              <a:buFontTx/>
              <a:buChar char="•"/>
              <a:defRPr/>
            </a:pPr>
            <a:r>
              <a:rPr lang="zh-CN" altLang="zh-CN" sz="2400" dirty="0">
                <a:solidFill>
                  <a:srgbClr val="00B050"/>
                </a:solidFill>
                <a:latin typeface="Calibri" panose="020F0502020204030204" pitchFamily="34" charset="0"/>
                <a:cs typeface="Calibri" panose="020F0502020204030204" pitchFamily="34" charset="0"/>
              </a:rPr>
              <a:t>11-21-1</a:t>
            </a:r>
            <a:r>
              <a:rPr lang="en-US" altLang="zh-CN" sz="2400" dirty="0" smtClean="0">
                <a:solidFill>
                  <a:srgbClr val="00B050"/>
                </a:solidFill>
                <a:latin typeface="Calibri" panose="020F0502020204030204" pitchFamily="34" charset="0"/>
                <a:cs typeface="Calibri" panose="020F0502020204030204" pitchFamily="34" charset="0"/>
              </a:rPr>
              <a:t>404r1, </a:t>
            </a:r>
            <a:r>
              <a:rPr lang="en-US" altLang="zh-CN" sz="2400" dirty="0">
                <a:solidFill>
                  <a:srgbClr val="00B050"/>
                </a:solidFill>
                <a:latin typeface="Calibri" panose="020F0502020204030204" pitchFamily="34" charset="0"/>
                <a:cs typeface="Calibri" panose="020F0502020204030204" pitchFamily="34" charset="0"/>
              </a:rPr>
              <a:t>Resolutions to Editorial Comments Part 1, </a:t>
            </a:r>
            <a:r>
              <a:rPr lang="en-US" altLang="zh-CN" sz="2400" dirty="0" err="1">
                <a:solidFill>
                  <a:srgbClr val="00B050"/>
                </a:solidFill>
                <a:latin typeface="Calibri" panose="020F0502020204030204" pitchFamily="34" charset="0"/>
                <a:cs typeface="Calibri" panose="020F0502020204030204" pitchFamily="34" charset="0"/>
              </a:rPr>
              <a:t>Yujin</a:t>
            </a:r>
            <a:r>
              <a:rPr lang="en-US" altLang="zh-CN" sz="2400" dirty="0">
                <a:solidFill>
                  <a:srgbClr val="00B050"/>
                </a:solidFill>
                <a:latin typeface="Calibri" panose="020F0502020204030204" pitchFamily="34" charset="0"/>
                <a:cs typeface="Calibri" panose="020F0502020204030204" pitchFamily="34" charset="0"/>
              </a:rPr>
              <a:t> Noh (</a:t>
            </a:r>
            <a:r>
              <a:rPr lang="en-US" altLang="zh-CN" sz="2400" dirty="0" err="1">
                <a:solidFill>
                  <a:srgbClr val="00B050"/>
                </a:solidFill>
                <a:latin typeface="Calibri" panose="020F0502020204030204" pitchFamily="34" charset="0"/>
                <a:cs typeface="Calibri" panose="020F0502020204030204" pitchFamily="34" charset="0"/>
              </a:rPr>
              <a:t>Senscomm</a:t>
            </a:r>
            <a:r>
              <a:rPr lang="en-US" altLang="zh-CN" sz="2400" dirty="0" smtClean="0">
                <a:solidFill>
                  <a:srgbClr val="00B050"/>
                </a:solidFill>
                <a:latin typeface="Calibri" panose="020F0502020204030204" pitchFamily="34" charset="0"/>
                <a:cs typeface="Calibri" panose="020F0502020204030204" pitchFamily="34" charset="0"/>
              </a:rPr>
              <a:t>)</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lgn="just">
              <a:buFontTx/>
              <a:buChar char="•"/>
              <a:defRPr/>
            </a:pPr>
            <a:r>
              <a:rPr lang="zh-CN" altLang="zh-CN" dirty="0" smtClean="0">
                <a:solidFill>
                  <a:srgbClr val="FFC000"/>
                </a:solidFill>
                <a:latin typeface="Calibri" panose="020F0502020204030204" pitchFamily="34" charset="0"/>
                <a:cs typeface="Calibri" panose="020F0502020204030204" pitchFamily="34" charset="0"/>
              </a:rPr>
              <a:t>11-21-1413-00-00bd-</a:t>
            </a:r>
            <a:r>
              <a:rPr lang="zh-CN" altLang="zh-CN" dirty="0">
                <a:solidFill>
                  <a:srgbClr val="FFC000"/>
                </a:solidFill>
                <a:latin typeface="Calibri" panose="020F0502020204030204" pitchFamily="34" charset="0"/>
                <a:cs typeface="Calibri" panose="020F0502020204030204" pitchFamily="34" charset="0"/>
              </a:rPr>
              <a:t>-D2.0 comment resolution subclause 10</a:t>
            </a:r>
            <a:r>
              <a:rPr lang="en-US" altLang="zh-CN" dirty="0">
                <a:solidFill>
                  <a:srgbClr val="FFC000"/>
                </a:solidFill>
                <a:latin typeface="Calibri" panose="020F0502020204030204" pitchFamily="34" charset="0"/>
                <a:cs typeface="Calibri" panose="020F0502020204030204" pitchFamily="34" charset="0"/>
              </a:rPr>
              <a:t>, </a:t>
            </a:r>
            <a:r>
              <a:rPr lang="en-US" altLang="zh-CN" dirty="0" err="1">
                <a:solidFill>
                  <a:srgbClr val="FFC000"/>
                </a:solidFill>
                <a:latin typeface="Calibri" panose="020F0502020204030204" pitchFamily="34" charset="0"/>
                <a:cs typeface="Calibri" panose="020F0502020204030204" pitchFamily="34" charset="0"/>
              </a:rPr>
              <a:t>Liwen</a:t>
            </a:r>
            <a:r>
              <a:rPr lang="en-US" altLang="zh-CN" dirty="0">
                <a:solidFill>
                  <a:srgbClr val="FFC000"/>
                </a:solidFill>
                <a:latin typeface="Calibri" panose="020F0502020204030204" pitchFamily="34" charset="0"/>
                <a:cs typeface="Calibri" panose="020F0502020204030204" pitchFamily="34" charset="0"/>
              </a:rPr>
              <a:t> Chu (NXP) </a:t>
            </a:r>
            <a:endParaRPr lang="zh-CN" altLang="zh-CN" dirty="0">
              <a:solidFill>
                <a:srgbClr val="FFC00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dirty="0">
                <a:solidFill>
                  <a:srgbClr val="FFC000"/>
                </a:solidFill>
                <a:latin typeface="Calibri" panose="020F0502020204030204" pitchFamily="34" charset="0"/>
                <a:cs typeface="Calibri" panose="020F0502020204030204" pitchFamily="34" charset="0"/>
              </a:rPr>
              <a:t>11-21-1414-00-00bd--D2.0 comment resolution subclause 5.2.3</a:t>
            </a:r>
            <a:r>
              <a:rPr lang="en-US" altLang="zh-CN" dirty="0">
                <a:solidFill>
                  <a:srgbClr val="FFC000"/>
                </a:solidFill>
                <a:latin typeface="Calibri" panose="020F0502020204030204" pitchFamily="34" charset="0"/>
                <a:cs typeface="Calibri" panose="020F0502020204030204" pitchFamily="34" charset="0"/>
              </a:rPr>
              <a:t>, </a:t>
            </a:r>
            <a:r>
              <a:rPr lang="en-US" altLang="zh-CN" dirty="0" err="1">
                <a:solidFill>
                  <a:srgbClr val="FFC000"/>
                </a:solidFill>
                <a:latin typeface="Calibri" panose="020F0502020204030204" pitchFamily="34" charset="0"/>
                <a:cs typeface="Calibri" panose="020F0502020204030204" pitchFamily="34" charset="0"/>
              </a:rPr>
              <a:t>Liwen</a:t>
            </a:r>
            <a:r>
              <a:rPr lang="en-US" altLang="zh-CN" dirty="0">
                <a:solidFill>
                  <a:srgbClr val="FFC000"/>
                </a:solidFill>
                <a:latin typeface="Calibri" panose="020F0502020204030204" pitchFamily="34" charset="0"/>
                <a:cs typeface="Calibri" panose="020F0502020204030204" pitchFamily="34" charset="0"/>
              </a:rPr>
              <a:t> Chu (NXP</a:t>
            </a:r>
            <a:r>
              <a:rPr lang="en-US" altLang="zh-CN" dirty="0" smtClean="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zh-CN" altLang="zh-CN" dirty="0">
                <a:solidFill>
                  <a:srgbClr val="FFC000"/>
                </a:solidFill>
                <a:latin typeface="Calibri" panose="020F0502020204030204" pitchFamily="34" charset="0"/>
                <a:cs typeface="Calibri" panose="020F0502020204030204" pitchFamily="34" charset="0"/>
              </a:rPr>
              <a:t>11-21-1</a:t>
            </a:r>
            <a:r>
              <a:rPr lang="en-US" altLang="zh-CN" dirty="0">
                <a:solidFill>
                  <a:srgbClr val="FFC000"/>
                </a:solidFill>
                <a:latin typeface="Calibri" panose="020F0502020204030204" pitchFamily="34" charset="0"/>
                <a:cs typeface="Calibri" panose="020F0502020204030204" pitchFamily="34" charset="0"/>
              </a:rPr>
              <a:t>405r0, Resolutions to Editorial Comments Part 2, </a:t>
            </a:r>
            <a:r>
              <a:rPr lang="en-US" altLang="zh-CN" dirty="0" err="1">
                <a:solidFill>
                  <a:srgbClr val="FFC000"/>
                </a:solidFill>
                <a:latin typeface="Calibri" panose="020F0502020204030204" pitchFamily="34" charset="0"/>
                <a:cs typeface="Calibri" panose="020F0502020204030204" pitchFamily="34" charset="0"/>
              </a:rPr>
              <a:t>Yujin</a:t>
            </a:r>
            <a:r>
              <a:rPr lang="en-US" altLang="zh-CN" dirty="0">
                <a:solidFill>
                  <a:srgbClr val="FFC000"/>
                </a:solidFill>
                <a:latin typeface="Calibri" panose="020F0502020204030204" pitchFamily="34" charset="0"/>
                <a:cs typeface="Calibri" panose="020F0502020204030204" pitchFamily="34" charset="0"/>
              </a:rPr>
              <a:t> Noh (</a:t>
            </a:r>
            <a:r>
              <a:rPr lang="en-US" altLang="zh-CN" dirty="0" err="1">
                <a:solidFill>
                  <a:srgbClr val="FFC000"/>
                </a:solidFill>
                <a:latin typeface="Calibri" panose="020F0502020204030204" pitchFamily="34" charset="0"/>
                <a:cs typeface="Calibri" panose="020F0502020204030204" pitchFamily="34" charset="0"/>
              </a:rPr>
              <a:t>Senscomm</a:t>
            </a:r>
            <a:r>
              <a:rPr lang="en-US" altLang="zh-CN" dirty="0">
                <a:solidFill>
                  <a:srgbClr val="FFC000"/>
                </a:solidFill>
                <a:latin typeface="Calibri" panose="020F0502020204030204" pitchFamily="34" charset="0"/>
                <a:cs typeface="Calibri" panose="020F0502020204030204" pitchFamily="34" charset="0"/>
              </a:rPr>
              <a:t>)</a:t>
            </a:r>
            <a:endParaRPr lang="zh-CN" altLang="zh-CN" dirty="0">
              <a:solidFill>
                <a:srgbClr val="FFC00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dirty="0">
                <a:solidFill>
                  <a:srgbClr val="FFC000"/>
                </a:solidFill>
                <a:latin typeface="Calibri" panose="020F0502020204030204" pitchFamily="34" charset="0"/>
                <a:cs typeface="Calibri" panose="020F0502020204030204" pitchFamily="34" charset="0"/>
              </a:rPr>
              <a:t>11-21-1</a:t>
            </a:r>
            <a:r>
              <a:rPr lang="en-US" altLang="zh-CN" dirty="0">
                <a:solidFill>
                  <a:srgbClr val="FFC000"/>
                </a:solidFill>
                <a:latin typeface="Calibri" panose="020F0502020204030204" pitchFamily="34" charset="0"/>
                <a:cs typeface="Calibri" panose="020F0502020204030204" pitchFamily="34" charset="0"/>
              </a:rPr>
              <a:t>406r0, Resolutions to Editorial Comments Part 3, </a:t>
            </a:r>
            <a:r>
              <a:rPr lang="en-US" altLang="zh-CN" dirty="0" err="1">
                <a:solidFill>
                  <a:srgbClr val="FFC000"/>
                </a:solidFill>
                <a:latin typeface="Calibri" panose="020F0502020204030204" pitchFamily="34" charset="0"/>
                <a:cs typeface="Calibri" panose="020F0502020204030204" pitchFamily="34" charset="0"/>
              </a:rPr>
              <a:t>Yujin</a:t>
            </a:r>
            <a:r>
              <a:rPr lang="en-US" altLang="zh-CN" dirty="0">
                <a:solidFill>
                  <a:srgbClr val="FFC000"/>
                </a:solidFill>
                <a:latin typeface="Calibri" panose="020F0502020204030204" pitchFamily="34" charset="0"/>
                <a:cs typeface="Calibri" panose="020F0502020204030204" pitchFamily="34" charset="0"/>
              </a:rPr>
              <a:t> Noh (</a:t>
            </a:r>
            <a:r>
              <a:rPr lang="en-US" altLang="zh-CN" dirty="0" err="1">
                <a:solidFill>
                  <a:srgbClr val="FFC000"/>
                </a:solidFill>
                <a:latin typeface="Calibri" panose="020F0502020204030204" pitchFamily="34" charset="0"/>
                <a:cs typeface="Calibri" panose="020F0502020204030204" pitchFamily="34" charset="0"/>
              </a:rPr>
              <a:t>Senscomm</a:t>
            </a:r>
            <a:r>
              <a:rPr lang="en-US" altLang="zh-CN" dirty="0" smtClean="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zh-CN" altLang="zh-CN" dirty="0" smtClean="0">
                <a:solidFill>
                  <a:srgbClr val="FFC000"/>
                </a:solidFill>
                <a:latin typeface="Calibri" panose="020F0502020204030204" pitchFamily="34" charset="0"/>
                <a:cs typeface="Calibri" panose="020F0502020204030204" pitchFamily="34" charset="0"/>
              </a:rPr>
              <a:t>11-21-1412-0</a:t>
            </a:r>
            <a:r>
              <a:rPr lang="en-US" altLang="zh-CN" dirty="0" smtClean="0">
                <a:solidFill>
                  <a:srgbClr val="FFC000"/>
                </a:solidFill>
                <a:latin typeface="Calibri" panose="020F0502020204030204" pitchFamily="34" charset="0"/>
                <a:cs typeface="Calibri" panose="020F0502020204030204" pitchFamily="34" charset="0"/>
              </a:rPr>
              <a:t>2</a:t>
            </a:r>
            <a:r>
              <a:rPr lang="zh-CN" altLang="zh-CN" dirty="0" smtClean="0">
                <a:solidFill>
                  <a:srgbClr val="FFC000"/>
                </a:solidFill>
                <a:latin typeface="Calibri" panose="020F0502020204030204" pitchFamily="34" charset="0"/>
                <a:cs typeface="Calibri" panose="020F0502020204030204" pitchFamily="34" charset="0"/>
              </a:rPr>
              <a:t>-00bd-</a:t>
            </a:r>
            <a:r>
              <a:rPr lang="zh-CN" altLang="zh-CN" dirty="0">
                <a:solidFill>
                  <a:srgbClr val="FFC000"/>
                </a:solidFill>
                <a:latin typeface="Calibri" panose="020F0502020204030204" pitchFamily="34" charset="0"/>
                <a:cs typeface="Calibri" panose="020F0502020204030204" pitchFamily="34" charset="0"/>
              </a:rPr>
              <a:t>-D2.0 comment resolution subclause 31.6</a:t>
            </a:r>
            <a:r>
              <a:rPr lang="en-US" altLang="zh-CN" dirty="0">
                <a:solidFill>
                  <a:srgbClr val="FFC000"/>
                </a:solidFill>
                <a:latin typeface="Calibri" panose="020F0502020204030204" pitchFamily="34" charset="0"/>
                <a:cs typeface="Calibri" panose="020F0502020204030204" pitchFamily="34" charset="0"/>
              </a:rPr>
              <a:t>, </a:t>
            </a:r>
            <a:r>
              <a:rPr lang="en-US" altLang="zh-CN" dirty="0" err="1">
                <a:solidFill>
                  <a:srgbClr val="FFC000"/>
                </a:solidFill>
                <a:latin typeface="Calibri" panose="020F0502020204030204" pitchFamily="34" charset="0"/>
                <a:cs typeface="Calibri" panose="020F0502020204030204" pitchFamily="34" charset="0"/>
              </a:rPr>
              <a:t>Liwen</a:t>
            </a:r>
            <a:r>
              <a:rPr lang="en-US" altLang="zh-CN" dirty="0">
                <a:solidFill>
                  <a:srgbClr val="FFC000"/>
                </a:solidFill>
                <a:latin typeface="Calibri" panose="020F0502020204030204" pitchFamily="34" charset="0"/>
                <a:cs typeface="Calibri" panose="020F0502020204030204" pitchFamily="34" charset="0"/>
              </a:rPr>
              <a:t> Chu (NXP) </a:t>
            </a:r>
            <a:r>
              <a:rPr lang="en-US" altLang="zh-CN" dirty="0" smtClean="0">
                <a:solidFill>
                  <a:srgbClr val="FFC000"/>
                </a:solidFill>
                <a:latin typeface="Calibri" panose="020F0502020204030204" pitchFamily="34" charset="0"/>
                <a:cs typeface="Calibri" panose="020F0502020204030204" pitchFamily="34" charset="0"/>
              </a:rPr>
              <a:t>(CID 2215)</a:t>
            </a:r>
          </a:p>
          <a:p>
            <a:pPr algn="just" eaLnBrk="0" hangingPunct="0">
              <a:defRPr/>
            </a:pPr>
            <a:r>
              <a:rPr lang="en-US" altLang="en-GB" dirty="0"/>
              <a:t>Any other business?</a:t>
            </a:r>
          </a:p>
          <a:p>
            <a:pPr algn="just" eaLnBrk="0" hangingPunct="0">
              <a:defRPr/>
            </a:pPr>
            <a:r>
              <a:rPr lang="en-US" altLang="en-GB" dirty="0" smtClean="0"/>
              <a:t>Next </a:t>
            </a:r>
            <a:r>
              <a:rPr lang="en-US" altLang="en-GB" dirty="0"/>
              <a:t>teleconference on </a:t>
            </a:r>
            <a:r>
              <a:rPr lang="en-US" altLang="en-GB" dirty="0" smtClean="0"/>
              <a:t>Sep 14</a:t>
            </a:r>
            <a:r>
              <a:rPr lang="en-US" altLang="en-GB" baseline="30000" dirty="0" smtClean="0"/>
              <a:t>th</a:t>
            </a:r>
            <a:r>
              <a:rPr lang="en-US" altLang="en-GB" dirty="0" smtClean="0"/>
              <a:t>     </a:t>
            </a:r>
            <a:endParaRPr lang="en-US" altLang="en-GB"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6454317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 (CR, 11-21/1411r0)</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11-21/1411r0</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a:t>
            </a:r>
            <a:r>
              <a:rPr lang="en-GB" altLang="zh-CN" sz="2100" dirty="0" smtClean="0">
                <a:latin typeface="Calibri" panose="020F0502020204030204" pitchFamily="34" charset="0"/>
                <a:cs typeface="Calibri" panose="020F0502020204030204" pitchFamily="34" charset="0"/>
              </a:rPr>
              <a:t>2262 and 2263</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11551920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11-21/1389r1)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3 CIDs </a:t>
            </a:r>
            <a:r>
              <a:rPr lang="en-US" altLang="zh-CN" sz="2400" dirty="0" smtClean="0"/>
              <a:t>and </a:t>
            </a:r>
            <a:r>
              <a:rPr lang="en-US" altLang="zh-CN" sz="2400" dirty="0"/>
              <a:t>proposed </a:t>
            </a:r>
            <a:r>
              <a:rPr lang="en-US" altLang="zh-CN" sz="2400" dirty="0" smtClean="0"/>
              <a:t>modification to IEEE P802.11bd D2.0 as in 11-21/1389r1, proposed modification to Figure 32-18 as in 11-21/1390r1 </a:t>
            </a:r>
            <a:r>
              <a:rPr lang="en-US" altLang="zh-CN" sz="2400" dirty="0"/>
              <a:t>and proposed modification to Figure </a:t>
            </a:r>
            <a:r>
              <a:rPr lang="en-US" altLang="zh-CN" sz="2400" dirty="0" smtClean="0"/>
              <a:t>32-19 </a:t>
            </a:r>
            <a:r>
              <a:rPr lang="en-US" altLang="zh-CN" sz="2400" dirty="0"/>
              <a:t>as in </a:t>
            </a:r>
            <a:r>
              <a:rPr lang="en-US" altLang="zh-CN" sz="2400" dirty="0" smtClean="0"/>
              <a:t>11-21/1391r1</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a:t>
            </a:r>
            <a:r>
              <a:rPr lang="en-GB" altLang="zh-CN" sz="2100" dirty="0" smtClean="0">
                <a:latin typeface="Calibri" panose="020F0502020204030204" pitchFamily="34" charset="0"/>
                <a:cs typeface="Calibri" panose="020F0502020204030204" pitchFamily="34" charset="0"/>
              </a:rPr>
              <a:t>2119, 2120, and 2121</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15553567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#3 (CR, 11-21/1412r1)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CID# </a:t>
            </a:r>
            <a:r>
              <a:rPr lang="en-US" altLang="zh-CN" sz="2400" dirty="0" smtClean="0">
                <a:sym typeface="+mn-ea"/>
              </a:rPr>
              <a:t>2171 </a:t>
            </a:r>
            <a:r>
              <a:rPr lang="en-US" altLang="zh-CN" sz="2400" dirty="0"/>
              <a:t>and proposed modification to IEEE P802.11bd D2.0 as in </a:t>
            </a:r>
            <a:r>
              <a:rPr lang="en-US" altLang="zh-CN" sz="2400" dirty="0" smtClean="0"/>
              <a:t>11-21/1412r1</a:t>
            </a:r>
            <a:r>
              <a:rPr lang="zh-CN" altLang="en-US" sz="2400" dirty="0" smtClean="0">
                <a:sym typeface="+mn-ea"/>
              </a:rPr>
              <a:t>?</a:t>
            </a: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endParaRPr lang="en-US" altLang="zh-CN" dirty="0"/>
          </a:p>
          <a:p>
            <a:endParaRPr lang="en-US" altLang="zh-CN"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5235013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#4 (CR, 11-21/1415r1)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3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11-21/1415r1</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a:t>
            </a:r>
            <a:r>
              <a:rPr lang="en-GB" altLang="zh-CN" sz="2100" dirty="0" smtClean="0">
                <a:latin typeface="Calibri" panose="020F0502020204030204" pitchFamily="34" charset="0"/>
                <a:cs typeface="Calibri" panose="020F0502020204030204" pitchFamily="34" charset="0"/>
              </a:rPr>
              <a:t>2139, 2140, and 2249</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28458391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#5 (CR, 11-21/1404r1)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27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11-21/1404r1</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 </a:t>
            </a:r>
            <a:r>
              <a:rPr lang="en-GB" altLang="zh-CN" sz="2100" dirty="0" smtClean="0">
                <a:latin typeface="Calibri" panose="020F0502020204030204" pitchFamily="34" charset="0"/>
                <a:cs typeface="Calibri" panose="020F0502020204030204" pitchFamily="34" charset="0"/>
              </a:rPr>
              <a:t>2261</a:t>
            </a:r>
            <a:r>
              <a:rPr lang="en-GB" altLang="zh-CN" sz="2100" dirty="0">
                <a:latin typeface="Calibri" panose="020F0502020204030204" pitchFamily="34" charset="0"/>
                <a:cs typeface="Calibri" panose="020F0502020204030204" pitchFamily="34" charset="0"/>
              </a:rPr>
              <a:t>, 2267, 2160, 2266, 2169, 2268, 2170, 2271, 2200, 2111, </a:t>
            </a:r>
            <a:r>
              <a:rPr lang="en-GB" altLang="zh-CN" sz="2100" dirty="0" smtClean="0">
                <a:latin typeface="Calibri" panose="020F0502020204030204" pitchFamily="34" charset="0"/>
                <a:cs typeface="Calibri" panose="020F0502020204030204" pitchFamily="34" charset="0"/>
              </a:rPr>
              <a:t>2179</a:t>
            </a:r>
            <a:r>
              <a:rPr lang="en-GB" altLang="zh-CN" sz="2100" dirty="0">
                <a:latin typeface="Calibri" panose="020F0502020204030204" pitchFamily="34" charset="0"/>
                <a:cs typeface="Calibri" panose="020F0502020204030204" pitchFamily="34" charset="0"/>
              </a:rPr>
              <a:t>, 2180, 2182, 2035, 2036, 2007, 2008, 2225, 2060, 2154, </a:t>
            </a:r>
            <a:r>
              <a:rPr lang="en-GB" altLang="zh-CN" sz="2100" dirty="0" smtClean="0">
                <a:latin typeface="Calibri" panose="020F0502020204030204" pitchFamily="34" charset="0"/>
                <a:cs typeface="Calibri" panose="020F0502020204030204" pitchFamily="34" charset="0"/>
              </a:rPr>
              <a:t>2076</a:t>
            </a:r>
            <a:r>
              <a:rPr lang="en-GB" altLang="zh-CN" sz="2100" dirty="0">
                <a:latin typeface="Calibri" panose="020F0502020204030204" pitchFamily="34" charset="0"/>
                <a:cs typeface="Calibri" panose="020F0502020204030204" pitchFamily="34" charset="0"/>
              </a:rPr>
              <a:t>, 2155, 2156, 2260, 2149, 2152, and 2153</a:t>
            </a:r>
            <a:endParaRPr lang="zh-CN" altLang="zh-CN" sz="2100" dirty="0">
              <a:latin typeface="Calibri" panose="020F0502020204030204" pitchFamily="34" charset="0"/>
              <a:cs typeface="Calibri" panose="020F0502020204030204" pitchFamily="34" charset="0"/>
            </a:endParaRPr>
          </a:p>
          <a:p>
            <a:pPr lvl="1"/>
            <a:endParaRPr lang="zh-CN" altLang="zh-CN" sz="2100" dirty="0" smtClean="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2536753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 Sep 2021 Interim</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27</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14</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a:t>
            </a:r>
            <a:r>
              <a:rPr lang="en-US" altLang="en-US" sz="2000" kern="0" dirty="0" smtClean="0">
                <a:latin typeface="Arial" panose="020B0604020202020204" pitchFamily="34" charset="0"/>
              </a:rPr>
              <a:t>			Tech </a:t>
            </a:r>
            <a:r>
              <a:rPr lang="en-US" altLang="en-US" sz="2000" kern="0" dirty="0">
                <a:latin typeface="Arial" panose="020B0604020202020204" pitchFamily="34" charset="0"/>
              </a:rPr>
              <a:t>Editor:	</a:t>
            </a:r>
            <a:r>
              <a:rPr lang="en-US" altLang="en-US" sz="2000" kern="0" dirty="0" err="1">
                <a:latin typeface="Arial" panose="020B0604020202020204" pitchFamily="34" charset="0"/>
              </a:rPr>
              <a:t>Yujin</a:t>
            </a:r>
            <a:r>
              <a:rPr lang="en-US" altLang="en-US" sz="2000" kern="0" dirty="0">
                <a:latin typeface="Arial" panose="020B0604020202020204" pitchFamily="34" charset="0"/>
              </a:rPr>
              <a:t> Noh (</a:t>
            </a:r>
            <a:r>
              <a:rPr lang="en-US" altLang="en-US" sz="2000" kern="0" dirty="0" err="1">
                <a:latin typeface="Arial" panose="020B0604020202020204" pitchFamily="34" charset="0"/>
              </a:rPr>
              <a:t>Senscomm</a:t>
            </a:r>
            <a:r>
              <a:rPr lang="en-US" altLang="en-US" sz="2000" kern="0" dirty="0">
                <a:latin typeface="Arial" panose="020B0604020202020204" pitchFamily="34" charset="0"/>
              </a:rPr>
              <a:t>)</a:t>
            </a: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5542002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28</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929640" y="606425"/>
            <a:ext cx="103505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Registration for the </a:t>
            </a:r>
            <a:r>
              <a:rPr lang="en-US" altLang="en-US" sz="3200" b="1" dirty="0" smtClean="0">
                <a:solidFill>
                  <a:schemeClr val="tx2"/>
                </a:solidFill>
                <a:latin typeface="Times New Roman" panose="02020603050405020304" pitchFamily="18" charset="0"/>
              </a:rPr>
              <a:t>Sep </a:t>
            </a:r>
            <a:r>
              <a:rPr lang="en-US" altLang="en-US" sz="3200" b="1" dirty="0">
                <a:solidFill>
                  <a:schemeClr val="tx2"/>
                </a:solidFill>
                <a:latin typeface="Times New Roman" panose="02020603050405020304" pitchFamily="18" charset="0"/>
              </a:rPr>
              <a:t>802 Electronic </a:t>
            </a:r>
            <a:r>
              <a:rPr lang="en-US" altLang="en-US" sz="3200" b="1" dirty="0" smtClean="0">
                <a:solidFill>
                  <a:schemeClr val="tx2"/>
                </a:solidFill>
                <a:latin typeface="Times New Roman" panose="02020603050405020304" pitchFamily="18" charset="0"/>
              </a:rPr>
              <a:t>Interim </a:t>
            </a:r>
            <a:r>
              <a:rPr lang="en-US" altLang="en-US" sz="3200" b="1" dirty="0">
                <a:solidFill>
                  <a:schemeClr val="tx2"/>
                </a:solidFill>
                <a:latin typeface="Times New Roman" panose="02020603050405020304" pitchFamily="18" charset="0"/>
              </a:rPr>
              <a:t>Sessions</a:t>
            </a: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 typeface="Arial" panose="020B0604020202020204" pitchFamily="34" charset="0"/>
              <a:buChar char="•"/>
            </a:pPr>
            <a:r>
              <a:rPr lang="en-US" dirty="0">
                <a:sym typeface="+mn-ea"/>
              </a:rPr>
              <a:t>This meeting is part of the </a:t>
            </a:r>
            <a:r>
              <a:rPr lang="en-US" dirty="0" smtClean="0">
                <a:sym typeface="+mn-ea"/>
              </a:rPr>
              <a:t>September </a:t>
            </a:r>
            <a:r>
              <a:rPr lang="en-US" dirty="0">
                <a:sym typeface="+mn-ea"/>
              </a:rPr>
              <a:t>802 </a:t>
            </a:r>
            <a:r>
              <a:rPr lang="en-US" dirty="0" smtClean="0">
                <a:sym typeface="+mn-ea"/>
              </a:rPr>
              <a:t>interim </a:t>
            </a:r>
            <a:r>
              <a:rPr lang="en-US" dirty="0">
                <a:sym typeface="+mn-ea"/>
              </a:rPr>
              <a:t>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You must pay the registration fee in order to attend</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If you have not already done so, you can register </a:t>
            </a:r>
            <a:r>
              <a:rPr lang="en-US" dirty="0">
                <a:sym typeface="+mn-ea"/>
                <a:hlinkClick r:id="rId2"/>
              </a:rPr>
              <a:t>here</a:t>
            </a:r>
            <a:r>
              <a:rPr lang="en-US" dirty="0">
                <a:sym typeface="+mn-ea"/>
              </a:rPr>
              <a:t> or follow the registration link for this session here </a:t>
            </a:r>
            <a:r>
              <a:rPr lang="en-US" dirty="0">
                <a:sym typeface="+mn-ea"/>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If you do not intend to register for this session you must leave this meeting and, if you have logged attendance on IMAT, email the 802.11 chair or vice chairs to have your attendance cancelled</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3875131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29</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314416"/>
            <a:ext cx="9927590" cy="52387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6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a:t>
            </a:r>
            <a:r>
              <a:rPr kumimoji="0" lang="en-GB"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of TG minutes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baseline="0" dirty="0" smtClean="0"/>
              <a:t>Tech</a:t>
            </a:r>
            <a:r>
              <a:rPr lang="en-GB" altLang="en-US" dirty="0" smtClean="0"/>
              <a:t> Editor report (</a:t>
            </a:r>
            <a:r>
              <a:rPr lang="en-GB" altLang="en-US" dirty="0" smtClean="0"/>
              <a:t>11-19/2045r13)</a:t>
            </a:r>
            <a:endParaRPr lang="en-GB" altLang="en-US" dirty="0" smtClean="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SPs</a:t>
            </a:r>
          </a:p>
          <a:p>
            <a:pPr marL="800100" lvl="1" indent="-342900" algn="just">
              <a:buFontTx/>
              <a:buChar char="•"/>
              <a:defRPr/>
            </a:pPr>
            <a:r>
              <a:rPr lang="zh-CN" altLang="zh-CN" dirty="0" smtClean="0">
                <a:latin typeface="Calibri" panose="020F0502020204030204" pitchFamily="34" charset="0"/>
                <a:cs typeface="Calibri" panose="020F0502020204030204" pitchFamily="34" charset="0"/>
              </a:rPr>
              <a:t>11-21-1413</a:t>
            </a:r>
            <a:r>
              <a:rPr lang="en-US" altLang="zh-CN" dirty="0" smtClean="0">
                <a:latin typeface="Calibri" panose="020F0502020204030204" pitchFamily="34" charset="0"/>
                <a:cs typeface="Calibri" panose="020F0502020204030204" pitchFamily="34" charset="0"/>
              </a:rPr>
              <a:t>r2, </a:t>
            </a:r>
            <a:r>
              <a:rPr lang="zh-CN" altLang="zh-CN" dirty="0" smtClean="0">
                <a:latin typeface="Calibri" panose="020F0502020204030204" pitchFamily="34" charset="0"/>
                <a:cs typeface="Calibri" panose="020F0502020204030204" pitchFamily="34" charset="0"/>
              </a:rPr>
              <a:t>D2.0 </a:t>
            </a:r>
            <a:r>
              <a:rPr lang="zh-CN" altLang="zh-CN" dirty="0">
                <a:latin typeface="Calibri" panose="020F0502020204030204" pitchFamily="34" charset="0"/>
                <a:cs typeface="Calibri" panose="020F0502020204030204" pitchFamily="34" charset="0"/>
              </a:rPr>
              <a:t>comment resolution subclause 10</a:t>
            </a:r>
            <a:r>
              <a:rPr lang="en-US" altLang="zh-CN" dirty="0">
                <a:latin typeface="Calibri" panose="020F0502020204030204" pitchFamily="34" charset="0"/>
                <a:cs typeface="Calibri" panose="020F0502020204030204" pitchFamily="34" charset="0"/>
              </a:rPr>
              <a:t>, </a:t>
            </a:r>
            <a:r>
              <a:rPr lang="en-US" altLang="zh-CN" dirty="0" err="1">
                <a:latin typeface="Calibri" panose="020F0502020204030204" pitchFamily="34" charset="0"/>
                <a:cs typeface="Calibri" panose="020F0502020204030204" pitchFamily="34" charset="0"/>
              </a:rPr>
              <a:t>Liwen</a:t>
            </a:r>
            <a:r>
              <a:rPr lang="en-US" altLang="zh-CN" dirty="0">
                <a:latin typeface="Calibri" panose="020F0502020204030204" pitchFamily="34" charset="0"/>
                <a:cs typeface="Calibri" panose="020F0502020204030204" pitchFamily="34" charset="0"/>
              </a:rPr>
              <a:t> Chu (NXP) </a:t>
            </a:r>
            <a:endParaRPr lang="zh-CN" altLang="zh-CN" dirty="0">
              <a:latin typeface="Calibri" panose="020F0502020204030204" pitchFamily="34" charset="0"/>
              <a:cs typeface="Calibri" panose="020F0502020204030204" pitchFamily="34" charset="0"/>
            </a:endParaRPr>
          </a:p>
          <a:p>
            <a:pPr marL="800100" lvl="1" indent="-342900" algn="just">
              <a:buFontTx/>
              <a:buChar char="•"/>
              <a:defRPr/>
            </a:pPr>
            <a:r>
              <a:rPr lang="zh-CN" altLang="zh-CN" dirty="0" smtClean="0">
                <a:latin typeface="Calibri" panose="020F0502020204030204" pitchFamily="34" charset="0"/>
                <a:cs typeface="Calibri" panose="020F0502020204030204" pitchFamily="34" charset="0"/>
              </a:rPr>
              <a:t>11-21-1414</a:t>
            </a:r>
            <a:r>
              <a:rPr lang="en-US" altLang="zh-CN" dirty="0" smtClean="0">
                <a:latin typeface="Calibri" panose="020F0502020204030204" pitchFamily="34" charset="0"/>
                <a:cs typeface="Calibri" panose="020F0502020204030204" pitchFamily="34" charset="0"/>
              </a:rPr>
              <a:t>r2, </a:t>
            </a:r>
            <a:r>
              <a:rPr lang="zh-CN" altLang="zh-CN" dirty="0" smtClean="0">
                <a:latin typeface="Calibri" panose="020F0502020204030204" pitchFamily="34" charset="0"/>
                <a:cs typeface="Calibri" panose="020F0502020204030204" pitchFamily="34" charset="0"/>
              </a:rPr>
              <a:t>D2.0 </a:t>
            </a:r>
            <a:r>
              <a:rPr lang="zh-CN" altLang="zh-CN" dirty="0">
                <a:latin typeface="Calibri" panose="020F0502020204030204" pitchFamily="34" charset="0"/>
                <a:cs typeface="Calibri" panose="020F0502020204030204" pitchFamily="34" charset="0"/>
              </a:rPr>
              <a:t>comment resolution subclause 5.2.3</a:t>
            </a:r>
            <a:r>
              <a:rPr lang="en-US" altLang="zh-CN" dirty="0">
                <a:latin typeface="Calibri" panose="020F0502020204030204" pitchFamily="34" charset="0"/>
                <a:cs typeface="Calibri" panose="020F0502020204030204" pitchFamily="34" charset="0"/>
              </a:rPr>
              <a:t>, </a:t>
            </a:r>
            <a:r>
              <a:rPr lang="en-US" altLang="zh-CN" dirty="0" err="1">
                <a:latin typeface="Calibri" panose="020F0502020204030204" pitchFamily="34" charset="0"/>
                <a:cs typeface="Calibri" panose="020F0502020204030204" pitchFamily="34" charset="0"/>
              </a:rPr>
              <a:t>Liwen</a:t>
            </a:r>
            <a:r>
              <a:rPr lang="en-US" altLang="zh-CN" dirty="0">
                <a:latin typeface="Calibri" panose="020F0502020204030204" pitchFamily="34" charset="0"/>
                <a:cs typeface="Calibri" panose="020F0502020204030204" pitchFamily="34" charset="0"/>
              </a:rPr>
              <a:t> Chu (NXP)</a:t>
            </a:r>
          </a:p>
          <a:p>
            <a:pPr marL="800100" lvl="1" indent="-342900" algn="just">
              <a:buFontTx/>
              <a:buChar char="•"/>
              <a:defRPr/>
            </a:pPr>
            <a:r>
              <a:rPr lang="zh-CN" altLang="zh-CN" dirty="0">
                <a:latin typeface="Calibri" panose="020F0502020204030204" pitchFamily="34" charset="0"/>
                <a:cs typeface="Calibri" panose="020F0502020204030204" pitchFamily="34" charset="0"/>
              </a:rPr>
              <a:t>11-21-1</a:t>
            </a:r>
            <a:r>
              <a:rPr lang="en-US" altLang="zh-CN" dirty="0" smtClean="0">
                <a:latin typeface="Calibri" panose="020F0502020204030204" pitchFamily="34" charset="0"/>
                <a:cs typeface="Calibri" panose="020F0502020204030204" pitchFamily="34" charset="0"/>
              </a:rPr>
              <a:t>405r1, </a:t>
            </a:r>
            <a:r>
              <a:rPr lang="en-US" altLang="zh-CN" dirty="0">
                <a:latin typeface="Calibri" panose="020F0502020204030204" pitchFamily="34" charset="0"/>
                <a:cs typeface="Calibri" panose="020F0502020204030204" pitchFamily="34" charset="0"/>
              </a:rPr>
              <a:t>Resolutions to Editorial Comments Part 2, </a:t>
            </a:r>
            <a:r>
              <a:rPr lang="en-US" altLang="zh-CN" dirty="0" err="1">
                <a:latin typeface="Calibri" panose="020F0502020204030204" pitchFamily="34" charset="0"/>
                <a:cs typeface="Calibri" panose="020F0502020204030204" pitchFamily="34" charset="0"/>
              </a:rPr>
              <a:t>Yujin</a:t>
            </a:r>
            <a:r>
              <a:rPr lang="en-US" altLang="zh-CN" dirty="0">
                <a:latin typeface="Calibri" panose="020F0502020204030204" pitchFamily="34" charset="0"/>
                <a:cs typeface="Calibri" panose="020F0502020204030204" pitchFamily="34" charset="0"/>
              </a:rPr>
              <a:t> Noh (</a:t>
            </a:r>
            <a:r>
              <a:rPr lang="en-US" altLang="zh-CN" dirty="0" err="1">
                <a:latin typeface="Calibri" panose="020F0502020204030204" pitchFamily="34" charset="0"/>
                <a:cs typeface="Calibri" panose="020F0502020204030204" pitchFamily="34" charset="0"/>
              </a:rPr>
              <a:t>Senscomm</a:t>
            </a:r>
            <a:r>
              <a:rPr lang="en-US" altLang="zh-CN" dirty="0">
                <a:latin typeface="Calibri" panose="020F0502020204030204" pitchFamily="34" charset="0"/>
                <a:cs typeface="Calibri" panose="020F0502020204030204" pitchFamily="34" charset="0"/>
              </a:rPr>
              <a:t>)</a:t>
            </a:r>
            <a:endParaRPr lang="zh-CN" altLang="zh-CN" dirty="0">
              <a:latin typeface="Calibri" panose="020F0502020204030204" pitchFamily="34" charset="0"/>
              <a:cs typeface="Calibri" panose="020F0502020204030204" pitchFamily="34" charset="0"/>
            </a:endParaRPr>
          </a:p>
          <a:p>
            <a:pPr marL="800100" lvl="1" indent="-342900" algn="just">
              <a:buFontTx/>
              <a:buChar char="•"/>
              <a:defRPr/>
            </a:pPr>
            <a:r>
              <a:rPr lang="zh-CN" altLang="zh-CN" dirty="0">
                <a:latin typeface="Calibri" panose="020F0502020204030204" pitchFamily="34" charset="0"/>
                <a:cs typeface="Calibri" panose="020F0502020204030204" pitchFamily="34" charset="0"/>
              </a:rPr>
              <a:t>11-21-1</a:t>
            </a:r>
            <a:r>
              <a:rPr lang="en-US" altLang="zh-CN" dirty="0" smtClean="0">
                <a:latin typeface="Calibri" panose="020F0502020204030204" pitchFamily="34" charset="0"/>
                <a:cs typeface="Calibri" panose="020F0502020204030204" pitchFamily="34" charset="0"/>
              </a:rPr>
              <a:t>406r0, </a:t>
            </a:r>
            <a:r>
              <a:rPr lang="en-US" altLang="zh-CN" dirty="0">
                <a:latin typeface="Calibri" panose="020F0502020204030204" pitchFamily="34" charset="0"/>
                <a:cs typeface="Calibri" panose="020F0502020204030204" pitchFamily="34" charset="0"/>
              </a:rPr>
              <a:t>Resolutions to Editorial Comments Part 3, </a:t>
            </a:r>
            <a:r>
              <a:rPr lang="en-US" altLang="zh-CN" dirty="0" err="1">
                <a:latin typeface="Calibri" panose="020F0502020204030204" pitchFamily="34" charset="0"/>
                <a:cs typeface="Calibri" panose="020F0502020204030204" pitchFamily="34" charset="0"/>
              </a:rPr>
              <a:t>Yujin</a:t>
            </a:r>
            <a:r>
              <a:rPr lang="en-US" altLang="zh-CN" dirty="0">
                <a:latin typeface="Calibri" panose="020F0502020204030204" pitchFamily="34" charset="0"/>
                <a:cs typeface="Calibri" panose="020F0502020204030204" pitchFamily="34" charset="0"/>
              </a:rPr>
              <a:t> Noh (</a:t>
            </a:r>
            <a:r>
              <a:rPr lang="en-US" altLang="zh-CN" dirty="0" err="1">
                <a:latin typeface="Calibri" panose="020F0502020204030204" pitchFamily="34" charset="0"/>
                <a:cs typeface="Calibri" panose="020F0502020204030204" pitchFamily="34" charset="0"/>
              </a:rPr>
              <a:t>Senscomm</a:t>
            </a:r>
            <a:r>
              <a:rPr lang="en-US" altLang="zh-CN" dirty="0">
                <a:latin typeface="Calibri" panose="020F0502020204030204" pitchFamily="34" charset="0"/>
                <a:cs typeface="Calibri" panose="020F0502020204030204" pitchFamily="34" charset="0"/>
              </a:rPr>
              <a:t>)</a:t>
            </a:r>
          </a:p>
          <a:p>
            <a:pPr marL="800100" lvl="1" indent="-342900" algn="just">
              <a:buFontTx/>
              <a:buChar char="•"/>
              <a:defRPr/>
            </a:pPr>
            <a:r>
              <a:rPr lang="zh-CN" altLang="zh-CN" dirty="0" smtClean="0">
                <a:latin typeface="Calibri" panose="020F0502020204030204" pitchFamily="34" charset="0"/>
                <a:cs typeface="Calibri" panose="020F0502020204030204" pitchFamily="34" charset="0"/>
              </a:rPr>
              <a:t>11-21-1412</a:t>
            </a:r>
            <a:r>
              <a:rPr lang="en-US" altLang="zh-CN" dirty="0" smtClean="0">
                <a:latin typeface="Calibri" panose="020F0502020204030204" pitchFamily="34" charset="0"/>
                <a:cs typeface="Calibri" panose="020F0502020204030204" pitchFamily="34" charset="0"/>
              </a:rPr>
              <a:t>r3, </a:t>
            </a:r>
            <a:r>
              <a:rPr lang="zh-CN" altLang="zh-CN" dirty="0" smtClean="0">
                <a:latin typeface="Calibri" panose="020F0502020204030204" pitchFamily="34" charset="0"/>
                <a:cs typeface="Calibri" panose="020F0502020204030204" pitchFamily="34" charset="0"/>
              </a:rPr>
              <a:t>D2.0 </a:t>
            </a:r>
            <a:r>
              <a:rPr lang="zh-CN" altLang="zh-CN" dirty="0">
                <a:latin typeface="Calibri" panose="020F0502020204030204" pitchFamily="34" charset="0"/>
                <a:cs typeface="Calibri" panose="020F0502020204030204" pitchFamily="34" charset="0"/>
              </a:rPr>
              <a:t>comment resolution subclause 31.6</a:t>
            </a:r>
            <a:r>
              <a:rPr lang="en-US" altLang="zh-CN" dirty="0">
                <a:latin typeface="Calibri" panose="020F0502020204030204" pitchFamily="34" charset="0"/>
                <a:cs typeface="Calibri" panose="020F0502020204030204" pitchFamily="34" charset="0"/>
              </a:rPr>
              <a:t>, </a:t>
            </a:r>
            <a:r>
              <a:rPr lang="en-US" altLang="zh-CN" dirty="0" err="1">
                <a:latin typeface="Calibri" panose="020F0502020204030204" pitchFamily="34" charset="0"/>
                <a:cs typeface="Calibri" panose="020F0502020204030204" pitchFamily="34" charset="0"/>
              </a:rPr>
              <a:t>Liwen</a:t>
            </a:r>
            <a:r>
              <a:rPr lang="en-US" altLang="zh-CN" dirty="0">
                <a:latin typeface="Calibri" panose="020F0502020204030204" pitchFamily="34" charset="0"/>
                <a:cs typeface="Calibri" panose="020F0502020204030204" pitchFamily="34" charset="0"/>
              </a:rPr>
              <a:t> Chu (NXP) (CID 2215</a:t>
            </a:r>
            <a:r>
              <a:rPr lang="en-US" altLang="zh-CN" dirty="0" smtClean="0">
                <a:latin typeface="Calibri" panose="020F0502020204030204" pitchFamily="34" charset="0"/>
                <a:cs typeface="Calibri" panose="020F0502020204030204" pitchFamily="34" charset="0"/>
              </a:rPr>
              <a:t>)</a:t>
            </a:r>
            <a:endParaRPr kumimoji="0" lang="en-GB" altLang="en-US" b="1" i="0" u="none" strike="noStrike" kern="1200" cap="none" spc="0" normalizeH="0" baseline="0" noProof="0" dirty="0" smtClean="0">
              <a:ln>
                <a:noFill/>
              </a:ln>
              <a:effectLst/>
              <a:uLnTx/>
              <a:uFillTx/>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lgn="just">
              <a:buFontTx/>
              <a:buChar char="•"/>
              <a:defRPr/>
            </a:pPr>
            <a:r>
              <a:rPr lang="en-US" altLang="zh-CN" dirty="0" smtClean="0">
                <a:solidFill>
                  <a:srgbClr val="FFC000"/>
                </a:solidFill>
                <a:latin typeface="Calibri" panose="020F0502020204030204" pitchFamily="34" charset="0"/>
                <a:cs typeface="Calibri" panose="020F0502020204030204" pitchFamily="34" charset="0"/>
              </a:rPr>
              <a:t>11-21/1372r0, Clause 31.2.3 comment resolution for LB-254, Joseph Levy (</a:t>
            </a:r>
            <a:r>
              <a:rPr lang="en-US" altLang="zh-CN" dirty="0" err="1" smtClean="0">
                <a:solidFill>
                  <a:srgbClr val="FFC000"/>
                </a:solidFill>
                <a:latin typeface="Calibri" panose="020F0502020204030204" pitchFamily="34" charset="0"/>
                <a:cs typeface="Calibri" panose="020F0502020204030204" pitchFamily="34" charset="0"/>
              </a:rPr>
              <a:t>InterDigital</a:t>
            </a:r>
            <a:r>
              <a:rPr lang="en-US" altLang="zh-CN" dirty="0" smtClean="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2100" dirty="0" smtClean="0">
                <a:solidFill>
                  <a:srgbClr val="00B050"/>
                </a:solidFill>
                <a:latin typeface="Calibri" panose="020F0502020204030204" pitchFamily="34" charset="0"/>
                <a:cs typeface="Calibri" panose="020F0502020204030204" pitchFamily="34" charset="0"/>
              </a:rPr>
              <a:t>11-21/1374r1, </a:t>
            </a:r>
            <a:r>
              <a:rPr lang="en-US" altLang="zh-CN" sz="2100" dirty="0">
                <a:solidFill>
                  <a:srgbClr val="00B050"/>
                </a:solidFill>
                <a:latin typeface="Calibri" panose="020F0502020204030204" pitchFamily="34" charset="0"/>
                <a:cs typeface="Calibri" panose="020F0502020204030204" pitchFamily="34" charset="0"/>
              </a:rPr>
              <a:t>Clause 6 comment resolution for </a:t>
            </a:r>
            <a:r>
              <a:rPr lang="en-US" altLang="zh-CN" sz="2100" dirty="0">
                <a:solidFill>
                  <a:srgbClr val="00B050"/>
                </a:solidFill>
                <a:latin typeface="Calibri" panose="020F0502020204030204" pitchFamily="34" charset="0"/>
                <a:cs typeface="Calibri" panose="020F0502020204030204" pitchFamily="34" charset="0"/>
              </a:rPr>
              <a:t>LB-254, Joseph Levy (</a:t>
            </a:r>
            <a:r>
              <a:rPr lang="en-US" altLang="zh-CN" sz="2100" dirty="0" err="1">
                <a:solidFill>
                  <a:srgbClr val="00B050"/>
                </a:solidFill>
                <a:latin typeface="Calibri" panose="020F0502020204030204" pitchFamily="34" charset="0"/>
                <a:cs typeface="Calibri" panose="020F0502020204030204" pitchFamily="34" charset="0"/>
              </a:rPr>
              <a:t>Interdigital</a:t>
            </a:r>
            <a:r>
              <a:rPr lang="en-US" altLang="zh-CN" sz="21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dirty="0" smtClean="0">
                <a:solidFill>
                  <a:srgbClr val="00B050"/>
                </a:solidFill>
                <a:latin typeface="Calibri" panose="020F0502020204030204" pitchFamily="34" charset="0"/>
                <a:cs typeface="Calibri" panose="020F0502020204030204" pitchFamily="34" charset="0"/>
              </a:rPr>
              <a:t>11-21/13</a:t>
            </a:r>
            <a:r>
              <a:rPr lang="en-US" altLang="zh-CN" sz="2100" dirty="0">
                <a:solidFill>
                  <a:srgbClr val="00B050"/>
                </a:solidFill>
                <a:latin typeface="Calibri" panose="020F0502020204030204" pitchFamily="34" charset="0"/>
                <a:cs typeface="Calibri" panose="020F0502020204030204" pitchFamily="34" charset="0"/>
              </a:rPr>
              <a:t>47r2, </a:t>
            </a:r>
            <a:r>
              <a:rPr lang="zh-CN" altLang="zh-CN" sz="2100" dirty="0">
                <a:solidFill>
                  <a:srgbClr val="00B050"/>
                </a:solidFill>
                <a:latin typeface="Calibri" panose="020F0502020204030204" pitchFamily="34" charset="0"/>
                <a:cs typeface="Calibri" panose="020F0502020204030204" pitchFamily="34" charset="0"/>
              </a:rPr>
              <a:t>Resolutions to 32.3.12 NGV transmit procedure</a:t>
            </a:r>
            <a:r>
              <a:rPr lang="en-US" altLang="zh-CN" sz="2100" dirty="0">
                <a:solidFill>
                  <a:srgbClr val="00B050"/>
                </a:solidFill>
                <a:latin typeface="Calibri" panose="020F0502020204030204" pitchFamily="34" charset="0"/>
                <a:cs typeface="Calibri" panose="020F0502020204030204" pitchFamily="34" charset="0"/>
              </a:rPr>
              <a:t> , </a:t>
            </a:r>
            <a:r>
              <a:rPr lang="en-US" altLang="zh-CN" sz="2100" dirty="0" err="1">
                <a:solidFill>
                  <a:srgbClr val="00B050"/>
                </a:solidFill>
                <a:latin typeface="Calibri" panose="020F0502020204030204" pitchFamily="34" charset="0"/>
                <a:cs typeface="Calibri" panose="020F0502020204030204" pitchFamily="34" charset="0"/>
              </a:rPr>
              <a:t>Yujin</a:t>
            </a:r>
            <a:r>
              <a:rPr lang="en-US" altLang="zh-CN" sz="2100" dirty="0">
                <a:solidFill>
                  <a:srgbClr val="00B050"/>
                </a:solidFill>
                <a:latin typeface="Calibri" panose="020F0502020204030204" pitchFamily="34" charset="0"/>
                <a:cs typeface="Calibri" panose="020F0502020204030204" pitchFamily="34" charset="0"/>
              </a:rPr>
              <a:t> Noh (</a:t>
            </a:r>
            <a:r>
              <a:rPr lang="en-US" altLang="zh-CN" sz="2100" dirty="0" err="1">
                <a:solidFill>
                  <a:srgbClr val="00B050"/>
                </a:solidFill>
                <a:latin typeface="Calibri" panose="020F0502020204030204" pitchFamily="34" charset="0"/>
                <a:cs typeface="Calibri" panose="020F0502020204030204" pitchFamily="34" charset="0"/>
              </a:rPr>
              <a:t>Senscomm</a:t>
            </a:r>
            <a:r>
              <a:rPr lang="en-US" altLang="zh-CN" sz="2100" dirty="0">
                <a:solidFill>
                  <a:srgbClr val="00B050"/>
                </a:solidFill>
                <a:latin typeface="Calibri" panose="020F0502020204030204" pitchFamily="34" charset="0"/>
                <a:cs typeface="Calibri" panose="020F0502020204030204" pitchFamily="34" charset="0"/>
              </a:rPr>
              <a:t>)</a:t>
            </a:r>
            <a:endParaRPr lang="zh-CN" altLang="zh-CN" sz="21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dirty="0" smtClean="0">
                <a:solidFill>
                  <a:srgbClr val="00B050"/>
                </a:solidFill>
                <a:latin typeface="Calibri" panose="020F0502020204030204" pitchFamily="34" charset="0"/>
                <a:cs typeface="Calibri" panose="020F0502020204030204" pitchFamily="34" charset="0"/>
              </a:rPr>
              <a:t>11-21/1465, </a:t>
            </a:r>
            <a:r>
              <a:rPr lang="en-US" altLang="zh-CN" dirty="0">
                <a:solidFill>
                  <a:srgbClr val="00B050"/>
                </a:solidFill>
                <a:latin typeface="Calibri" panose="020F0502020204030204" pitchFamily="34" charset="0"/>
                <a:cs typeface="Calibri" panose="020F0502020204030204" pitchFamily="34" charset="0"/>
              </a:rPr>
              <a:t>Resolutions to </a:t>
            </a:r>
            <a:r>
              <a:rPr lang="en-US" altLang="zh-CN" dirty="0" smtClean="0">
                <a:solidFill>
                  <a:srgbClr val="00B050"/>
                </a:solidFill>
                <a:latin typeface="Calibri" panose="020F0502020204030204" pitchFamily="34" charset="0"/>
                <a:cs typeface="Calibri" panose="020F0502020204030204" pitchFamily="34" charset="0"/>
              </a:rPr>
              <a:t>32.3.8.2 and 32.3.8.3 </a:t>
            </a:r>
            <a:r>
              <a:rPr lang="en-US" altLang="zh-CN" dirty="0">
                <a:solidFill>
                  <a:srgbClr val="00B050"/>
                </a:solidFill>
                <a:latin typeface="Calibri" panose="020F0502020204030204" pitchFamily="34" charset="0"/>
                <a:cs typeface="Calibri" panose="020F0502020204030204" pitchFamily="34" charset="0"/>
              </a:rPr>
              <a:t>NGV </a:t>
            </a:r>
            <a:r>
              <a:rPr lang="en-US" altLang="zh-CN" dirty="0" smtClean="0">
                <a:solidFill>
                  <a:srgbClr val="00B050"/>
                </a:solidFill>
                <a:latin typeface="Calibri" panose="020F0502020204030204" pitchFamily="34" charset="0"/>
                <a:cs typeface="Calibri" panose="020F0502020204030204" pitchFamily="34" charset="0"/>
              </a:rPr>
              <a:t>format preamble, </a:t>
            </a:r>
            <a:r>
              <a:rPr lang="en-US" altLang="zh-CN" dirty="0" err="1">
                <a:solidFill>
                  <a:srgbClr val="00B050"/>
                </a:solidFill>
                <a:latin typeface="Calibri" panose="020F0502020204030204" pitchFamily="34" charset="0"/>
                <a:cs typeface="Calibri" panose="020F0502020204030204" pitchFamily="34" charset="0"/>
              </a:rPr>
              <a:t>Yujin</a:t>
            </a:r>
            <a:r>
              <a:rPr lang="en-US" altLang="zh-CN" dirty="0">
                <a:solidFill>
                  <a:srgbClr val="00B050"/>
                </a:solidFill>
                <a:latin typeface="Calibri" panose="020F0502020204030204" pitchFamily="34" charset="0"/>
                <a:cs typeface="Calibri" panose="020F0502020204030204" pitchFamily="34" charset="0"/>
              </a:rPr>
              <a:t> Noh (</a:t>
            </a:r>
            <a:r>
              <a:rPr lang="en-US" altLang="zh-CN" dirty="0" err="1">
                <a:solidFill>
                  <a:srgbClr val="00B050"/>
                </a:solidFill>
                <a:latin typeface="Calibri" panose="020F0502020204030204" pitchFamily="34" charset="0"/>
                <a:cs typeface="Calibri" panose="020F0502020204030204" pitchFamily="34" charset="0"/>
              </a:rPr>
              <a:t>Senscomm</a:t>
            </a:r>
            <a:r>
              <a:rPr lang="en-US" altLang="zh-CN"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dirty="0" smtClean="0">
                <a:solidFill>
                  <a:srgbClr val="00B050"/>
                </a:solidFill>
                <a:latin typeface="Calibri" panose="020F0502020204030204" pitchFamily="34" charset="0"/>
                <a:cs typeface="Calibri" panose="020F0502020204030204" pitchFamily="34" charset="0"/>
              </a:rPr>
              <a:t>11-21/1466, </a:t>
            </a:r>
            <a:r>
              <a:rPr lang="en-US" altLang="zh-CN" dirty="0">
                <a:solidFill>
                  <a:srgbClr val="00B050"/>
                </a:solidFill>
                <a:latin typeface="Calibri" panose="020F0502020204030204" pitchFamily="34" charset="0"/>
                <a:cs typeface="Calibri" panose="020F0502020204030204" pitchFamily="34" charset="0"/>
              </a:rPr>
              <a:t>Resolutions to </a:t>
            </a:r>
            <a:r>
              <a:rPr lang="en-US" altLang="zh-CN" dirty="0" smtClean="0">
                <a:solidFill>
                  <a:srgbClr val="00B050"/>
                </a:solidFill>
                <a:latin typeface="Calibri" panose="020F0502020204030204" pitchFamily="34" charset="0"/>
                <a:cs typeface="Calibri" panose="020F0502020204030204" pitchFamily="34" charset="0"/>
              </a:rPr>
              <a:t>32.3.9.9 </a:t>
            </a:r>
            <a:r>
              <a:rPr lang="en-US" altLang="zh-CN" dirty="0" err="1" smtClean="0">
                <a:solidFill>
                  <a:srgbClr val="00B050"/>
                </a:solidFill>
                <a:latin typeface="Calibri" panose="020F0502020204030204" pitchFamily="34" charset="0"/>
                <a:cs typeface="Calibri" panose="020F0502020204030204" pitchFamily="34" charset="0"/>
              </a:rPr>
              <a:t>Midambles</a:t>
            </a:r>
            <a:r>
              <a:rPr lang="en-US" altLang="zh-CN" dirty="0" smtClean="0">
                <a:solidFill>
                  <a:srgbClr val="00B050"/>
                </a:solidFill>
                <a:latin typeface="Calibri" panose="020F0502020204030204" pitchFamily="34" charset="0"/>
                <a:cs typeface="Calibri" panose="020F0502020204030204" pitchFamily="34" charset="0"/>
              </a:rPr>
              <a:t>, </a:t>
            </a:r>
            <a:r>
              <a:rPr lang="en-US" altLang="zh-CN" dirty="0" err="1">
                <a:solidFill>
                  <a:srgbClr val="00B050"/>
                </a:solidFill>
                <a:latin typeface="Calibri" panose="020F0502020204030204" pitchFamily="34" charset="0"/>
                <a:cs typeface="Calibri" panose="020F0502020204030204" pitchFamily="34" charset="0"/>
              </a:rPr>
              <a:t>Yujin</a:t>
            </a:r>
            <a:r>
              <a:rPr lang="en-US" altLang="zh-CN" dirty="0">
                <a:solidFill>
                  <a:srgbClr val="00B050"/>
                </a:solidFill>
                <a:latin typeface="Calibri" panose="020F0502020204030204" pitchFamily="34" charset="0"/>
                <a:cs typeface="Calibri" panose="020F0502020204030204" pitchFamily="34" charset="0"/>
              </a:rPr>
              <a:t> Noh (</a:t>
            </a:r>
            <a:r>
              <a:rPr lang="en-US" altLang="zh-CN" dirty="0" err="1">
                <a:solidFill>
                  <a:srgbClr val="00B050"/>
                </a:solidFill>
                <a:latin typeface="Calibri" panose="020F0502020204030204" pitchFamily="34" charset="0"/>
                <a:cs typeface="Calibri" panose="020F0502020204030204" pitchFamily="34" charset="0"/>
              </a:rPr>
              <a:t>Senscomm</a:t>
            </a:r>
            <a:r>
              <a:rPr lang="en-US" altLang="zh-CN"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2100" dirty="0" smtClean="0">
                <a:solidFill>
                  <a:srgbClr val="00B050"/>
                </a:solidFill>
                <a:latin typeface="Calibri" panose="020F0502020204030204" pitchFamily="34" charset="0"/>
                <a:cs typeface="Calibri" panose="020F0502020204030204" pitchFamily="34" charset="0"/>
              </a:rPr>
              <a:t>11-21/1467</a:t>
            </a:r>
            <a:r>
              <a:rPr lang="en-US" altLang="zh-CN" sz="2100" dirty="0">
                <a:solidFill>
                  <a:srgbClr val="00B050"/>
                </a:solidFill>
                <a:latin typeface="Calibri" panose="020F0502020204030204" pitchFamily="34" charset="0"/>
                <a:cs typeface="Calibri" panose="020F0502020204030204" pitchFamily="34" charset="0"/>
              </a:rPr>
              <a:t>, </a:t>
            </a:r>
            <a:r>
              <a:rPr lang="en-US" altLang="zh-CN" sz="2100" dirty="0" smtClean="0">
                <a:solidFill>
                  <a:srgbClr val="00B050"/>
                </a:solidFill>
                <a:latin typeface="Calibri" panose="020F0502020204030204" pitchFamily="34" charset="0"/>
                <a:cs typeface="Calibri" panose="020F0502020204030204" pitchFamily="34" charset="0"/>
              </a:rPr>
              <a:t>resolutions-to-editorial-comments-part-4, </a:t>
            </a:r>
            <a:r>
              <a:rPr lang="en-US" altLang="zh-CN" sz="2100" dirty="0" err="1" smtClean="0">
                <a:solidFill>
                  <a:srgbClr val="00B050"/>
                </a:solidFill>
                <a:latin typeface="Calibri" panose="020F0502020204030204" pitchFamily="34" charset="0"/>
                <a:cs typeface="Calibri" panose="020F0502020204030204" pitchFamily="34" charset="0"/>
              </a:rPr>
              <a:t>Yujin</a:t>
            </a:r>
            <a:r>
              <a:rPr lang="en-US" altLang="zh-CN" sz="2100" dirty="0" smtClean="0">
                <a:solidFill>
                  <a:srgbClr val="00B050"/>
                </a:solidFill>
                <a:latin typeface="Calibri" panose="020F0502020204030204" pitchFamily="34" charset="0"/>
                <a:cs typeface="Calibri" panose="020F0502020204030204" pitchFamily="34" charset="0"/>
              </a:rPr>
              <a:t> </a:t>
            </a:r>
            <a:r>
              <a:rPr lang="en-US" altLang="zh-CN" sz="2100" dirty="0">
                <a:solidFill>
                  <a:srgbClr val="00B050"/>
                </a:solidFill>
                <a:latin typeface="Calibri" panose="020F0502020204030204" pitchFamily="34" charset="0"/>
                <a:cs typeface="Calibri" panose="020F0502020204030204" pitchFamily="34" charset="0"/>
              </a:rPr>
              <a:t>Noh (</a:t>
            </a:r>
            <a:r>
              <a:rPr lang="en-US" altLang="zh-CN" sz="2100" dirty="0" err="1">
                <a:solidFill>
                  <a:srgbClr val="00B050"/>
                </a:solidFill>
                <a:latin typeface="Calibri" panose="020F0502020204030204" pitchFamily="34" charset="0"/>
                <a:cs typeface="Calibri" panose="020F0502020204030204" pitchFamily="34" charset="0"/>
              </a:rPr>
              <a:t>Senscomm</a:t>
            </a:r>
            <a:r>
              <a:rPr lang="en-US" altLang="zh-CN" sz="21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dirty="0">
                <a:latin typeface="Calibri" panose="020F0502020204030204" pitchFamily="34" charset="0"/>
                <a:cs typeface="Calibri" panose="020F0502020204030204" pitchFamily="34" charset="0"/>
              </a:rPr>
              <a:t>11-21/1479 D2.0 CR </a:t>
            </a:r>
            <a:r>
              <a:rPr lang="en-US" altLang="zh-CN" dirty="0" err="1">
                <a:latin typeface="Calibri" panose="020F0502020204030204" pitchFamily="34" charset="0"/>
                <a:cs typeface="Calibri" panose="020F0502020204030204" pitchFamily="34" charset="0"/>
              </a:rPr>
              <a:t>subclauses</a:t>
            </a:r>
            <a:r>
              <a:rPr lang="en-US" altLang="zh-CN" dirty="0">
                <a:latin typeface="Calibri" panose="020F0502020204030204" pitchFamily="34" charset="0"/>
                <a:cs typeface="Calibri" panose="020F0502020204030204" pitchFamily="34" charset="0"/>
              </a:rPr>
              <a:t> 10.2.3.2, 10.23.2.9, Hiroyuki </a:t>
            </a:r>
            <a:r>
              <a:rPr lang="en-US" altLang="zh-CN" dirty="0" err="1">
                <a:latin typeface="Calibri" panose="020F0502020204030204" pitchFamily="34" charset="0"/>
                <a:cs typeface="Calibri" panose="020F0502020204030204" pitchFamily="34" charset="0"/>
              </a:rPr>
              <a:t>Motozuka</a:t>
            </a:r>
            <a:r>
              <a:rPr lang="en-US" altLang="zh-CN" dirty="0">
                <a:latin typeface="Calibri" panose="020F0502020204030204" pitchFamily="34" charset="0"/>
                <a:cs typeface="Calibri" panose="020F0502020204030204" pitchFamily="34" charset="0"/>
              </a:rPr>
              <a:t> (Panasonic</a:t>
            </a:r>
            <a:r>
              <a:rPr lang="en-US" altLang="zh-CN" dirty="0">
                <a:latin typeface="Calibri" panose="020F0502020204030204" pitchFamily="34" charset="0"/>
                <a:cs typeface="Calibri" panose="020F0502020204030204" pitchFamily="34" charset="0"/>
              </a:rPr>
              <a:t>)</a:t>
            </a:r>
          </a:p>
          <a:p>
            <a:pPr marL="800100" lvl="1" indent="-342900" algn="just">
              <a:buFontTx/>
              <a:buChar char="•"/>
              <a:defRPr/>
            </a:pPr>
            <a:r>
              <a:rPr lang="en-US" altLang="zh-CN" dirty="0">
                <a:latin typeface="Calibri" panose="020F0502020204030204" pitchFamily="34" charset="0"/>
                <a:cs typeface="Calibri" panose="020F0502020204030204" pitchFamily="34" charset="0"/>
              </a:rPr>
              <a:t>11-</a:t>
            </a:r>
            <a:r>
              <a:rPr lang="en-US" altLang="zh-CN" dirty="0">
                <a:latin typeface="Calibri" panose="020F0502020204030204" pitchFamily="34" charset="0"/>
                <a:cs typeface="Calibri" panose="020F0502020204030204" pitchFamily="34" charset="0"/>
              </a:rPr>
              <a:t>21/1480, D2.0 CR clause 9 and 31 related to DMG MAC, Hiroyuki </a:t>
            </a:r>
            <a:r>
              <a:rPr lang="en-US" altLang="zh-CN" dirty="0" err="1">
                <a:latin typeface="Calibri" panose="020F0502020204030204" pitchFamily="34" charset="0"/>
                <a:cs typeface="Calibri" panose="020F0502020204030204" pitchFamily="34" charset="0"/>
              </a:rPr>
              <a:t>Motozuka</a:t>
            </a:r>
            <a:r>
              <a:rPr lang="en-US" altLang="zh-CN" dirty="0">
                <a:latin typeface="Calibri" panose="020F0502020204030204" pitchFamily="34" charset="0"/>
                <a:cs typeface="Calibri" panose="020F0502020204030204" pitchFamily="34" charset="0"/>
              </a:rPr>
              <a:t> (Panasonic), Stephan Sand (DLR</a:t>
            </a:r>
            <a:r>
              <a:rPr lang="en-US" altLang="zh-CN" dirty="0">
                <a:latin typeface="Calibri" panose="020F0502020204030204" pitchFamily="34" charset="0"/>
                <a:cs typeface="Calibri" panose="020F0502020204030204" pitchFamily="34" charset="0"/>
              </a:rPr>
              <a:t>)</a:t>
            </a:r>
          </a:p>
          <a:p>
            <a:pPr marL="800100" lvl="1" indent="-342900" algn="just">
              <a:buFontTx/>
              <a:buChar char="•"/>
              <a:defRPr/>
            </a:pPr>
            <a:r>
              <a:rPr lang="en-US" altLang="zh-CN" dirty="0">
                <a:latin typeface="Calibri" panose="020F0502020204030204" pitchFamily="34" charset="0"/>
                <a:cs typeface="Calibri" panose="020F0502020204030204" pitchFamily="34" charset="0"/>
              </a:rPr>
              <a:t>11-21</a:t>
            </a:r>
            <a:r>
              <a:rPr lang="en-US" altLang="zh-CN" dirty="0">
                <a:latin typeface="Calibri" panose="020F0502020204030204" pitchFamily="34" charset="0"/>
                <a:cs typeface="Calibri" panose="020F0502020204030204" pitchFamily="34" charset="0"/>
              </a:rPr>
              <a:t>/1481, D2.0 CR clause 4 related to NGV STA definition and 60 GHz operation, Hiroyuki </a:t>
            </a:r>
            <a:r>
              <a:rPr lang="en-US" altLang="zh-CN" dirty="0" err="1">
                <a:latin typeface="Calibri" panose="020F0502020204030204" pitchFamily="34" charset="0"/>
                <a:cs typeface="Calibri" panose="020F0502020204030204" pitchFamily="34" charset="0"/>
              </a:rPr>
              <a:t>Motozuka</a:t>
            </a:r>
            <a:r>
              <a:rPr lang="en-US" altLang="zh-CN" dirty="0">
                <a:latin typeface="Calibri" panose="020F0502020204030204" pitchFamily="34" charset="0"/>
                <a:cs typeface="Calibri" panose="020F0502020204030204" pitchFamily="34" charset="0"/>
              </a:rPr>
              <a:t> (Panasonic), Stephan Sand (DLR)</a:t>
            </a:r>
          </a:p>
          <a:p>
            <a:pPr marL="800100" lvl="1" indent="-342900" algn="just">
              <a:buFontTx/>
              <a:buChar char="•"/>
              <a:defRPr/>
            </a:pPr>
            <a:r>
              <a:rPr lang="en-US" altLang="zh-CN" sz="2100" dirty="0" smtClean="0">
                <a:solidFill>
                  <a:srgbClr val="FFC000"/>
                </a:solidFill>
                <a:latin typeface="Calibri" panose="020F0502020204030204" pitchFamily="34" charset="0"/>
                <a:cs typeface="Calibri" panose="020F0502020204030204" pitchFamily="34" charset="0"/>
              </a:rPr>
              <a:t>11-21/1482</a:t>
            </a:r>
            <a:r>
              <a:rPr lang="en-US" altLang="zh-CN" sz="2100" dirty="0" smtClean="0">
                <a:solidFill>
                  <a:srgbClr val="FFC000"/>
                </a:solidFill>
                <a:latin typeface="Calibri" panose="020F0502020204030204" pitchFamily="34" charset="0"/>
                <a:cs typeface="Calibri" panose="020F0502020204030204" pitchFamily="34" charset="0"/>
              </a:rPr>
              <a:t>, </a:t>
            </a:r>
            <a:r>
              <a:rPr lang="en-US" altLang="zh-CN" sz="2100" dirty="0">
                <a:solidFill>
                  <a:srgbClr val="FFC000"/>
                </a:solidFill>
                <a:latin typeface="Calibri" panose="020F0502020204030204" pitchFamily="34" charset="0"/>
                <a:cs typeface="Calibri" panose="020F0502020204030204" pitchFamily="34" charset="0"/>
              </a:rPr>
              <a:t>D2.0 CR clause 6 and 11 related to DMG and MLME, Hiroyuki </a:t>
            </a:r>
            <a:r>
              <a:rPr lang="en-US" altLang="zh-CN" sz="2100" dirty="0" err="1">
                <a:solidFill>
                  <a:srgbClr val="FFC000"/>
                </a:solidFill>
                <a:latin typeface="Calibri" panose="020F0502020204030204" pitchFamily="34" charset="0"/>
                <a:cs typeface="Calibri" panose="020F0502020204030204" pitchFamily="34" charset="0"/>
              </a:rPr>
              <a:t>Motozuka</a:t>
            </a:r>
            <a:r>
              <a:rPr lang="en-US" altLang="zh-CN" sz="2100" dirty="0">
                <a:solidFill>
                  <a:srgbClr val="FFC000"/>
                </a:solidFill>
                <a:latin typeface="Calibri" panose="020F0502020204030204" pitchFamily="34" charset="0"/>
                <a:cs typeface="Calibri" panose="020F0502020204030204" pitchFamily="34" charset="0"/>
              </a:rPr>
              <a:t> (Panasonic)</a:t>
            </a:r>
          </a:p>
          <a:p>
            <a:pPr marL="800100" lvl="1" indent="-342900" algn="just">
              <a:buFontTx/>
              <a:buChar char="•"/>
              <a:defRPr/>
            </a:pPr>
            <a:r>
              <a:rPr lang="en-US" altLang="zh-CN" sz="2100" dirty="0" smtClean="0">
                <a:latin typeface="Calibri" panose="020F0502020204030204" pitchFamily="34" charset="0"/>
                <a:cs typeface="Calibri" panose="020F0502020204030204" pitchFamily="34" charset="0"/>
              </a:rPr>
              <a:t>Continue </a:t>
            </a:r>
            <a:r>
              <a:rPr lang="en-US" altLang="zh-CN" sz="2100" dirty="0">
                <a:latin typeface="Calibri" panose="020F0502020204030204" pitchFamily="34" charset="0"/>
                <a:cs typeface="Calibri" panose="020F0502020204030204" pitchFamily="34" charset="0"/>
              </a:rPr>
              <a:t>submissions </a:t>
            </a:r>
            <a:r>
              <a:rPr lang="en-US" altLang="zh-CN" dirty="0" smtClean="0">
                <a:latin typeface="Calibri" panose="020F0502020204030204" pitchFamily="34" charset="0"/>
                <a:cs typeface="Calibri" panose="020F0502020204030204" pitchFamily="34" charset="0"/>
              </a:rPr>
              <a:t>in submission list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teleconference on Sep 15</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6464580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Approval of </a:t>
            </a:r>
            <a:r>
              <a:rPr lang="en-US" altLang="zh-CN" dirty="0" err="1" smtClean="0"/>
              <a:t>TGbd</a:t>
            </a:r>
            <a:r>
              <a:rPr lang="en-US" altLang="zh-CN" dirty="0" smtClean="0"/>
              <a:t> meeting minutes</a:t>
            </a:r>
            <a:endParaRPr lang="zh-CN" altLang="en-US" dirty="0"/>
          </a:p>
        </p:txBody>
      </p:sp>
      <p:sp>
        <p:nvSpPr>
          <p:cNvPr id="3" name="内容占位符 2"/>
          <p:cNvSpPr>
            <a:spLocks noGrp="1"/>
          </p:cNvSpPr>
          <p:nvPr>
            <p:ph idx="1"/>
          </p:nvPr>
        </p:nvSpPr>
        <p:spPr/>
        <p:txBody>
          <a:bodyPr>
            <a:normAutofit lnSpcReduction="10000"/>
          </a:bodyPr>
          <a:lstStyle/>
          <a:p>
            <a:r>
              <a:rPr lang="en-US" altLang="zh-CN" sz="2400" dirty="0" smtClean="0">
                <a:sym typeface="+mn-ea"/>
              </a:rPr>
              <a:t>Move to approve the following minutes for </a:t>
            </a:r>
            <a:r>
              <a:rPr lang="en-US" altLang="zh-CN" sz="2400" dirty="0" err="1" smtClean="0">
                <a:sym typeface="+mn-ea"/>
              </a:rPr>
              <a:t>TGbd</a:t>
            </a:r>
            <a:r>
              <a:rPr lang="en-US" altLang="zh-CN" sz="2400" dirty="0" smtClean="0">
                <a:sym typeface="+mn-ea"/>
              </a:rPr>
              <a:t> teleconferences during IEEE 802.11 Jul plenary week and following teleconferences:</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hlinkClick r:id="rId2"/>
              </a:rPr>
              <a:t>https://</a:t>
            </a:r>
            <a:r>
              <a:rPr lang="en-US" altLang="zh-CN" sz="2100" dirty="0" smtClean="0">
                <a:latin typeface="Calibri" panose="020F0502020204030204" pitchFamily="34" charset="0"/>
                <a:cs typeface="Calibri" panose="020F0502020204030204" pitchFamily="34" charset="0"/>
                <a:hlinkClick r:id="rId2"/>
              </a:rPr>
              <a:t>mentor.ieee.org/802.11/dcn/21/11-21-1138-00-00bd-ieee-802-11bd-july-plenary-2021-tc-meeting-minutes.docx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r>
              <a:rPr lang="en-US" altLang="zh-CN" sz="2100" dirty="0">
                <a:latin typeface="Calibri" panose="020F0502020204030204" pitchFamily="34" charset="0"/>
                <a:cs typeface="Calibri" panose="020F0502020204030204" pitchFamily="34" charset="0"/>
                <a:hlinkClick r:id="rId3"/>
              </a:rPr>
              <a:t>https://</a:t>
            </a:r>
            <a:r>
              <a:rPr lang="en-US" altLang="zh-CN" sz="2100" dirty="0" smtClean="0">
                <a:latin typeface="Calibri" panose="020F0502020204030204" pitchFamily="34" charset="0"/>
                <a:cs typeface="Calibri" panose="020F0502020204030204" pitchFamily="34" charset="0"/>
                <a:hlinkClick r:id="rId3"/>
              </a:rPr>
              <a:t>mentor.ieee.org/802.11/dcn/21/11-21-1468-00-00bd-ieee-802-11bd-august-september-2021-tc-meeting-minutes.docx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endParaRPr lang="en-US" altLang="zh-CN" sz="2100" dirty="0" smtClean="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Moved: Yan Zhang</a:t>
            </a:r>
          </a:p>
          <a:p>
            <a:r>
              <a:rPr lang="en-US" altLang="zh-CN" dirty="0" smtClean="0"/>
              <a:t>Seconded</a:t>
            </a:r>
            <a:r>
              <a:rPr lang="en-US" altLang="zh-CN" dirty="0" smtClean="0"/>
              <a:t>: </a:t>
            </a:r>
            <a:r>
              <a:rPr lang="en-US" altLang="zh-CN" dirty="0" err="1" smtClean="0"/>
              <a:t>Yujin</a:t>
            </a:r>
            <a:r>
              <a:rPr lang="en-US" altLang="zh-CN" dirty="0" smtClean="0"/>
              <a:t> Noh</a:t>
            </a:r>
          </a:p>
          <a:p>
            <a:endParaRPr lang="en-US" altLang="zh-CN" dirty="0"/>
          </a:p>
          <a:p>
            <a:r>
              <a:rPr lang="en-US" altLang="zh-CN" dirty="0" smtClean="0"/>
              <a:t>Approved unanimously</a:t>
            </a:r>
            <a:endParaRPr lang="en-US" altLang="zh-CN" dirty="0" smtClean="0"/>
          </a:p>
          <a:p>
            <a:endParaRPr lang="en-US" altLang="zh-CN"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3051100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11-21/1413r2)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11-21/1413r2</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a:t>
            </a:r>
            <a:r>
              <a:rPr lang="en-GB" altLang="zh-CN" sz="2100" dirty="0" smtClean="0">
                <a:latin typeface="Calibri" panose="020F0502020204030204" pitchFamily="34" charset="0"/>
                <a:cs typeface="Calibri" panose="020F0502020204030204" pitchFamily="34" charset="0"/>
              </a:rPr>
              <a:t>2058 </a:t>
            </a:r>
            <a:r>
              <a:rPr lang="en-GB" altLang="zh-CN" sz="2100" dirty="0" smtClean="0">
                <a:latin typeface="Calibri" panose="020F0502020204030204" pitchFamily="34" charset="0"/>
                <a:cs typeface="Calibri" panose="020F0502020204030204" pitchFamily="34" charset="0"/>
              </a:rPr>
              <a:t>and </a:t>
            </a:r>
            <a:r>
              <a:rPr lang="en-US" altLang="zh-CN" sz="2100" dirty="0" smtClean="0">
                <a:latin typeface="Calibri" panose="020F0502020204030204" pitchFamily="34" charset="0"/>
                <a:cs typeface="Calibri" panose="020F0502020204030204" pitchFamily="34" charset="0"/>
              </a:rPr>
              <a:t>2059</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p>
          <a:p>
            <a:endParaRPr lang="en-US" altLang="zh-CN"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391114114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 (CR, 11-21/1414r2)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10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11-21/1414r2</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a:t>
            </a:r>
            <a:r>
              <a:rPr lang="en-GB" altLang="zh-CN" sz="2100" dirty="0">
                <a:latin typeface="Calibri" panose="020F0502020204030204" pitchFamily="34" charset="0"/>
                <a:cs typeface="Calibri" panose="020F0502020204030204" pitchFamily="34" charset="0"/>
              </a:rPr>
              <a:t>2050, </a:t>
            </a:r>
            <a:r>
              <a:rPr lang="en-GB" altLang="zh-CN" sz="2100" dirty="0" smtClean="0">
                <a:latin typeface="Calibri" panose="020F0502020204030204" pitchFamily="34" charset="0"/>
                <a:cs typeface="Calibri" panose="020F0502020204030204" pitchFamily="34" charset="0"/>
              </a:rPr>
              <a:t>2069</a:t>
            </a:r>
            <a:r>
              <a:rPr lang="en-GB" altLang="zh-CN" sz="2100" dirty="0">
                <a:latin typeface="Calibri" panose="020F0502020204030204" pitchFamily="34" charset="0"/>
                <a:cs typeface="Calibri" panose="020F0502020204030204" pitchFamily="34" charset="0"/>
              </a:rPr>
              <a:t>, 2130, 2131, 2132, 2134, 2211, </a:t>
            </a:r>
            <a:r>
              <a:rPr lang="en-GB" altLang="zh-CN" sz="2100" dirty="0" smtClean="0">
                <a:latin typeface="Calibri" panose="020F0502020204030204" pitchFamily="34" charset="0"/>
                <a:cs typeface="Calibri" panose="020F0502020204030204" pitchFamily="34" charset="0"/>
              </a:rPr>
              <a:t>2242</a:t>
            </a:r>
            <a:r>
              <a:rPr lang="en-GB" altLang="zh-CN" sz="2100" dirty="0">
                <a:latin typeface="Calibri" panose="020F0502020204030204" pitchFamily="34" charset="0"/>
                <a:cs typeface="Calibri" panose="020F0502020204030204" pitchFamily="34" charset="0"/>
              </a:rPr>
              <a:t>, 2243, </a:t>
            </a:r>
            <a:r>
              <a:rPr lang="en-GB" altLang="zh-CN" sz="2100" dirty="0" smtClean="0">
                <a:latin typeface="Calibri" panose="020F0502020204030204" pitchFamily="34" charset="0"/>
                <a:cs typeface="Calibri" panose="020F0502020204030204" pitchFamily="34" charset="0"/>
              </a:rPr>
              <a:t>and 2250</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endParaRPr lang="en-US" altLang="zh-CN"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164061192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#3 (CR, 11-21/1405r1)</a:t>
            </a:r>
            <a:endParaRPr lang="zh-CN" altLang="en-US" dirty="0"/>
          </a:p>
        </p:txBody>
      </p:sp>
      <p:sp>
        <p:nvSpPr>
          <p:cNvPr id="3" name="内容占位符 2"/>
          <p:cNvSpPr>
            <a:spLocks noGrp="1"/>
          </p:cNvSpPr>
          <p:nvPr>
            <p:ph idx="1"/>
          </p:nvPr>
        </p:nvSpPr>
        <p:spPr/>
        <p:txBody>
          <a:bodyPr/>
          <a:lstStyle/>
          <a:p>
            <a:r>
              <a:rPr lang="en-US" altLang="zh-CN" sz="2400" dirty="0" smtClean="0">
                <a:sym typeface="+mn-ea"/>
              </a:rPr>
              <a:t>Do you agree on the comment resolution to following 23 CIDs </a:t>
            </a:r>
            <a:r>
              <a:rPr lang="en-US" altLang="zh-CN" sz="2400" dirty="0" smtClean="0"/>
              <a:t>and proposed modification to IEEE P802.11bd D2.0 as in 11-21/1405r1</a:t>
            </a:r>
            <a:r>
              <a:rPr lang="zh-CN" altLang="en-US" sz="2400" dirty="0" smtClean="0">
                <a:sym typeface="+mn-ea"/>
              </a:rPr>
              <a:t>?</a:t>
            </a:r>
          </a:p>
          <a:p>
            <a:pPr lvl="0"/>
            <a:r>
              <a:rPr lang="en-US" altLang="zh-CN" sz="2100" b="0" dirty="0" smtClean="0">
                <a:latin typeface="Calibri" panose="020F0502020204030204" pitchFamily="34" charset="0"/>
                <a:cs typeface="Calibri" panose="020F0502020204030204" pitchFamily="34" charset="0"/>
              </a:rPr>
              <a:t>	CID# </a:t>
            </a:r>
            <a:r>
              <a:rPr lang="en-GB" altLang="zh-CN" sz="2100" b="0" dirty="0" smtClean="0">
                <a:latin typeface="Calibri" panose="020F0502020204030204" pitchFamily="34" charset="0"/>
                <a:cs typeface="Calibri" panose="020F0502020204030204" pitchFamily="34" charset="0"/>
              </a:rPr>
              <a:t>2252, 2254, 2142, 2143, 2256, 2212, 2145, 2081, 2067, 2082, 2083, 2049, 2244, 2245, </a:t>
            </a:r>
            <a:r>
              <a:rPr lang="en-GB" altLang="zh-CN" sz="2100" b="0" dirty="0">
                <a:latin typeface="Calibri" panose="020F0502020204030204" pitchFamily="34" charset="0"/>
                <a:cs typeface="Calibri" panose="020F0502020204030204" pitchFamily="34" charset="0"/>
              </a:rPr>
              <a:t>2133, 2246, 2070, 2135, 2247, 2136, </a:t>
            </a:r>
            <a:r>
              <a:rPr lang="en-GB" altLang="zh-CN" sz="2100" b="0" dirty="0" smtClean="0">
                <a:latin typeface="Calibri" panose="020F0502020204030204" pitchFamily="34" charset="0"/>
                <a:cs typeface="Calibri" panose="020F0502020204030204" pitchFamily="34" charset="0"/>
              </a:rPr>
              <a:t>2137</a:t>
            </a:r>
            <a:r>
              <a:rPr lang="en-GB" altLang="zh-CN" sz="2100" b="0" dirty="0">
                <a:latin typeface="Calibri" panose="020F0502020204030204" pitchFamily="34" charset="0"/>
                <a:cs typeface="Calibri" panose="020F0502020204030204" pitchFamily="34" charset="0"/>
              </a:rPr>
              <a:t>, 2071, and 2138</a:t>
            </a:r>
            <a:endParaRPr lang="zh-CN" altLang="zh-CN" sz="2100" b="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endParaRPr lang="en-US" altLang="zh-CN"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51558296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#4 (CR, 11-21/1406r0)</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12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11-21/1406r0</a:t>
            </a:r>
            <a:r>
              <a:rPr lang="zh-CN" altLang="en-US" sz="2400" dirty="0" smtClean="0">
                <a:sym typeface="+mn-ea"/>
              </a:rPr>
              <a:t>?</a:t>
            </a:r>
            <a:endParaRPr lang="zh-CN" altLang="en-US" sz="2400" dirty="0">
              <a:sym typeface="+mn-ea"/>
            </a:endParaRPr>
          </a:p>
          <a:p>
            <a:pPr lvl="0"/>
            <a:r>
              <a:rPr lang="en-US" altLang="zh-CN" sz="2100" b="0" dirty="0" smtClean="0">
                <a:latin typeface="Calibri" panose="020F0502020204030204" pitchFamily="34" charset="0"/>
                <a:cs typeface="Calibri" panose="020F0502020204030204" pitchFamily="34" charset="0"/>
              </a:rPr>
              <a:t>	CID</a:t>
            </a:r>
            <a:r>
              <a:rPr lang="en-US" altLang="zh-CN" sz="2100" b="0" dirty="0">
                <a:latin typeface="Calibri" panose="020F0502020204030204" pitchFamily="34" charset="0"/>
                <a:cs typeface="Calibri" panose="020F0502020204030204" pitchFamily="34" charset="0"/>
              </a:rPr>
              <a:t># </a:t>
            </a:r>
            <a:r>
              <a:rPr lang="en-GB" altLang="zh-CN" sz="2100" b="0" dirty="0" smtClean="0">
                <a:latin typeface="Calibri" panose="020F0502020204030204" pitchFamily="34" charset="0"/>
                <a:cs typeface="Calibri" panose="020F0502020204030204" pitchFamily="34" charset="0"/>
              </a:rPr>
              <a:t>2123</a:t>
            </a:r>
            <a:r>
              <a:rPr lang="en-GB" altLang="zh-CN" sz="2100" b="0" dirty="0">
                <a:latin typeface="Calibri" panose="020F0502020204030204" pitchFamily="34" charset="0"/>
                <a:cs typeface="Calibri" panose="020F0502020204030204" pitchFamily="34" charset="0"/>
              </a:rPr>
              <a:t>, 2234, 2232, 2233, 2125, 2217, 2235, 2021, 2236, 2237, </a:t>
            </a:r>
            <a:r>
              <a:rPr lang="en-GB" altLang="zh-CN" sz="2100" b="0" dirty="0" smtClean="0">
                <a:latin typeface="Calibri" panose="020F0502020204030204" pitchFamily="34" charset="0"/>
                <a:cs typeface="Calibri" panose="020F0502020204030204" pitchFamily="34" charset="0"/>
              </a:rPr>
              <a:t>2014</a:t>
            </a:r>
            <a:r>
              <a:rPr lang="en-GB" altLang="zh-CN" sz="2100" b="0" dirty="0">
                <a:latin typeface="Calibri" panose="020F0502020204030204" pitchFamily="34" charset="0"/>
                <a:cs typeface="Calibri" panose="020F0502020204030204" pitchFamily="34" charset="0"/>
              </a:rPr>
              <a:t>, and 2205</a:t>
            </a:r>
            <a:endParaRPr lang="zh-CN" altLang="zh-CN" sz="2100" b="0" dirty="0">
              <a:latin typeface="Calibri" panose="020F0502020204030204" pitchFamily="34" charset="0"/>
              <a:cs typeface="Calibri" panose="020F0502020204030204" pitchFamily="34" charset="0"/>
            </a:endParaRPr>
          </a:p>
          <a:p>
            <a:pPr lvl="1"/>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endParaRPr lang="en-US" altLang="zh-CN"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220473477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#5 (CR, 11-21/1412r3)</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a:t>
            </a:r>
            <a:r>
              <a:rPr lang="en-US" altLang="zh-CN" sz="2400" dirty="0" smtClean="0">
                <a:sym typeface="+mn-ea"/>
              </a:rPr>
              <a:t>CID# 2215 </a:t>
            </a:r>
            <a:r>
              <a:rPr lang="en-US" altLang="zh-CN" sz="2400" dirty="0" smtClean="0"/>
              <a:t>and </a:t>
            </a:r>
            <a:r>
              <a:rPr lang="en-US" altLang="zh-CN" sz="2400" dirty="0"/>
              <a:t>proposed </a:t>
            </a:r>
            <a:r>
              <a:rPr lang="en-US" altLang="zh-CN" sz="2400" dirty="0" smtClean="0"/>
              <a:t>modification to IEEE P802.11bd D2.0 as in 11-21/1412r3</a:t>
            </a:r>
            <a:r>
              <a:rPr lang="zh-CN" altLang="en-US" sz="2400" dirty="0" smtClean="0">
                <a:sym typeface="+mn-ea"/>
              </a:rPr>
              <a:t>?</a:t>
            </a:r>
            <a:endParaRPr lang="zh-CN" altLang="en-US" sz="2400" dirty="0">
              <a:sym typeface="+mn-ea"/>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endParaRPr lang="en-US" altLang="zh-CN"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36908658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 </a:t>
            </a:r>
            <a:r>
              <a:rPr lang="en-US" altLang="zh-CN" sz="3200" dirty="0" smtClean="0">
                <a:solidFill>
                  <a:srgbClr val="0000FF"/>
                </a:solidFill>
                <a:latin typeface="Arial Black" panose="020B0A04020102020204" pitchFamily="34" charset="0"/>
              </a:rPr>
              <a:t>Sep </a:t>
            </a:r>
            <a:r>
              <a:rPr lang="en-US" altLang="zh-CN" sz="3200" dirty="0">
                <a:solidFill>
                  <a:srgbClr val="0000FF"/>
                </a:solidFill>
                <a:latin typeface="Arial Black" panose="020B0A04020102020204" pitchFamily="34" charset="0"/>
              </a:rPr>
              <a:t>2021 Interim</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36</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15</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Tech Editor:	</a:t>
            </a:r>
            <a:r>
              <a:rPr lang="en-US" altLang="en-US" sz="2000" kern="0" dirty="0" err="1">
                <a:latin typeface="Arial" panose="020B0604020202020204" pitchFamily="34" charset="0"/>
              </a:rPr>
              <a:t>Yujin</a:t>
            </a:r>
            <a:r>
              <a:rPr lang="en-US" altLang="en-US" sz="2000" kern="0" dirty="0">
                <a:latin typeface="Arial" panose="020B0604020202020204" pitchFamily="34" charset="0"/>
              </a:rPr>
              <a:t> Noh (</a:t>
            </a:r>
            <a:r>
              <a:rPr lang="en-US" altLang="en-US" sz="2000" kern="0" dirty="0" err="1">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00887812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37</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929640" y="606425"/>
            <a:ext cx="103505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Registration for the </a:t>
            </a:r>
            <a:r>
              <a:rPr lang="en-US" altLang="en-US" sz="3200" b="1" dirty="0" smtClean="0">
                <a:solidFill>
                  <a:schemeClr val="tx2"/>
                </a:solidFill>
                <a:latin typeface="Times New Roman" panose="02020603050405020304" pitchFamily="18" charset="0"/>
              </a:rPr>
              <a:t>Sep </a:t>
            </a:r>
            <a:r>
              <a:rPr lang="en-US" altLang="en-US" sz="3200" b="1" dirty="0">
                <a:solidFill>
                  <a:schemeClr val="tx2"/>
                </a:solidFill>
                <a:latin typeface="Times New Roman" panose="02020603050405020304" pitchFamily="18" charset="0"/>
              </a:rPr>
              <a:t>802 Electronic </a:t>
            </a:r>
            <a:r>
              <a:rPr lang="en-US" altLang="en-US" sz="3200" b="1" dirty="0" smtClean="0">
                <a:solidFill>
                  <a:schemeClr val="tx2"/>
                </a:solidFill>
                <a:latin typeface="Times New Roman" panose="02020603050405020304" pitchFamily="18" charset="0"/>
              </a:rPr>
              <a:t>Interim </a:t>
            </a:r>
            <a:r>
              <a:rPr lang="en-US" altLang="en-US" sz="3200" b="1" dirty="0">
                <a:solidFill>
                  <a:schemeClr val="tx2"/>
                </a:solidFill>
                <a:latin typeface="Times New Roman" panose="02020603050405020304" pitchFamily="18" charset="0"/>
              </a:rPr>
              <a:t>Sessions</a:t>
            </a: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 typeface="Arial" panose="020B0604020202020204" pitchFamily="34" charset="0"/>
              <a:buChar char="•"/>
            </a:pPr>
            <a:r>
              <a:rPr lang="en-US" dirty="0">
                <a:sym typeface="+mn-ea"/>
              </a:rPr>
              <a:t>This meeting is part of the </a:t>
            </a:r>
            <a:r>
              <a:rPr lang="en-US" dirty="0" smtClean="0">
                <a:sym typeface="+mn-ea"/>
              </a:rPr>
              <a:t>September </a:t>
            </a:r>
            <a:r>
              <a:rPr lang="en-US" dirty="0">
                <a:sym typeface="+mn-ea"/>
              </a:rPr>
              <a:t>802 </a:t>
            </a:r>
            <a:r>
              <a:rPr lang="en-US" dirty="0" smtClean="0">
                <a:sym typeface="+mn-ea"/>
              </a:rPr>
              <a:t>interim </a:t>
            </a:r>
            <a:r>
              <a:rPr lang="en-US" dirty="0">
                <a:sym typeface="+mn-ea"/>
              </a:rPr>
              <a:t>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You must pay the registration fee in order to attend</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If you have not already done so, you can register </a:t>
            </a:r>
            <a:r>
              <a:rPr lang="en-US" dirty="0">
                <a:sym typeface="+mn-ea"/>
                <a:hlinkClick r:id="rId2"/>
              </a:rPr>
              <a:t>here</a:t>
            </a:r>
            <a:r>
              <a:rPr lang="en-US" dirty="0">
                <a:sym typeface="+mn-ea"/>
              </a:rPr>
              <a:t> or follow the registration link for this session here </a:t>
            </a:r>
            <a:r>
              <a:rPr lang="en-US" dirty="0">
                <a:sym typeface="+mn-ea"/>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If you do not intend to register for this session you must leave this meeting and, if you have logged attendance on IMAT, email the 802.11 chair or vice chairs to have your attendance cancelled</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19605808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38</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67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lvl="0" algn="just" eaLnBrk="0" hangingPunct="0">
              <a:defRPr/>
            </a:pPr>
            <a:r>
              <a:rPr lang="en-GB" altLang="en-US" dirty="0"/>
              <a:t>SPs</a:t>
            </a:r>
          </a:p>
          <a:p>
            <a:pPr marL="800100" lvl="1" indent="-342900" algn="just">
              <a:buFontTx/>
              <a:buChar char="•"/>
              <a:defRPr/>
            </a:pPr>
            <a:r>
              <a:rPr lang="en-US" altLang="zh-CN" dirty="0" smtClean="0">
                <a:latin typeface="Calibri" panose="020F0502020204030204" pitchFamily="34" charset="0"/>
                <a:cs typeface="Calibri" panose="020F0502020204030204" pitchFamily="34" charset="0"/>
              </a:rPr>
              <a:t>11-21/1374r1</a:t>
            </a:r>
            <a:r>
              <a:rPr lang="en-US" altLang="zh-CN" dirty="0">
                <a:latin typeface="Calibri" panose="020F0502020204030204" pitchFamily="34" charset="0"/>
                <a:cs typeface="Calibri" panose="020F0502020204030204" pitchFamily="34" charset="0"/>
              </a:rPr>
              <a:t>, Clause 6 comment resolution for LB-254, Joseph Levy (</a:t>
            </a:r>
            <a:r>
              <a:rPr lang="en-US" altLang="zh-CN" dirty="0" err="1">
                <a:latin typeface="Calibri" panose="020F0502020204030204" pitchFamily="34" charset="0"/>
                <a:cs typeface="Calibri" panose="020F0502020204030204" pitchFamily="34" charset="0"/>
              </a:rPr>
              <a:t>Interdigital</a:t>
            </a:r>
            <a:r>
              <a:rPr lang="en-US" altLang="zh-CN" dirty="0">
                <a:latin typeface="Calibri" panose="020F0502020204030204" pitchFamily="34" charset="0"/>
                <a:cs typeface="Calibri" panose="020F0502020204030204" pitchFamily="34" charset="0"/>
              </a:rPr>
              <a:t>)</a:t>
            </a:r>
          </a:p>
          <a:p>
            <a:pPr marL="800100" lvl="1" indent="-342900" algn="just">
              <a:buFontTx/>
              <a:buChar char="•"/>
              <a:defRPr/>
            </a:pPr>
            <a:r>
              <a:rPr lang="en-US" altLang="zh-CN" dirty="0">
                <a:latin typeface="Calibri" panose="020F0502020204030204" pitchFamily="34" charset="0"/>
                <a:cs typeface="Calibri" panose="020F0502020204030204" pitchFamily="34" charset="0"/>
              </a:rPr>
              <a:t>11-21/1347r2, </a:t>
            </a:r>
            <a:r>
              <a:rPr lang="zh-CN" altLang="zh-CN" dirty="0">
                <a:latin typeface="Calibri" panose="020F0502020204030204" pitchFamily="34" charset="0"/>
                <a:cs typeface="Calibri" panose="020F0502020204030204" pitchFamily="34" charset="0"/>
              </a:rPr>
              <a:t>Resolutions to 32.3.12 NGV transmit procedure</a:t>
            </a:r>
            <a:r>
              <a:rPr lang="en-US" altLang="zh-CN" dirty="0">
                <a:latin typeface="Calibri" panose="020F0502020204030204" pitchFamily="34" charset="0"/>
                <a:cs typeface="Calibri" panose="020F0502020204030204" pitchFamily="34" charset="0"/>
              </a:rPr>
              <a:t> , </a:t>
            </a:r>
            <a:r>
              <a:rPr lang="en-US" altLang="zh-CN" dirty="0" err="1">
                <a:latin typeface="Calibri" panose="020F0502020204030204" pitchFamily="34" charset="0"/>
                <a:cs typeface="Calibri" panose="020F0502020204030204" pitchFamily="34" charset="0"/>
              </a:rPr>
              <a:t>Yujin</a:t>
            </a:r>
            <a:r>
              <a:rPr lang="en-US" altLang="zh-CN" dirty="0">
                <a:latin typeface="Calibri" panose="020F0502020204030204" pitchFamily="34" charset="0"/>
                <a:cs typeface="Calibri" panose="020F0502020204030204" pitchFamily="34" charset="0"/>
              </a:rPr>
              <a:t> Noh (</a:t>
            </a:r>
            <a:r>
              <a:rPr lang="en-US" altLang="zh-CN" dirty="0" err="1">
                <a:latin typeface="Calibri" panose="020F0502020204030204" pitchFamily="34" charset="0"/>
                <a:cs typeface="Calibri" panose="020F0502020204030204" pitchFamily="34" charset="0"/>
              </a:rPr>
              <a:t>Senscomm</a:t>
            </a:r>
            <a:r>
              <a:rPr lang="en-US" altLang="zh-CN" dirty="0">
                <a:latin typeface="Calibri" panose="020F0502020204030204" pitchFamily="34" charset="0"/>
                <a:cs typeface="Calibri" panose="020F0502020204030204" pitchFamily="34" charset="0"/>
              </a:rPr>
              <a:t>)</a:t>
            </a:r>
            <a:endParaRPr lang="zh-CN" altLang="zh-CN" dirty="0">
              <a:latin typeface="Calibri" panose="020F0502020204030204" pitchFamily="34" charset="0"/>
              <a:cs typeface="Calibri" panose="020F0502020204030204" pitchFamily="34" charset="0"/>
            </a:endParaRPr>
          </a:p>
          <a:p>
            <a:pPr marL="800100" lvl="1" indent="-342900" algn="just">
              <a:buFontTx/>
              <a:buChar char="•"/>
              <a:defRPr/>
            </a:pPr>
            <a:r>
              <a:rPr lang="en-US" altLang="zh-CN" dirty="0">
                <a:latin typeface="Calibri" panose="020F0502020204030204" pitchFamily="34" charset="0"/>
                <a:cs typeface="Calibri" panose="020F0502020204030204" pitchFamily="34" charset="0"/>
              </a:rPr>
              <a:t>11-21/1465, Resolutions to 32.3.8.2 and 32.3.8.3 NGV format preamble, </a:t>
            </a:r>
            <a:r>
              <a:rPr lang="en-US" altLang="zh-CN" dirty="0" err="1">
                <a:latin typeface="Calibri" panose="020F0502020204030204" pitchFamily="34" charset="0"/>
                <a:cs typeface="Calibri" panose="020F0502020204030204" pitchFamily="34" charset="0"/>
              </a:rPr>
              <a:t>Yujin</a:t>
            </a:r>
            <a:r>
              <a:rPr lang="en-US" altLang="zh-CN" dirty="0">
                <a:latin typeface="Calibri" panose="020F0502020204030204" pitchFamily="34" charset="0"/>
                <a:cs typeface="Calibri" panose="020F0502020204030204" pitchFamily="34" charset="0"/>
              </a:rPr>
              <a:t> Noh (</a:t>
            </a:r>
            <a:r>
              <a:rPr lang="en-US" altLang="zh-CN" dirty="0" err="1">
                <a:latin typeface="Calibri" panose="020F0502020204030204" pitchFamily="34" charset="0"/>
                <a:cs typeface="Calibri" panose="020F0502020204030204" pitchFamily="34" charset="0"/>
              </a:rPr>
              <a:t>Senscomm</a:t>
            </a:r>
            <a:r>
              <a:rPr lang="en-US" altLang="zh-CN" dirty="0">
                <a:latin typeface="Calibri" panose="020F0502020204030204" pitchFamily="34" charset="0"/>
                <a:cs typeface="Calibri" panose="020F0502020204030204" pitchFamily="34" charset="0"/>
              </a:rPr>
              <a:t>)</a:t>
            </a:r>
          </a:p>
          <a:p>
            <a:pPr marL="800100" lvl="1" indent="-342900" algn="just">
              <a:buFontTx/>
              <a:buChar char="•"/>
              <a:defRPr/>
            </a:pPr>
            <a:r>
              <a:rPr lang="en-US" altLang="zh-CN" dirty="0">
                <a:latin typeface="Calibri" panose="020F0502020204030204" pitchFamily="34" charset="0"/>
                <a:cs typeface="Calibri" panose="020F0502020204030204" pitchFamily="34" charset="0"/>
              </a:rPr>
              <a:t>11-21/1466, Resolutions to 32.3.9.9 </a:t>
            </a:r>
            <a:r>
              <a:rPr lang="en-US" altLang="zh-CN" dirty="0" err="1">
                <a:latin typeface="Calibri" panose="020F0502020204030204" pitchFamily="34" charset="0"/>
                <a:cs typeface="Calibri" panose="020F0502020204030204" pitchFamily="34" charset="0"/>
              </a:rPr>
              <a:t>Midambles</a:t>
            </a:r>
            <a:r>
              <a:rPr lang="en-US" altLang="zh-CN" dirty="0">
                <a:latin typeface="Calibri" panose="020F0502020204030204" pitchFamily="34" charset="0"/>
                <a:cs typeface="Calibri" panose="020F0502020204030204" pitchFamily="34" charset="0"/>
              </a:rPr>
              <a:t>, </a:t>
            </a:r>
            <a:r>
              <a:rPr lang="en-US" altLang="zh-CN" dirty="0" err="1">
                <a:latin typeface="Calibri" panose="020F0502020204030204" pitchFamily="34" charset="0"/>
                <a:cs typeface="Calibri" panose="020F0502020204030204" pitchFamily="34" charset="0"/>
              </a:rPr>
              <a:t>Yujin</a:t>
            </a:r>
            <a:r>
              <a:rPr lang="en-US" altLang="zh-CN" dirty="0">
                <a:latin typeface="Calibri" panose="020F0502020204030204" pitchFamily="34" charset="0"/>
                <a:cs typeface="Calibri" panose="020F0502020204030204" pitchFamily="34" charset="0"/>
              </a:rPr>
              <a:t> Noh (</a:t>
            </a:r>
            <a:r>
              <a:rPr lang="en-US" altLang="zh-CN" dirty="0" err="1">
                <a:latin typeface="Calibri" panose="020F0502020204030204" pitchFamily="34" charset="0"/>
                <a:cs typeface="Calibri" panose="020F0502020204030204" pitchFamily="34" charset="0"/>
              </a:rPr>
              <a:t>Senscomm</a:t>
            </a:r>
            <a:r>
              <a:rPr lang="en-US" altLang="zh-CN" dirty="0">
                <a:latin typeface="Calibri" panose="020F0502020204030204" pitchFamily="34" charset="0"/>
                <a:cs typeface="Calibri" panose="020F0502020204030204" pitchFamily="34" charset="0"/>
              </a:rPr>
              <a:t>)</a:t>
            </a:r>
          </a:p>
          <a:p>
            <a:pPr marL="800100" lvl="1" indent="-342900" algn="just">
              <a:buFontTx/>
              <a:buChar char="•"/>
              <a:defRPr/>
            </a:pPr>
            <a:r>
              <a:rPr lang="en-US" altLang="zh-CN" dirty="0">
                <a:latin typeface="Calibri" panose="020F0502020204030204" pitchFamily="34" charset="0"/>
                <a:cs typeface="Calibri" panose="020F0502020204030204" pitchFamily="34" charset="0"/>
              </a:rPr>
              <a:t>11-21/1467, resolutions-to-editorial-comments-part-4, </a:t>
            </a:r>
            <a:r>
              <a:rPr lang="en-US" altLang="zh-CN" dirty="0" err="1">
                <a:latin typeface="Calibri" panose="020F0502020204030204" pitchFamily="34" charset="0"/>
                <a:cs typeface="Calibri" panose="020F0502020204030204" pitchFamily="34" charset="0"/>
              </a:rPr>
              <a:t>Yujin</a:t>
            </a:r>
            <a:r>
              <a:rPr lang="en-US" altLang="zh-CN" dirty="0">
                <a:latin typeface="Calibri" panose="020F0502020204030204" pitchFamily="34" charset="0"/>
                <a:cs typeface="Calibri" panose="020F0502020204030204" pitchFamily="34" charset="0"/>
              </a:rPr>
              <a:t> Noh (</a:t>
            </a:r>
            <a:r>
              <a:rPr lang="en-US" altLang="zh-CN" dirty="0" err="1">
                <a:latin typeface="Calibri" panose="020F0502020204030204" pitchFamily="34" charset="0"/>
                <a:cs typeface="Calibri" panose="020F0502020204030204" pitchFamily="34" charset="0"/>
              </a:rPr>
              <a:t>Senscomm</a:t>
            </a:r>
            <a:r>
              <a:rPr lang="en-US" altLang="zh-CN" dirty="0" smtClean="0">
                <a:latin typeface="Calibri" panose="020F0502020204030204" pitchFamily="34" charset="0"/>
                <a:cs typeface="Calibri" panose="020F0502020204030204" pitchFamily="34" charset="0"/>
              </a:rPr>
              <a:t>)</a:t>
            </a:r>
            <a:endParaRPr lang="en-GB" altLang="en-US" b="1" dirty="0" smtClean="0"/>
          </a:p>
          <a:p>
            <a:pPr lvl="0" algn="just" eaLnBrk="0" hangingPunct="0">
              <a:defRPr/>
            </a:pPr>
            <a:r>
              <a:rPr lang="en-GB" altLang="en-US" dirty="0" smtClean="0"/>
              <a:t>Present</a:t>
            </a:r>
            <a:r>
              <a:rPr lang="en-US" altLang="en-GB" dirty="0" err="1"/>
              <a:t>ations</a:t>
            </a:r>
            <a:r>
              <a:rPr lang="en-US" altLang="en-GB" dirty="0"/>
              <a:t> and discussion</a:t>
            </a:r>
          </a:p>
          <a:p>
            <a:pPr marL="800100" lvl="1" indent="-342900" algn="just">
              <a:buFontTx/>
              <a:buChar char="•"/>
              <a:defRPr/>
            </a:pPr>
            <a:r>
              <a:rPr lang="en-US" altLang="zh-CN" dirty="0">
                <a:latin typeface="Calibri" panose="020F0502020204030204" pitchFamily="34" charset="0"/>
                <a:cs typeface="Calibri" panose="020F0502020204030204" pitchFamily="34" charset="0"/>
              </a:rPr>
              <a:t>11-21/1372r0, Clause 31.2.3 comment resolution for LB-254, Joseph Levy (</a:t>
            </a:r>
            <a:r>
              <a:rPr lang="en-US" altLang="zh-CN" dirty="0" err="1">
                <a:latin typeface="Calibri" panose="020F0502020204030204" pitchFamily="34" charset="0"/>
                <a:cs typeface="Calibri" panose="020F0502020204030204" pitchFamily="34" charset="0"/>
              </a:rPr>
              <a:t>InterDigital</a:t>
            </a:r>
            <a:r>
              <a:rPr lang="en-US" altLang="zh-CN" dirty="0">
                <a:latin typeface="Calibri" panose="020F0502020204030204" pitchFamily="34" charset="0"/>
                <a:cs typeface="Calibri" panose="020F0502020204030204" pitchFamily="34" charset="0"/>
              </a:rPr>
              <a:t>)</a:t>
            </a:r>
          </a:p>
          <a:p>
            <a:pPr marL="800100" lvl="1" indent="-342900" algn="just">
              <a:buFontTx/>
              <a:buChar char="•"/>
              <a:defRPr/>
            </a:pPr>
            <a:r>
              <a:rPr lang="en-US" altLang="zh-CN" dirty="0" smtClean="0">
                <a:latin typeface="Calibri" panose="020F0502020204030204" pitchFamily="34" charset="0"/>
                <a:cs typeface="Calibri" panose="020F0502020204030204" pitchFamily="34" charset="0"/>
              </a:rPr>
              <a:t>11-21/1479</a:t>
            </a:r>
            <a:r>
              <a:rPr lang="en-US" altLang="zh-CN" dirty="0">
                <a:latin typeface="Calibri" panose="020F0502020204030204" pitchFamily="34" charset="0"/>
                <a:cs typeface="Calibri" panose="020F0502020204030204" pitchFamily="34" charset="0"/>
              </a:rPr>
              <a:t> D2.0 CR </a:t>
            </a:r>
            <a:r>
              <a:rPr lang="en-US" altLang="zh-CN" dirty="0" err="1">
                <a:latin typeface="Calibri" panose="020F0502020204030204" pitchFamily="34" charset="0"/>
                <a:cs typeface="Calibri" panose="020F0502020204030204" pitchFamily="34" charset="0"/>
              </a:rPr>
              <a:t>subclauses</a:t>
            </a:r>
            <a:r>
              <a:rPr lang="en-US" altLang="zh-CN" dirty="0">
                <a:latin typeface="Calibri" panose="020F0502020204030204" pitchFamily="34" charset="0"/>
                <a:cs typeface="Calibri" panose="020F0502020204030204" pitchFamily="34" charset="0"/>
              </a:rPr>
              <a:t> 10.2.3.2, 10.23.2.9, Hiroyuki </a:t>
            </a:r>
            <a:r>
              <a:rPr lang="en-US" altLang="zh-CN" dirty="0" err="1">
                <a:latin typeface="Calibri" panose="020F0502020204030204" pitchFamily="34" charset="0"/>
                <a:cs typeface="Calibri" panose="020F0502020204030204" pitchFamily="34" charset="0"/>
              </a:rPr>
              <a:t>Motozuka</a:t>
            </a:r>
            <a:r>
              <a:rPr lang="en-US" altLang="zh-CN" dirty="0">
                <a:latin typeface="Calibri" panose="020F0502020204030204" pitchFamily="34" charset="0"/>
                <a:cs typeface="Calibri" panose="020F0502020204030204" pitchFamily="34" charset="0"/>
              </a:rPr>
              <a:t> (Panasonic)</a:t>
            </a:r>
          </a:p>
          <a:p>
            <a:pPr marL="800100" lvl="1" indent="-342900" algn="just">
              <a:buFontTx/>
              <a:buChar char="•"/>
              <a:defRPr/>
            </a:pPr>
            <a:r>
              <a:rPr lang="en-US" altLang="zh-CN" dirty="0">
                <a:latin typeface="Calibri" panose="020F0502020204030204" pitchFamily="34" charset="0"/>
                <a:cs typeface="Calibri" panose="020F0502020204030204" pitchFamily="34" charset="0"/>
              </a:rPr>
              <a:t>11-21/1480, D2.0 CR clause 9 and 31 related to DMG MAC, Hiroyuki </a:t>
            </a:r>
            <a:r>
              <a:rPr lang="en-US" altLang="zh-CN" dirty="0" err="1">
                <a:latin typeface="Calibri" panose="020F0502020204030204" pitchFamily="34" charset="0"/>
                <a:cs typeface="Calibri" panose="020F0502020204030204" pitchFamily="34" charset="0"/>
              </a:rPr>
              <a:t>Motozuka</a:t>
            </a:r>
            <a:r>
              <a:rPr lang="en-US" altLang="zh-CN" dirty="0">
                <a:latin typeface="Calibri" panose="020F0502020204030204" pitchFamily="34" charset="0"/>
                <a:cs typeface="Calibri" panose="020F0502020204030204" pitchFamily="34" charset="0"/>
              </a:rPr>
              <a:t> (Panasonic), Stephan Sand (DLR)</a:t>
            </a:r>
          </a:p>
          <a:p>
            <a:pPr marL="800100" lvl="1" indent="-342900" algn="just">
              <a:buFontTx/>
              <a:buChar char="•"/>
              <a:defRPr/>
            </a:pPr>
            <a:r>
              <a:rPr lang="en-US" altLang="zh-CN" dirty="0">
                <a:latin typeface="Calibri" panose="020F0502020204030204" pitchFamily="34" charset="0"/>
                <a:cs typeface="Calibri" panose="020F0502020204030204" pitchFamily="34" charset="0"/>
              </a:rPr>
              <a:t>11-21/1481, D2.0 CR clause 4 related to NGV STA definition and 60 GHz operation, Hiroyuki </a:t>
            </a:r>
            <a:r>
              <a:rPr lang="en-US" altLang="zh-CN" dirty="0" err="1">
                <a:latin typeface="Calibri" panose="020F0502020204030204" pitchFamily="34" charset="0"/>
                <a:cs typeface="Calibri" panose="020F0502020204030204" pitchFamily="34" charset="0"/>
              </a:rPr>
              <a:t>Motozuka</a:t>
            </a:r>
            <a:r>
              <a:rPr lang="en-US" altLang="zh-CN" dirty="0">
                <a:latin typeface="Calibri" panose="020F0502020204030204" pitchFamily="34" charset="0"/>
                <a:cs typeface="Calibri" panose="020F0502020204030204" pitchFamily="34" charset="0"/>
              </a:rPr>
              <a:t> (Panasonic), Stephan Sand (DLR)</a:t>
            </a:r>
          </a:p>
          <a:p>
            <a:pPr marL="800100" lvl="1" indent="-342900" algn="just">
              <a:buFontTx/>
              <a:buChar char="•"/>
              <a:defRPr/>
            </a:pPr>
            <a:r>
              <a:rPr lang="en-US" altLang="zh-CN" sz="2100" dirty="0">
                <a:latin typeface="Calibri" panose="020F0502020204030204" pitchFamily="34" charset="0"/>
                <a:cs typeface="Calibri" panose="020F0502020204030204" pitchFamily="34" charset="0"/>
              </a:rPr>
              <a:t>11-21/1482, D2.0 CR clause 6 and 11 related to DMG and MLME, Hiroyuki </a:t>
            </a:r>
            <a:r>
              <a:rPr lang="en-US" altLang="zh-CN" sz="2100" dirty="0" err="1">
                <a:latin typeface="Calibri" panose="020F0502020204030204" pitchFamily="34" charset="0"/>
                <a:cs typeface="Calibri" panose="020F0502020204030204" pitchFamily="34" charset="0"/>
              </a:rPr>
              <a:t>Motozuka</a:t>
            </a:r>
            <a:r>
              <a:rPr lang="en-US" altLang="zh-CN" sz="2100" dirty="0">
                <a:latin typeface="Calibri" panose="020F0502020204030204" pitchFamily="34" charset="0"/>
                <a:cs typeface="Calibri" panose="020F0502020204030204" pitchFamily="34" charset="0"/>
              </a:rPr>
              <a:t> (Panasonic)</a:t>
            </a:r>
          </a:p>
          <a:p>
            <a:pPr marL="800100" lvl="1" indent="-342900" algn="just">
              <a:buFontTx/>
              <a:buChar char="•"/>
              <a:defRPr/>
            </a:pPr>
            <a:r>
              <a:rPr lang="en-US" altLang="zh-CN" sz="2100" dirty="0">
                <a:latin typeface="Calibri" panose="020F0502020204030204" pitchFamily="34" charset="0"/>
                <a:cs typeface="Calibri" panose="020F0502020204030204" pitchFamily="34" charset="0"/>
              </a:rPr>
              <a:t>Continue submissions </a:t>
            </a:r>
            <a:r>
              <a:rPr lang="en-US" altLang="zh-CN" dirty="0">
                <a:latin typeface="Calibri" panose="020F0502020204030204" pitchFamily="34" charset="0"/>
                <a:cs typeface="Calibri" panose="020F0502020204030204" pitchFamily="34" charset="0"/>
              </a:rPr>
              <a:t>in submission list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Sep 16</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56562707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#1 </a:t>
            </a:r>
            <a:r>
              <a:rPr lang="en-US" altLang="zh-CN" dirty="0" smtClean="0"/>
              <a:t>(CR, </a:t>
            </a:r>
            <a:r>
              <a:rPr lang="en-US" altLang="zh-CN" dirty="0" smtClean="0"/>
              <a:t>11-21/1374r1)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7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a:t>
            </a:r>
            <a:r>
              <a:rPr lang="en-US" altLang="zh-CN" sz="2400" dirty="0" smtClean="0"/>
              <a:t>11-21/1374r1</a:t>
            </a:r>
            <a:r>
              <a:rPr lang="zh-CN" altLang="en-US" sz="2400" dirty="0" smtClean="0">
                <a:sym typeface="+mn-ea"/>
              </a:rPr>
              <a:t>?</a:t>
            </a:r>
            <a:endParaRPr lang="zh-CN" altLang="en-US" sz="2400" dirty="0">
              <a:sym typeface="+mn-ea"/>
            </a:endParaRPr>
          </a:p>
          <a:p>
            <a:pPr lvl="0"/>
            <a:r>
              <a:rPr lang="en-US" altLang="zh-CN" sz="2100" b="0" dirty="0" smtClean="0">
                <a:latin typeface="Calibri" panose="020F0502020204030204" pitchFamily="34" charset="0"/>
                <a:cs typeface="Calibri" panose="020F0502020204030204" pitchFamily="34" charset="0"/>
              </a:rPr>
              <a:t>	CID</a:t>
            </a:r>
            <a:r>
              <a:rPr lang="en-US" altLang="zh-CN" sz="2100" b="0" dirty="0">
                <a:latin typeface="Calibri" panose="020F0502020204030204" pitchFamily="34" charset="0"/>
                <a:cs typeface="Calibri" panose="020F0502020204030204" pitchFamily="34" charset="0"/>
              </a:rPr>
              <a:t># 2216, 2213, 2214, 2253, 2257, 2258, and </a:t>
            </a:r>
            <a:r>
              <a:rPr lang="en-US" altLang="zh-CN" sz="2100" b="0" dirty="0" smtClean="0">
                <a:latin typeface="Calibri" panose="020F0502020204030204" pitchFamily="34" charset="0"/>
                <a:cs typeface="Calibri" panose="020F0502020204030204" pitchFamily="34" charset="0"/>
              </a:rPr>
              <a:t>2269</a:t>
            </a:r>
            <a:endParaRPr lang="en-US" altLang="zh-CN" sz="2100" b="0" dirty="0">
              <a:latin typeface="Calibri" panose="020F0502020204030204" pitchFamily="34" charset="0"/>
              <a:cs typeface="Calibri" panose="020F0502020204030204" pitchFamily="34" charset="0"/>
            </a:endParaRPr>
          </a:p>
          <a:p>
            <a:pPr lvl="0"/>
            <a:endParaRPr lang="en-US" altLang="zh-CN" sz="2100" b="0" dirty="0">
              <a:latin typeface="Calibri" panose="020F0502020204030204" pitchFamily="34" charset="0"/>
              <a:cs typeface="Calibri" panose="020F0502020204030204" pitchFamily="34" charset="0"/>
            </a:endParaRPr>
          </a:p>
          <a:p>
            <a:pPr lvl="0"/>
            <a:r>
              <a:rPr lang="en-US" altLang="zh-CN" sz="2100" b="0" dirty="0" smtClean="0">
                <a:latin typeface="Calibri" panose="020F0502020204030204" pitchFamily="34" charset="0"/>
                <a:cs typeface="Calibri" panose="020F0502020204030204" pitchFamily="34" charset="0"/>
              </a:rPr>
              <a:t>Note, CID# 2258 and 2269 are duplicated CIDs of CID#2257.</a:t>
            </a: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3994402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 2021</a:t>
            </a:r>
            <a:endParaRPr lang="en-US" dirty="0"/>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Tree>
    <p:extLst>
      <p:ext uri="{BB962C8B-B14F-4D97-AF65-F5344CB8AC3E}">
        <p14:creationId xmlns:p14="http://schemas.microsoft.com/office/powerpoint/2010/main" val="85820349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#2 </a:t>
            </a:r>
            <a:r>
              <a:rPr lang="en-US" altLang="zh-CN" dirty="0" smtClean="0"/>
              <a:t>(CR, </a:t>
            </a:r>
            <a:r>
              <a:rPr lang="en-US" altLang="zh-CN" dirty="0" smtClean="0"/>
              <a:t>11-21/1347r3)</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a:t>
            </a:r>
            <a:r>
              <a:rPr lang="en-US" altLang="zh-CN" sz="2400" dirty="0" smtClean="0">
                <a:sym typeface="+mn-ea"/>
              </a:rPr>
              <a:t>CID# 2114 </a:t>
            </a:r>
            <a:r>
              <a:rPr lang="en-US" altLang="zh-CN" sz="2400" dirty="0" smtClean="0"/>
              <a:t>and </a:t>
            </a:r>
            <a:r>
              <a:rPr lang="en-US" altLang="zh-CN" sz="2400" dirty="0"/>
              <a:t>proposed </a:t>
            </a:r>
            <a:r>
              <a:rPr lang="en-US" altLang="zh-CN" sz="2400" dirty="0" smtClean="0"/>
              <a:t>modification to IEEE P802.11bd D2.0 as in </a:t>
            </a:r>
            <a:r>
              <a:rPr lang="en-US" altLang="zh-CN" sz="2400" dirty="0" smtClean="0"/>
              <a:t>11-21/1347r3</a:t>
            </a:r>
            <a:r>
              <a:rPr lang="zh-CN" altLang="en-US" sz="2400" dirty="0" smtClean="0">
                <a:sym typeface="+mn-ea"/>
              </a:rPr>
              <a:t>?</a:t>
            </a:r>
            <a:endParaRPr lang="zh-CN" altLang="en-US" sz="2400" dirty="0">
              <a:sym typeface="+mn-ea"/>
            </a:endParaRPr>
          </a:p>
          <a:p>
            <a:pPr lvl="0"/>
            <a:r>
              <a:rPr lang="en-US" altLang="zh-CN" sz="2100" b="0" dirty="0" smtClean="0">
                <a:latin typeface="Calibri" panose="020F0502020204030204" pitchFamily="34" charset="0"/>
                <a:cs typeface="Calibri" panose="020F0502020204030204" pitchFamily="34" charset="0"/>
              </a:rPr>
              <a:t>	</a:t>
            </a: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400864114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#1 </a:t>
            </a:r>
            <a:r>
              <a:rPr lang="en-US" altLang="zh-CN" dirty="0" smtClean="0"/>
              <a:t>(CR, </a:t>
            </a:r>
            <a:r>
              <a:rPr lang="en-US" altLang="zh-CN" dirty="0" smtClean="0"/>
              <a:t>11-21/1465r0)</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14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a:t>
            </a:r>
            <a:r>
              <a:rPr lang="en-US" altLang="zh-CN" sz="2400" dirty="0" smtClean="0"/>
              <a:t>11-21/1465r0</a:t>
            </a:r>
            <a:r>
              <a:rPr lang="zh-CN" altLang="en-US" sz="2400" dirty="0" smtClean="0">
                <a:sym typeface="+mn-ea"/>
              </a:rPr>
              <a:t>?</a:t>
            </a:r>
            <a:endParaRPr lang="zh-CN" altLang="en-US" sz="2400" dirty="0">
              <a:sym typeface="+mn-ea"/>
            </a:endParaRPr>
          </a:p>
          <a:p>
            <a:r>
              <a:rPr lang="en-US" altLang="zh-CN" sz="2100" b="0" dirty="0" smtClean="0">
                <a:latin typeface="Calibri" panose="020F0502020204030204" pitchFamily="34" charset="0"/>
                <a:cs typeface="Calibri" panose="020F0502020204030204" pitchFamily="34" charset="0"/>
              </a:rPr>
              <a:t>	CID</a:t>
            </a:r>
            <a:r>
              <a:rPr lang="en-US" altLang="zh-CN" sz="2100" b="0" dirty="0">
                <a:latin typeface="Calibri" panose="020F0502020204030204" pitchFamily="34" charset="0"/>
                <a:cs typeface="Calibri" panose="020F0502020204030204" pitchFamily="34" charset="0"/>
              </a:rPr>
              <a:t># </a:t>
            </a:r>
            <a:r>
              <a:rPr lang="en-GB" altLang="zh-CN" sz="2100" b="0" dirty="0">
                <a:latin typeface="Calibri" panose="020F0502020204030204" pitchFamily="34" charset="0"/>
                <a:cs typeface="Calibri" panose="020F0502020204030204" pitchFamily="34" charset="0"/>
              </a:rPr>
              <a:t>2186, 2095, 2096, 2097, 2099, 2100, 2101, 2041, 2192, </a:t>
            </a:r>
            <a:r>
              <a:rPr lang="en-GB" altLang="zh-CN" sz="2100" b="0" dirty="0" smtClean="0">
                <a:latin typeface="Calibri" panose="020F0502020204030204" pitchFamily="34" charset="0"/>
                <a:cs typeface="Calibri" panose="020F0502020204030204" pitchFamily="34" charset="0"/>
              </a:rPr>
              <a:t>2102, 2042</a:t>
            </a:r>
            <a:r>
              <a:rPr lang="en-GB" altLang="zh-CN" sz="2100" b="0" dirty="0">
                <a:latin typeface="Calibri" panose="020F0502020204030204" pitchFamily="34" charset="0"/>
                <a:cs typeface="Calibri" panose="020F0502020204030204" pitchFamily="34" charset="0"/>
              </a:rPr>
              <a:t>, 2103, 2193, and 2104</a:t>
            </a:r>
            <a:endParaRPr lang="zh-CN" altLang="zh-CN" sz="2100" b="0" dirty="0">
              <a:latin typeface="Calibri" panose="020F0502020204030204" pitchFamily="34" charset="0"/>
              <a:cs typeface="Calibri" panose="020F0502020204030204" pitchFamily="34" charset="0"/>
            </a:endParaRPr>
          </a:p>
          <a:p>
            <a:pPr marL="342900" lvl="1" indent="0"/>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153165737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#1 </a:t>
            </a:r>
            <a:r>
              <a:rPr lang="en-US" altLang="zh-CN" dirty="0" smtClean="0"/>
              <a:t>(CR, </a:t>
            </a:r>
            <a:r>
              <a:rPr lang="en-US" altLang="zh-CN" dirty="0" smtClean="0"/>
              <a:t>11-21/1466r0)</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a:t>
            </a:r>
            <a:r>
              <a:rPr lang="en-US" altLang="zh-CN" sz="2400" dirty="0" smtClean="0">
                <a:sym typeface="+mn-ea"/>
              </a:rPr>
              <a:t>CID# 2108</a:t>
            </a:r>
            <a:r>
              <a:rPr lang="en-US" altLang="zh-CN" sz="2400" dirty="0" smtClean="0">
                <a:sym typeface="+mn-ea"/>
              </a:rPr>
              <a:t> </a:t>
            </a:r>
            <a:r>
              <a:rPr lang="en-US" altLang="zh-CN" sz="2400" dirty="0" smtClean="0"/>
              <a:t>and </a:t>
            </a:r>
            <a:r>
              <a:rPr lang="en-US" altLang="zh-CN" sz="2400" dirty="0"/>
              <a:t>proposed </a:t>
            </a:r>
            <a:r>
              <a:rPr lang="en-US" altLang="zh-CN" sz="2400" dirty="0" smtClean="0"/>
              <a:t>modification to IEEE P802.11bd D2.0 as in </a:t>
            </a:r>
            <a:r>
              <a:rPr lang="en-US" altLang="zh-CN" sz="2400" dirty="0" smtClean="0"/>
              <a:t>11-21/1466r0</a:t>
            </a:r>
            <a:r>
              <a:rPr lang="zh-CN" altLang="en-US" sz="2400" dirty="0" smtClean="0">
                <a:sym typeface="+mn-ea"/>
              </a:rPr>
              <a:t>?</a:t>
            </a:r>
            <a:endParaRPr lang="zh-CN" altLang="en-US" sz="2400" dirty="0">
              <a:sym typeface="+mn-ea"/>
            </a:endParaRPr>
          </a:p>
          <a:p>
            <a:pPr lvl="1"/>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37433035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#1 </a:t>
            </a:r>
            <a:r>
              <a:rPr lang="en-US" altLang="zh-CN" dirty="0" smtClean="0"/>
              <a:t>(CR, </a:t>
            </a:r>
            <a:r>
              <a:rPr lang="en-US" altLang="zh-CN" dirty="0" smtClean="0"/>
              <a:t>11-21/1467r2)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a:t>
            </a:r>
            <a:r>
              <a:rPr lang="en-US" altLang="zh-CN" sz="2400" dirty="0" smtClean="0"/>
              <a:t>11-21/1467r2</a:t>
            </a:r>
            <a:r>
              <a:rPr lang="zh-CN" altLang="en-US" sz="2400" dirty="0" smtClean="0">
                <a:sym typeface="+mn-ea"/>
              </a:rPr>
              <a:t>?</a:t>
            </a:r>
            <a:endParaRPr lang="zh-CN" altLang="en-US" sz="2400" dirty="0">
              <a:sym typeface="+mn-ea"/>
            </a:endParaRPr>
          </a:p>
          <a:p>
            <a:pPr lvl="0"/>
            <a:r>
              <a:rPr lang="en-US" altLang="zh-CN" sz="2100" b="0" dirty="0" smtClean="0">
                <a:latin typeface="Calibri" panose="020F0502020204030204" pitchFamily="34" charset="0"/>
                <a:cs typeface="Calibri" panose="020F0502020204030204" pitchFamily="34" charset="0"/>
              </a:rPr>
              <a:t>	CID</a:t>
            </a:r>
            <a:r>
              <a:rPr lang="en-US" altLang="zh-CN" sz="2100" b="0" dirty="0">
                <a:latin typeface="Calibri" panose="020F0502020204030204" pitchFamily="34" charset="0"/>
                <a:cs typeface="Calibri" panose="020F0502020204030204" pitchFamily="34" charset="0"/>
              </a:rPr>
              <a:t># </a:t>
            </a:r>
            <a:r>
              <a:rPr lang="en-GB" altLang="zh-CN" sz="2100" b="0" dirty="0" smtClean="0">
                <a:latin typeface="Calibri" panose="020F0502020204030204" pitchFamily="34" charset="0"/>
                <a:cs typeface="Calibri" panose="020F0502020204030204" pitchFamily="34" charset="0"/>
              </a:rPr>
              <a:t>2091 and 2224</a:t>
            </a:r>
            <a:endParaRPr lang="zh-CN" altLang="zh-CN" sz="2100" b="0" dirty="0">
              <a:latin typeface="Calibri" panose="020F0502020204030204" pitchFamily="34" charset="0"/>
              <a:cs typeface="Calibri" panose="020F0502020204030204" pitchFamily="34" charset="0"/>
            </a:endParaRPr>
          </a:p>
          <a:p>
            <a:pPr lvl="1"/>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114185409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 </a:t>
            </a:r>
            <a:r>
              <a:rPr lang="en-US" altLang="zh-CN" sz="3200" dirty="0" smtClean="0">
                <a:solidFill>
                  <a:srgbClr val="0000FF"/>
                </a:solidFill>
                <a:latin typeface="Arial Black" panose="020B0A04020102020204" pitchFamily="34" charset="0"/>
              </a:rPr>
              <a:t>Sep </a:t>
            </a:r>
            <a:r>
              <a:rPr lang="en-US" altLang="zh-CN" sz="3200" dirty="0">
                <a:solidFill>
                  <a:srgbClr val="0000FF"/>
                </a:solidFill>
                <a:latin typeface="Arial Black" panose="020B0A04020102020204" pitchFamily="34" charset="0"/>
              </a:rPr>
              <a:t>2021 Interim</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44</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16</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a:latin typeface="Arial" panose="020B0604020202020204" pitchFamily="34" charset="0"/>
              </a:rPr>
              <a:t>Yujin</a:t>
            </a:r>
            <a:r>
              <a:rPr lang="en-US" altLang="en-US" sz="2000" kern="0" dirty="0">
                <a:latin typeface="Arial" panose="020B0604020202020204" pitchFamily="34" charset="0"/>
              </a:rPr>
              <a:t> Noh (</a:t>
            </a:r>
            <a:r>
              <a:rPr lang="en-US" altLang="en-US" sz="2000" kern="0" dirty="0" err="1">
                <a:latin typeface="Arial" panose="020B0604020202020204" pitchFamily="34" charset="0"/>
              </a:rPr>
              <a:t>Senscomm</a:t>
            </a:r>
            <a:r>
              <a:rPr lang="en-US" altLang="en-US" sz="2000" kern="0" dirty="0">
                <a:latin typeface="Arial" panose="020B0604020202020204" pitchFamily="34" charset="0"/>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48908893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45</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929640" y="606425"/>
            <a:ext cx="103505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Registration for the </a:t>
            </a:r>
            <a:r>
              <a:rPr lang="en-US" altLang="en-US" sz="3200" b="1" dirty="0" smtClean="0">
                <a:solidFill>
                  <a:schemeClr val="tx2"/>
                </a:solidFill>
                <a:latin typeface="Times New Roman" panose="02020603050405020304" pitchFamily="18" charset="0"/>
              </a:rPr>
              <a:t>Sep </a:t>
            </a:r>
            <a:r>
              <a:rPr lang="en-US" altLang="en-US" sz="3200" b="1" dirty="0">
                <a:solidFill>
                  <a:schemeClr val="tx2"/>
                </a:solidFill>
                <a:latin typeface="Times New Roman" panose="02020603050405020304" pitchFamily="18" charset="0"/>
              </a:rPr>
              <a:t>802 Electronic </a:t>
            </a:r>
            <a:r>
              <a:rPr lang="en-US" altLang="en-US" sz="3200" b="1" dirty="0" smtClean="0">
                <a:solidFill>
                  <a:schemeClr val="tx2"/>
                </a:solidFill>
                <a:latin typeface="Times New Roman" panose="02020603050405020304" pitchFamily="18" charset="0"/>
              </a:rPr>
              <a:t>Interim </a:t>
            </a:r>
            <a:r>
              <a:rPr lang="en-US" altLang="en-US" sz="3200" b="1" dirty="0">
                <a:solidFill>
                  <a:schemeClr val="tx2"/>
                </a:solidFill>
                <a:latin typeface="Times New Roman" panose="02020603050405020304" pitchFamily="18" charset="0"/>
              </a:rPr>
              <a:t>Sessions</a:t>
            </a: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 typeface="Arial" panose="020B0604020202020204" pitchFamily="34" charset="0"/>
              <a:buChar char="•"/>
            </a:pPr>
            <a:r>
              <a:rPr lang="en-US" dirty="0">
                <a:sym typeface="+mn-ea"/>
              </a:rPr>
              <a:t>This meeting is part of the </a:t>
            </a:r>
            <a:r>
              <a:rPr lang="en-US" dirty="0" smtClean="0">
                <a:sym typeface="+mn-ea"/>
              </a:rPr>
              <a:t>September </a:t>
            </a:r>
            <a:r>
              <a:rPr lang="en-US" dirty="0">
                <a:sym typeface="+mn-ea"/>
              </a:rPr>
              <a:t>802 </a:t>
            </a:r>
            <a:r>
              <a:rPr lang="en-US" dirty="0" smtClean="0">
                <a:sym typeface="+mn-ea"/>
              </a:rPr>
              <a:t>interim </a:t>
            </a:r>
            <a:r>
              <a:rPr lang="en-US" dirty="0">
                <a:sym typeface="+mn-ea"/>
              </a:rPr>
              <a:t>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You must pay the registration fee in order to attend</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If you have not already done so, you can register </a:t>
            </a:r>
            <a:r>
              <a:rPr lang="en-US" dirty="0">
                <a:sym typeface="+mn-ea"/>
                <a:hlinkClick r:id="rId2"/>
              </a:rPr>
              <a:t>here</a:t>
            </a:r>
            <a:r>
              <a:rPr lang="en-US" dirty="0">
                <a:sym typeface="+mn-ea"/>
              </a:rPr>
              <a:t> or follow the registration link for this session here </a:t>
            </a:r>
            <a:r>
              <a:rPr lang="en-US" dirty="0">
                <a:sym typeface="+mn-ea"/>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If you do not intend to register for this session you must leave this meeting and, if you have logged attendance on IMAT, email the 802.11 chair or vice chairs to have your attendance cancelled</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13230892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buFontTx/>
              <a:buChar char="•"/>
              <a:defRPr/>
            </a:pPr>
            <a:r>
              <a:rPr lang="en-US" altLang="zh-CN" b="1" dirty="0" smtClean="0"/>
              <a:t>SPs (TBD</a:t>
            </a:r>
            <a:r>
              <a:rPr lang="en-US" altLang="zh-CN" sz="2100" b="1" dirty="0" smtClean="0"/>
              <a:t>)</a:t>
            </a:r>
            <a:endParaRPr lang="en-US" altLang="zh-CN" sz="2100" b="1" dirty="0"/>
          </a:p>
          <a:p>
            <a:pPr marL="800100" lvl="1" indent="-342900" eaLnBrk="0" hangingPunct="0">
              <a:buFontTx/>
              <a:buChar char="•"/>
              <a:defRPr/>
            </a:pPr>
            <a:r>
              <a:rPr lang="en-US" altLang="zh-CN" b="1" dirty="0" smtClean="0"/>
              <a:t>Continue submissions in submission list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Sep 17</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45422747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 </a:t>
            </a:r>
            <a:r>
              <a:rPr lang="en-US" altLang="zh-CN" sz="3200" dirty="0" smtClean="0">
                <a:solidFill>
                  <a:srgbClr val="0000FF"/>
                </a:solidFill>
                <a:latin typeface="Arial Black" panose="020B0A04020102020204" pitchFamily="34" charset="0"/>
              </a:rPr>
              <a:t>Sep </a:t>
            </a:r>
            <a:r>
              <a:rPr lang="en-US" altLang="zh-CN" sz="3200" dirty="0">
                <a:solidFill>
                  <a:srgbClr val="0000FF"/>
                </a:solidFill>
                <a:latin typeface="Arial Black" panose="020B0A04020102020204" pitchFamily="34" charset="0"/>
              </a:rPr>
              <a:t>2021 Interim</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47</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17</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a:latin typeface="Arial" panose="020B0604020202020204" pitchFamily="34" charset="0"/>
              </a:rPr>
              <a:t>Yujin</a:t>
            </a:r>
            <a:r>
              <a:rPr lang="en-US" altLang="en-US" sz="2000" kern="0" dirty="0">
                <a:latin typeface="Arial" panose="020B0604020202020204" pitchFamily="34" charset="0"/>
              </a:rPr>
              <a:t> Noh (</a:t>
            </a:r>
            <a:r>
              <a:rPr lang="en-US" altLang="en-US" sz="2000" kern="0" dirty="0" err="1">
                <a:latin typeface="Arial" panose="020B0604020202020204" pitchFamily="34" charset="0"/>
              </a:rPr>
              <a:t>Senscomm</a:t>
            </a:r>
            <a:r>
              <a:rPr lang="en-US" altLang="en-US" sz="2000" kern="0" dirty="0">
                <a:latin typeface="Arial" panose="020B0604020202020204" pitchFamily="34" charset="0"/>
              </a:rPr>
              <a:t>)</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2416655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48</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929640" y="606425"/>
            <a:ext cx="103505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Registration for the </a:t>
            </a:r>
            <a:r>
              <a:rPr lang="en-US" altLang="en-US" sz="3200" b="1" dirty="0" smtClean="0">
                <a:solidFill>
                  <a:schemeClr val="tx2"/>
                </a:solidFill>
                <a:latin typeface="Times New Roman" panose="02020603050405020304" pitchFamily="18" charset="0"/>
              </a:rPr>
              <a:t>Sep </a:t>
            </a:r>
            <a:r>
              <a:rPr lang="en-US" altLang="en-US" sz="3200" b="1" dirty="0">
                <a:solidFill>
                  <a:schemeClr val="tx2"/>
                </a:solidFill>
                <a:latin typeface="Times New Roman" panose="02020603050405020304" pitchFamily="18" charset="0"/>
              </a:rPr>
              <a:t>802 Electronic </a:t>
            </a:r>
            <a:r>
              <a:rPr lang="en-US" altLang="en-US" sz="3200" b="1" dirty="0" smtClean="0">
                <a:solidFill>
                  <a:schemeClr val="tx2"/>
                </a:solidFill>
                <a:latin typeface="Times New Roman" panose="02020603050405020304" pitchFamily="18" charset="0"/>
              </a:rPr>
              <a:t>Interim </a:t>
            </a:r>
            <a:r>
              <a:rPr lang="en-US" altLang="en-US" sz="3200" b="1" dirty="0">
                <a:solidFill>
                  <a:schemeClr val="tx2"/>
                </a:solidFill>
                <a:latin typeface="Times New Roman" panose="02020603050405020304" pitchFamily="18" charset="0"/>
              </a:rPr>
              <a:t>Sessions</a:t>
            </a: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 typeface="Arial" panose="020B0604020202020204" pitchFamily="34" charset="0"/>
              <a:buChar char="•"/>
            </a:pPr>
            <a:r>
              <a:rPr lang="en-US" dirty="0">
                <a:sym typeface="+mn-ea"/>
              </a:rPr>
              <a:t>This meeting is part of the </a:t>
            </a:r>
            <a:r>
              <a:rPr lang="en-US" dirty="0" smtClean="0">
                <a:sym typeface="+mn-ea"/>
              </a:rPr>
              <a:t>September </a:t>
            </a:r>
            <a:r>
              <a:rPr lang="en-US" dirty="0">
                <a:sym typeface="+mn-ea"/>
              </a:rPr>
              <a:t>802 </a:t>
            </a:r>
            <a:r>
              <a:rPr lang="en-US" dirty="0" smtClean="0">
                <a:sym typeface="+mn-ea"/>
              </a:rPr>
              <a:t>interim </a:t>
            </a:r>
            <a:r>
              <a:rPr lang="en-US" dirty="0">
                <a:sym typeface="+mn-ea"/>
              </a:rPr>
              <a:t>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You must pay the registration fee in order to attend</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If you have not already done so, you can register </a:t>
            </a:r>
            <a:r>
              <a:rPr lang="en-US" dirty="0">
                <a:sym typeface="+mn-ea"/>
                <a:hlinkClick r:id="rId2"/>
              </a:rPr>
              <a:t>here</a:t>
            </a:r>
            <a:r>
              <a:rPr lang="en-US" dirty="0">
                <a:sym typeface="+mn-ea"/>
              </a:rPr>
              <a:t> or follow the registration link for this session here </a:t>
            </a:r>
            <a:r>
              <a:rPr lang="en-US" dirty="0">
                <a:sym typeface="+mn-ea"/>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If you do not intend to register for this session you must leave this meeting and, if you have logged attendance on IMAT, email the 802.11 chair or vice chairs to have your attendance cancelled</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83593168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49</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lvl="0" algn="just" eaLnBrk="0" hangingPunct="0">
              <a:defRPr/>
            </a:pPr>
            <a:r>
              <a:rPr lang="en-GB" altLang="en-US" dirty="0"/>
              <a:t>Present</a:t>
            </a:r>
            <a:r>
              <a:rPr lang="en-US" altLang="en-GB" dirty="0" err="1"/>
              <a:t>ations</a:t>
            </a:r>
            <a:r>
              <a:rPr lang="en-US" altLang="en-GB" dirty="0"/>
              <a:t> and </a:t>
            </a:r>
            <a:r>
              <a:rPr lang="en-US" altLang="en-GB" dirty="0" smtClean="0"/>
              <a:t>discussion</a:t>
            </a:r>
            <a:endParaRPr lang="en-US" altLang="en-GB" dirty="0"/>
          </a:p>
          <a:p>
            <a:pPr marL="800100" lvl="1" indent="-342900" eaLnBrk="0" hangingPunct="0">
              <a:buFontTx/>
              <a:buChar char="•"/>
              <a:defRPr/>
            </a:pPr>
            <a:r>
              <a:rPr lang="en-US" altLang="zh-CN" b="1" dirty="0" smtClean="0"/>
              <a:t>SPs (TBD)</a:t>
            </a:r>
            <a:endParaRPr lang="en-US" altLang="zh-CN" b="1" dirty="0"/>
          </a:p>
          <a:p>
            <a:pPr marL="800100" lvl="1" indent="-342900" eaLnBrk="0" hangingPunct="0">
              <a:buFontTx/>
              <a:buChar char="•"/>
              <a:defRPr/>
            </a:pPr>
            <a:r>
              <a:rPr lang="en-US" altLang="zh-CN" b="1" dirty="0" smtClean="0"/>
              <a:t>Continue </a:t>
            </a:r>
            <a:r>
              <a:rPr lang="en-US" altLang="zh-CN" b="1" dirty="0"/>
              <a:t>submissions in submission list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CR motions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Revisit Timeline</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Future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plan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US" altLang="zh-CN"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0850147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#1 (approval of Comment Resolutions)</a:t>
            </a:r>
            <a:endParaRPr lang="zh-CN" altLang="en-US" dirty="0"/>
          </a:p>
        </p:txBody>
      </p:sp>
      <p:sp>
        <p:nvSpPr>
          <p:cNvPr id="3" name="内容占位符 2"/>
          <p:cNvSpPr>
            <a:spLocks noGrp="1"/>
          </p:cNvSpPr>
          <p:nvPr>
            <p:ph idx="1"/>
          </p:nvPr>
        </p:nvSpPr>
        <p:spPr>
          <a:xfrm>
            <a:off x="914400" y="1524050"/>
            <a:ext cx="10361613" cy="5029068"/>
          </a:xfrm>
        </p:spPr>
        <p:txBody>
          <a:bodyPr>
            <a:normAutofit/>
          </a:bodyPr>
          <a:lstStyle/>
          <a:p>
            <a:r>
              <a:rPr lang="en-US" altLang="zh-CN" sz="2400" dirty="0" smtClean="0">
                <a:sym typeface="+mn-ea"/>
              </a:rPr>
              <a:t>Move to approve the comment resolutions as in following CR documents:</a:t>
            </a:r>
            <a:endParaRPr lang="zh-CN" altLang="en-US" sz="2400" dirty="0">
              <a:sym typeface="+mn-ea"/>
            </a:endParaRPr>
          </a:p>
          <a:p>
            <a:pPr marL="385445" indent="-342900">
              <a:lnSpc>
                <a:spcPct val="120000"/>
              </a:lnSpc>
              <a:spcBef>
                <a:spcPts val="0"/>
              </a:spcBef>
              <a:buFontTx/>
              <a:buChar char="-"/>
            </a:pPr>
            <a:r>
              <a:rPr lang="en-US" altLang="zh-CN" sz="2400" b="0" dirty="0" smtClean="0">
                <a:latin typeface="Calibri" panose="020F0502020204030204" pitchFamily="34" charset="0"/>
                <a:cs typeface="Calibri" panose="020F0502020204030204" pitchFamily="34" charset="0"/>
              </a:rPr>
              <a:t>Resolutions of x CIDs (</a:t>
            </a:r>
            <a:r>
              <a:rPr lang="en-US" altLang="zh-CN" sz="2400" b="0" dirty="0" err="1" smtClean="0">
                <a:latin typeface="Calibri" panose="020F0502020204030204" pitchFamily="34" charset="0"/>
                <a:cs typeface="Calibri" panose="020F0502020204030204" pitchFamily="34" charset="0"/>
              </a:rPr>
              <a:t>xxxx</a:t>
            </a:r>
            <a:r>
              <a:rPr lang="en-GB" altLang="zh-CN" sz="2400" b="0" dirty="0" smtClean="0">
                <a:latin typeface="Calibri" panose="020F0502020204030204" pitchFamily="34" charset="0"/>
                <a:cs typeface="Calibri" panose="020F0502020204030204" pitchFamily="34" charset="0"/>
              </a:rPr>
              <a:t>, </a:t>
            </a:r>
            <a:r>
              <a:rPr lang="en-GB" altLang="zh-CN" sz="2400" b="0" dirty="0" err="1" smtClean="0">
                <a:latin typeface="Calibri" panose="020F0502020204030204" pitchFamily="34" charset="0"/>
                <a:cs typeface="Calibri" panose="020F0502020204030204" pitchFamily="34" charset="0"/>
              </a:rPr>
              <a:t>yyyy</a:t>
            </a:r>
            <a:r>
              <a:rPr lang="en-GB" altLang="zh-CN" sz="2400" b="0" dirty="0" smtClean="0">
                <a:latin typeface="Calibri" panose="020F0502020204030204" pitchFamily="34" charset="0"/>
                <a:cs typeface="Calibri" panose="020F0502020204030204" pitchFamily="34" charset="0"/>
              </a:rPr>
              <a:t>, </a:t>
            </a:r>
            <a:r>
              <a:rPr lang="en-GB" altLang="zh-CN" sz="2400" b="0" dirty="0">
                <a:latin typeface="Calibri" panose="020F0502020204030204" pitchFamily="34" charset="0"/>
                <a:cs typeface="Calibri" panose="020F0502020204030204" pitchFamily="34" charset="0"/>
              </a:rPr>
              <a:t>and </a:t>
            </a:r>
            <a:r>
              <a:rPr lang="en-GB" altLang="zh-CN" sz="2400" b="0" dirty="0" smtClean="0">
                <a:latin typeface="Calibri" panose="020F0502020204030204" pitchFamily="34" charset="0"/>
                <a:cs typeface="Calibri" panose="020F0502020204030204" pitchFamily="34" charset="0"/>
              </a:rPr>
              <a:t>zzzz</a:t>
            </a:r>
            <a:r>
              <a:rPr lang="en-US" altLang="zh-CN" sz="2400" b="0" dirty="0" smtClean="0">
                <a:latin typeface="Calibri" panose="020F0502020204030204" pitchFamily="34" charset="0"/>
                <a:cs typeface="Calibri" panose="020F0502020204030204" pitchFamily="34" charset="0"/>
              </a:rPr>
              <a:t>) as in 11-21/xxxxr0</a:t>
            </a:r>
          </a:p>
          <a:p>
            <a:pPr marL="385445" indent="-342900">
              <a:lnSpc>
                <a:spcPct val="120000"/>
              </a:lnSpc>
              <a:spcBef>
                <a:spcPts val="0"/>
              </a:spcBef>
              <a:buFontTx/>
              <a:buChar char="-"/>
            </a:pPr>
            <a:r>
              <a:rPr lang="en-US" altLang="zh-CN" sz="2400" b="0" dirty="0" err="1">
                <a:latin typeface="Calibri" panose="020F0502020204030204" pitchFamily="34" charset="0"/>
                <a:cs typeface="Calibri" panose="020F0502020204030204" pitchFamily="34" charset="0"/>
              </a:rPr>
              <a:t>tbd</a:t>
            </a:r>
            <a:endParaRPr lang="en-US" altLang="zh-CN" sz="2400" b="0" dirty="0">
              <a:latin typeface="Calibri" panose="020F0502020204030204" pitchFamily="34" charset="0"/>
              <a:cs typeface="Calibri" panose="020F0502020204030204" pitchFamily="34" charset="0"/>
            </a:endParaRPr>
          </a:p>
          <a:p>
            <a:pPr marL="42545" indent="0">
              <a:lnSpc>
                <a:spcPct val="120000"/>
              </a:lnSpc>
              <a:spcBef>
                <a:spcPts val="0"/>
              </a:spcBef>
            </a:pPr>
            <a:endParaRPr lang="en-US" altLang="zh-CN" sz="2400" b="1" dirty="0" smtClean="0">
              <a:latin typeface="Calibri" panose="020F0502020204030204" pitchFamily="34" charset="0"/>
              <a:cs typeface="Calibri" panose="020F0502020204030204" pitchFamily="34" charset="0"/>
            </a:endParaRPr>
          </a:p>
          <a:p>
            <a:pPr marL="42545" indent="0">
              <a:lnSpc>
                <a:spcPct val="120000"/>
              </a:lnSpc>
              <a:spcBef>
                <a:spcPts val="0"/>
              </a:spcBef>
            </a:pPr>
            <a:r>
              <a:rPr lang="en-US" altLang="zh-CN" sz="2400" b="1" dirty="0" smtClean="0">
                <a:latin typeface="Calibri" panose="020F0502020204030204" pitchFamily="34" charset="0"/>
                <a:cs typeface="Calibri" panose="020F0502020204030204" pitchFamily="34" charset="0"/>
              </a:rPr>
              <a:t>Moved: </a:t>
            </a:r>
            <a:r>
              <a:rPr lang="en-US" altLang="zh-CN" sz="2400" b="1" dirty="0" err="1" smtClean="0">
                <a:latin typeface="Calibri" panose="020F0502020204030204" pitchFamily="34" charset="0"/>
                <a:cs typeface="Calibri" panose="020F0502020204030204" pitchFamily="34" charset="0"/>
              </a:rPr>
              <a:t>Bahar</a:t>
            </a:r>
            <a:r>
              <a:rPr lang="en-US" altLang="zh-CN" sz="2400" b="1" dirty="0" smtClean="0">
                <a:latin typeface="Calibri" panose="020F0502020204030204" pitchFamily="34" charset="0"/>
                <a:cs typeface="Calibri" panose="020F0502020204030204" pitchFamily="34" charset="0"/>
              </a:rPr>
              <a:t> </a:t>
            </a:r>
            <a:r>
              <a:rPr lang="en-US" altLang="zh-CN" sz="2400" b="1" dirty="0" err="1" smtClean="0">
                <a:latin typeface="Calibri" panose="020F0502020204030204" pitchFamily="34" charset="0"/>
                <a:cs typeface="Calibri" panose="020F0502020204030204" pitchFamily="34" charset="0"/>
              </a:rPr>
              <a:t>Sadeghi</a:t>
            </a:r>
            <a:r>
              <a:rPr lang="en-US" altLang="zh-CN" sz="2400" b="1" dirty="0" smtClean="0">
                <a:latin typeface="Calibri" panose="020F0502020204030204" pitchFamily="34" charset="0"/>
                <a:cs typeface="Calibri" panose="020F0502020204030204" pitchFamily="34" charset="0"/>
              </a:rPr>
              <a:t>				Seconded:</a:t>
            </a:r>
          </a:p>
          <a:p>
            <a:pPr marL="42545" indent="0">
              <a:lnSpc>
                <a:spcPct val="120000"/>
              </a:lnSpc>
              <a:spcBef>
                <a:spcPts val="0"/>
              </a:spcBef>
            </a:pPr>
            <a:r>
              <a:rPr lang="en-US" altLang="zh-CN" sz="2400" b="1" dirty="0" smtClean="0">
                <a:latin typeface="Calibri" panose="020F0502020204030204" pitchFamily="34" charset="0"/>
                <a:cs typeface="Calibri" panose="020F0502020204030204" pitchFamily="34" charset="0"/>
              </a:rPr>
              <a:t>Result:</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7331264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51</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28</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a:latin typeface="Arial" panose="020B0604020202020204" pitchFamily="34" charset="0"/>
              </a:rPr>
              <a:t>Yujin</a:t>
            </a:r>
            <a:r>
              <a:rPr lang="en-US" altLang="en-US" sz="2000" kern="0" dirty="0">
                <a:latin typeface="Arial" panose="020B0604020202020204" pitchFamily="34" charset="0"/>
              </a:rPr>
              <a:t> Noh (</a:t>
            </a:r>
            <a:r>
              <a:rPr lang="en-US" altLang="en-US" sz="2000" kern="0" dirty="0" err="1">
                <a:latin typeface="Arial" panose="020B0604020202020204" pitchFamily="34" charset="0"/>
              </a:rPr>
              <a:t>Senscomm</a:t>
            </a:r>
            <a:r>
              <a:rPr lang="en-US" altLang="en-US" sz="2000" kern="0" dirty="0">
                <a:latin typeface="Arial" panose="020B0604020202020204" pitchFamily="34" charset="0"/>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04409165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52</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buFontTx/>
              <a:buChar char="•"/>
              <a:defRPr/>
            </a:pPr>
            <a:r>
              <a:rPr lang="en-US" altLang="zh-CN" b="1" dirty="0" err="1" smtClean="0"/>
              <a:t>Tbd</a:t>
            </a:r>
            <a:endParaRPr lang="en-US" altLang="zh-CN" b="1" dirty="0" smtClean="0"/>
          </a:p>
          <a:p>
            <a:pPr algn="just" eaLnBrk="0" hangingPunct="0">
              <a:defRPr/>
            </a:pPr>
            <a:r>
              <a:rPr lang="en-US" altLang="en-GB" dirty="0"/>
              <a:t>Next teleconference on </a:t>
            </a:r>
            <a:r>
              <a:rPr lang="en-US" altLang="en-GB" dirty="0" smtClean="0"/>
              <a:t>?     </a:t>
            </a:r>
            <a:endParaRPr lang="en-US" altLang="en-GB"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573148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 optional to be shown</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21338733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7c6689a7-e099-4b05-bbab-bcc547e00d32}"/>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79283</TotalTime>
  <Words>4156</Words>
  <Application>Microsoft Office PowerPoint</Application>
  <PresentationFormat>宽屏</PresentationFormat>
  <Paragraphs>688</Paragraphs>
  <Slides>52</Slides>
  <Notes>0</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1</vt:i4>
      </vt:variant>
      <vt:variant>
        <vt:lpstr>幻灯片标题</vt:lpstr>
      </vt:variant>
      <vt:variant>
        <vt:i4>52</vt:i4>
      </vt:variant>
    </vt:vector>
  </HeadingPairs>
  <TitlesOfParts>
    <vt:vector size="64" baseType="lpstr">
      <vt:lpstr>Arial Unicode MS</vt:lpstr>
      <vt:lpstr>Monotype Sorts</vt:lpstr>
      <vt:lpstr>MS Gothic</vt:lpstr>
      <vt:lpstr>MS PGothic</vt:lpstr>
      <vt:lpstr>Arial</vt:lpstr>
      <vt:lpstr>Arial Black</vt:lpstr>
      <vt:lpstr>Calibri</vt:lpstr>
      <vt:lpstr>Cambria</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Teleconference Plan for Sep 2021</vt:lpstr>
      <vt:lpstr>TGbd Documents Update</vt:lpstr>
      <vt:lpstr>Current TGbd Timeline</vt:lpstr>
      <vt:lpstr>Submission List</vt:lpstr>
      <vt:lpstr>Submission List</vt:lpstr>
      <vt:lpstr>IEEE 802.11 TGbd Teleconference</vt:lpstr>
      <vt:lpstr>PowerPoint 演示文稿</vt:lpstr>
      <vt:lpstr>SP #2 (CR, 11-21/1411r0)</vt:lpstr>
      <vt:lpstr>SP #1 (CR, 11-21/1389r1)</vt:lpstr>
      <vt:lpstr>SP #3 (CR, 11-21/1412r1)</vt:lpstr>
      <vt:lpstr>SP #4 (CR, 11-21/1415r1)</vt:lpstr>
      <vt:lpstr>SP #5 (CR, 11-21/1404r1)</vt:lpstr>
      <vt:lpstr>IEEE 802.11 TGbd Teleconference During IEEE 802 Sep 2021 Interim</vt:lpstr>
      <vt:lpstr>PowerPoint 演示文稿</vt:lpstr>
      <vt:lpstr>PowerPoint 演示文稿</vt:lpstr>
      <vt:lpstr>Approval of TGbd meeting minutes</vt:lpstr>
      <vt:lpstr>SP #1 (CR, 11-21/1413r2)</vt:lpstr>
      <vt:lpstr>SP #2 (CR, 11-21/1414r2)</vt:lpstr>
      <vt:lpstr>SP #3 (CR, 11-21/1405r1)</vt:lpstr>
      <vt:lpstr>SP #4 (CR, 11-21/1406r0)</vt:lpstr>
      <vt:lpstr>SP #5 (CR, 11-21/1412r3)</vt:lpstr>
      <vt:lpstr>IEEE 802.11 TGbd Teleconference During IEEE 802 Sep 2021 Interim</vt:lpstr>
      <vt:lpstr>PowerPoint 演示文稿</vt:lpstr>
      <vt:lpstr>PowerPoint 演示文稿</vt:lpstr>
      <vt:lpstr>SP #1 (CR, 11-21/1374r1)</vt:lpstr>
      <vt:lpstr>SP #2 (CR, 11-21/1347r3)</vt:lpstr>
      <vt:lpstr>SP #1 (CR, 11-21/1465r0)</vt:lpstr>
      <vt:lpstr>SP #1 (CR, 11-21/1466r0)</vt:lpstr>
      <vt:lpstr>SP #1 (CR, 11-21/1467r2)</vt:lpstr>
      <vt:lpstr>IEEE 802.11 TGbd Teleconference During IEEE 802 Sep 2021 Interim</vt:lpstr>
      <vt:lpstr>PowerPoint 演示文稿</vt:lpstr>
      <vt:lpstr>PowerPoint 演示文稿</vt:lpstr>
      <vt:lpstr>IEEE 802.11 TGbd Teleconference During IEEE 802 Sep 2021 Interim</vt:lpstr>
      <vt:lpstr>PowerPoint 演示文稿</vt:lpstr>
      <vt:lpstr>PowerPoint 演示文稿</vt:lpstr>
      <vt:lpstr>Motion #1 (approval of Comment Resolutions)</vt:lpstr>
      <vt:lpstr>IEEE 802.11 TGbd Teleconference</vt:lpstr>
      <vt:lpstr>PowerPoint 演示文稿</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5081</cp:revision>
  <cp:lastPrinted>2014-11-04T15:04:00Z</cp:lastPrinted>
  <dcterms:created xsi:type="dcterms:W3CDTF">2007-04-17T18:10:00Z</dcterms:created>
  <dcterms:modified xsi:type="dcterms:W3CDTF">2021-09-14T15:15:39Z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