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handoutMasterIdLst>
    <p:handoutMasterId r:id="rId45"/>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48" r:id="rId19"/>
    <p:sldId id="1142" r:id="rId20"/>
    <p:sldId id="1143" r:id="rId21"/>
    <p:sldId id="1151" r:id="rId22"/>
    <p:sldId id="1150" r:id="rId23"/>
    <p:sldId id="1149" r:id="rId24"/>
    <p:sldId id="1152" r:id="rId25"/>
    <p:sldId id="1153" r:id="rId26"/>
    <p:sldId id="1040" r:id="rId27"/>
    <p:sldId id="1144" r:id="rId28"/>
    <p:sldId id="1099" r:id="rId29"/>
    <p:sldId id="1113" r:id="rId30"/>
    <p:sldId id="1154" r:id="rId31"/>
    <p:sldId id="1100" r:id="rId32"/>
    <p:sldId id="1145" r:id="rId33"/>
    <p:sldId id="1102" r:id="rId34"/>
    <p:sldId id="1137" r:id="rId35"/>
    <p:sldId id="1146" r:id="rId36"/>
    <p:sldId id="1103" r:id="rId37"/>
    <p:sldId id="1138" r:id="rId38"/>
    <p:sldId id="1147" r:id="rId39"/>
    <p:sldId id="1106" r:id="rId40"/>
    <p:sldId id="1126" r:id="rId41"/>
    <p:sldId id="1140" r:id="rId42"/>
    <p:sldId id="1141" r:id="rId4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dirty="0" smtClean="0"/>
              <a:t>Sep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28"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Sep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Sep 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ET; </a:t>
            </a:r>
            <a:r>
              <a:rPr lang="en-US" altLang="zh-CN" sz="2400" dirty="0" err="1" smtClean="0">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14</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a:t>
            </a:r>
            <a:r>
              <a:rPr lang="en-US" altLang="zh-CN" sz="2400" dirty="0" smtClean="0">
                <a:solidFill>
                  <a:srgbClr val="00B050"/>
                </a:solidFill>
                <a:cs typeface="+mn-ea"/>
                <a:sym typeface="+mn-ea"/>
              </a:rPr>
              <a:t>(Interim week)</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28</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1875639227"/>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11-21/1303r4, </a:t>
                      </a:r>
                      <a:r>
                        <a:rPr lang="en-US" altLang="zh-CN" sz="1200" dirty="0" smtClean="0">
                          <a:solidFill>
                            <a:srgbClr val="0070C0"/>
                          </a:solidFill>
                        </a:rPr>
                        <a:t>11-21/1326r2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11-19/2045r11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11-21/1296r1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smtClean="0">
                <a:solidFill>
                  <a:schemeClr val="tx1"/>
                </a:solidFill>
                <a:cs typeface="+mn-ea"/>
                <a:sym typeface="Wingdings" panose="05000000000000000000" pitchFamily="2" charset="2"/>
              </a:rPr>
              <a:t>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11-21/1390r0,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11-21/1391r0,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example of NGV-LTF, Stephan Sand (DLR)</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11-21-1412-00-00bd--D2.0 comment resolution subclause 31.6</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11-21-1413-0</a:t>
            </a:r>
            <a:r>
              <a:rPr lang="en-US" altLang="zh-CN" sz="1600" dirty="0" smtClean="0">
                <a:solidFill>
                  <a:srgbClr val="FFC000"/>
                </a:solidFill>
                <a:latin typeface="Calibri" panose="020F0502020204030204" pitchFamily="34" charset="0"/>
                <a:cs typeface="Calibri" panose="020F0502020204030204" pitchFamily="34" charset="0"/>
              </a:rPr>
              <a:t>2</a:t>
            </a:r>
            <a:r>
              <a:rPr lang="zh-CN" altLang="zh-CN" sz="1600" dirty="0" smtClean="0">
                <a:solidFill>
                  <a:srgbClr val="FFC000"/>
                </a:solidFill>
                <a:latin typeface="Calibri" panose="020F0502020204030204" pitchFamily="34" charset="0"/>
                <a:cs typeface="Calibri" panose="020F0502020204030204" pitchFamily="34" charset="0"/>
              </a:rPr>
              <a:t>-00bd-</a:t>
            </a:r>
            <a:r>
              <a:rPr lang="zh-CN" altLang="zh-CN" sz="1600" dirty="0">
                <a:solidFill>
                  <a:srgbClr val="FFC000"/>
                </a:solidFill>
                <a:latin typeface="Calibri" panose="020F0502020204030204" pitchFamily="34" charset="0"/>
                <a:cs typeface="Calibri" panose="020F0502020204030204" pitchFamily="34" charset="0"/>
              </a:rPr>
              <a:t>-D2.0 comment resolution subclause 10</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11-21-1414-0</a:t>
            </a:r>
            <a:r>
              <a:rPr lang="en-US" altLang="zh-CN" sz="1600" dirty="0" smtClean="0">
                <a:solidFill>
                  <a:srgbClr val="FFC000"/>
                </a:solidFill>
                <a:latin typeface="Calibri" panose="020F0502020204030204" pitchFamily="34" charset="0"/>
                <a:cs typeface="Calibri" panose="020F0502020204030204" pitchFamily="34" charset="0"/>
              </a:rPr>
              <a:t>1</a:t>
            </a:r>
            <a:r>
              <a:rPr lang="zh-CN" altLang="zh-CN" sz="1600" dirty="0" smtClean="0">
                <a:solidFill>
                  <a:srgbClr val="FFC000"/>
                </a:solidFill>
                <a:latin typeface="Calibri" panose="020F0502020204030204" pitchFamily="34" charset="0"/>
                <a:cs typeface="Calibri" panose="020F0502020204030204" pitchFamily="34" charset="0"/>
              </a:rPr>
              <a:t>-00bd-</a:t>
            </a:r>
            <a:r>
              <a:rPr lang="zh-CN" altLang="zh-CN" sz="1600" dirty="0">
                <a:solidFill>
                  <a:srgbClr val="FFC000"/>
                </a:solidFill>
                <a:latin typeface="Calibri" panose="020F0502020204030204" pitchFamily="34" charset="0"/>
                <a:cs typeface="Calibri" panose="020F0502020204030204" pitchFamily="34" charset="0"/>
              </a:rPr>
              <a:t>-D2.0 comment resolution subclause 5.2.3</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a:t>
            </a:r>
            <a:r>
              <a:rPr lang="en-US" altLang="zh-CN" sz="160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a:t>
            </a:r>
            <a:r>
              <a:rPr lang="en-US" altLang="zh-CN" sz="1600"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a:t>
            </a:r>
            <a:r>
              <a:rPr lang="en-US" altLang="zh-CN" sz="1600"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3329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11-21/1389r1, LB254 comment resolution clause 32.3.15, Stephan Sand (DLR)</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11-21-1415-0</a:t>
            </a:r>
            <a:r>
              <a:rPr lang="en-US" altLang="zh-CN" sz="2400" dirty="0" smtClean="0">
                <a:solidFill>
                  <a:srgbClr val="00B050"/>
                </a:solidFill>
                <a:latin typeface="Calibri" panose="020F0502020204030204" pitchFamily="34" charset="0"/>
                <a:cs typeface="Calibri" panose="020F0502020204030204" pitchFamily="34" charset="0"/>
              </a:rPr>
              <a:t>0</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(defer CID 2141, 2251)</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smtClean="0">
                <a:solidFill>
                  <a:srgbClr val="00B050"/>
                </a:solidFill>
                <a:latin typeface="Calibri" panose="020F0502020204030204" pitchFamily="34" charset="0"/>
                <a:cs typeface="Calibri" panose="020F0502020204030204" pitchFamily="34" charset="0"/>
              </a:rPr>
              <a:t>404r1, </a:t>
            </a:r>
            <a:r>
              <a:rPr lang="en-US" altLang="zh-CN" sz="2400" dirty="0">
                <a:solidFill>
                  <a:srgbClr val="00B050"/>
                </a:solidFill>
                <a:latin typeface="Calibri" panose="020F0502020204030204" pitchFamily="34" charset="0"/>
                <a:cs typeface="Calibri" panose="020F0502020204030204" pitchFamily="34" charset="0"/>
              </a:rPr>
              <a:t>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11-21-1413-00-00bd-</a:t>
            </a:r>
            <a:r>
              <a:rPr lang="zh-CN" altLang="zh-CN" dirty="0">
                <a:solidFill>
                  <a:srgbClr val="FFC000"/>
                </a:solidFill>
                <a:latin typeface="Calibri" panose="020F0502020204030204" pitchFamily="34" charset="0"/>
                <a:cs typeface="Calibri" panose="020F0502020204030204" pitchFamily="34" charset="0"/>
              </a:rPr>
              <a:t>-D2.0 comment resolution subclause 10</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11-21-1414-00-00bd--D2.0 comment resolution subclause 5.2.3</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a:solidFill>
                  <a:srgbClr val="FFC000"/>
                </a:solidFill>
                <a:latin typeface="Calibri" panose="020F0502020204030204" pitchFamily="34" charset="0"/>
                <a:cs typeface="Calibri" panose="020F0502020204030204" pitchFamily="34" charset="0"/>
              </a:rPr>
              <a:t>)</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11-21-1412-0</a:t>
            </a:r>
            <a:r>
              <a:rPr lang="en-US" altLang="zh-CN" dirty="0" smtClean="0">
                <a:solidFill>
                  <a:srgbClr val="FFC000"/>
                </a:solidFill>
                <a:latin typeface="Calibri" panose="020F0502020204030204" pitchFamily="34" charset="0"/>
                <a:cs typeface="Calibri" panose="020F0502020204030204" pitchFamily="34" charset="0"/>
              </a:rPr>
              <a:t>2</a:t>
            </a:r>
            <a:r>
              <a:rPr lang="zh-CN" altLang="zh-CN" dirty="0" smtClean="0">
                <a:solidFill>
                  <a:srgbClr val="FFC000"/>
                </a:solidFill>
                <a:latin typeface="Calibri" panose="020F0502020204030204" pitchFamily="34" charset="0"/>
                <a:cs typeface="Calibri" panose="020F0502020204030204" pitchFamily="34" charset="0"/>
              </a:rPr>
              <a:t>-00bd-</a:t>
            </a:r>
            <a:r>
              <a:rPr lang="zh-CN" altLang="zh-CN" dirty="0">
                <a:solidFill>
                  <a:srgbClr val="FFC000"/>
                </a:solidFill>
                <a:latin typeface="Calibri" panose="020F0502020204030204" pitchFamily="34" charset="0"/>
                <a:cs typeface="Calibri" panose="020F0502020204030204" pitchFamily="34" charset="0"/>
              </a:rPr>
              <a:t>-D2.0 comment resolution subclause 31.6</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r>
              <a:rPr lang="en-US" altLang="zh-CN" dirty="0" smtClean="0">
                <a:solidFill>
                  <a:srgbClr val="FFC000"/>
                </a:solidFill>
                <a:latin typeface="Calibri" panose="020F0502020204030204" pitchFamily="34" charset="0"/>
                <a:cs typeface="Calibri" panose="020F0502020204030204" pitchFamily="34" charset="0"/>
              </a:rPr>
              <a:t>(CID 2215)</a:t>
            </a: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11-21/1389r1)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D2.0 as in 11-21/1389r1, proposed modification to Figure 32-18 as in 11-21/1390r1 </a:t>
            </a:r>
            <a:r>
              <a:rPr lang="en-US" altLang="zh-CN" sz="2400" dirty="0"/>
              <a:t>and proposed modification to Figure </a:t>
            </a:r>
            <a:r>
              <a:rPr lang="en-US" altLang="zh-CN" sz="2400" dirty="0" smtClean="0"/>
              <a:t>32-19 </a:t>
            </a:r>
            <a:r>
              <a:rPr lang="en-US" altLang="zh-CN" sz="2400" dirty="0"/>
              <a:t>as in </a:t>
            </a:r>
            <a:r>
              <a:rPr lang="en-US" altLang="zh-CN" sz="2400" dirty="0" smtClean="0"/>
              <a:t>11-21/1391r1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2119, 2120, and 2121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55356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11-21/1412r1)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2171 </a:t>
            </a:r>
            <a:r>
              <a:rPr lang="en-US" altLang="zh-CN" sz="2400" dirty="0"/>
              <a:t>and proposed modification to IEEE P802.11bd D2.0 as in </a:t>
            </a:r>
            <a:r>
              <a:rPr lang="en-US" altLang="zh-CN" sz="2400" dirty="0" smtClean="0"/>
              <a:t>11-21/1412r1</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23501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a:t>
            </a:r>
            <a:r>
              <a:rPr lang="en-US" altLang="zh-CN" dirty="0" smtClean="0"/>
              <a:t>11-21/1415r1)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11-21/1415r1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2139, 2140, and 2249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845839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11-21/1404r1)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2261</a:t>
            </a:r>
            <a:r>
              <a:rPr lang="en-GB" altLang="zh-CN" sz="2100" dirty="0">
                <a:latin typeface="Calibri" panose="020F0502020204030204" pitchFamily="34" charset="0"/>
                <a:cs typeface="Calibri" panose="020F0502020204030204" pitchFamily="34" charset="0"/>
              </a:rPr>
              <a:t>, 2267, 2160, 2266, 2169, 2268, 2170, 2271, 2200, 2111, </a:t>
            </a:r>
            <a:r>
              <a:rPr lang="en-GB" altLang="zh-CN" sz="2100" dirty="0" smtClean="0">
                <a:latin typeface="Calibri" panose="020F0502020204030204" pitchFamily="34" charset="0"/>
                <a:cs typeface="Calibri" panose="020F0502020204030204" pitchFamily="34" charset="0"/>
              </a:rPr>
              <a:t>2179</a:t>
            </a:r>
            <a:r>
              <a:rPr lang="en-GB" altLang="zh-CN" sz="2100" dirty="0">
                <a:latin typeface="Calibri" panose="020F0502020204030204" pitchFamily="34" charset="0"/>
                <a:cs typeface="Calibri" panose="020F0502020204030204" pitchFamily="34" charset="0"/>
              </a:rPr>
              <a:t>, 2180, 2182, 2035, 2036, 2007, 2008, 2225, 2060, 2154, </a:t>
            </a:r>
            <a:r>
              <a:rPr lang="en-GB" altLang="zh-CN" sz="2100" dirty="0" smtClean="0">
                <a:latin typeface="Calibri" panose="020F0502020204030204" pitchFamily="34" charset="0"/>
                <a:cs typeface="Calibri" panose="020F0502020204030204" pitchFamily="34" charset="0"/>
              </a:rPr>
              <a:t>2076</a:t>
            </a:r>
            <a:r>
              <a:rPr lang="en-GB" altLang="zh-CN" sz="2100" dirty="0">
                <a:latin typeface="Calibri" panose="020F0502020204030204" pitchFamily="34" charset="0"/>
                <a:cs typeface="Calibri" panose="020F0502020204030204" pitchFamily="34" charset="0"/>
              </a:rPr>
              <a:t>, 2155, 2156, 2260, 2149, 2152, and 2153</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3675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Sep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11-21-1413</a:t>
            </a:r>
            <a:r>
              <a:rPr lang="en-US" altLang="zh-CN" dirty="0" smtClean="0">
                <a:latin typeface="Calibri" panose="020F0502020204030204" pitchFamily="34" charset="0"/>
                <a:cs typeface="Calibri" panose="020F0502020204030204" pitchFamily="34" charset="0"/>
              </a:rPr>
              <a:t>r1,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10</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11-21-1414</a:t>
            </a:r>
            <a:r>
              <a:rPr lang="en-US" altLang="zh-CN" dirty="0" smtClean="0">
                <a:latin typeface="Calibri" panose="020F0502020204030204" pitchFamily="34" charset="0"/>
                <a:cs typeface="Calibri" panose="020F0502020204030204" pitchFamily="34" charset="0"/>
              </a:rPr>
              <a:t>r1,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5.2.3</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405r1, </a:t>
            </a:r>
            <a:r>
              <a:rPr lang="en-US" altLang="zh-CN" dirty="0">
                <a:latin typeface="Calibri" panose="020F0502020204030204" pitchFamily="34" charset="0"/>
                <a:cs typeface="Calibri" panose="020F0502020204030204" pitchFamily="34" charset="0"/>
              </a:rPr>
              <a:t>Resolutions to Editorial Comments Part 2,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406r0, </a:t>
            </a:r>
            <a:r>
              <a:rPr lang="en-US" altLang="zh-CN" dirty="0">
                <a:latin typeface="Calibri" panose="020F0502020204030204" pitchFamily="34" charset="0"/>
                <a:cs typeface="Calibri" panose="020F0502020204030204" pitchFamily="34" charset="0"/>
              </a:rPr>
              <a:t>Resolutions to Editorial Comments Part 3,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11-21-1412</a:t>
            </a:r>
            <a:r>
              <a:rPr lang="en-US" altLang="zh-CN" dirty="0" smtClean="0">
                <a:latin typeface="Calibri" panose="020F0502020204030204" pitchFamily="34" charset="0"/>
                <a:cs typeface="Calibri" panose="020F0502020204030204" pitchFamily="34" charset="0"/>
              </a:rPr>
              <a:t>r3,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31.6</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(CID 2215</a:t>
            </a:r>
            <a:r>
              <a:rPr lang="en-US" altLang="zh-CN" dirty="0" smtClean="0">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11-21/1372r0, Clause 31.2.3 comment resolution for LB-254, Joseph Levy (</a:t>
            </a:r>
            <a:r>
              <a:rPr lang="en-US" altLang="zh-CN" dirty="0" err="1" smtClean="0">
                <a:latin typeface="Calibri" panose="020F0502020204030204" pitchFamily="34" charset="0"/>
                <a:cs typeface="Calibri" panose="020F0502020204030204" pitchFamily="34" charset="0"/>
              </a:rPr>
              <a:t>InterDigital</a:t>
            </a:r>
            <a:r>
              <a:rPr lang="en-US" altLang="zh-CN" dirty="0" smtClean="0">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Jul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err="1" smtClean="0">
                <a:latin typeface="Calibri" panose="020F0502020204030204" pitchFamily="34" charset="0"/>
                <a:cs typeface="Calibri" panose="020F0502020204030204" pitchFamily="34" charset="0"/>
              </a:rPr>
              <a:t>Tbd</a:t>
            </a:r>
            <a:r>
              <a:rPr lang="en-US" altLang="zh-CN" sz="2100" dirty="0" smtClean="0">
                <a:latin typeface="Calibri" panose="020F0502020204030204" pitchFamily="34" charset="0"/>
                <a:cs typeface="Calibri" panose="020F0502020204030204" pitchFamily="34" charset="0"/>
              </a:rPr>
              <a:t>.</a:t>
            </a: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11141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 (TBD)</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CR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x CIDs (</a:t>
            </a:r>
            <a:r>
              <a:rPr lang="en-US" altLang="zh-CN" sz="2400" b="0" dirty="0" err="1" smtClean="0">
                <a:latin typeface="Calibri" panose="020F0502020204030204" pitchFamily="34" charset="0"/>
                <a:cs typeface="Calibri" panose="020F0502020204030204" pitchFamily="34" charset="0"/>
              </a:rPr>
              <a:t>xxxx</a:t>
            </a:r>
            <a:r>
              <a:rPr lang="en-GB" altLang="zh-CN" sz="2400" b="0" dirty="0" smtClean="0">
                <a:latin typeface="Calibri" panose="020F0502020204030204" pitchFamily="34" charset="0"/>
                <a:cs typeface="Calibri" panose="020F0502020204030204" pitchFamily="34" charset="0"/>
              </a:rPr>
              <a:t>, </a:t>
            </a:r>
            <a:r>
              <a:rPr lang="en-GB" altLang="zh-CN" sz="2400" b="0" dirty="0" err="1" smtClean="0">
                <a:latin typeface="Calibri" panose="020F0502020204030204" pitchFamily="34" charset="0"/>
                <a:cs typeface="Calibri" panose="020F0502020204030204" pitchFamily="34" charset="0"/>
              </a:rPr>
              <a:t>yyyy</a:t>
            </a:r>
            <a:r>
              <a:rPr lang="en-GB" altLang="zh-CN" sz="2400" b="0" dirty="0" smtClean="0">
                <a:latin typeface="Calibri" panose="020F0502020204030204" pitchFamily="34" charset="0"/>
                <a:cs typeface="Calibri" panose="020F0502020204030204" pitchFamily="34" charset="0"/>
              </a:rPr>
              <a:t>, </a:t>
            </a:r>
            <a:r>
              <a:rPr lang="en-GB" altLang="zh-CN" sz="2400" b="0" dirty="0">
                <a:latin typeface="Calibri" panose="020F0502020204030204" pitchFamily="34" charset="0"/>
                <a:cs typeface="Calibri" panose="020F0502020204030204" pitchFamily="34" charset="0"/>
              </a:rPr>
              <a:t>and </a:t>
            </a:r>
            <a:r>
              <a:rPr lang="en-GB" altLang="zh-CN" sz="2400" b="0" dirty="0" smtClean="0">
                <a:latin typeface="Calibri" panose="020F0502020204030204" pitchFamily="34" charset="0"/>
                <a:cs typeface="Calibri" panose="020F0502020204030204" pitchFamily="34" charset="0"/>
              </a:rPr>
              <a:t>zzzz</a:t>
            </a:r>
            <a:r>
              <a:rPr lang="en-US" altLang="zh-CN" sz="2400" b="0" dirty="0" smtClean="0">
                <a:latin typeface="Calibri" panose="020F0502020204030204" pitchFamily="34" charset="0"/>
                <a:cs typeface="Calibri" panose="020F0502020204030204" pitchFamily="34" charset="0"/>
              </a:rPr>
              <a:t>) as in 11-21/xxxxr0</a:t>
            </a:r>
          </a:p>
          <a:p>
            <a:pPr marL="385445" indent="-342900">
              <a:lnSpc>
                <a:spcPct val="120000"/>
              </a:lnSpc>
              <a:spcBef>
                <a:spcPts val="0"/>
              </a:spcBef>
              <a:buFontTx/>
              <a:buChar char="-"/>
            </a:pPr>
            <a:r>
              <a:rPr lang="en-US" altLang="zh-CN" sz="2400" b="0" dirty="0" err="1">
                <a:latin typeface="Calibri" panose="020F0502020204030204" pitchFamily="34" charset="0"/>
                <a:cs typeface="Calibri" panose="020F0502020204030204" pitchFamily="34" charset="0"/>
              </a:rPr>
              <a:t>tbd</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72587</TotalTime>
  <Words>3372</Words>
  <Application>Microsoft Office PowerPoint</Application>
  <PresentationFormat>宽屏</PresentationFormat>
  <Paragraphs>542</Paragraphs>
  <Slides>42</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42</vt:i4>
      </vt:variant>
    </vt:vector>
  </HeadingPairs>
  <TitlesOfParts>
    <vt:vector size="53"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vt:lpstr>
      <vt:lpstr>Submission List</vt:lpstr>
      <vt:lpstr>Submission List</vt:lpstr>
      <vt:lpstr>IEEE 802.11 TGbd Teleconference</vt:lpstr>
      <vt:lpstr>PowerPoint 演示文稿</vt:lpstr>
      <vt:lpstr>SP #2 (CR, 11-21/1411r0)</vt:lpstr>
      <vt:lpstr>SP #1 (CR, 11-21/1389r1)</vt:lpstr>
      <vt:lpstr>SP #3 (CR, 11-21/1412r1)</vt:lpstr>
      <vt:lpstr>SP #4 (CR, 11-21/1415r1)</vt:lpstr>
      <vt:lpstr>SP #5 (CR, 11-21/1404r1)</vt:lpstr>
      <vt:lpstr>IEEE 802.11 TGbd Teleconference During IEEE 802 Sep 2021 Interim</vt:lpstr>
      <vt:lpstr>PowerPoint 演示文稿</vt:lpstr>
      <vt:lpstr>PowerPoint 演示文稿</vt:lpstr>
      <vt:lpstr>Approval of TGbd meeting minutes</vt:lpstr>
      <vt:lpstr>SP #2 (CR, 11-21/1411r0)</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Motion #1 (approval of Comment Resolutions)</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5046</cp:revision>
  <cp:lastPrinted>2014-11-04T15:04:00Z</cp:lastPrinted>
  <dcterms:created xsi:type="dcterms:W3CDTF">2007-04-17T18:10:00Z</dcterms:created>
  <dcterms:modified xsi:type="dcterms:W3CDTF">2021-09-07T15:50:37Z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