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68" r:id="rId21"/>
    <p:sldId id="358" r:id="rId22"/>
    <p:sldId id="357" r:id="rId23"/>
    <p:sldId id="351" r:id="rId24"/>
    <p:sldId id="346" r:id="rId25"/>
    <p:sldId id="347" r:id="rId26"/>
    <p:sldId id="344" r:id="rId27"/>
    <p:sldId id="333"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122" autoAdjust="0"/>
    <p:restoredTop sz="94694"/>
  </p:normalViewPr>
  <p:slideViewPr>
    <p:cSldViewPr>
      <p:cViewPr varScale="1">
        <p:scale>
          <a:sx n="150" d="100"/>
          <a:sy n="150" d="100"/>
        </p:scale>
        <p:origin x="444" y="126"/>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802.11-21/1325r1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Augutst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802.11-21/1325r1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Augutst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802.11-21/1325r1</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802.11-21/1325r1</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802.11-21/1325r1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August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10,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2021-08-10</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145756873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3" name="Straight Connector 2">
            <a:extLst>
              <a:ext uri="{FF2B5EF4-FFF2-40B4-BE49-F238E27FC236}">
                <a16:creationId xmlns:a16="http://schemas.microsoft.com/office/drawing/2014/main" id="{78D0C3D5-39A2-EF45-9C17-8CB3906CA664}"/>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August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August 10,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743DB-5C3C-CC42-A476-AA743B07746B}"/>
              </a:ext>
            </a:extLst>
          </p:cNvPr>
          <p:cNvSpPr>
            <a:spLocks noGrp="1"/>
          </p:cNvSpPr>
          <p:nvPr>
            <p:ph type="title"/>
          </p:nvPr>
        </p:nvSpPr>
        <p:spPr/>
        <p:txBody>
          <a:bodyPr/>
          <a:lstStyle/>
          <a:p>
            <a:r>
              <a:rPr lang="en-US" dirty="0"/>
              <a:t>D1.04 ready</a:t>
            </a:r>
          </a:p>
        </p:txBody>
      </p:sp>
      <p:sp>
        <p:nvSpPr>
          <p:cNvPr id="3" name="Content Placeholder 2">
            <a:extLst>
              <a:ext uri="{FF2B5EF4-FFF2-40B4-BE49-F238E27FC236}">
                <a16:creationId xmlns:a16="http://schemas.microsoft.com/office/drawing/2014/main" id="{766D01FD-6283-0149-83C9-3CDF9C9D3358}"/>
              </a:ext>
            </a:extLst>
          </p:cNvPr>
          <p:cNvSpPr>
            <a:spLocks noGrp="1"/>
          </p:cNvSpPr>
          <p:nvPr>
            <p:ph idx="1"/>
          </p:nvPr>
        </p:nvSpPr>
        <p:spPr/>
        <p:txBody>
          <a:bodyPr/>
          <a:lstStyle/>
          <a:p>
            <a:r>
              <a:rPr lang="en-US" dirty="0"/>
              <a:t>D1.04 is ready – many thanks to our Editor, Carol.</a:t>
            </a:r>
          </a:p>
          <a:p>
            <a:endParaRPr lang="en-US" dirty="0"/>
          </a:p>
          <a:p>
            <a:r>
              <a:rPr lang="en-US" dirty="0"/>
              <a:t>Final formal checks by TG Chair in finished</a:t>
            </a:r>
          </a:p>
          <a:p>
            <a:endParaRPr lang="en-US" dirty="0"/>
          </a:p>
          <a:p>
            <a:r>
              <a:rPr lang="en-US" dirty="0"/>
              <a:t>PDF versions expected to be available in the members area by the end of the week</a:t>
            </a:r>
          </a:p>
        </p:txBody>
      </p:sp>
      <p:sp>
        <p:nvSpPr>
          <p:cNvPr id="4" name="Slide Number Placeholder 3">
            <a:extLst>
              <a:ext uri="{FF2B5EF4-FFF2-40B4-BE49-F238E27FC236}">
                <a16:creationId xmlns:a16="http://schemas.microsoft.com/office/drawing/2014/main" id="{0375F7BD-C5E7-8B49-B21F-DF6051982C8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8F48E1B-4BF9-E745-BCE8-1842E45AC1C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A81223B-03B4-3B48-A5AA-7128761FCB96}"/>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722600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September 2021	D2.0 WGLB Recirculation LB</a:t>
            </a:r>
          </a:p>
          <a:p>
            <a:pPr marL="0" indent="0">
              <a:lnSpc>
                <a:spcPct val="80000"/>
              </a:lnSpc>
            </a:pPr>
            <a:r>
              <a:rPr lang="en-US" altLang="en-US" dirty="0">
                <a:solidFill>
                  <a:schemeClr val="tx1"/>
                </a:solidFill>
                <a:highlight>
                  <a:srgbClr val="FFFF00"/>
                </a:highlight>
              </a:rPr>
              <a:t>March 2022		Form SAB Pool</a:t>
            </a:r>
          </a:p>
          <a:p>
            <a:pPr marL="0" indent="0">
              <a:lnSpc>
                <a:spcPct val="80000"/>
              </a:lnSpc>
            </a:pPr>
            <a:r>
              <a:rPr lang="en-US" altLang="en-US" dirty="0">
                <a:solidFill>
                  <a:schemeClr val="tx1"/>
                </a:solidFill>
                <a:highlight>
                  <a:srgbClr val="FFFF00"/>
                </a:highlight>
              </a:rPr>
              <a:t>March 2022		MEC/MDR done</a:t>
            </a:r>
          </a:p>
          <a:p>
            <a:pPr marL="0" indent="0">
              <a:lnSpc>
                <a:spcPct val="80000"/>
              </a:lnSpc>
            </a:pPr>
            <a:r>
              <a:rPr lang="en-US" altLang="en-US" dirty="0">
                <a:solidFill>
                  <a:schemeClr val="tx1"/>
                </a:solidFill>
                <a:highlight>
                  <a:srgbClr val="FFFF00"/>
                </a:highlight>
              </a:rPr>
              <a:t>May 2022			Initial SAB (4.0)</a:t>
            </a:r>
          </a:p>
          <a:p>
            <a:pPr marL="0" indent="0">
              <a:lnSpc>
                <a:spcPct val="80000"/>
              </a:lnSpc>
            </a:pPr>
            <a:r>
              <a:rPr lang="en-US" altLang="en-US" dirty="0">
                <a:solidFill>
                  <a:schemeClr val="tx1"/>
                </a:solidFill>
                <a:highlight>
                  <a:srgbClr val="FFFF00"/>
                </a:highlight>
              </a:rPr>
              <a:t>September 2022	Recirculation SAB</a:t>
            </a:r>
          </a:p>
          <a:p>
            <a:pPr marL="0" indent="0">
              <a:lnSpc>
                <a:spcPct val="80000"/>
              </a:lnSpc>
            </a:pPr>
            <a:r>
              <a:rPr lang="en-US" altLang="en-US" dirty="0">
                <a:solidFill>
                  <a:schemeClr val="tx1"/>
                </a:solidFill>
                <a:highlight>
                  <a:srgbClr val="FFFF00"/>
                </a:highlight>
              </a:rPr>
              <a:t>Jan 2023			Final WG/EC approval</a:t>
            </a:r>
          </a:p>
          <a:p>
            <a:pPr marL="0" indent="0">
              <a:lnSpc>
                <a:spcPct val="80000"/>
              </a:lnSpc>
            </a:pPr>
            <a:r>
              <a:rPr lang="en-US" altLang="en-US" dirty="0">
                <a:solidFill>
                  <a:schemeClr val="tx1"/>
                </a:solidFill>
                <a:highlight>
                  <a:srgbClr val="FFFF00"/>
                </a:highlight>
              </a:rPr>
              <a:t>March 2023		</a:t>
            </a:r>
            <a:r>
              <a:rPr lang="en-US" altLang="en-US" dirty="0" err="1">
                <a:solidFill>
                  <a:schemeClr val="tx1"/>
                </a:solidFill>
                <a:highlight>
                  <a:srgbClr val="FFFF00"/>
                </a:highlight>
              </a:rPr>
              <a:t>Revcom</a:t>
            </a:r>
            <a:r>
              <a:rPr lang="en-US" altLang="en-US" dirty="0">
                <a:solidFill>
                  <a:schemeClr val="tx1"/>
                </a:solidFill>
                <a:highlight>
                  <a:srgbClr val="FFFF00"/>
                </a:highlight>
              </a:rPr>
              <a:t>/SASB approval</a:t>
            </a:r>
            <a:endParaRPr lang="en-US" dirty="0">
              <a:solidFill>
                <a:schemeClr val="tx1"/>
              </a:solidFill>
              <a:highlight>
                <a:srgbClr val="FFFF00"/>
              </a:highlight>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err="1"/>
              <a:t>oin</a:t>
            </a:r>
            <a:r>
              <a:rPr lang="en-GB" sz="1600" dirty="0"/>
              <a:t>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=md84aaa4b0d2fefdcfed9b7f3bbf9f6ab</a:t>
            </a:r>
          </a:p>
          <a:p>
            <a:endParaRPr lang="en-GB" sz="1600" dirty="0"/>
          </a:p>
          <a:p>
            <a:r>
              <a:rPr lang="en-GB" sz="1600" dirty="0"/>
              <a:t>Meeting number: 179 381 8746</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Editor’s Report</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August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9" name="Table 8">
            <a:extLst>
              <a:ext uri="{FF2B5EF4-FFF2-40B4-BE49-F238E27FC236}">
                <a16:creationId xmlns:a16="http://schemas.microsoft.com/office/drawing/2014/main" id="{62BADAFA-7785-F045-B3E5-9CABE9F9A890}"/>
              </a:ext>
            </a:extLst>
          </p:cNvPr>
          <p:cNvGraphicFramePr>
            <a:graphicFrameLocks noGrp="1"/>
          </p:cNvGraphicFramePr>
          <p:nvPr>
            <p:extLst>
              <p:ext uri="{D42A27DB-BD31-4B8C-83A1-F6EECF244321}">
                <p14:modId xmlns:p14="http://schemas.microsoft.com/office/powerpoint/2010/main" val="1908200589"/>
              </p:ext>
            </p:extLst>
          </p:nvPr>
        </p:nvGraphicFramePr>
        <p:xfrm>
          <a:off x="687388" y="1641475"/>
          <a:ext cx="7770811" cy="1861127"/>
        </p:xfrm>
        <a:graphic>
          <a:graphicData uri="http://schemas.openxmlformats.org/drawingml/2006/table">
            <a:tbl>
              <a:tblPr>
                <a:tableStyleId>{5C22544A-7EE6-4342-B048-85BDC9FD1C3A}</a:tableStyleId>
              </a:tblPr>
              <a:tblGrid>
                <a:gridCol w="724833">
                  <a:extLst>
                    <a:ext uri="{9D8B030D-6E8A-4147-A177-3AD203B41FA5}">
                      <a16:colId xmlns:a16="http://schemas.microsoft.com/office/drawing/2014/main" val="532335592"/>
                    </a:ext>
                  </a:extLst>
                </a:gridCol>
                <a:gridCol w="410738">
                  <a:extLst>
                    <a:ext uri="{9D8B030D-6E8A-4147-A177-3AD203B41FA5}">
                      <a16:colId xmlns:a16="http://schemas.microsoft.com/office/drawing/2014/main" val="1230072336"/>
                    </a:ext>
                  </a:extLst>
                </a:gridCol>
                <a:gridCol w="410738">
                  <a:extLst>
                    <a:ext uri="{9D8B030D-6E8A-4147-A177-3AD203B41FA5}">
                      <a16:colId xmlns:a16="http://schemas.microsoft.com/office/drawing/2014/main" val="504512810"/>
                    </a:ext>
                  </a:extLst>
                </a:gridCol>
                <a:gridCol w="410738">
                  <a:extLst>
                    <a:ext uri="{9D8B030D-6E8A-4147-A177-3AD203B41FA5}">
                      <a16:colId xmlns:a16="http://schemas.microsoft.com/office/drawing/2014/main" val="4076775043"/>
                    </a:ext>
                  </a:extLst>
                </a:gridCol>
                <a:gridCol w="2222821">
                  <a:extLst>
                    <a:ext uri="{9D8B030D-6E8A-4147-A177-3AD203B41FA5}">
                      <a16:colId xmlns:a16="http://schemas.microsoft.com/office/drawing/2014/main" val="3582223073"/>
                    </a:ext>
                  </a:extLst>
                </a:gridCol>
                <a:gridCol w="2222821">
                  <a:extLst>
                    <a:ext uri="{9D8B030D-6E8A-4147-A177-3AD203B41FA5}">
                      <a16:colId xmlns:a16="http://schemas.microsoft.com/office/drawing/2014/main" val="3557003212"/>
                    </a:ext>
                  </a:extLst>
                </a:gridCol>
                <a:gridCol w="1368122">
                  <a:extLst>
                    <a:ext uri="{9D8B030D-6E8A-4147-A177-3AD203B41FA5}">
                      <a16:colId xmlns:a16="http://schemas.microsoft.com/office/drawing/2014/main" val="856761346"/>
                    </a:ext>
                  </a:extLst>
                </a:gridCol>
              </a:tblGrid>
              <a:tr h="338387">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Notes</a:t>
                      </a:r>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2395927373"/>
                  </a:ext>
                </a:extLst>
              </a:tr>
              <a:tr h="338387">
                <a:tc>
                  <a:txBody>
                    <a:bodyPr/>
                    <a:lstStyle/>
                    <a:p>
                      <a:pPr algn="l" fontAlgn="t"/>
                      <a:r>
                        <a:rPr lang="en-US" sz="1000" b="0" i="0" u="none" strike="noStrike" dirty="0">
                          <a:effectLst/>
                          <a:latin typeface="+mj-lt"/>
                        </a:rPr>
                        <a:t>2</a:t>
                      </a:r>
                      <a:r>
                        <a:rPr lang="en-GB" sz="1000" b="0" i="0" u="none" strike="noStrike" dirty="0">
                          <a:effectLst/>
                          <a:latin typeface="+mj-lt"/>
                        </a:rPr>
                        <a:t>5</a:t>
                      </a:r>
                    </a:p>
                  </a:txBody>
                  <a:tcPr marL="9064" marR="9064" marT="90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1144</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CR for CIDs assigned to Xiaofei Part 5</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Xiaofei WANG (InterDigital)</a:t>
                      </a:r>
                      <a:endParaRPr lang="en-GB" sz="1000" b="0" i="0" u="none" strike="noStrike">
                        <a:effectLst/>
                        <a:latin typeface="Arial" panose="020B0604020202020204" pitchFamily="34" charset="0"/>
                      </a:endParaRPr>
                    </a:p>
                  </a:txBody>
                  <a:tcPr marL="9064" marR="9064" marT="9064" marB="0"/>
                </a:tc>
                <a:tc>
                  <a:txBody>
                    <a:bodyPr/>
                    <a:lstStyle/>
                    <a:p>
                      <a:pPr algn="l" fontAlgn="t"/>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304819000"/>
                  </a:ext>
                </a:extLst>
              </a:tr>
              <a:tr h="169193">
                <a:tc>
                  <a:txBody>
                    <a:bodyPr/>
                    <a:lstStyle/>
                    <a:p>
                      <a:pPr algn="l" fontAlgn="t"/>
                      <a:r>
                        <a:rPr lang="en-US" sz="1000" b="0" i="0" u="none" strike="noStrike" dirty="0">
                          <a:effectLst/>
                          <a:latin typeface="+mj-lt"/>
                        </a:rPr>
                        <a:t>2</a:t>
                      </a:r>
                      <a:r>
                        <a:rPr lang="en-GB" sz="1000" b="0" i="0" u="none" strike="noStrike" dirty="0">
                          <a:effectLst/>
                          <a:latin typeface="+mj-lt"/>
                        </a:rPr>
                        <a:t>6</a:t>
                      </a:r>
                    </a:p>
                  </a:txBody>
                  <a:tcPr marL="9064" marR="9064" marT="90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1145</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Proposed Spec text for CR Part 5</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Xiaofei WANG (InterDigital)</a:t>
                      </a:r>
                      <a:endParaRPr lang="en-GB" sz="1000" b="0" i="0" u="none" strike="noStrike">
                        <a:effectLst/>
                        <a:latin typeface="Arial" panose="020B0604020202020204" pitchFamily="34" charset="0"/>
                      </a:endParaRPr>
                    </a:p>
                  </a:txBody>
                  <a:tcPr marL="9064" marR="9064" marT="9064" marB="0"/>
                </a:tc>
                <a:tc>
                  <a:txBody>
                    <a:bodyPr/>
                    <a:lstStyle/>
                    <a:p>
                      <a:pPr algn="l" fontAlgn="t"/>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1425691845"/>
                  </a:ext>
                </a:extLst>
              </a:tr>
              <a:tr h="338387">
                <a:tc>
                  <a:txBody>
                    <a:bodyPr/>
                    <a:lstStyle/>
                    <a:p>
                      <a:pPr algn="l" fontAlgn="t"/>
                      <a:r>
                        <a:rPr lang="en-GB" sz="1000" u="none" strike="noStrike" dirty="0">
                          <a:effectLst/>
                        </a:rPr>
                        <a:t>20</a:t>
                      </a:r>
                      <a:endParaRPr lang="en-GB" sz="1000" b="0" i="0" u="none" strike="noStrike" dirty="0">
                        <a:effectLst/>
                        <a:latin typeface="Arial" panose="020B0604020202020204" pitchFamily="34" charset="0"/>
                      </a:endParaRPr>
                    </a:p>
                  </a:txBody>
                  <a:tcPr marL="9064" marR="9064" marT="90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1234</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2</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Clause 11 and PICS (Annex B) comment resolutions</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Stephen McCann (Huawei)</a:t>
                      </a:r>
                      <a:endParaRPr lang="en-GB" sz="1000" b="0" i="0" u="none" strike="noStrike">
                        <a:effectLst/>
                        <a:latin typeface="Arial" panose="020B0604020202020204" pitchFamily="34" charset="0"/>
                      </a:endParaRPr>
                    </a:p>
                  </a:txBody>
                  <a:tcPr marL="9064" marR="9064" marT="9064" marB="0"/>
                </a:tc>
                <a:tc>
                  <a:txBody>
                    <a:bodyPr/>
                    <a:lstStyle/>
                    <a:p>
                      <a:pPr algn="l" fontAlgn="t"/>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1541592796"/>
                  </a:ext>
                </a:extLst>
              </a:tr>
              <a:tr h="169193">
                <a:tc>
                  <a:txBody>
                    <a:bodyPr/>
                    <a:lstStyle/>
                    <a:p>
                      <a:pPr algn="l" fontAlgn="t"/>
                      <a:r>
                        <a:rPr lang="en-GB" sz="1000" u="none" strike="noStrike" dirty="0">
                          <a:effectLst/>
                        </a:rPr>
                        <a:t>21</a:t>
                      </a:r>
                      <a:endParaRPr lang="en-GB" sz="1000" b="0" i="0" u="none" strike="noStrike" dirty="0">
                        <a:effectLst/>
                        <a:latin typeface="Arial" panose="020B0604020202020204" pitchFamily="34" charset="0"/>
                      </a:endParaRPr>
                    </a:p>
                  </a:txBody>
                  <a:tcPr marL="9064" marR="9064" marT="90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1235</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comment-resolutions-for-lb252-part4</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Stephen McCann (Huawei)</a:t>
                      </a:r>
                      <a:endParaRPr lang="en-GB" sz="1000" b="0" i="0" u="none" strike="noStrike">
                        <a:effectLst/>
                        <a:latin typeface="Arial" panose="020B0604020202020204" pitchFamily="34" charset="0"/>
                      </a:endParaRPr>
                    </a:p>
                  </a:txBody>
                  <a:tcPr marL="9064" marR="9064" marT="9064" marB="0"/>
                </a:tc>
                <a:tc>
                  <a:txBody>
                    <a:bodyPr/>
                    <a:lstStyle/>
                    <a:p>
                      <a:pPr algn="l" fontAlgn="t"/>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2223852625"/>
                  </a:ext>
                </a:extLst>
              </a:tr>
              <a:tr h="507580">
                <a:tc>
                  <a:txBody>
                    <a:bodyPr/>
                    <a:lstStyle/>
                    <a:p>
                      <a:pPr algn="l" fontAlgn="t"/>
                      <a:r>
                        <a:rPr lang="en-GB" sz="1000" u="none" strike="sngStrike" dirty="0">
                          <a:effectLst/>
                        </a:rPr>
                        <a:t>30</a:t>
                      </a:r>
                      <a:endParaRPr lang="en-GB" sz="1000" b="0" i="0" u="none" strike="sngStrike" dirty="0">
                        <a:effectLst/>
                        <a:latin typeface="Arial" panose="020B0604020202020204" pitchFamily="34" charset="0"/>
                      </a:endParaRPr>
                    </a:p>
                  </a:txBody>
                  <a:tcPr marL="9064" marR="9064" marT="9064" marB="0"/>
                </a:tc>
                <a:tc>
                  <a:txBody>
                    <a:bodyPr/>
                    <a:lstStyle/>
                    <a:p>
                      <a:pPr algn="l" fontAlgn="t"/>
                      <a:r>
                        <a:rPr lang="en-GB" sz="1000" u="none" strike="sngStrike" dirty="0">
                          <a:effectLst/>
                        </a:rPr>
                        <a:t>2021</a:t>
                      </a:r>
                      <a:endParaRPr lang="en-GB" sz="1000" b="0" i="0" u="none" strike="sngStrike" dirty="0">
                        <a:effectLst/>
                        <a:latin typeface="Arial" panose="020B0604020202020204" pitchFamily="34" charset="0"/>
                      </a:endParaRPr>
                    </a:p>
                  </a:txBody>
                  <a:tcPr marL="9064" marR="9064" marT="9064" marB="0"/>
                </a:tc>
                <a:tc>
                  <a:txBody>
                    <a:bodyPr/>
                    <a:lstStyle/>
                    <a:p>
                      <a:pPr algn="l" fontAlgn="t"/>
                      <a:r>
                        <a:rPr lang="en-GB" sz="1000" u="none" strike="sngStrike" dirty="0">
                          <a:effectLst/>
                        </a:rPr>
                        <a:t>900</a:t>
                      </a:r>
                      <a:endParaRPr lang="en-GB" sz="1000" b="0" i="0" u="none" strike="sngStrike" dirty="0">
                        <a:effectLst/>
                        <a:latin typeface="Arial" panose="020B0604020202020204" pitchFamily="34" charset="0"/>
                      </a:endParaRPr>
                    </a:p>
                  </a:txBody>
                  <a:tcPr marL="9064" marR="9064" marT="9064" marB="0"/>
                </a:tc>
                <a:tc>
                  <a:txBody>
                    <a:bodyPr/>
                    <a:lstStyle/>
                    <a:p>
                      <a:pPr algn="l" fontAlgn="t"/>
                      <a:r>
                        <a:rPr lang="en-GB" sz="1000" u="none" strike="sngStrike" dirty="0">
                          <a:effectLst/>
                        </a:rPr>
                        <a:t>8</a:t>
                      </a:r>
                      <a:endParaRPr lang="en-GB" sz="1000" b="0" i="0" u="none" strike="sngStrike" dirty="0">
                        <a:effectLst/>
                        <a:latin typeface="Arial" panose="020B0604020202020204" pitchFamily="34" charset="0"/>
                      </a:endParaRPr>
                    </a:p>
                  </a:txBody>
                  <a:tcPr marL="9064" marR="9064" marT="9064" marB="0"/>
                </a:tc>
                <a:tc>
                  <a:txBody>
                    <a:bodyPr/>
                    <a:lstStyle/>
                    <a:p>
                      <a:pPr algn="l" fontAlgn="t"/>
                      <a:r>
                        <a:rPr lang="en-GB" sz="1000" u="none" strike="sngStrike" dirty="0">
                          <a:effectLst/>
                        </a:rPr>
                        <a:t>EBCS Architecture</a:t>
                      </a:r>
                      <a:endParaRPr lang="en-GB" sz="1000" b="0" i="0" u="none" strike="sngStrike" dirty="0">
                        <a:effectLst/>
                        <a:latin typeface="Arial" panose="020B0604020202020204" pitchFamily="34" charset="0"/>
                      </a:endParaRPr>
                    </a:p>
                  </a:txBody>
                  <a:tcPr marL="9064" marR="9064" marT="9064" marB="0"/>
                </a:tc>
                <a:tc>
                  <a:txBody>
                    <a:bodyPr/>
                    <a:lstStyle/>
                    <a:p>
                      <a:pPr algn="l" fontAlgn="t"/>
                      <a:r>
                        <a:rPr lang="en-GB" sz="1000" u="none" strike="sngStrike" dirty="0">
                          <a:effectLst/>
                        </a:rPr>
                        <a:t>Hitoshi Morioka (SRC Software)</a:t>
                      </a:r>
                      <a:endParaRPr lang="en-GB" sz="1000" b="0" i="0" u="none" strike="sngStrike" dirty="0">
                        <a:effectLst/>
                        <a:latin typeface="Arial" panose="020B0604020202020204" pitchFamily="34" charset="0"/>
                      </a:endParaRPr>
                    </a:p>
                  </a:txBody>
                  <a:tcPr marL="9064" marR="9064" marT="9064" marB="0"/>
                </a:tc>
                <a:tc>
                  <a:txBody>
                    <a:bodyPr/>
                    <a:lstStyle/>
                    <a:p>
                      <a:pPr algn="l" fontAlgn="t"/>
                      <a:r>
                        <a:rPr lang="en-GB" sz="1000" u="none" strike="sngStrike" dirty="0">
                          <a:effectLst/>
                        </a:rPr>
                        <a:t>Continue discussion from last telco (</a:t>
                      </a:r>
                      <a:r>
                        <a:rPr lang="en-GB" sz="1000" u="none" strike="sngStrike" dirty="0" err="1">
                          <a:effectLst/>
                        </a:rPr>
                        <a:t>t.b.c</a:t>
                      </a:r>
                      <a:r>
                        <a:rPr lang="en-GB" sz="1000" u="none" strike="sngStrike" dirty="0">
                          <a:effectLst/>
                        </a:rPr>
                        <a:t>. with author)</a:t>
                      </a:r>
                      <a:endParaRPr lang="en-GB" sz="1000" b="0" i="0" u="none" strike="sngStrike" dirty="0">
                        <a:effectLst/>
                        <a:latin typeface="Arial" panose="020B0604020202020204" pitchFamily="34" charset="0"/>
                      </a:endParaRPr>
                    </a:p>
                  </a:txBody>
                  <a:tcPr marL="9064" marR="9064" marT="9064" marB="0"/>
                </a:tc>
                <a:extLst>
                  <a:ext uri="{0D108BD9-81ED-4DB2-BD59-A6C34878D82A}">
                    <a16:rowId xmlns:a16="http://schemas.microsoft.com/office/drawing/2014/main" val="1380791653"/>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0</TotalTime>
  <Words>2276</Words>
  <Application>Microsoft Office PowerPoint</Application>
  <PresentationFormat>On-screen Show (16:9)</PresentationFormat>
  <Paragraphs>291</Paragraphs>
  <Slides>30</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August 10,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D1.04 ready</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Stephen McCann</cp:lastModifiedBy>
  <cp:revision>310</cp:revision>
  <cp:lastPrinted>1601-01-01T00:00:00Z</cp:lastPrinted>
  <dcterms:created xsi:type="dcterms:W3CDTF">2020-02-25T15:01:23Z</dcterms:created>
  <dcterms:modified xsi:type="dcterms:W3CDTF">2021-08-10T14:41:53Z</dcterms:modified>
  <cp:category/>
</cp:coreProperties>
</file>