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61" r:id="rId5"/>
    <p:sldId id="257" r:id="rId6"/>
    <p:sldId id="258" r:id="rId7"/>
    <p:sldId id="259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9A54AE-750D-4648-A027-10A72B0AEED1}" v="13" dt="2021-09-20T14:03:48.6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92" autoAdjust="0"/>
    <p:restoredTop sz="94660"/>
  </p:normalViewPr>
  <p:slideViewPr>
    <p:cSldViewPr>
      <p:cViewPr varScale="1">
        <p:scale>
          <a:sx n="114" d="100"/>
          <a:sy n="114" d="100"/>
        </p:scale>
        <p:origin x="408" y="1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059A54AE-750D-4648-A027-10A72B0AEED1}"/>
    <pc:docChg chg="undo custSel addSld delSld modSld modMainMaster">
      <pc:chgData name="Alfred Asterjadhi" userId="39de57b9-85c0-4fd1-aaac-8ca2b6560ad0" providerId="ADAL" clId="{059A54AE-750D-4648-A027-10A72B0AEED1}" dt="2021-09-20T14:03:39.840" v="320" actId="6549"/>
      <pc:docMkLst>
        <pc:docMk/>
      </pc:docMkLst>
      <pc:sldChg chg="addSp delSp modSp mod">
        <pc:chgData name="Alfred Asterjadhi" userId="39de57b9-85c0-4fd1-aaac-8ca2b6560ad0" providerId="ADAL" clId="{059A54AE-750D-4648-A027-10A72B0AEED1}" dt="2021-09-20T14:03:39.840" v="320" actId="6549"/>
        <pc:sldMkLst>
          <pc:docMk/>
          <pc:sldMk cId="2033199149" sldId="257"/>
        </pc:sldMkLst>
        <pc:spChg chg="mod">
          <ac:chgData name="Alfred Asterjadhi" userId="39de57b9-85c0-4fd1-aaac-8ca2b6560ad0" providerId="ADAL" clId="{059A54AE-750D-4648-A027-10A72B0AEED1}" dt="2021-09-20T14:03:39.840" v="320" actId="6549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059A54AE-750D-4648-A027-10A72B0AEED1}" dt="2021-09-16T17:38:10.498" v="78" actId="1076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059A54AE-750D-4648-A027-10A72B0AEED1}" dt="2021-09-16T17:41:01.553" v="169" actId="20577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9" creationId="{AC5C9CFA-33FF-4235-B4A3-ADE5D5B5BC42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0" creationId="{A0BABC1C-53D4-471A-A502-40236A6F9A9E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1" creationId="{87446DB9-8344-415A-B796-912EE0D32144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3" creationId="{491C9F9A-BB9C-4B21-8B6F-8C44A1A8A4B4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059A54AE-750D-4648-A027-10A72B0AEED1}" dt="2021-09-17T22:17:36.237" v="302" actId="20577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2" creationId="{3428687D-A48E-47B7-984F-B4798D48D222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5" creationId="{9C11C14C-7EC1-41C9-ABC1-9A07AA319995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6" creationId="{FDAC231B-B229-45CA-98BE-BCC46049E1A0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7" creationId="{4AD07FA2-B31A-4DDB-8E71-8CE91F09851C}"/>
          </ac:spMkLst>
        </pc:spChg>
        <pc:spChg chg="add mod">
          <ac:chgData name="Alfred Asterjadhi" userId="39de57b9-85c0-4fd1-aaac-8ca2b6560ad0" providerId="ADAL" clId="{059A54AE-750D-4648-A027-10A72B0AEED1}" dt="2021-09-16T17:39:17.317" v="115" actId="1076"/>
          <ac:spMkLst>
            <pc:docMk/>
            <pc:sldMk cId="2033199149" sldId="257"/>
            <ac:spMk id="32" creationId="{AB188FE6-CB6E-4435-9845-4A54629535FC}"/>
          </ac:spMkLst>
        </pc:spChg>
        <pc:grpChg chg="add del mod">
          <ac:chgData name="Alfred Asterjadhi" userId="39de57b9-85c0-4fd1-aaac-8ca2b6560ad0" providerId="ADAL" clId="{059A54AE-750D-4648-A027-10A72B0AEED1}" dt="2021-09-16T17:38:31.870" v="80" actId="478"/>
          <ac:grpSpMkLst>
            <pc:docMk/>
            <pc:sldMk cId="2033199149" sldId="257"/>
            <ac:grpSpMk id="7" creationId="{4743EDDC-27FE-43BE-AA6D-B158D031615F}"/>
          </ac:grpSpMkLst>
        </pc:grpChg>
        <pc:grpChg chg="mod">
          <ac:chgData name="Alfred Asterjadhi" userId="39de57b9-85c0-4fd1-aaac-8ca2b6560ad0" providerId="ADAL" clId="{059A54AE-750D-4648-A027-10A72B0AEED1}" dt="2021-09-16T17:29:42.772" v="2"/>
          <ac:grpSpMkLst>
            <pc:docMk/>
            <pc:sldMk cId="2033199149" sldId="257"/>
            <ac:grpSpMk id="8" creationId="{3A3BCF26-ECA9-4A18-8D98-AE1FE86F5970}"/>
          </ac:grpSpMkLst>
        </pc:grpChg>
        <pc:grpChg chg="add mod">
          <ac:chgData name="Alfred Asterjadhi" userId="39de57b9-85c0-4fd1-aaac-8ca2b6560ad0" providerId="ADAL" clId="{059A54AE-750D-4648-A027-10A72B0AEED1}" dt="2021-09-16T17:29:42.772" v="2"/>
          <ac:grpSpMkLst>
            <pc:docMk/>
            <pc:sldMk cId="2033199149" sldId="257"/>
            <ac:grpSpMk id="14" creationId="{B7557F01-B7DC-4BC3-AB93-B8468FEA4F74}"/>
          </ac:grpSpMkLst>
        </pc:grpChg>
        <pc:grpChg chg="add mod">
          <ac:chgData name="Alfred Asterjadhi" userId="39de57b9-85c0-4fd1-aaac-8ca2b6560ad0" providerId="ADAL" clId="{059A54AE-750D-4648-A027-10A72B0AEED1}" dt="2021-09-16T17:38:35.035" v="81" actId="1076"/>
          <ac:grpSpMkLst>
            <pc:docMk/>
            <pc:sldMk cId="2033199149" sldId="257"/>
            <ac:grpSpMk id="30" creationId="{A90DF394-8294-4E49-AC2E-8DC8E0677D31}"/>
          </ac:grpSpMkLst>
        </pc:grpChg>
        <pc:picChg chg="mod">
          <ac:chgData name="Alfred Asterjadhi" userId="39de57b9-85c0-4fd1-aaac-8ca2b6560ad0" providerId="ADAL" clId="{059A54AE-750D-4648-A027-10A72B0AEED1}" dt="2021-09-16T17:29:42.772" v="2"/>
          <ac:picMkLst>
            <pc:docMk/>
            <pc:sldMk cId="2033199149" sldId="257"/>
            <ac:picMk id="12" creationId="{594F2884-2434-4F44-BECE-CE03DA4147F8}"/>
          </ac:picMkLst>
        </pc:picChg>
        <pc:picChg chg="add del mod">
          <ac:chgData name="Alfred Asterjadhi" userId="39de57b9-85c0-4fd1-aaac-8ca2b6560ad0" providerId="ADAL" clId="{059A54AE-750D-4648-A027-10A72B0AEED1}" dt="2021-09-16T17:37:28.687" v="69" actId="478"/>
          <ac:picMkLst>
            <pc:docMk/>
            <pc:sldMk cId="2033199149" sldId="257"/>
            <ac:picMk id="24" creationId="{7B0B0D65-CBF6-49D4-9460-49ADA11B34E1}"/>
          </ac:picMkLst>
        </pc:picChg>
        <pc:picChg chg="add mod ord">
          <ac:chgData name="Alfred Asterjadhi" userId="39de57b9-85c0-4fd1-aaac-8ca2b6560ad0" providerId="ADAL" clId="{059A54AE-750D-4648-A027-10A72B0AEED1}" dt="2021-09-16T17:38:24.429" v="79" actId="164"/>
          <ac:picMkLst>
            <pc:docMk/>
            <pc:sldMk cId="2033199149" sldId="257"/>
            <ac:picMk id="29" creationId="{D7908B22-3A12-4D02-BF17-46E7CBE60242}"/>
          </ac:picMkLst>
        </pc:picChg>
      </pc:sldChg>
      <pc:sldChg chg="modSp add mod">
        <pc:chgData name="Alfred Asterjadhi" userId="39de57b9-85c0-4fd1-aaac-8ca2b6560ad0" providerId="ADAL" clId="{059A54AE-750D-4648-A027-10A72B0AEED1}" dt="2021-09-16T17:45:11.426" v="225" actId="6549"/>
        <pc:sldMkLst>
          <pc:docMk/>
          <pc:sldMk cId="1752578952" sldId="258"/>
        </pc:sldMkLst>
        <pc:spChg chg="mod">
          <ac:chgData name="Alfred Asterjadhi" userId="39de57b9-85c0-4fd1-aaac-8ca2b6560ad0" providerId="ADAL" clId="{059A54AE-750D-4648-A027-10A72B0AEED1}" dt="2021-09-16T17:45:11.426" v="225" actId="6549"/>
          <ac:spMkLst>
            <pc:docMk/>
            <pc:sldMk cId="1752578952" sldId="258"/>
            <ac:spMk id="12" creationId="{1737DF73-1D87-41BC-91FB-A745EB8262F3}"/>
          </ac:spMkLst>
        </pc:spChg>
      </pc:sldChg>
      <pc:sldChg chg="modSp mod">
        <pc:chgData name="Alfred Asterjadhi" userId="39de57b9-85c0-4fd1-aaac-8ca2b6560ad0" providerId="ADAL" clId="{059A54AE-750D-4648-A027-10A72B0AEED1}" dt="2021-09-16T17:45:33.131" v="234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059A54AE-750D-4648-A027-10A72B0AEED1}" dt="2021-09-16T17:45:33.131" v="234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del">
        <pc:chgData name="Alfred Asterjadhi" userId="39de57b9-85c0-4fd1-aaac-8ca2b6560ad0" providerId="ADAL" clId="{059A54AE-750D-4648-A027-10A72B0AEED1}" dt="2021-09-16T17:44:36.363" v="220" actId="47"/>
        <pc:sldMkLst>
          <pc:docMk/>
          <pc:sldMk cId="1693586052" sldId="260"/>
        </pc:sldMkLst>
      </pc:sldChg>
      <pc:sldChg chg="modSp mod">
        <pc:chgData name="Alfred Asterjadhi" userId="39de57b9-85c0-4fd1-aaac-8ca2b6560ad0" providerId="ADAL" clId="{059A54AE-750D-4648-A027-10A72B0AEED1}" dt="2021-09-16T17:40:42.854" v="14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059A54AE-750D-4648-A027-10A72B0AEED1}" dt="2021-09-16T17:40:10.749" v="12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059A54AE-750D-4648-A027-10A72B0AEED1}" dt="2021-09-16T17:40:15.903" v="133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059A54AE-750D-4648-A027-10A72B0AEED1}" dt="2021-09-16T17:40:42.854" v="144" actId="20577"/>
          <ac:spMkLst>
            <pc:docMk/>
            <pc:sldMk cId="4134685600" sldId="261"/>
            <ac:spMk id="9" creationId="{C7B67E75-6FEC-43C0-9EE5-4FDD767F3EA8}"/>
          </ac:spMkLst>
        </pc:spChg>
      </pc:sldChg>
      <pc:sldMasterChg chg="modSp mod">
        <pc:chgData name="Alfred Asterjadhi" userId="39de57b9-85c0-4fd1-aaac-8ca2b6560ad0" providerId="ADAL" clId="{059A54AE-750D-4648-A027-10A72B0AEED1}" dt="2021-09-16T17:40:32.675" v="139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059A54AE-750D-4648-A027-10A72B0AEED1}" dt="2021-09-16T17:40:32.675" v="139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802.11-21/1320r0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478-03-00be-sept-nov-tgbe-teleconference-agenda.docx" TargetMode="External"/><Relationship Id="rId2" Type="http://schemas.openxmlformats.org/officeDocument/2006/relationships/hyperlink" Target="https://mentor.ieee.org/802.11/dcn/21/11-21-1319-08-00be-tgbe-sept-2021-meeting-agenda.pptx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emf"/><Relationship Id="rId4" Type="http://schemas.openxmlformats.org/officeDocument/2006/relationships/hyperlink" Target="https://mentor.ieee.org/802.11/dcn/20/11-20-1982-44-00be-tgbe-motions-list-for-teleconferences-part-2.ppt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078C9E1-E261-45D9-B17A-B795E415F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TGbe September 2021 Closing Report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6724DD-4485-4EB3-930C-0A4154AA8D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06131F-7E17-4A3F-827A-9D98E6264FA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6D5A45-F10E-4C6F-A5CB-7B4E64C2D9F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C7B67E75-6FEC-43C0-9EE5-4FDD767F3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1544639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Date:</a:t>
            </a:r>
            <a:r>
              <a:rPr lang="en-GB" sz="2000" b="0" kern="0" dirty="0"/>
              <a:t> 2021-09-20</a:t>
            </a:r>
          </a:p>
        </p:txBody>
      </p:sp>
      <p:graphicFrame>
        <p:nvGraphicFramePr>
          <p:cNvPr id="10" name="Object 3">
            <a:extLst>
              <a:ext uri="{FF2B5EF4-FFF2-40B4-BE49-F238E27FC236}">
                <a16:creationId xmlns:a16="http://schemas.microsoft.com/office/drawing/2014/main" id="{515F102E-0782-4BCD-A930-15E03346A70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7593758"/>
              </p:ext>
            </p:extLst>
          </p:nvPr>
        </p:nvGraphicFramePr>
        <p:xfrm>
          <a:off x="1825625" y="2683670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552553" imgH="2514074" progId="Word.Document.8">
                  <p:embed/>
                </p:oleObj>
              </mc:Choice>
              <mc:Fallback>
                <p:oleObj name="Document" r:id="rId2" imgW="8552553" imgH="2514074" progId="Word.Document.8">
                  <p:embed/>
                  <p:pic>
                    <p:nvPicPr>
                      <p:cNvPr id="10" name="Object 3">
                        <a:extLst>
                          <a:ext uri="{FF2B5EF4-FFF2-40B4-BE49-F238E27FC236}">
                            <a16:creationId xmlns:a16="http://schemas.microsoft.com/office/drawing/2014/main" id="{515F102E-0782-4BCD-A930-15E03346A70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5625" y="2683670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4">
            <a:extLst>
              <a:ext uri="{FF2B5EF4-FFF2-40B4-BE49-F238E27FC236}">
                <a16:creationId xmlns:a16="http://schemas.microsoft.com/office/drawing/2014/main" id="{85F313B5-5193-478A-A520-BE0627F59B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7062" y="213757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685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5FFF3-3971-4A1D-9E32-FCF52E85E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TGbe (Extremely High Throughput)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DC9244-F1D3-4E6B-8812-9165AD945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TGbe had scheduled 4 conf. calls during the September electronic interim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Two Joint calls, and two parallel MAC/PHY calls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Covered comment resolution documents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Approved the resolution of </a:t>
            </a:r>
            <a:r>
              <a:rPr lang="en-US" sz="1400" dirty="0">
                <a:solidFill>
                  <a:schemeClr val="tx1"/>
                </a:solidFill>
              </a:rPr>
              <a:t>several technical/editorial </a:t>
            </a:r>
            <a:r>
              <a:rPr lang="en-US" sz="1400" dirty="0"/>
              <a:t>comments and PDT submissions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/>
              <a:t>~30% of all CC36 comments are now resolved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Approved the creation of TGbe D1.2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TGbe D1.2 is expected to be available </a:t>
            </a:r>
            <a:r>
              <a:rPr lang="en-US" sz="1400" dirty="0">
                <a:solidFill>
                  <a:schemeClr val="tx1"/>
                </a:solidFill>
              </a:rPr>
              <a:t>by end of this week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Agenda is available in </a:t>
            </a:r>
            <a:r>
              <a:rPr lang="en-US" sz="1800" dirty="0">
                <a:solidFill>
                  <a:srgbClr val="FF0000"/>
                </a:solidFill>
                <a:hlinkClick r:id="rId2"/>
              </a:rPr>
              <a:t>1319r8</a:t>
            </a:r>
            <a:r>
              <a:rPr lang="en-US" sz="1800" dirty="0"/>
              <a:t>, with queue statuses available </a:t>
            </a:r>
            <a:r>
              <a:rPr lang="en-US" sz="1800"/>
              <a:t>in </a:t>
            </a:r>
            <a:r>
              <a:rPr lang="en-US" sz="1800">
                <a:solidFill>
                  <a:srgbClr val="FF0000"/>
                </a:solidFill>
                <a:hlinkClick r:id="rId3"/>
              </a:rPr>
              <a:t>1478r3</a:t>
            </a:r>
            <a:endParaRPr lang="en-US" sz="18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Future Teleconference Plan is provided in the next slide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Motions List is available in </a:t>
            </a:r>
            <a:r>
              <a:rPr lang="en-US" sz="1800" dirty="0">
                <a:solidFill>
                  <a:srgbClr val="FF0000"/>
                </a:solidFill>
                <a:hlinkClick r:id="rId4"/>
              </a:rPr>
              <a:t>1982r44</a:t>
            </a:r>
            <a:endParaRPr lang="en-US" sz="18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71601A-E80F-434B-A97D-F320083E6E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7159C5-3E2B-41FA-9D49-BA4DCFB9A8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1C99AD-073C-44E2-9ED3-C4B1C975F36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B7557F01-B7DC-4BC3-AB93-B8468FEA4F74}"/>
              </a:ext>
            </a:extLst>
          </p:cNvPr>
          <p:cNvGrpSpPr/>
          <p:nvPr/>
        </p:nvGrpSpPr>
        <p:grpSpPr>
          <a:xfrm>
            <a:off x="9370963" y="5383085"/>
            <a:ext cx="2644301" cy="1017715"/>
            <a:chOff x="9370963" y="5383085"/>
            <a:chExt cx="2644301" cy="1017715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63C1BBB-9E3E-4DDB-B238-3727E341BADF}"/>
                </a:ext>
              </a:extLst>
            </p:cNvPr>
            <p:cNvSpPr/>
            <p:nvPr/>
          </p:nvSpPr>
          <p:spPr bwMode="auto">
            <a:xfrm>
              <a:off x="9372599" y="5578368"/>
              <a:ext cx="2514601" cy="496886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7B1586FF-CE14-4479-B49C-37BB287E00A2}"/>
                </a:ext>
              </a:extLst>
            </p:cNvPr>
            <p:cNvSpPr txBox="1"/>
            <p:nvPr/>
          </p:nvSpPr>
          <p:spPr>
            <a:xfrm>
              <a:off x="9663399" y="6093023"/>
              <a:ext cx="227658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 Distribution of ~4350 CIDs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628824E0-A577-4284-8179-B1186D6E7896}"/>
                </a:ext>
              </a:extLst>
            </p:cNvPr>
            <p:cNvSpPr/>
            <p:nvPr/>
          </p:nvSpPr>
          <p:spPr bwMode="auto">
            <a:xfrm>
              <a:off x="9370963" y="5578368"/>
              <a:ext cx="611237" cy="496886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2E2BCCB5-95F4-4FBF-9E46-C5F0500A8A35}"/>
                </a:ext>
              </a:extLst>
            </p:cNvPr>
            <p:cNvSpPr/>
            <p:nvPr/>
          </p:nvSpPr>
          <p:spPr bwMode="auto">
            <a:xfrm>
              <a:off x="9982199" y="5578368"/>
              <a:ext cx="1818051" cy="496886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5C375ED8-6E9D-4C6A-8C77-71FD40F2862C}"/>
                </a:ext>
              </a:extLst>
            </p:cNvPr>
            <p:cNvSpPr/>
            <p:nvPr/>
          </p:nvSpPr>
          <p:spPr bwMode="auto">
            <a:xfrm>
              <a:off x="11800250" y="5578368"/>
              <a:ext cx="86948" cy="496886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E3630052-50A5-49C0-92B3-30ABDDC668AE}"/>
                </a:ext>
              </a:extLst>
            </p:cNvPr>
            <p:cNvSpPr txBox="1"/>
            <p:nvPr/>
          </p:nvSpPr>
          <p:spPr>
            <a:xfrm>
              <a:off x="11643046" y="5388508"/>
              <a:ext cx="37221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>
                  <a:solidFill>
                    <a:schemeClr val="tx1"/>
                  </a:solidFill>
                </a:rPr>
                <a:t>9%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3EC0D445-BF55-4AA5-BC72-828B84162DD6}"/>
                </a:ext>
              </a:extLst>
            </p:cNvPr>
            <p:cNvSpPr txBox="1"/>
            <p:nvPr/>
          </p:nvSpPr>
          <p:spPr>
            <a:xfrm>
              <a:off x="10705115" y="5388508"/>
              <a:ext cx="431528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>
                  <a:solidFill>
                    <a:schemeClr val="tx1"/>
                  </a:solidFill>
                </a:rPr>
                <a:t>67%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3428687D-A48E-47B7-984F-B4798D48D222}"/>
                </a:ext>
              </a:extLst>
            </p:cNvPr>
            <p:cNvSpPr txBox="1"/>
            <p:nvPr/>
          </p:nvSpPr>
          <p:spPr>
            <a:xfrm>
              <a:off x="9542828" y="5383085"/>
              <a:ext cx="431528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>
                  <a:solidFill>
                    <a:schemeClr val="tx1"/>
                  </a:solidFill>
                </a:rPr>
                <a:t>24%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A90DF394-8294-4E49-AC2E-8DC8E0677D31}"/>
              </a:ext>
            </a:extLst>
          </p:cNvPr>
          <p:cNvGrpSpPr/>
          <p:nvPr/>
        </p:nvGrpSpPr>
        <p:grpSpPr>
          <a:xfrm>
            <a:off x="8960992" y="2932785"/>
            <a:ext cx="3220528" cy="2415396"/>
            <a:chOff x="2592949" y="4277695"/>
            <a:chExt cx="3220528" cy="2415396"/>
          </a:xfrm>
        </p:grpSpPr>
        <p:pic>
          <p:nvPicPr>
            <p:cNvPr id="29" name="Picture 28">
              <a:extLst>
                <a:ext uri="{FF2B5EF4-FFF2-40B4-BE49-F238E27FC236}">
                  <a16:creationId xmlns:a16="http://schemas.microsoft.com/office/drawing/2014/main" id="{D7908B22-3A12-4D02-BF17-46E7CBE6024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592949" y="4277695"/>
              <a:ext cx="3220528" cy="2415396"/>
            </a:xfrm>
            <a:prstGeom prst="rect">
              <a:avLst/>
            </a:prstGeom>
          </p:spPr>
        </p:pic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9C11C14C-7EC1-41C9-ABC1-9A07AA319995}"/>
                </a:ext>
              </a:extLst>
            </p:cNvPr>
            <p:cNvSpPr/>
            <p:nvPr/>
          </p:nvSpPr>
          <p:spPr bwMode="auto">
            <a:xfrm>
              <a:off x="3078255" y="5674257"/>
              <a:ext cx="495193" cy="743623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FDAC231B-B229-45CA-98BE-BCC46049E1A0}"/>
                </a:ext>
              </a:extLst>
            </p:cNvPr>
            <p:cNvSpPr/>
            <p:nvPr/>
          </p:nvSpPr>
          <p:spPr bwMode="auto">
            <a:xfrm>
              <a:off x="3701275" y="5973806"/>
              <a:ext cx="495193" cy="440075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4AD07FA2-B31A-4DDB-8E71-8CE91F09851C}"/>
                </a:ext>
              </a:extLst>
            </p:cNvPr>
            <p:cNvSpPr/>
            <p:nvPr/>
          </p:nvSpPr>
          <p:spPr bwMode="auto">
            <a:xfrm>
              <a:off x="4942930" y="5832861"/>
              <a:ext cx="495193" cy="592475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AB188FE6-CB6E-4435-9845-4A54629535FC}"/>
              </a:ext>
            </a:extLst>
          </p:cNvPr>
          <p:cNvSpPr txBox="1"/>
          <p:nvPr/>
        </p:nvSpPr>
        <p:spPr>
          <a:xfrm>
            <a:off x="9775242" y="2841423"/>
            <a:ext cx="1762625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Resolution Status</a:t>
            </a:r>
          </a:p>
        </p:txBody>
      </p:sp>
    </p:spTree>
    <p:extLst>
      <p:ext uri="{BB962C8B-B14F-4D97-AF65-F5344CB8AC3E}">
        <p14:creationId xmlns:p14="http://schemas.microsoft.com/office/powerpoint/2010/main" val="2033199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6B6C1-2CF1-4FA7-A15B-497AAB3AE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Teleconference Plan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52FC8E-3F2C-4E2E-ABD1-7DF4A6D163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806CAB-098F-4FA4-874C-F09858EA0A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5D496B-D904-44CD-879F-8DF7E1D59DD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7F4F601-23E3-46B6-A79D-1B06F13D1768}"/>
              </a:ext>
            </a:extLst>
          </p:cNvPr>
          <p:cNvSpPr txBox="1">
            <a:spLocks/>
          </p:cNvSpPr>
          <p:nvPr/>
        </p:nvSpPr>
        <p:spPr bwMode="auto">
          <a:xfrm>
            <a:off x="6466708" y="1751013"/>
            <a:ext cx="5437717" cy="43433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1400" dirty="0">
                <a:latin typeface="Times New Roman" panose="02020603050405020304" pitchFamily="18" charset="0"/>
              </a:rPr>
              <a:t>Oct 11 	(Monday)		– MAC/PHY		19:00-21:00 ET</a:t>
            </a:r>
          </a:p>
          <a:p>
            <a:r>
              <a:rPr lang="en-US" sz="1400" dirty="0">
                <a:latin typeface="Times New Roman" panose="02020603050405020304" pitchFamily="18" charset="0"/>
              </a:rPr>
              <a:t>Oct 13	(Wednesday) 	– Joint (Motions) 		10:00-12:00 ET</a:t>
            </a:r>
          </a:p>
          <a:p>
            <a:r>
              <a:rPr lang="en-US" sz="1400" dirty="0">
                <a:latin typeface="Times New Roman" panose="02020603050405020304" pitchFamily="18" charset="0"/>
              </a:rPr>
              <a:t>Oct 14	(Thursday) 	– MAC			10:00-12:00 ET</a:t>
            </a:r>
          </a:p>
          <a:p>
            <a:r>
              <a:rPr lang="en-US" sz="1400" dirty="0">
                <a:latin typeface="Times New Roman" panose="02020603050405020304" pitchFamily="18" charset="0"/>
              </a:rPr>
              <a:t>Oct 18 	(Monday)		– MAC/PHY		19:00-21:00 ET</a:t>
            </a:r>
          </a:p>
          <a:p>
            <a:r>
              <a:rPr lang="en-US" sz="1400" dirty="0">
                <a:latin typeface="Times New Roman" panose="02020603050405020304" pitchFamily="18" charset="0"/>
              </a:rPr>
              <a:t>Oct 20	(Wednesday) 	– Joint			10:00-12:00 ET</a:t>
            </a:r>
          </a:p>
          <a:p>
            <a:r>
              <a:rPr lang="en-US" sz="1400" dirty="0">
                <a:latin typeface="Times New Roman" panose="02020603050405020304" pitchFamily="18" charset="0"/>
              </a:rPr>
              <a:t>Oct 21	(Thursday) 	– MAC			10:00-12:00 ET</a:t>
            </a:r>
          </a:p>
          <a:p>
            <a:r>
              <a:rPr lang="en-US" sz="1400" dirty="0">
                <a:latin typeface="Times New Roman" panose="02020603050405020304" pitchFamily="18" charset="0"/>
              </a:rPr>
              <a:t>Oct 25 	(Monday)		– MAC/PHY		19:00-21:00 ET</a:t>
            </a:r>
          </a:p>
          <a:p>
            <a:r>
              <a:rPr lang="en-US" sz="1400" dirty="0">
                <a:latin typeface="Times New Roman" panose="02020603050405020304" pitchFamily="18" charset="0"/>
              </a:rPr>
              <a:t>Oct 27	(Wednesday) 	– Joint (Motions)		10:00-12:00 ET</a:t>
            </a:r>
          </a:p>
          <a:p>
            <a:r>
              <a:rPr lang="en-US" sz="1400" dirty="0">
                <a:latin typeface="Times New Roman" panose="02020603050405020304" pitchFamily="18" charset="0"/>
              </a:rPr>
              <a:t>Oct 28	(Thursday) 	– MAC			10:00-12:00 ET</a:t>
            </a:r>
          </a:p>
          <a:p>
            <a:r>
              <a:rPr lang="en-US" sz="1400" dirty="0">
                <a:latin typeface="Times New Roman" panose="02020603050405020304" pitchFamily="18" charset="0"/>
              </a:rPr>
              <a:t>Nov 01 	(Monday)		– MAC/PHY	</a:t>
            </a:r>
            <a:r>
              <a:rPr lang="en-US" sz="1400">
                <a:latin typeface="Times New Roman" panose="02020603050405020304" pitchFamily="18" charset="0"/>
              </a:rPr>
              <a:t>	19:00-21:00 </a:t>
            </a:r>
            <a:r>
              <a:rPr lang="en-US" sz="1400" dirty="0">
                <a:latin typeface="Times New Roman" panose="02020603050405020304" pitchFamily="18" charset="0"/>
              </a:rPr>
              <a:t>ET</a:t>
            </a:r>
          </a:p>
          <a:p>
            <a:r>
              <a:rPr lang="en-US" sz="1400" dirty="0">
                <a:latin typeface="Times New Roman" panose="02020603050405020304" pitchFamily="18" charset="0"/>
              </a:rPr>
              <a:t>Nov 03	(Wednesday) 	– Joint			10:00-12:00 ET</a:t>
            </a:r>
          </a:p>
          <a:p>
            <a:r>
              <a:rPr lang="en-US" sz="1400" dirty="0">
                <a:latin typeface="Times New Roman" panose="02020603050405020304" pitchFamily="18" charset="0"/>
              </a:rPr>
              <a:t>Nov 04	(Thursday) 	– MAC			10:00-12:00 ET</a:t>
            </a:r>
          </a:p>
          <a:p>
            <a:r>
              <a:rPr lang="en-US" sz="1400" dirty="0">
                <a:latin typeface="Times New Roman" panose="02020603050405020304" pitchFamily="18" charset="0"/>
              </a:rPr>
              <a:t>Nov 08 	(Monday)		– MAC/PHY		19:00-21:00 ET</a:t>
            </a:r>
          </a:p>
          <a:p>
            <a:r>
              <a:rPr lang="en-US" sz="1400" dirty="0">
                <a:latin typeface="Times New Roman" panose="02020603050405020304" pitchFamily="18" charset="0"/>
              </a:rPr>
              <a:t>Nov 10	(Wednesday) 	– Joint			10:00-12:00 ET</a:t>
            </a:r>
          </a:p>
          <a:p>
            <a:r>
              <a:rPr lang="en-US" sz="1400" dirty="0">
                <a:latin typeface="Times New Roman" panose="02020603050405020304" pitchFamily="18" charset="0"/>
              </a:rPr>
              <a:t>Nov 11	(Thursday) 	– MAC			10:00-12:00 ET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737DF73-1D87-41BC-91FB-A745EB8262F3}"/>
              </a:ext>
            </a:extLst>
          </p:cNvPr>
          <p:cNvSpPr txBox="1">
            <a:spLocks/>
          </p:cNvSpPr>
          <p:nvPr/>
        </p:nvSpPr>
        <p:spPr bwMode="auto">
          <a:xfrm>
            <a:off x="834435" y="1751013"/>
            <a:ext cx="5437717" cy="43433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1400" u="sng" dirty="0">
                <a:highlight>
                  <a:srgbClr val="00FF00"/>
                </a:highlight>
                <a:latin typeface="Times New Roman" panose="02020603050405020304" pitchFamily="18" charset="0"/>
              </a:rPr>
              <a:t>Sept 13	(Monday) 		– MAC/PHY	19:00-21:00 ET</a:t>
            </a:r>
          </a:p>
          <a:p>
            <a:r>
              <a:rPr lang="en-US" sz="1400" u="sng" dirty="0">
                <a:highlight>
                  <a:srgbClr val="00FF00"/>
                </a:highlight>
                <a:latin typeface="Times New Roman" panose="02020603050405020304" pitchFamily="18" charset="0"/>
              </a:rPr>
              <a:t>Sept 15	(Wednesday) 	– Joint (Motions)	09:00-11:00 ET</a:t>
            </a:r>
          </a:p>
          <a:p>
            <a:r>
              <a:rPr lang="en-US" sz="1400" u="sng" dirty="0">
                <a:highlight>
                  <a:srgbClr val="00FF00"/>
                </a:highlight>
                <a:latin typeface="Times New Roman" panose="02020603050405020304" pitchFamily="18" charset="0"/>
              </a:rPr>
              <a:t>Sept 16	(Thursday) 	– MAC/PHY	09:00-11:00 ET</a:t>
            </a:r>
          </a:p>
          <a:p>
            <a:r>
              <a:rPr lang="en-US" sz="1400" u="sng" dirty="0">
                <a:highlight>
                  <a:srgbClr val="00FF00"/>
                </a:highlight>
                <a:latin typeface="Times New Roman" panose="02020603050405020304" pitchFamily="18" charset="0"/>
              </a:rPr>
              <a:t>Sept 20	(Monday) 		– Joint (Motions)	09:00-11:00 ET</a:t>
            </a:r>
          </a:p>
          <a:p>
            <a:r>
              <a:rPr lang="en-US" sz="1400" dirty="0">
                <a:latin typeface="Times New Roman" panose="02020603050405020304" pitchFamily="18" charset="0"/>
              </a:rPr>
              <a:t>Sept 22	(Wednesday) 	– MAC 		10:00-12:00 ET</a:t>
            </a:r>
          </a:p>
          <a:p>
            <a:r>
              <a:rPr lang="en-US" sz="1400" dirty="0">
                <a:latin typeface="Times New Roman" panose="02020603050405020304" pitchFamily="18" charset="0"/>
              </a:rPr>
              <a:t>Sept 23	(Thursday) 	– MAC		10:00-12:00 ET</a:t>
            </a:r>
          </a:p>
          <a:p>
            <a:r>
              <a:rPr lang="en-US" sz="1400" dirty="0">
                <a:latin typeface="Times New Roman" panose="02020603050405020304" pitchFamily="18" charset="0"/>
              </a:rPr>
              <a:t>Sept 27 	(Monday)		– MAC/PHY	19:00-21:00 ET</a:t>
            </a:r>
          </a:p>
          <a:p>
            <a:r>
              <a:rPr lang="en-US" sz="1400" dirty="0">
                <a:latin typeface="Times New Roman" panose="02020603050405020304" pitchFamily="18" charset="0"/>
              </a:rPr>
              <a:t>Sept 29	(Wednesday) 	– Joint		10:00-12:00 ET</a:t>
            </a:r>
          </a:p>
          <a:p>
            <a:r>
              <a:rPr lang="en-US" sz="1400" dirty="0">
                <a:latin typeface="Times New Roman" panose="02020603050405020304" pitchFamily="18" charset="0"/>
              </a:rPr>
              <a:t>Sept 30	(Thursday) 	– MAC		10:00-12:00 ET</a:t>
            </a:r>
          </a:p>
          <a:p>
            <a:r>
              <a:rPr lang="en-US" sz="1400" dirty="0">
                <a:solidFill>
                  <a:srgbClr val="FF0000"/>
                </a:solidFill>
                <a:highlight>
                  <a:srgbClr val="00FFFF"/>
                </a:highlight>
                <a:latin typeface="Times New Roman" panose="02020603050405020304" pitchFamily="18" charset="0"/>
              </a:rPr>
              <a:t>Oct 04-08	(Mon-Fri)		– No Conf Call 	Golden Week</a:t>
            </a:r>
          </a:p>
          <a:p>
            <a:pPr lvl="0"/>
            <a:endParaRPr lang="en-US" sz="14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2578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2DC9-A3A7-4A8B-92B1-7E0AABF4F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16CDD-E6B1-4592-BD5F-9D0A24F31D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50"/>
                </a:solidFill>
              </a:rPr>
              <a:t>PAR approved													Mar          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50"/>
                </a:solidFill>
              </a:rPr>
              <a:t>First TG meeting													May          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50"/>
                </a:solidFill>
              </a:rPr>
              <a:t>D0.1																Sep            2020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50"/>
                </a:solidFill>
              </a:rPr>
              <a:t>D1.0 WG Comment Collection 									May 		2021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D2.0 WG Comment Collection									Mar 		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D3.0 Letter Ballot </a:t>
            </a:r>
            <a:r>
              <a:rPr lang="en-US" dirty="0"/>
              <a:t>												Nov  		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Initial Sponsor Ballot (D4.0)										May          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Final 802.11 WG approval										Mar          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 EC approval													Mar          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RevCom</a:t>
            </a:r>
            <a:r>
              <a:rPr lang="en-US" dirty="0"/>
              <a:t> and SASB approval									May           2024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B8C72F-053F-4C6A-87D6-FD63EEEC0C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CA25A-C649-4BB9-B766-914E296AD4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7CA8F6-235B-46DD-B9A4-FA889CDAD8A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09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1657322-E16B-488D-B0F5-A20FFF834C7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8EFA884-1FD3-449A-969D-0113AA71134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0282A39B-5F9C-494D-9B3B-A8C2C37B1F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TGbe-Snapshot-September-2019</Template>
  <TotalTime>3441</TotalTime>
  <Words>707</Words>
  <Application>Microsoft Office PowerPoint</Application>
  <PresentationFormat>Widescreen</PresentationFormat>
  <Paragraphs>68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Office Theme</vt:lpstr>
      <vt:lpstr>Document</vt:lpstr>
      <vt:lpstr>TGbe September 2021 Closing Report</vt:lpstr>
      <vt:lpstr>TGbe (Extremely High Throughput)</vt:lpstr>
      <vt:lpstr>Teleconference Plan</vt:lpstr>
      <vt:lpstr>Timeline</vt:lpstr>
    </vt:vector>
  </TitlesOfParts>
  <Company>Qualcomm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Alfred Asterjadhi</dc:creator>
  <cp:lastModifiedBy>Alfred Aster</cp:lastModifiedBy>
  <cp:revision>45</cp:revision>
  <cp:lastPrinted>1601-01-01T00:00:00Z</cp:lastPrinted>
  <dcterms:created xsi:type="dcterms:W3CDTF">2019-08-12T15:18:02Z</dcterms:created>
  <dcterms:modified xsi:type="dcterms:W3CDTF">2021-09-20T14:03:48Z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0x0101004257954231A76C44B0D04C9AEE4292A8</vt:lpwstr>
  </property>
</Properties>
</file>