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DE950F-BBA6-4A61-83D6-E4B870F135A1}" v="28" dt="2021-09-13T01:46:54.1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ocuments?is_dcn=1478&amp;is_group=00be&amp;is_year=202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266-00-00be-cc36-cr-for-coding.docx" TargetMode="External"/><Relationship Id="rId3" Type="http://schemas.openxmlformats.org/officeDocument/2006/relationships/hyperlink" Target="https://mentor.ieee.org/802.11/dcn/21/11-21-1217-00-00be-cc36-cr-on-eht-phy-introduction-part-3.docx" TargetMode="External"/><Relationship Id="rId7" Type="http://schemas.openxmlformats.org/officeDocument/2006/relationships/hyperlink" Target="https://mentor.ieee.org/802.11/dcn/21/11-21-1265-00-00be-cc36-cr-for-mathematical-description-of-signals.docx" TargetMode="External"/><Relationship Id="rId2" Type="http://schemas.openxmlformats.org/officeDocument/2006/relationships/hyperlink" Target="https://mentor.ieee.org/802.11/dcn/21/11-21-1213-01-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11" Type="http://schemas.openxmlformats.org/officeDocument/2006/relationships/hyperlink" Target="https://mentor.ieee.org/802.11/dcn/21/11-21-1302-01-00be-cc36-cr-for-ru-allocation-and-l-length-in-txvector-and-rxvector.docx" TargetMode="External"/><Relationship Id="rId5" Type="http://schemas.openxmlformats.org/officeDocument/2006/relationships/hyperlink" Target="https://mentor.ieee.org/802.11/dcn/21/11-21-1268-00-00be-cr-on-36-3-12-8-3-part2.doc" TargetMode="External"/><Relationship Id="rId10" Type="http://schemas.openxmlformats.org/officeDocument/2006/relationships/hyperlink" Target="https://mentor.ieee.org/802.11/dcn/21/11-21-1229-00-00be-cr-phy-txblocks.docx" TargetMode="External"/><Relationship Id="rId4" Type="http://schemas.openxmlformats.org/officeDocument/2006/relationships/hyperlink" Target="https://mentor.ieee.org/802.11/dcn/21/11-21-1232-00-00be-cc36-cr-for-cid-6940.docx" TargetMode="External"/><Relationship Id="rId9" Type="http://schemas.openxmlformats.org/officeDocument/2006/relationships/hyperlink" Target="https://mentor.ieee.org/802.11/dcn/21/11-21-1267-00-00be-cc36-cr-for-packet-extens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329-00-00be-cc36-error-recovery-of-nstr-mld.docx" TargetMode="External"/><Relationship Id="rId3" Type="http://schemas.openxmlformats.org/officeDocument/2006/relationships/hyperlink" Target="https://mentor.ieee.org/802.11/dcn/21/11-21-1264-02-00be-cc36-resolution-for-miscellaneous-cids-in-clause-9.docx" TargetMode="External"/><Relationship Id="rId7" Type="http://schemas.openxmlformats.org/officeDocument/2006/relationships/hyperlink" Target="https://mentor.ieee.org/802.11/dcn/21/11-21-1261-01-00be-cc36-cr-for-5378.docx" TargetMode="External"/><Relationship Id="rId2" Type="http://schemas.openxmlformats.org/officeDocument/2006/relationships/hyperlink" Target="https://mentor.ieee.org/802.11/dcn/21/11-21-1285-01-00be-cc36-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92-00-00be-emlsr-switch-back-pdt.docx" TargetMode="External"/><Relationship Id="rId5" Type="http://schemas.openxmlformats.org/officeDocument/2006/relationships/hyperlink" Target="https://mentor.ieee.org/802.11/dcn/21/11-21-0287-03-00be-cc34-cr-emlsr-part2.docx" TargetMode="External"/><Relationship Id="rId4" Type="http://schemas.openxmlformats.org/officeDocument/2006/relationships/hyperlink" Target="https://mentor.ieee.org/802.11/dcn/21/11-21-0283-01-00be-cc34-cr-emlsr-part1.docx" TargetMode="External"/><Relationship Id="rId9" Type="http://schemas.openxmlformats.org/officeDocument/2006/relationships/hyperlink" Target="https://mentor.ieee.org/802.11/dcn/21/11-21-1339-00-00be-cc36-cr-for-35-3-15-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0/11-20-1982-38-00be-tgbe-motions-list-for-teleconferences-part-2.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11-21/1478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Sept 13,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Sept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Sept 16,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Sept 20,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1213r1</a:t>
            </a:r>
            <a:r>
              <a:rPr lang="en-US" sz="1200" dirty="0"/>
              <a:t> D1.0 CR for Section 36.3.19.4					Wook Bong Lee 	[11 CID]</a:t>
            </a:r>
          </a:p>
          <a:p>
            <a:pPr lvl="1">
              <a:buFont typeface="Arial" panose="020B0604020202020204" pitchFamily="34" charset="0"/>
              <a:buChar char="•"/>
            </a:pPr>
            <a:r>
              <a:rPr lang="en-US" sz="1200" dirty="0">
                <a:hlinkClick r:id="rId3"/>
              </a:rPr>
              <a:t>1217r0</a:t>
            </a:r>
            <a:r>
              <a:rPr lang="en-US" sz="1200" dirty="0"/>
              <a:t> CR on EHT PHY Introduction-part 2		           		Kanke Wu       	[18 CID]</a:t>
            </a:r>
          </a:p>
          <a:p>
            <a:pPr lvl="1">
              <a:buFont typeface="Arial" panose="020B0604020202020204" pitchFamily="34" charset="0"/>
              <a:buChar char="•"/>
            </a:pPr>
            <a:r>
              <a:rPr lang="en-GB" sz="1200" dirty="0">
                <a:hlinkClick r:id="rId4"/>
              </a:rPr>
              <a:t>1232r0</a:t>
            </a:r>
            <a:r>
              <a:rPr lang="en-GB" sz="1200" dirty="0"/>
              <a:t> CR for CID 6940				           		Yanyi Ding      	[1 CID]</a:t>
            </a:r>
          </a:p>
          <a:p>
            <a:pPr lvl="1">
              <a:buFont typeface="Arial" panose="020B0604020202020204" pitchFamily="34" charset="0"/>
              <a:buChar char="•"/>
            </a:pPr>
            <a:r>
              <a:rPr lang="en-GB" sz="1200" dirty="0">
                <a:hlinkClick r:id="rId5"/>
              </a:rPr>
              <a:t>1268r0</a:t>
            </a:r>
            <a:r>
              <a:rPr lang="en-GB" sz="1200" dirty="0"/>
              <a:t> CR-on-36.3.12.8.3-part2				          	 Ross Jian Yu    	[5 CID]</a:t>
            </a:r>
          </a:p>
          <a:p>
            <a:pPr lvl="1">
              <a:buFont typeface="Arial" panose="020B0604020202020204" pitchFamily="34" charset="0"/>
              <a:buChar char="•"/>
            </a:pPr>
            <a:r>
              <a:rPr lang="en-GB" sz="1200" dirty="0">
                <a:hlinkClick r:id="rId6"/>
              </a:rPr>
              <a:t>1269r0</a:t>
            </a:r>
            <a:r>
              <a:rPr lang="en-GB" sz="1200" dirty="0"/>
              <a:t> CR-on-36.3.12.8.3-part3				           	Ross Jian Yu    	[4 CID]</a:t>
            </a:r>
          </a:p>
          <a:p>
            <a:pPr lvl="1">
              <a:buFont typeface="Arial" panose="020B0604020202020204" pitchFamily="34" charset="0"/>
              <a:buChar char="•"/>
            </a:pPr>
            <a:r>
              <a:rPr lang="en-GB" sz="1200" dirty="0">
                <a:hlinkClick r:id="rId7"/>
              </a:rPr>
              <a:t>1265r0</a:t>
            </a:r>
            <a:r>
              <a:rPr lang="en-GB" sz="1200" dirty="0"/>
              <a:t> CR for Mathematical description of Signals	           		Yan Zhang       	[27 CID]</a:t>
            </a:r>
          </a:p>
          <a:p>
            <a:pPr lvl="1">
              <a:buFont typeface="Arial" panose="020B0604020202020204" pitchFamily="34" charset="0"/>
              <a:buChar char="•"/>
            </a:pPr>
            <a:r>
              <a:rPr lang="en-GB" sz="1200" dirty="0">
                <a:hlinkClick r:id="rId8"/>
              </a:rPr>
              <a:t>1266r0</a:t>
            </a:r>
            <a:r>
              <a:rPr lang="en-GB" sz="1200" dirty="0"/>
              <a:t> CR for coding					           		Yan Zhang       	[22 CID]</a:t>
            </a:r>
          </a:p>
          <a:p>
            <a:pPr lvl="1">
              <a:buFont typeface="Arial" panose="020B0604020202020204" pitchFamily="34" charset="0"/>
              <a:buChar char="•"/>
            </a:pPr>
            <a:r>
              <a:rPr lang="en-GB" sz="1200" dirty="0">
                <a:hlinkClick r:id="rId9"/>
              </a:rPr>
              <a:t>1267r0</a:t>
            </a:r>
            <a:r>
              <a:rPr lang="en-GB" sz="1200" dirty="0"/>
              <a:t> CR for Packet extension				           	Yan Zhang       	[2 CID]</a:t>
            </a:r>
          </a:p>
          <a:p>
            <a:pPr lvl="1">
              <a:buFont typeface="Arial" panose="020B0604020202020204" pitchFamily="34" charset="0"/>
              <a:buChar char="•"/>
            </a:pPr>
            <a:r>
              <a:rPr lang="en-GB" sz="1200" dirty="0">
                <a:hlinkClick r:id="rId10"/>
              </a:rPr>
              <a:t>1229r0</a:t>
            </a:r>
            <a:r>
              <a:rPr lang="en-GB" sz="1200" dirty="0"/>
              <a:t> </a:t>
            </a:r>
            <a:r>
              <a:rPr lang="en-GB" sz="1200" dirty="0" err="1"/>
              <a:t>CR_PHY_TxBlocks</a:t>
            </a:r>
            <a:r>
              <a:rPr lang="en-GB" sz="1200" dirty="0"/>
              <a:t>				           		Xiaogang Chen	[20 CID]</a:t>
            </a:r>
          </a:p>
          <a:p>
            <a:pPr lvl="1">
              <a:buFont typeface="Arial" panose="020B0604020202020204" pitchFamily="34" charset="0"/>
              <a:buChar char="•"/>
            </a:pPr>
            <a:r>
              <a:rPr lang="en-GB" sz="1200" dirty="0">
                <a:hlinkClick r:id="rId11"/>
              </a:rPr>
              <a:t>1302r1</a:t>
            </a:r>
            <a:r>
              <a:rPr lang="en-GB" sz="1200" dirty="0"/>
              <a:t> CR for RU_ALLOC. and L_LENGTH in TX/RXVEC.  	</a:t>
            </a:r>
            <a:r>
              <a:rPr lang="en-GB" sz="1200" dirty="0" err="1"/>
              <a:t>Mengshi</a:t>
            </a:r>
            <a:r>
              <a:rPr lang="en-GB" sz="1200" dirty="0"/>
              <a:t> Hu     	[7 CID]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1285r1</a:t>
            </a:r>
            <a:r>
              <a:rPr lang="en-GB" sz="1200" dirty="0"/>
              <a:t> Security Comment Resolutions					Michael Montemurro	[46 CIDs 25’]</a:t>
            </a:r>
          </a:p>
          <a:p>
            <a:pPr lvl="1">
              <a:buFont typeface="Arial" panose="020B0604020202020204" pitchFamily="34" charset="0"/>
              <a:buChar char="•"/>
            </a:pPr>
            <a:r>
              <a:rPr lang="en-GB" sz="1200" dirty="0">
                <a:hlinkClick r:id="rId3"/>
              </a:rPr>
              <a:t>1264r2</a:t>
            </a:r>
            <a:r>
              <a:rPr lang="en-GB" sz="1200" dirty="0"/>
              <a:t> CC36 Resolution for Miscellaneous CIDs in Clause 9		Gaurang Naik 		[19 CIDs 25’]</a:t>
            </a:r>
          </a:p>
          <a:p>
            <a:pPr lvl="1">
              <a:buFont typeface="Arial" panose="020B0604020202020204" pitchFamily="34" charset="0"/>
              <a:buChar char="•"/>
            </a:pPr>
            <a:r>
              <a:rPr lang="en-GB" sz="1200" dirty="0">
                <a:hlinkClick r:id="rId4"/>
              </a:rPr>
              <a:t>283r1</a:t>
            </a:r>
            <a:r>
              <a:rPr lang="en-GB" sz="1200" dirty="0"/>
              <a:t> CC34-CR-EMLSR-part 1					Minyoung Park 	[9 CIDs   30’]</a:t>
            </a:r>
          </a:p>
          <a:p>
            <a:pPr lvl="1">
              <a:buFont typeface="Arial" panose="020B0604020202020204" pitchFamily="34" charset="0"/>
              <a:buChar char="•"/>
            </a:pPr>
            <a:r>
              <a:rPr lang="en-GB" sz="1200" dirty="0">
                <a:hlinkClick r:id="rId5"/>
              </a:rPr>
              <a:t>287r3</a:t>
            </a:r>
            <a:r>
              <a:rPr lang="en-GB" sz="1200" dirty="0"/>
              <a:t> EMLSR part 2							Minyoung Park 	[10 CIDs 30’]</a:t>
            </a:r>
          </a:p>
          <a:p>
            <a:pPr lvl="1">
              <a:buFont typeface="Arial" panose="020B0604020202020204" pitchFamily="34" charset="0"/>
              <a:buChar char="•"/>
            </a:pPr>
            <a:r>
              <a:rPr lang="en-GB" sz="1200" dirty="0">
                <a:hlinkClick r:id="rId6"/>
              </a:rPr>
              <a:t>1492r0</a:t>
            </a:r>
            <a:r>
              <a:rPr lang="en-GB" sz="1200" dirty="0"/>
              <a:t> EMLSR Switch Back PDT					Gaurang Naik		[PDT 	    20’]*</a:t>
            </a:r>
          </a:p>
          <a:p>
            <a:pPr lvl="1">
              <a:buFont typeface="Arial" panose="020B0604020202020204" pitchFamily="34" charset="0"/>
              <a:buChar char="•"/>
            </a:pPr>
            <a:r>
              <a:rPr lang="en-GB" sz="1200" dirty="0">
                <a:hlinkClick r:id="rId7"/>
              </a:rPr>
              <a:t>1261r1</a:t>
            </a:r>
            <a:r>
              <a:rPr lang="en-GB" sz="1200" dirty="0"/>
              <a:t> CR for 5378							Jay Yang 		[1 CIDs   20’]</a:t>
            </a:r>
          </a:p>
          <a:p>
            <a:pPr lvl="1">
              <a:buFont typeface="Arial" panose="020B0604020202020204" pitchFamily="34" charset="0"/>
              <a:buChar char="•"/>
            </a:pPr>
            <a:r>
              <a:rPr lang="en-GB" sz="1200" dirty="0">
                <a:hlinkClick r:id="rId8"/>
              </a:rPr>
              <a:t>1329r0</a:t>
            </a:r>
            <a:r>
              <a:rPr lang="en-GB" sz="1200" dirty="0"/>
              <a:t> Error Recovery of NSTR MLD					Yunbo Li 		[1 CIDs   20’]</a:t>
            </a:r>
          </a:p>
          <a:p>
            <a:pPr lvl="1">
              <a:buFont typeface="Arial" panose="020B0604020202020204" pitchFamily="34" charset="0"/>
              <a:buChar char="•"/>
            </a:pPr>
            <a:r>
              <a:rPr lang="en-GB" sz="1200" dirty="0">
                <a:hlinkClick r:id="rId9"/>
              </a:rPr>
              <a:t>1339r0</a:t>
            </a:r>
            <a:r>
              <a:rPr lang="en-GB" sz="1200" dirty="0"/>
              <a:t> CR for 35.3.15.7							Dibakar Das 		[32 CIDs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r>
              <a:rPr lang="en-US" sz="1200" b="0" i="1" dirty="0"/>
              <a:t>*Order subject to MAC ad-hoc group approval</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September 13-21,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endParaRPr lang="en-GB" sz="1600" b="0" dirty="0"/>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200" i="1" dirty="0">
                <a:solidFill>
                  <a:srgbClr val="FF0000"/>
                </a:solidFill>
              </a:rPr>
              <a:t>TBD</a:t>
            </a:r>
          </a:p>
          <a:p>
            <a:pPr lvl="0">
              <a:buFont typeface="Arial" panose="020B0604020202020204" pitchFamily="34" charset="0"/>
              <a:buChar char="•"/>
            </a:pPr>
            <a:r>
              <a:rPr lang="en-GB" sz="1600" dirty="0"/>
              <a:t>Motions (during 2</a:t>
            </a:r>
            <a:r>
              <a:rPr lang="en-GB" sz="1600" baseline="30000" dirty="0"/>
              <a:t>nd</a:t>
            </a:r>
            <a:r>
              <a:rPr lang="en-GB" sz="1600" dirty="0"/>
              <a:t> half of meeting): </a:t>
            </a:r>
            <a:r>
              <a:rPr lang="en-GB" sz="1600" dirty="0">
                <a:hlinkClick r:id="rId2"/>
              </a:rPr>
              <a:t>1982r38</a:t>
            </a:r>
            <a:endParaRPr lang="en-GB" sz="1600" b="0" dirty="0">
              <a:solidFill>
                <a:srgbClr val="00B050"/>
              </a:solidFill>
            </a:endParaRPr>
          </a:p>
          <a:p>
            <a:pPr lvl="0">
              <a:buFont typeface="Arial" panose="020B0604020202020204" pitchFamily="34" charset="0"/>
              <a:buChar char="•"/>
            </a:pPr>
            <a:r>
              <a:rPr lang="en-GB" sz="1600" dirty="0"/>
              <a:t>MAC CR Submissions:</a:t>
            </a:r>
          </a:p>
          <a:p>
            <a:pPr lvl="1">
              <a:buFont typeface="Arial" panose="020B0604020202020204" pitchFamily="34" charset="0"/>
              <a:buChar char="•"/>
            </a:pPr>
            <a:r>
              <a:rPr lang="en-GB" sz="1200" i="1" dirty="0">
                <a:solidFill>
                  <a:srgbClr val="FF0000"/>
                </a:solidFill>
              </a:rPr>
              <a:t>TBD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3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September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Sigurd Schelstraete &amp;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75559</TotalTime>
  <Words>2763</Words>
  <Application>Microsoft Office PowerPoint</Application>
  <PresentationFormat>On-screen Show (4:3)</PresentationFormat>
  <Paragraphs>322</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September 2021 Meeting Agenda</vt:lpstr>
      <vt:lpstr>IEEE 802.11 TGbe: Enhancements for Extremely High Throughput (EHT) WLAN Task Group</vt:lpstr>
      <vt:lpstr>Registration for the September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2021-09-13T01:52:37Z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