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4" r:id="rId4"/>
    <p:sldMasterId id="2147483744" r:id="rId5"/>
  </p:sldMasterIdLst>
  <p:notesMasterIdLst>
    <p:notesMasterId r:id="rId22"/>
  </p:notesMasterIdLst>
  <p:handoutMasterIdLst>
    <p:handoutMasterId r:id="rId23"/>
  </p:handoutMasterIdLst>
  <p:sldIdLst>
    <p:sldId id="256" r:id="rId6"/>
    <p:sldId id="257" r:id="rId7"/>
    <p:sldId id="265" r:id="rId8"/>
    <p:sldId id="267" r:id="rId9"/>
    <p:sldId id="268" r:id="rId10"/>
    <p:sldId id="269" r:id="rId11"/>
    <p:sldId id="272" r:id="rId12"/>
    <p:sldId id="484" r:id="rId13"/>
    <p:sldId id="520" r:id="rId14"/>
    <p:sldId id="486" r:id="rId15"/>
    <p:sldId id="283" r:id="rId16"/>
    <p:sldId id="519" r:id="rId17"/>
    <p:sldId id="511" r:id="rId18"/>
    <p:sldId id="521" r:id="rId19"/>
    <p:sldId id="344" r:id="rId20"/>
    <p:sldId id="264" r:id="rId21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7DD987-8038-4F26-BF86-EA46B42CF0C4}" v="2" dt="2021-09-13T13:38:54.5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78" autoAdjust="0"/>
    <p:restoredTop sz="86509" autoAdjust="0"/>
  </p:normalViewPr>
  <p:slideViewPr>
    <p:cSldViewPr>
      <p:cViewPr varScale="1">
        <p:scale>
          <a:sx n="79" d="100"/>
          <a:sy n="79" d="100"/>
        </p:scale>
        <p:origin x="522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897DD987-8038-4F26-BF86-EA46B42CF0C4}"/>
    <pc:docChg chg="custSel modSld modMainMaster">
      <pc:chgData name="Jon Rosdahl" userId="2820f357-2dd4-4127-8713-e0bfde0fd756" providerId="ADAL" clId="{897DD987-8038-4F26-BF86-EA46B42CF0C4}" dt="2021-09-13T13:39:08.283" v="148" actId="6549"/>
      <pc:docMkLst>
        <pc:docMk/>
      </pc:docMkLst>
      <pc:sldChg chg="modSp mod">
        <pc:chgData name="Jon Rosdahl" userId="2820f357-2dd4-4127-8713-e0bfde0fd756" providerId="ADAL" clId="{897DD987-8038-4F26-BF86-EA46B42CF0C4}" dt="2021-09-13T13:38:24.222" v="146" actId="20577"/>
        <pc:sldMkLst>
          <pc:docMk/>
          <pc:sldMk cId="2613497696" sldId="486"/>
        </pc:sldMkLst>
        <pc:spChg chg="mod">
          <ac:chgData name="Jon Rosdahl" userId="2820f357-2dd4-4127-8713-e0bfde0fd756" providerId="ADAL" clId="{897DD987-8038-4F26-BF86-EA46B42CF0C4}" dt="2021-09-13T13:38:24.222" v="146" actId="20577"/>
          <ac:spMkLst>
            <pc:docMk/>
            <pc:sldMk cId="2613497696" sldId="486"/>
            <ac:spMk id="3" creationId="{00000000-0000-0000-0000-000000000000}"/>
          </ac:spMkLst>
        </pc:spChg>
      </pc:sldChg>
      <pc:sldMasterChg chg="modSp mod">
        <pc:chgData name="Jon Rosdahl" userId="2820f357-2dd4-4127-8713-e0bfde0fd756" providerId="ADAL" clId="{897DD987-8038-4F26-BF86-EA46B42CF0C4}" dt="2021-09-13T13:39:08.283" v="148" actId="6549"/>
        <pc:sldMasterMkLst>
          <pc:docMk/>
          <pc:sldMasterMk cId="4009877954" sldId="2147483734"/>
        </pc:sldMasterMkLst>
        <pc:spChg chg="mod">
          <ac:chgData name="Jon Rosdahl" userId="2820f357-2dd4-4127-8713-e0bfde0fd756" providerId="ADAL" clId="{897DD987-8038-4F26-BF86-EA46B42CF0C4}" dt="2021-09-13T13:39:08.283" v="148" actId="6549"/>
          <ac:spMkLst>
            <pc:docMk/>
            <pc:sldMasterMk cId="4009877954" sldId="2147483734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802.11-21/1316r1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802.11-21/1316r1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802.11-21/1316r1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802.11-21/1316r1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802.11-21/1316r1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/>
              <a:t>For Sept – Go/</a:t>
            </a:r>
            <a:r>
              <a:rPr lang="en-US" dirty="0" err="1"/>
              <a:t>NoGo</a:t>
            </a:r>
            <a:r>
              <a:rPr lang="en-US" dirty="0"/>
              <a:t> decision on May 5, 2021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dirty="0"/>
              <a:t>For Nov – Go/</a:t>
            </a:r>
            <a:r>
              <a:rPr lang="en-US" sz="1200" dirty="0" err="1"/>
              <a:t>NoGo</a:t>
            </a:r>
            <a:r>
              <a:rPr lang="en-US" sz="1200" dirty="0"/>
              <a:t> decision on July 9, 2021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sz="1200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802.11-21/1316r1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September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437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pt-BR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Gothic"/>
              </a:rPr>
              <a:t>doc.: IEEE 802.11-21/1316r1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S Gothic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Gothic"/>
              </a:rPr>
              <a:t>September 2021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S Gothic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Gothic"/>
              </a:rPr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Gothic"/>
              </a:rPr>
              <a:t>Page </a:t>
            </a:r>
            <a:fld id="{35E0D7E8-EBB2-4683-98FD-8E18BC106ED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Gothic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S Gothic"/>
            </a:endParaRPr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lvl="0"/>
            <a:r>
              <a:rPr lang="en-US" sz="2000" dirty="0"/>
              <a:t>Future Wireless Interim Meetings: review and status Sept 13, 2021</a:t>
            </a:r>
            <a:endParaRPr lang="en-US" dirty="0"/>
          </a:p>
          <a:p>
            <a:pPr lvl="1"/>
            <a:r>
              <a:rPr lang="en-US" sz="1800" dirty="0"/>
              <a:t>Jan 16-21, 2022, Hilton Panama – contract in negotiations – Hotel Irvine contract moving to 2024 in process.</a:t>
            </a:r>
            <a:endParaRPr lang="en-US" dirty="0"/>
          </a:p>
          <a:p>
            <a:pPr lvl="1"/>
            <a:r>
              <a:rPr lang="en-US" sz="1800" dirty="0"/>
              <a:t>May 15-20, 2022, Warsaw Marriott– Contract executed, in repository (802WFIN-20/22r0)</a:t>
            </a:r>
            <a:endParaRPr lang="en-US" dirty="0"/>
          </a:p>
          <a:p>
            <a:pPr lvl="1"/>
            <a:r>
              <a:rPr lang="en-US" sz="1800" dirty="0"/>
              <a:t>Sept 11-16, 2022, Hilton Waikoloa Village– Contract executed, in repository (802WFIN-20/32r0)</a:t>
            </a:r>
            <a:endParaRPr lang="en-US" dirty="0"/>
          </a:p>
          <a:p>
            <a:pPr lvl="1"/>
            <a:r>
              <a:rPr lang="en-US" sz="1800" dirty="0"/>
              <a:t>Jan 15-20, 2023, Baltimore Marriott Waterfront – Contract executed, in repository (802WFIN-20/18r0)</a:t>
            </a:r>
            <a:endParaRPr lang="en-US" dirty="0"/>
          </a:p>
          <a:p>
            <a:pPr lvl="1"/>
            <a:r>
              <a:rPr lang="en-US" sz="1800" dirty="0"/>
              <a:t>May 2023 - open</a:t>
            </a:r>
            <a:endParaRPr lang="en-US" dirty="0"/>
          </a:p>
          <a:p>
            <a:pPr lvl="1"/>
            <a:r>
              <a:rPr lang="en-US" sz="1800" dirty="0"/>
              <a:t>September 10-15, 2023, Atlanta Buckhead – Contract executed, in repository (802WFIN-21/1r0)</a:t>
            </a:r>
            <a:endParaRPr lang="en-US" dirty="0"/>
          </a:p>
          <a:p>
            <a:pPr lvl="1"/>
            <a:r>
              <a:rPr lang="en-US" sz="1800" dirty="0"/>
              <a:t>Jan 2024 – Hotel Irvine – Contract in the final signature process (May 2021 – 802WFIN-21/17r5)). – VENUE CANCELLED </a:t>
            </a:r>
          </a:p>
          <a:p>
            <a:pPr marL="742950" marR="0" lvl="1" indent="-28575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800" dirty="0"/>
              <a:t>Jan 2024 – Replacement </a:t>
            </a:r>
            <a:r>
              <a:rPr lang="en-US" sz="1200" dirty="0"/>
              <a:t>Hilton Panama – contract in negotiations – Hotel Irvine contract moving to 2024 in process.</a:t>
            </a:r>
            <a:endParaRPr lang="en-US" dirty="0"/>
          </a:p>
          <a:p>
            <a:pPr lvl="1"/>
            <a:r>
              <a:rPr lang="en-US" sz="1800" dirty="0"/>
              <a:t>May 2024 Open</a:t>
            </a:r>
            <a:endParaRPr lang="en-US" dirty="0"/>
          </a:p>
          <a:p>
            <a:pPr lvl="1"/>
            <a:r>
              <a:rPr lang="en-US" sz="1800" dirty="0"/>
              <a:t>Sept 2024 Hilton Waikoloa Village – Contract executed, in repository (802WFIN-20/12r0)</a:t>
            </a:r>
          </a:p>
          <a:p>
            <a:pPr lvl="1"/>
            <a:r>
              <a:rPr lang="en-US" sz="1800" dirty="0"/>
              <a:t>Sept 2025 </a:t>
            </a:r>
            <a:r>
              <a:rPr lang="en-US" sz="1200" dirty="0"/>
              <a:t>Hilton Waikoloa Village –  Approved March 2020 by 802WCSC – in negotiations</a:t>
            </a:r>
          </a:p>
          <a:p>
            <a:pPr lvl="1"/>
            <a:r>
              <a:rPr lang="en-US" sz="1200" dirty="0"/>
              <a:t>Sept 2026 Hilton Waikoloa Village – Approved March 2020 by 802WCSC – in negotiations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5052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Yellow Highlight – Potential deferral identified.</a:t>
            </a:r>
          </a:p>
          <a:p>
            <a:r>
              <a:rPr lang="en-US" dirty="0"/>
              <a:t>Blue  Highlight – replacement dates for venues deferred.</a:t>
            </a:r>
          </a:p>
          <a:p>
            <a:r>
              <a:rPr lang="en-US" dirty="0"/>
              <a:t>Light Green highlight – potential targets for possible deferrals.</a:t>
            </a:r>
          </a:p>
          <a:p>
            <a:r>
              <a:rPr lang="en-US" dirty="0"/>
              <a:t>No highlight – pre Covid assigned dates/venues.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52B0D-DD1E-4554-8B26-BB0942B0983C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3BA170-C2F2-4DE2-9ED7-EFDC36CB466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September 2021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CCCEF-1EEE-440B-B6E4-D171747D3EE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EC-21/210r1</a:t>
            </a:r>
          </a:p>
        </p:txBody>
      </p:sp>
    </p:spTree>
    <p:extLst>
      <p:ext uri="{BB962C8B-B14F-4D97-AF65-F5344CB8AC3E}">
        <p14:creationId xmlns:p14="http://schemas.microsoft.com/office/powerpoint/2010/main" val="12540878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802.11-21/1316r1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627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0368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56785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3838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07518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65280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87018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35765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61456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432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941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062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72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00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20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45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24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7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2" y="647541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0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lang="en-US" sz="1800" b="1" dirty="0">
                <a:solidFill>
                  <a:schemeClr val="tx1"/>
                </a:solidFill>
                <a:effectLst/>
              </a:rPr>
              <a:t>11-21-1316r1</a:t>
            </a:r>
            <a:endParaRPr lang="en-GB" sz="18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87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2" y="647541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06A7171-3D93-4AEC-9BD3-73DD99752379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595500" y="382824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 EC-21/0025r9</a:t>
            </a:r>
          </a:p>
        </p:txBody>
      </p:sp>
    </p:spTree>
    <p:extLst>
      <p:ext uri="{BB962C8B-B14F-4D97-AF65-F5344CB8AC3E}">
        <p14:creationId xmlns:p14="http://schemas.microsoft.com/office/powerpoint/2010/main" val="1754910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001-05-00EC-802-plenary-future-venue-contract-status.xl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001-05-00EC-802-plenary-future-venue-contract-status.xls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21/ec-21-0025-09-WCSG-ieee-802wcsc-meeting-venue-manager-report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alendar.google.com/calendar/ical/b1i61797rqce8ks5fd9fi7k2nc%40group.calendar.google.com/public/basic.ics" TargetMode="External"/><Relationship Id="rId2" Type="http://schemas.openxmlformats.org/officeDocument/2006/relationships/hyperlink" Target="http://www.ieee802.org/802tele_calendar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upport.office.com/en-us/article/see-your-google-calendar-in-outlook-c1dab514-0ad4-4811-824a-7d02c5e77126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802.11/attendance-log?p=3183700005&amp;t=47200043" TargetMode="External"/><Relationship Id="rId2" Type="http://schemas.openxmlformats.org/officeDocument/2006/relationships/hyperlink" Target="https://imat.ieee.org/sp7200043/attendance-log?p=3543200005&amp;t=47200043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802tele_calendar.html" TargetMode="External"/><Relationship Id="rId2" Type="http://schemas.openxmlformats.org/officeDocument/2006/relationships/hyperlink" Target="http://schedule.802world.com/ics/show?group=1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cvent.me/NxZeZ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8" y="674307"/>
            <a:ext cx="10363200" cy="7493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0" dirty="0"/>
              <a:t>1st Vice Chair Report –Sept 2021 - Electronic Interim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2021-09-13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FC3DD29-9CAC-4260-9BE4-AE28C71128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685483"/>
              </p:ext>
            </p:extLst>
          </p:nvPr>
        </p:nvGraphicFramePr>
        <p:xfrm>
          <a:off x="993775" y="2382457"/>
          <a:ext cx="9750425" cy="2702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3180" imgH="2529696" progId="Word.Document.8">
                  <p:embed/>
                </p:oleObj>
              </mc:Choice>
              <mc:Fallback>
                <p:oleObj name="Document" r:id="rId3" imgW="8253180" imgH="252969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FC3DD29-9CAC-4260-9BE4-AE28C71128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82457"/>
                        <a:ext cx="9750425" cy="27023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93" y="7757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M3.6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459" y="1517653"/>
            <a:ext cx="10460566" cy="495776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</a:t>
            </a:r>
            <a:r>
              <a:rPr lang="en-GB" dirty="0">
                <a:solidFill>
                  <a:schemeClr val="tx1"/>
                </a:solidFill>
              </a:rPr>
              <a:t>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>
                <a:solidFill>
                  <a:srgbClr val="FF0000"/>
                </a:solidFill>
              </a:rPr>
              <a:t>You must record 75% attendance of required 802.11 slots in a session for that session to count towards gaining or maintaining 802.11 voting membership</a:t>
            </a:r>
          </a:p>
          <a:p>
            <a:pPr>
              <a:lnSpc>
                <a:spcPct val="90000"/>
              </a:lnSpc>
            </a:pPr>
            <a:r>
              <a:rPr lang="en-GB" dirty="0">
                <a:solidFill>
                  <a:srgbClr val="FF0000"/>
                </a:solidFill>
              </a:rPr>
              <a:t>For the Sept 2021 Session, Voting credit is not accumulated, but required for meeting requirements for access to reflectors/documents </a:t>
            </a:r>
          </a:p>
          <a:p>
            <a:pPr lvl="1">
              <a:lnSpc>
                <a:spcPct val="90000"/>
              </a:lnSpc>
            </a:pPr>
            <a:r>
              <a:rPr lang="en-GB" dirty="0">
                <a:solidFill>
                  <a:schemeClr val="tx1"/>
                </a:solidFill>
              </a:rPr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2">
              <a:lnSpc>
                <a:spcPct val="90000"/>
              </a:lnSpc>
            </a:pPr>
            <a:endParaRPr lang="en-GB" sz="2000" dirty="0"/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4C263C-D4B0-4954-9299-2BA60A0286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7568" y="2204865"/>
            <a:ext cx="7772400" cy="1362075"/>
          </a:xfrm>
        </p:spPr>
        <p:txBody>
          <a:bodyPr/>
          <a:lstStyle/>
          <a:p>
            <a:r>
              <a:rPr lang="en-US" sz="3600" dirty="0"/>
              <a:t>Tuesday, Sept 21, 2021</a:t>
            </a:r>
            <a:br>
              <a:rPr lang="en-US" sz="3600" dirty="0"/>
            </a:br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63552" y="4215185"/>
            <a:ext cx="7772400" cy="1195015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3.1.2 	DT		Straw Poll regarding meetings</a:t>
            </a:r>
          </a:p>
          <a:p>
            <a:r>
              <a:rPr lang="en-US" dirty="0"/>
              <a:t>3.1.3	DT		Future venues status and discussion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0" y="333375"/>
            <a:ext cx="2500313" cy="273050"/>
          </a:xfrm>
        </p:spPr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471B00-D561-4706-9119-80B8D07348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FF671D6-FDDA-4A19-8C83-488CA3827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T3.1.2 – Straw Poll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B8A0CA0-9C1E-4722-82B0-EF1FBB7A6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494214"/>
          </a:xfrm>
        </p:spPr>
        <p:txBody>
          <a:bodyPr/>
          <a:lstStyle/>
          <a:p>
            <a:pPr lvl="1"/>
            <a:r>
              <a:rPr lang="en-US" b="1" dirty="0"/>
              <a:t>TBD?</a:t>
            </a:r>
          </a:p>
          <a:p>
            <a:pPr lvl="2"/>
            <a:r>
              <a:rPr lang="en-US" sz="2000" dirty="0"/>
              <a:t>Yes or No</a:t>
            </a:r>
          </a:p>
          <a:p>
            <a:pPr lvl="1"/>
            <a:r>
              <a:rPr lang="en-US" sz="2400" dirty="0"/>
              <a:t>		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E5204-9BDD-4980-B56F-93B1A3D151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9EB24-0867-464D-A306-2487657A210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7BA04-11BF-4D20-9B02-AB6DC53A31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1060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T3.1.3:Future Venue Insight  -  2021 Future Venues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Plenary: 14-19 November </a:t>
            </a:r>
            <a:r>
              <a:rPr lang="fr-FR" b="0" strike="sngStrike" dirty="0"/>
              <a:t>Hyatt Regency Vancouver, Vancouver Canada </a:t>
            </a:r>
          </a:p>
          <a:p>
            <a:pPr lvl="4"/>
            <a:r>
              <a:rPr lang="fr-FR" sz="2000" b="0" dirty="0"/>
              <a:t>802 </a:t>
            </a:r>
            <a:r>
              <a:rPr lang="en-US" sz="2000" b="0" dirty="0"/>
              <a:t>Electronic</a:t>
            </a:r>
            <a:r>
              <a:rPr lang="fr-FR" sz="2000" b="0" dirty="0"/>
              <a:t> </a:t>
            </a:r>
            <a:r>
              <a:rPr lang="fr-FR" sz="2000" b="0" dirty="0" err="1"/>
              <a:t>Plenary</a:t>
            </a:r>
            <a:r>
              <a:rPr lang="fr-FR" sz="2000" b="0" dirty="0"/>
              <a:t> </a:t>
            </a:r>
            <a:r>
              <a:rPr lang="fr-FR" sz="2000" b="0" dirty="0" err="1"/>
              <a:t>Nov</a:t>
            </a:r>
            <a:r>
              <a:rPr lang="fr-FR" sz="2000" b="0" dirty="0"/>
              <a:t> 5- </a:t>
            </a:r>
            <a:r>
              <a:rPr lang="fr-FR" sz="2000" b="0" dirty="0" err="1"/>
              <a:t>Nov</a:t>
            </a:r>
            <a:r>
              <a:rPr lang="fr-FR" sz="2000" b="0" dirty="0"/>
              <a:t> 19, 2021</a:t>
            </a:r>
            <a:endParaRPr lang="en-US" sz="2000" dirty="0"/>
          </a:p>
        </p:txBody>
      </p: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7E801F79-7CC0-4F91-B7A7-55EF76FAF74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September 2021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B7FAB641-08D5-4FC0-9CBF-DA696C27F6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Arial Unicode MS" pitchFamily="34" charset="-128"/>
              </a:rPr>
              <a:t>Jon Rosdahl, Qualcomm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Arial Unicode MS" pitchFamily="34" charset="-128"/>
            </a:endParaRP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1E52803C-3EAF-4433-AC68-A9A1DAF071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70694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4214"/>
            <a:ext cx="7772400" cy="839787"/>
          </a:xfrm>
          <a:ln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Future Venue Status – Sept 13, 2021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2209800" y="1524000"/>
            <a:ext cx="7772400" cy="4876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2021-09 802W Electronic Interim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2022-01</a:t>
            </a:r>
            <a:r>
              <a:rPr lang="en-GB" dirty="0"/>
              <a:t> 802W Electronic Interim</a:t>
            </a:r>
            <a:endParaRPr lang="en-GB" dirty="0">
              <a:solidFill>
                <a:schemeClr val="tx1"/>
              </a:solidFill>
              <a:highlight>
                <a:srgbClr val="00FFFF"/>
              </a:highlight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2022-05 Warsaw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2022-09 Waikoloa, HI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2023-01 Baltimore, MD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2023-05 open – TBD </a:t>
            </a:r>
            <a:r>
              <a:rPr lang="en-GB" dirty="0"/>
              <a:t>– Target Asia Venue (Osaka?)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2023-09 Atlanta – Buckhead, GA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2024-01 Panama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>
                <a:highlight>
                  <a:srgbClr val="FFFF00"/>
                </a:highlight>
              </a:rPr>
              <a:t>2024-05 open – TBD </a:t>
            </a:r>
            <a:r>
              <a:rPr lang="en-GB" dirty="0"/>
              <a:t>– Target Europe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2024-09 Waikoloa, HI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38349" y="357166"/>
            <a:ext cx="2374889" cy="273050"/>
          </a:xfrm>
        </p:spPr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810512" y="6475414"/>
            <a:ext cx="2255826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A5F0E2-5A9C-4C29-ADCF-6DEA7452BA41}"/>
              </a:ext>
            </a:extLst>
          </p:cNvPr>
          <p:cNvSpPr txBox="1"/>
          <p:nvPr/>
        </p:nvSpPr>
        <p:spPr>
          <a:xfrm>
            <a:off x="7924800" y="5644417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</a:rPr>
              <a:t>MTG Events has Starred Venues</a:t>
            </a:r>
          </a:p>
        </p:txBody>
      </p:sp>
    </p:spTree>
    <p:extLst>
      <p:ext uri="{BB962C8B-B14F-4D97-AF65-F5344CB8AC3E}">
        <p14:creationId xmlns:p14="http://schemas.microsoft.com/office/powerpoint/2010/main" val="8367848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24CE6-4087-496B-88B7-AB7F112E6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04799"/>
          </a:xfrm>
        </p:spPr>
        <p:txBody>
          <a:bodyPr/>
          <a:lstStyle/>
          <a:p>
            <a:r>
              <a:rPr lang="en-US" altLang="en-US" dirty="0"/>
              <a:t>Future Plenary Contract Status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2C8B8-206C-4A99-8624-93A2C2F38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4825" y="1196977"/>
            <a:ext cx="8229600" cy="5203824"/>
          </a:xfrm>
        </p:spPr>
        <p:txBody>
          <a:bodyPr/>
          <a:lstStyle/>
          <a:p>
            <a:r>
              <a:rPr lang="en-US" sz="1600" dirty="0">
                <a:highlight>
                  <a:srgbClr val="FFFF00"/>
                </a:highlight>
              </a:rPr>
              <a:t>2021 – </a:t>
            </a:r>
            <a:r>
              <a:rPr lang="en-US" sz="1600" strike="sngStrike" dirty="0">
                <a:highlight>
                  <a:srgbClr val="FFFF00"/>
                </a:highlight>
              </a:rPr>
              <a:t>Nov 14-19 –Vancouver, BC, Canada </a:t>
            </a:r>
            <a:r>
              <a:rPr lang="en-US" sz="1600" dirty="0">
                <a:highlight>
                  <a:srgbClr val="00FF00"/>
                </a:highlight>
              </a:rPr>
              <a:t>Nov 5-19 – 802 Electronic Plenary</a:t>
            </a:r>
            <a:endParaRPr lang="en-US" sz="1600" strike="sngStrike" dirty="0">
              <a:highlight>
                <a:srgbClr val="00FF00"/>
              </a:highlight>
            </a:endParaRPr>
          </a:p>
          <a:p>
            <a:r>
              <a:rPr lang="en-US" sz="1600" dirty="0">
                <a:highlight>
                  <a:srgbClr val="FFFF00"/>
                </a:highlight>
              </a:rPr>
              <a:t>2022 – Mar 13-19 – </a:t>
            </a:r>
            <a:r>
              <a:rPr lang="es-ES" sz="1600" dirty="0">
                <a:highlight>
                  <a:srgbClr val="FFFF00"/>
                </a:highlight>
              </a:rPr>
              <a:t>Hilton Orlando Lake Buena Vista, Orlando, FL, </a:t>
            </a:r>
            <a:r>
              <a:rPr lang="en-US" sz="1600" dirty="0">
                <a:highlight>
                  <a:srgbClr val="FFFF00"/>
                </a:highlight>
              </a:rPr>
              <a:t>United States</a:t>
            </a:r>
          </a:p>
          <a:p>
            <a:r>
              <a:rPr lang="en-US" sz="1600" dirty="0"/>
              <a:t>2022 – July 10-15 – Sheraton Le Centre Montreal, Montreal, Quebec, Canada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2022 – Nov 13-18 – Marriott Marquis Queen’s Park, Bangkok, Thailand (Nov 2020)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2023 – March 12-17 –Hilton Atlanta, Atlanta, GA, United States (1 of 2 – March 2020)</a:t>
            </a:r>
          </a:p>
          <a:p>
            <a:r>
              <a:rPr lang="en-US" sz="1600" dirty="0"/>
              <a:t>2023 – July 9-14 – </a:t>
            </a:r>
            <a:r>
              <a:rPr lang="en-US" sz="1600" dirty="0" err="1"/>
              <a:t>Estrel</a:t>
            </a:r>
            <a:r>
              <a:rPr lang="en-US" sz="1600" dirty="0"/>
              <a:t> Berlin, Berlin, Germany</a:t>
            </a:r>
          </a:p>
          <a:p>
            <a:r>
              <a:rPr lang="en-US" sz="1600" dirty="0"/>
              <a:t>2023 – Nov 12-17 – Hawaiian Village, Oahu, Hawaii, United States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March 10-15 – Hyatt Regency Denver at Colorado Convention Center, Denver, CO, United States (March 2021)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July 14-19 – Sheraton Le Centre Montreal, Montreal, Quebec, Canada (July 2020)</a:t>
            </a:r>
          </a:p>
          <a:p>
            <a:r>
              <a:rPr lang="en-US" sz="1600" dirty="0">
                <a:highlight>
                  <a:srgbClr val="99FF99"/>
                </a:highlight>
              </a:rPr>
              <a:t>2024 – Nov 10-15 –COVID Cancelled Session Rebook : Hyatt Regency Vancouver - TBC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2025 – March 9-14 –Hilton Atlanta, Atlanta, GA, United States (2 of 2 – March 2020).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2025 – July 13-18 –Marriott Madrid Auditorium, Madrid, Spain (July 2021)</a:t>
            </a:r>
          </a:p>
          <a:p>
            <a:r>
              <a:rPr lang="en-US" sz="1600" dirty="0">
                <a:highlight>
                  <a:srgbClr val="99FF99"/>
                </a:highlight>
              </a:rPr>
              <a:t>2025 – Nov 9-24 -- COVID Cancelled Session Rebook potential:</a:t>
            </a:r>
          </a:p>
          <a:p>
            <a:pPr marL="800100" lvl="2" indent="0"/>
            <a:r>
              <a:rPr lang="en-US" sz="1600" dirty="0">
                <a:highlight>
                  <a:srgbClr val="99FF99"/>
                </a:highlight>
              </a:rPr>
              <a:t>Hilton Orlando Lake Buena Vista - on Hold</a:t>
            </a:r>
          </a:p>
          <a:p>
            <a:pPr marL="800100" lvl="2" indent="0"/>
            <a:endParaRPr lang="en-US" sz="1100" dirty="0">
              <a:highlight>
                <a:srgbClr val="99FF99"/>
              </a:highlight>
            </a:endParaRPr>
          </a:p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https://mentor.ieee.org/802-ec/dcn/20/ec-20-0001-05-00EC-802-plenary-future-venue-contract-status.xlsx</a:t>
            </a:r>
            <a:r>
              <a:rPr lang="en-US" sz="1200" dirty="0">
                <a:solidFill>
                  <a:srgbClr val="0070C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065983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lang="en-US" dirty="0"/>
              <a:t>1. Plenary Meeting Status File: 802 EC-20/0001r5</a:t>
            </a:r>
          </a:p>
          <a:p>
            <a:pPr lvl="1"/>
            <a:r>
              <a:rPr lang="en-US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https://mentor.ieee.org/802-ec/dcn/20/ec-20-0001-05-00EC-802-plenary-future-venue-contract-status.xlsx</a:t>
            </a:r>
            <a:r>
              <a:rPr lang="en-US" dirty="0">
                <a:solidFill>
                  <a:schemeClr val="accent2"/>
                </a:solidFill>
              </a:rPr>
              <a:t> </a:t>
            </a:r>
          </a:p>
          <a:p>
            <a:endParaRPr lang="en-GB" dirty="0"/>
          </a:p>
          <a:p>
            <a:r>
              <a:rPr lang="en-US" dirty="0"/>
              <a:t>2. IEEE 802WCSC Meeting Venue Manager Report: 802 EC-21/0025r9</a:t>
            </a:r>
          </a:p>
          <a:p>
            <a:pPr lvl="1"/>
            <a:r>
              <a:rPr lang="en-GB" dirty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https://mentor.ieee.org/802-ec/dcn/21/ec-21-0025-09-WCSG-ieee-802wcsc-meeting-venue-manager-report.pptx</a:t>
            </a:r>
            <a:endParaRPr lang="en-GB" dirty="0">
              <a:solidFill>
                <a:schemeClr val="accent2"/>
              </a:solidFill>
            </a:endParaRPr>
          </a:p>
          <a:p>
            <a:r>
              <a:rPr lang="en-GB" dirty="0"/>
              <a:t>3. IEEE 802 Executive Secretary Report for 2021 Sept Interim Telecon: EC-21/0210r1:</a:t>
            </a:r>
          </a:p>
          <a:p>
            <a:r>
              <a:rPr lang="en-GB" sz="2000" dirty="0">
                <a:solidFill>
                  <a:schemeClr val="accent2"/>
                </a:solidFill>
              </a:rPr>
              <a:t>	https://mentor.ieee.org/802-ec/dcn/21/ec-21-0210-01-00EC-executive-secretary-report-for-2021-sept-interim-telecon.pptx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298576"/>
            <a:ext cx="10361084" cy="5176837"/>
          </a:xfrm>
          <a:ln/>
        </p:spPr>
        <p:txBody>
          <a:bodyPr>
            <a:normAutofit/>
          </a:bodyPr>
          <a:lstStyle/>
          <a:p>
            <a:r>
              <a:rPr lang="en-GB" sz="2000" dirty="0"/>
              <a:t>Agenda Items for 1st Vice Chair – </a:t>
            </a:r>
          </a:p>
          <a:p>
            <a:r>
              <a:rPr lang="en-GB" sz="2000" dirty="0"/>
              <a:t>Monday Sept 13th:</a:t>
            </a:r>
          </a:p>
          <a:p>
            <a:r>
              <a:rPr lang="en-GB" sz="2000" b="0" dirty="0"/>
              <a:t>	M3.3		II	Session Information</a:t>
            </a:r>
          </a:p>
          <a:p>
            <a:r>
              <a:rPr lang="en-GB" sz="2000" b="0" dirty="0"/>
              <a:t>	</a:t>
            </a:r>
            <a:r>
              <a:rPr lang="en-GB" sz="2000" b="0" strike="sngStrike" dirty="0"/>
              <a:t>M3.4		II	Meeting room locations</a:t>
            </a:r>
          </a:p>
          <a:p>
            <a:r>
              <a:rPr lang="en-GB" sz="2000" b="0" dirty="0"/>
              <a:t>	M3.5		II	Meeting registration </a:t>
            </a:r>
          </a:p>
          <a:p>
            <a:r>
              <a:rPr lang="en-GB" sz="2000" b="0" dirty="0"/>
              <a:t>	M3.6		II 	Recording attendance</a:t>
            </a:r>
          </a:p>
          <a:p>
            <a:r>
              <a:rPr lang="en-GB" sz="2000" b="0" dirty="0"/>
              <a:t>	</a:t>
            </a:r>
            <a:r>
              <a:rPr lang="en-GB" sz="2000" b="0" strike="sngStrike" dirty="0"/>
              <a:t>M3.7		II	Local File Server Access</a:t>
            </a:r>
          </a:p>
          <a:p>
            <a:r>
              <a:rPr lang="en-GB" sz="2000" b="0" dirty="0"/>
              <a:t>	</a:t>
            </a:r>
            <a:r>
              <a:rPr lang="en-GB" sz="2000" b="0" strike="sngStrike" dirty="0"/>
              <a:t>M3.8		II	Breakfast, breaks, Social logistics</a:t>
            </a:r>
          </a:p>
          <a:p>
            <a:r>
              <a:rPr lang="en-GB" sz="2000" b="0" dirty="0"/>
              <a:t>	</a:t>
            </a:r>
          </a:p>
          <a:p>
            <a:r>
              <a:rPr lang="en-GB" sz="2000" dirty="0"/>
              <a:t>Tuesday Sept 21:</a:t>
            </a:r>
          </a:p>
          <a:p>
            <a:pPr lvl="1"/>
            <a:r>
              <a:rPr lang="en-US" sz="1800" dirty="0"/>
              <a:t>T3.1.2	DT	WG Straw Poll regarding this session</a:t>
            </a:r>
          </a:p>
          <a:p>
            <a:pPr lvl="1"/>
            <a:r>
              <a:rPr lang="en-US" sz="1800" dirty="0"/>
              <a:t>T3.1.3	DT	Future venues Insight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43DF2AD-D7EF-4A51-AD0E-A14652E5B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585" y="2294731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Monday, Sept 13</a:t>
            </a:r>
            <a:r>
              <a:rPr lang="en-US" baseline="30000" dirty="0"/>
              <a:t>th</a:t>
            </a:r>
            <a:r>
              <a:rPr lang="en-US" dirty="0"/>
              <a:t>, 2021 </a:t>
            </a:r>
            <a:br>
              <a:rPr lang="en-US" dirty="0"/>
            </a:br>
            <a:r>
              <a:rPr lang="en-US" dirty="0"/>
              <a:t>802.11 WG Opening Plenary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2F5436-70CC-4EDA-9B70-2C205A1BE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3084" y="4419600"/>
            <a:ext cx="10363200" cy="1905000"/>
          </a:xfrm>
        </p:spPr>
        <p:txBody>
          <a:bodyPr/>
          <a:lstStyle/>
          <a:p>
            <a:br>
              <a:rPr lang="en-US" dirty="0"/>
            </a:br>
            <a:r>
              <a:rPr lang="en-GB" dirty="0"/>
              <a:t>Monday July 12th:</a:t>
            </a:r>
          </a:p>
          <a:p>
            <a:r>
              <a:rPr lang="en-GB" b="0" dirty="0"/>
              <a:t>	M3.3		II	Session Information</a:t>
            </a:r>
          </a:p>
          <a:p>
            <a:r>
              <a:rPr lang="en-GB" b="0" dirty="0"/>
              <a:t>	M3.5		II	Meeting registration</a:t>
            </a:r>
          </a:p>
          <a:p>
            <a:r>
              <a:rPr lang="en-GB" b="0" dirty="0"/>
              <a:t>	M3.6		II 	Recording attendance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10CDB2-C764-4522-8019-692D594FF9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EBB26-3EFB-4A3F-A85A-C2F02A0A2D0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9CDC4-C5A6-488A-B56A-4C64EBBF2C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462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64D87EB-9753-46F0-B911-10327C30C2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you need to know about the </a:t>
            </a:r>
            <a:br>
              <a:rPr lang="en-US" dirty="0"/>
            </a:br>
            <a:r>
              <a:rPr lang="en-US" dirty="0"/>
              <a:t>IEEE 802 Wireless Electronic Session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44FCD5CE-B454-4D50-A7E6-1CD65D6AC4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Sept 13-21, </a:t>
            </a:r>
            <a:r>
              <a:rPr lang="is-IS" dirty="0"/>
              <a:t>2021</a:t>
            </a:r>
            <a:endParaRPr lang="en-US" dirty="0"/>
          </a:p>
          <a:p>
            <a:r>
              <a:rPr lang="en-US" dirty="0"/>
              <a:t>IEEE 802 Wireless Interim Plenary 2021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20050D-2334-42C2-8FDC-87DA43666B7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842ED-E5B4-4486-ADCC-255AE175A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08984-D95E-4AF5-823F-DF3AE0D287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745DFB-7496-4ABE-9112-C9A29F2EDCCF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151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FC021-599D-4FE7-8CCF-634647E2C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Meeting Where and When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D4836-4914-4DD0-A30B-9886E58EA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US" dirty="0"/>
              <a:t>Scheduled Meetings for the Electronic Session:</a:t>
            </a:r>
          </a:p>
          <a:p>
            <a:endParaRPr lang="en-US" dirty="0"/>
          </a:p>
          <a:p>
            <a:r>
              <a:rPr lang="en-US" dirty="0"/>
              <a:t>Telecon for all of 802:  </a:t>
            </a:r>
            <a:r>
              <a:rPr lang="en-US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http://www.ieee802.org/802tele_calendar.html</a:t>
            </a:r>
            <a:endParaRPr lang="en-US" dirty="0">
              <a:solidFill>
                <a:schemeClr val="accent6"/>
              </a:solidFill>
            </a:endParaRPr>
          </a:p>
          <a:p>
            <a:endParaRPr lang="en-US" dirty="0"/>
          </a:p>
          <a:p>
            <a:r>
              <a:rPr lang="en-US" dirty="0"/>
              <a:t>It should show telecons in your </a:t>
            </a:r>
            <a:r>
              <a:rPr lang="en-US" dirty="0" err="1"/>
              <a:t>Timezone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b="0" dirty="0"/>
              <a:t>To subscribe to a calendar using other calendar applications, copy (e.g., using a right-click) an </a:t>
            </a:r>
            <a:r>
              <a:rPr lang="en-US" b="0" dirty="0" err="1"/>
              <a:t>ics</a:t>
            </a:r>
            <a:r>
              <a:rPr lang="en-US" b="0" dirty="0"/>
              <a:t> URL (e.g., from this a link like this </a:t>
            </a:r>
            <a:r>
              <a:rPr lang="en-US" b="0" u="sng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802 LMSC iCal subscription link</a:t>
            </a:r>
            <a:r>
              <a:rPr lang="en-US" b="0" dirty="0"/>
              <a:t>) and paste it into your application's URL subscription function. For example, see </a:t>
            </a:r>
            <a:r>
              <a:rPr lang="en-US" b="0" u="sng" dirty="0">
                <a:solidFill>
                  <a:schemeClr val="accent6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instructions for Outlook</a:t>
            </a:r>
            <a:r>
              <a:rPr lang="en-US" b="0" dirty="0"/>
              <a:t>. 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6B1B7-8691-4C43-BB0E-9F87ADC4B27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CF16D-3683-4985-853F-86969E9E9BE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4A4ED1-DCA0-426A-8DB0-6EDC80DB44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E3F868-92E5-4F39-ADFD-EAE8E5CEA5B9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950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8F4D5-375E-47B6-B16F-E88EC879B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793372"/>
            <a:ext cx="10361084" cy="1065213"/>
          </a:xfrm>
        </p:spPr>
        <p:txBody>
          <a:bodyPr/>
          <a:lstStyle/>
          <a:p>
            <a:r>
              <a:rPr lang="en-US" dirty="0"/>
              <a:t>Where to Attend Sessions, </a:t>
            </a:r>
            <a:br>
              <a:rPr lang="en-US" dirty="0"/>
            </a:br>
            <a:r>
              <a:rPr lang="en-US" dirty="0"/>
              <a:t>and Log  Session Attendance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76C34-4A1B-4382-B99E-BA165C9C5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All sessions shall take place Via Telecon:  802.11 is using WebEx for all the 802.11 telecons.</a:t>
            </a:r>
          </a:p>
          <a:p>
            <a:r>
              <a:rPr lang="en-US" sz="2000" dirty="0"/>
              <a:t>The Meeting number can be found on the calendar or IMAT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Your attendance at the Telecons should be recorded with the Attendance Tool (IMAT)  --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fr-FR" sz="200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Standards Association - Attendance Log</a:t>
            </a:r>
            <a:endParaRPr lang="fr-FR" sz="2000" dirty="0">
              <a:solidFill>
                <a:schemeClr val="accent2"/>
              </a:solidFill>
            </a:endParaRPr>
          </a:p>
          <a:p>
            <a:endParaRPr lang="fr-FR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From the link select the Working Group the telecon would be grouped under.</a:t>
            </a:r>
          </a:p>
          <a:p>
            <a:r>
              <a:rPr lang="en-US" sz="2000" dirty="0">
                <a:solidFill>
                  <a:schemeClr val="tx1"/>
                </a:solidFill>
              </a:rPr>
              <a:t>For 802.11 Telecons select </a:t>
            </a:r>
            <a:r>
              <a:rPr lang="en-US" sz="2000" dirty="0">
                <a:solidFill>
                  <a:schemeClr val="accent2"/>
                </a:solidFill>
              </a:rPr>
              <a:t>“</a:t>
            </a:r>
            <a:r>
              <a:rPr lang="en-US" sz="200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C/LM/WG802.11 Attendance</a:t>
            </a:r>
            <a:r>
              <a:rPr lang="en-US" sz="2000" dirty="0">
                <a:solidFill>
                  <a:schemeClr val="accent2"/>
                </a:solidFill>
              </a:rPr>
              <a:t>”</a:t>
            </a:r>
          </a:p>
          <a:p>
            <a:endParaRPr lang="en-US" sz="2000" b="0" u="sng" dirty="0">
              <a:solidFill>
                <a:schemeClr val="accent6"/>
              </a:solidFill>
            </a:endParaRPr>
          </a:p>
          <a:p>
            <a:endParaRPr lang="en-US" sz="2000" dirty="0">
              <a:solidFill>
                <a:schemeClr val="accent6"/>
              </a:solidFill>
            </a:endParaRPr>
          </a:p>
          <a:p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BAC13-D85B-4E47-AFCF-6C8EA9CC7CD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5EB83-8497-47C9-B03B-1A6CDC7485C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56F20-B355-403B-94C1-73A67EAE3B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2A30B1-D961-4237-AA17-7516A5411F19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579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C1996-A145-45C3-BDA2-6A819A48F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Audio Visual Etiquette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01D34-9C4B-4768-B527-FCCBAF360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47801"/>
            <a:ext cx="10361084" cy="50276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When sharing ppt files please use presentation mode.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When sharing files in general please use the full shared screen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/>
              <a:t>(maximize your file in the shared space).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Please speak clearly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Please Mute when joining a call and only unmute when speaking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00A03-4CD6-4450-9EBE-36474C07E4A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D0472-8470-40E0-A90B-CFF3A2D8839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325ED-A56B-4216-AACF-5672DE0494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374EF6-44DB-4763-AEC5-5DF6CA9254FE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526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Calendar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752527"/>
          </a:xfrm>
        </p:spPr>
        <p:txBody>
          <a:bodyPr/>
          <a:lstStyle/>
          <a:p>
            <a:r>
              <a:rPr lang="en-GB" dirty="0"/>
              <a:t>The WG meetings can also be added to your calendar.</a:t>
            </a:r>
          </a:p>
          <a:p>
            <a:endParaRPr lang="en-GB" dirty="0"/>
          </a:p>
          <a:p>
            <a:r>
              <a:rPr lang="en-GB" dirty="0"/>
              <a:t>802.11 WG meeting calendar is here: </a:t>
            </a:r>
            <a:r>
              <a:rPr lang="en-US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http://schedule.802world.com/ics/show?group=11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endParaRPr lang="en-GB" dirty="0">
              <a:solidFill>
                <a:schemeClr val="accent6"/>
              </a:solidFill>
            </a:endParaRPr>
          </a:p>
          <a:p>
            <a:r>
              <a:rPr lang="en-GB" dirty="0"/>
              <a:t> </a:t>
            </a:r>
          </a:p>
          <a:p>
            <a:r>
              <a:rPr lang="en-GB" dirty="0"/>
              <a:t>Other WGs and the 802 EC calendar are also available.</a:t>
            </a:r>
          </a:p>
          <a:p>
            <a:r>
              <a:rPr lang="en-US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http://www.ieee802.org/802tele_calendar.html</a:t>
            </a:r>
            <a:endParaRPr lang="en-US" dirty="0">
              <a:solidFill>
                <a:schemeClr val="accent6"/>
              </a:solidFill>
            </a:endParaRPr>
          </a:p>
          <a:p>
            <a:endParaRPr lang="en-GB" dirty="0"/>
          </a:p>
          <a:p>
            <a:r>
              <a:rPr lang="en-GB" dirty="0"/>
              <a:t>Note: the schedule on these calendars will be updated as will IMAT.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EF09AB-3A0C-4159-905B-0F6D65D4B1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8E3E3F-DED6-4B40-BC0E-ECD46D083B8C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58D40-4060-402E-8791-397EC1889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3.5 Meeting Registration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82FB7-96F8-4A82-A61D-704100E9C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a registration fee for this Electronic Interim Session; </a:t>
            </a:r>
          </a:p>
          <a:p>
            <a:r>
              <a:rPr lang="en-US" dirty="0"/>
              <a:t>    $50 when you registered between 17 July 2021 and 27 August 2021, </a:t>
            </a:r>
          </a:p>
          <a:p>
            <a:r>
              <a:rPr lang="en-US" dirty="0"/>
              <a:t>    $75 when you register after 28 August 2021 until 10 September 2021</a:t>
            </a:r>
          </a:p>
          <a:p>
            <a:r>
              <a:rPr lang="en-US" dirty="0"/>
              <a:t>	$125 if register after 10 September 2021</a:t>
            </a:r>
          </a:p>
          <a:p>
            <a:r>
              <a:rPr lang="en-US" dirty="0"/>
              <a:t>    Details on how to register can be found </a:t>
            </a:r>
            <a:r>
              <a:rPr lang="en-US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Registered Attendees (Sept 13) : 437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E9DB3-7C0E-40EF-9767-205DC4B8AF1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67521C-048C-4469-8CEC-F2B32350EF7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922D50-345C-4647-81A6-1C2BEA3FAA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990751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6226DE-9941-4687-A049-5E39BD5353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367D09A-A537-41F5-B62F-4C5A1FAF67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89C679E-BCDB-4A5C-A38F-ECA97E9DDB64}">
  <ds:schemaRefs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ba37140e-f4c5-4a6c-a9b4-20a691ce6c8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9253</TotalTime>
  <Words>1690</Words>
  <Application>Microsoft Office PowerPoint</Application>
  <PresentationFormat>Widescreen</PresentationFormat>
  <Paragraphs>219</Paragraphs>
  <Slides>16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Times New Roman</vt:lpstr>
      <vt:lpstr>Wingdings</vt:lpstr>
      <vt:lpstr>802-11 Theme</vt:lpstr>
      <vt:lpstr>1_802-11 Theme</vt:lpstr>
      <vt:lpstr>Document</vt:lpstr>
      <vt:lpstr>1st Vice Chair Report –Sept 2021 - Electronic Interim</vt:lpstr>
      <vt:lpstr>Abstract</vt:lpstr>
      <vt:lpstr>Monday, Sept 13th, 2021  802.11 WG Opening Plenary</vt:lpstr>
      <vt:lpstr>What you need to know about the  IEEE 802 Wireless Electronic Session</vt:lpstr>
      <vt:lpstr>Who is Meeting Where and When</vt:lpstr>
      <vt:lpstr>Where to Attend Sessions,  and Log  Session Attendance </vt:lpstr>
      <vt:lpstr>Audio Visual Etiquette</vt:lpstr>
      <vt:lpstr>Online Calendar Schedule</vt:lpstr>
      <vt:lpstr>3.5 Meeting Registration</vt:lpstr>
      <vt:lpstr>M3.6 Recording attendance</vt:lpstr>
      <vt:lpstr>Tuesday, Sept 21, 2021 802.11 WG Closing Plenary</vt:lpstr>
      <vt:lpstr>T3.1.2 – Straw Poll</vt:lpstr>
      <vt:lpstr>T3.1.3:Future Venue Insight  -  2021 Future Venues</vt:lpstr>
      <vt:lpstr>Future Venue Status – Sept 13, 2021</vt:lpstr>
      <vt:lpstr>Future Plenary Contract Status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Sept 2021 - Electronic Interim</dc:title>
  <dc:subject>September 2021</dc:subject>
  <dc:creator>Jon Rosdahl</dc:creator>
  <dc:description>Jon Rosdahl (Qualcomm)</dc:description>
  <cp:lastModifiedBy>Jon Rosdahl</cp:lastModifiedBy>
  <cp:revision>17</cp:revision>
  <cp:lastPrinted>1601-01-01T00:00:00Z</cp:lastPrinted>
  <dcterms:created xsi:type="dcterms:W3CDTF">2020-01-12T14:48:27Z</dcterms:created>
  <dcterms:modified xsi:type="dcterms:W3CDTF">2021-09-13T13:39:15Z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