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38" r:id="rId2"/>
    <p:sldId id="339" r:id="rId3"/>
    <p:sldId id="342" r:id="rId4"/>
    <p:sldId id="340" r:id="rId5"/>
    <p:sldId id="343" r:id="rId6"/>
    <p:sldId id="341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0D1326-573E-4A81-B1CC-18617FE12A90}" v="12" dt="2021-09-20T15:24:43.8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9" d="100"/>
          <a:sy n="79" d="100"/>
        </p:scale>
        <p:origin x="88" y="3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225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6C0D1326-573E-4A81-B1CC-18617FE12A90}"/>
    <pc:docChg chg="undo custSel modSld modMainMaster">
      <pc:chgData name="Joseph Levy" userId="3766db8f-7892-44ce-ae9b-8fce39950acf" providerId="ADAL" clId="{6C0D1326-573E-4A81-B1CC-18617FE12A90}" dt="2021-09-20T15:26:02.725" v="73" actId="6549"/>
      <pc:docMkLst>
        <pc:docMk/>
      </pc:docMkLst>
      <pc:sldChg chg="addSp modSp mod">
        <pc:chgData name="Joseph Levy" userId="3766db8f-7892-44ce-ae9b-8fce39950acf" providerId="ADAL" clId="{6C0D1326-573E-4A81-B1CC-18617FE12A90}" dt="2021-09-20T15:24:30.164" v="71" actId="6549"/>
        <pc:sldMkLst>
          <pc:docMk/>
          <pc:sldMk cId="4091266737" sldId="338"/>
        </pc:sldMkLst>
        <pc:spChg chg="mod">
          <ac:chgData name="Joseph Levy" userId="3766db8f-7892-44ce-ae9b-8fce39950acf" providerId="ADAL" clId="{6C0D1326-573E-4A81-B1CC-18617FE12A90}" dt="2021-09-20T15:24:30.164" v="71" actId="6549"/>
          <ac:spMkLst>
            <pc:docMk/>
            <pc:sldMk cId="4091266737" sldId="338"/>
            <ac:spMk id="6" creationId="{00000000-0000-0000-0000-000000000000}"/>
          </ac:spMkLst>
        </pc:spChg>
        <pc:spChg chg="add mod">
          <ac:chgData name="Joseph Levy" userId="3766db8f-7892-44ce-ae9b-8fce39950acf" providerId="ADAL" clId="{6C0D1326-573E-4A81-B1CC-18617FE12A90}" dt="2021-09-20T15:24:15.001" v="67" actId="14100"/>
          <ac:spMkLst>
            <pc:docMk/>
            <pc:sldMk cId="4091266737" sldId="338"/>
            <ac:spMk id="9" creationId="{CF7900AA-4318-4428-ABD5-6A21E6E219DD}"/>
          </ac:spMkLst>
        </pc:spChg>
        <pc:graphicFrameChg chg="mod">
          <ac:chgData name="Joseph Levy" userId="3766db8f-7892-44ce-ae9b-8fce39950acf" providerId="ADAL" clId="{6C0D1326-573E-4A81-B1CC-18617FE12A90}" dt="2021-09-20T15:23:11.933" v="2"/>
          <ac:graphicFrameMkLst>
            <pc:docMk/>
            <pc:sldMk cId="4091266737" sldId="338"/>
            <ac:graphicFrameMk id="8" creationId="{00000000-0000-0000-0000-000000000000}"/>
          </ac:graphicFrameMkLst>
        </pc:graphicFrameChg>
      </pc:sldChg>
      <pc:sldChg chg="modSp mod">
        <pc:chgData name="Joseph Levy" userId="3766db8f-7892-44ce-ae9b-8fce39950acf" providerId="ADAL" clId="{6C0D1326-573E-4A81-B1CC-18617FE12A90}" dt="2021-09-20T15:24:03.514" v="61" actId="6549"/>
        <pc:sldMkLst>
          <pc:docMk/>
          <pc:sldMk cId="2512254608" sldId="342"/>
        </pc:sldMkLst>
        <pc:spChg chg="mod">
          <ac:chgData name="Joseph Levy" userId="3766db8f-7892-44ce-ae9b-8fce39950acf" providerId="ADAL" clId="{6C0D1326-573E-4A81-B1CC-18617FE12A90}" dt="2021-09-20T15:24:03.514" v="61" actId="6549"/>
          <ac:spMkLst>
            <pc:docMk/>
            <pc:sldMk cId="2512254608" sldId="342"/>
            <ac:spMk id="8" creationId="{00000000-0000-0000-0000-000000000000}"/>
          </ac:spMkLst>
        </pc:spChg>
      </pc:sldChg>
      <pc:sldMasterChg chg="modSp mod">
        <pc:chgData name="Joseph Levy" userId="3766db8f-7892-44ce-ae9b-8fce39950acf" providerId="ADAL" clId="{6C0D1326-573E-4A81-B1CC-18617FE12A90}" dt="2021-09-20T15:26:02.725" v="73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6C0D1326-573E-4A81-B1CC-18617FE12A90}" dt="2021-09-20T15:26:02.725" v="7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44734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4632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802.11-21/1313r1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AANI-draft-technical-report-on-interworking-between-3gpp-5g-network-wlan.docx" TargetMode="External"/><Relationship Id="rId2" Type="http://schemas.openxmlformats.org/officeDocument/2006/relationships/hyperlink" Target="https://mentor.ieee.org/802.11/dcn/21/11-21-1311-03-AANI-aani-sc-agenda-september-2021-interim.pptx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cn/21/11-21-0170-00-0000-2021-jan-liaison-from-wba-re-convergence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15-AANI-draft-technical-report-on-interworking-between-3gpp-5g-network-wlan.docx" TargetMode="External"/><Relationship Id="rId2" Type="http://schemas.openxmlformats.org/officeDocument/2006/relationships/hyperlink" Target="https://mentor.ieee.org/802.11/dcn/21/11-21-1514-00-AANI-press-release-for-aani-interworking-between-3gpp-5g-network-wlan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013-16-AANI-draft-technical-report-on-interworking-between-3gpp-5g-network-wlan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98-03-AANI-draft-ls-response-to-wba-qos-material.docx" TargetMode="External"/><Relationship Id="rId2" Type="http://schemas.openxmlformats.org/officeDocument/2006/relationships/hyperlink" Target="https://mentor.ieee.org/802.11/dcn/21/11-21-1198-02-AANI-draft-ls-response-to-wba-qos-material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14500" y="838199"/>
            <a:ext cx="8724900" cy="685801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September 2021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2021-09-20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2816428"/>
              </p:ext>
            </p:extLst>
          </p:nvPr>
        </p:nvGraphicFramePr>
        <p:xfrm>
          <a:off x="2043113" y="2357438"/>
          <a:ext cx="8029575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5386" imgH="2538729" progId="Word.Document.8">
                  <p:embed/>
                </p:oleObj>
              </mc:Choice>
              <mc:Fallback>
                <p:oleObj name="Document" r:id="rId2" imgW="8245386" imgH="2538729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3113" y="2357438"/>
                        <a:ext cx="8029575" cy="246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F7900AA-4318-4428-ABD5-6A21E6E219DD}"/>
              </a:ext>
            </a:extLst>
          </p:cNvPr>
          <p:cNvSpPr txBox="1"/>
          <p:nvPr/>
        </p:nvSpPr>
        <p:spPr>
          <a:xfrm>
            <a:off x="1714499" y="5257800"/>
            <a:ext cx="4783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r1: editorial date corrections</a:t>
            </a:r>
          </a:p>
        </p:txBody>
      </p:sp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533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332707" y="1494405"/>
            <a:ext cx="9829800" cy="46385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/>
              <a:t>This report contains the closing report of the for AANI SC for the September </a:t>
            </a:r>
            <a:r>
              <a:rPr lang="en-US" dirty="0"/>
              <a:t>2021 802.11 Interim Meeting</a:t>
            </a:r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533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Meeting Overview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06942" y="1494405"/>
            <a:ext cx="11277599" cy="4525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GB" sz="2800" dirty="0"/>
              <a:t>3 Teleconferences were held (</a:t>
            </a:r>
            <a:r>
              <a:rPr lang="en-US" altLang="en-US" b="0" dirty="0"/>
              <a:t>Agenda: </a:t>
            </a:r>
            <a:r>
              <a:rPr lang="en-US" altLang="en-US" b="0" dirty="0">
                <a:hlinkClick r:id="rId2"/>
              </a:rPr>
              <a:t>11-21/1311r3</a:t>
            </a:r>
            <a:r>
              <a:rPr lang="en-US" altLang="en-US" sz="2800" b="0" dirty="0"/>
              <a:t>)</a:t>
            </a:r>
            <a:r>
              <a:rPr lang="en-GB" sz="28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Monday 13 September 2021 19:00-21:00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Tuesday 14 September 202111:15-13:15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Friday 17 September 2021 9:00-11:00 h ET</a:t>
            </a:r>
          </a:p>
          <a:p>
            <a:pPr marL="0" indent="0"/>
            <a:r>
              <a:rPr lang="en-GB" sz="2800" dirty="0"/>
              <a:t>The AANI SC has made progress on the two topics on the AANI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sz="2400" dirty="0"/>
              <a:t>The completion of the technical report on: “</a:t>
            </a:r>
            <a:r>
              <a:rPr lang="en-US" sz="2400" dirty="0"/>
              <a:t>Interworking between 3GPP 5G network &amp; WLAN” (</a:t>
            </a:r>
            <a:r>
              <a:rPr lang="en-US" sz="2400" u="sng" dirty="0">
                <a:solidFill>
                  <a:srgbClr val="0000FF"/>
                </a:solidFill>
                <a:effectLst/>
                <a:latin typeface="+mj-lt"/>
                <a:ea typeface="Calibri" panose="020F0502020204030204" pitchFamily="34" charset="0"/>
                <a:hlinkClick r:id="rId3"/>
              </a:rPr>
              <a:t>11-20/0013</a:t>
            </a:r>
            <a:r>
              <a:rPr lang="en-US" sz="24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)</a:t>
            </a:r>
            <a:endParaRPr lang="en-US" sz="2400" dirty="0">
              <a:solidFill>
                <a:schemeClr val="tx1"/>
              </a:solidFill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en-US" sz="2400" dirty="0"/>
              <a:t>The reply LS to the WBA LS </a:t>
            </a:r>
            <a:r>
              <a:rPr lang="en-US" sz="2400" b="0" dirty="0"/>
              <a:t>(LS </a:t>
            </a:r>
            <a:r>
              <a:rPr lang="en-US" sz="2400" b="0" dirty="0">
                <a:hlinkClick r:id="rId4"/>
              </a:rPr>
              <a:t>11-21-0170r0</a:t>
            </a:r>
            <a:r>
              <a:rPr lang="en-US" sz="2400" b="0" dirty="0"/>
              <a:t>, related presentation </a:t>
            </a:r>
            <a:r>
              <a:rPr lang="en-US" sz="2400" b="0" dirty="0">
                <a:solidFill>
                  <a:srgbClr val="CCCCFF"/>
                </a:solidFill>
              </a:rPr>
              <a:t>11-21/0408r0</a:t>
            </a:r>
            <a:r>
              <a:rPr lang="en-US" sz="2400" b="0" dirty="0"/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12254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522054"/>
          </a:xfrm>
        </p:spPr>
        <p:txBody>
          <a:bodyPr/>
          <a:lstStyle/>
          <a:p>
            <a:r>
              <a:rPr lang="en-US" dirty="0"/>
              <a:t>Technical Report Status – September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546" y="1157521"/>
            <a:ext cx="11346391" cy="5330195"/>
          </a:xfrm>
        </p:spPr>
        <p:txBody>
          <a:bodyPr/>
          <a:lstStyle/>
          <a:p>
            <a:pPr marL="57150" indent="0"/>
            <a:r>
              <a:rPr lang="en-US" altLang="en-US" dirty="0"/>
              <a:t>Contributions to the AANI SC Regarding the Technical report: 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sz="2000" dirty="0">
                <a:latin typeface="+mj-lt"/>
                <a:hlinkClick r:id="rId2"/>
              </a:rPr>
              <a:t>11-21/1514r0</a:t>
            </a:r>
            <a:r>
              <a:rPr lang="en-US" altLang="en-US" sz="1800" dirty="0">
                <a:latin typeface="+mj-lt"/>
              </a:rPr>
              <a:t> </a:t>
            </a:r>
            <a:r>
              <a:rPr lang="en-US" altLang="en-US" sz="1600" dirty="0"/>
              <a:t>“</a:t>
            </a:r>
            <a:r>
              <a:rPr lang="en-US" sz="1600" dirty="0"/>
              <a:t>Press Release for AANI: Interworking between 3GPP 5G Network &amp; WLAN”, Hyun Seo Oh (ETRI)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sz="2000" u="sng" dirty="0">
                <a:solidFill>
                  <a:srgbClr val="0000FF"/>
                </a:solidFill>
                <a:latin typeface="+mj-lt"/>
                <a:ea typeface="Calibri" panose="020F0502020204030204" pitchFamily="34" charset="0"/>
                <a:hlinkClick r:id="rId3"/>
              </a:rPr>
              <a:t>11-20/0013r15</a:t>
            </a:r>
            <a:r>
              <a:rPr lang="en-US" sz="2000" dirty="0">
                <a:ea typeface="Calibri" panose="020F0502020204030204" pitchFamily="34" charset="0"/>
              </a:rPr>
              <a:t> </a:t>
            </a:r>
            <a:r>
              <a:rPr lang="en-US" sz="1600" dirty="0"/>
              <a:t>“Draft technical report on interworking between 3GPP 5G network and WLAN“, Hyun Seo Oh (ETRI) 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sz="2000" u="sng" dirty="0">
                <a:solidFill>
                  <a:srgbClr val="0000FF"/>
                </a:solidFill>
                <a:latin typeface="+mj-lt"/>
                <a:ea typeface="Calibri" panose="020F0502020204030204" pitchFamily="34" charset="0"/>
                <a:hlinkClick r:id="rId4"/>
              </a:rPr>
              <a:t>11-20/0013r16</a:t>
            </a:r>
            <a:r>
              <a:rPr lang="en-US" sz="2000" dirty="0">
                <a:ea typeface="Calibri" panose="020F0502020204030204" pitchFamily="34" charset="0"/>
              </a:rPr>
              <a:t> </a:t>
            </a:r>
            <a:r>
              <a:rPr lang="en-US" sz="1600" dirty="0"/>
              <a:t>“Draft technical report on interworking between 3GPP 5G network and WLAN“, Hyun Seo Oh (ETRI) 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endParaRPr lang="en-US" sz="1600" dirty="0"/>
          </a:p>
          <a:p>
            <a:pPr marL="0" indent="0"/>
            <a:r>
              <a:rPr lang="en-US" dirty="0"/>
              <a:t>Progress on</a:t>
            </a:r>
            <a:r>
              <a:rPr lang="en-GB" dirty="0"/>
              <a:t>: “</a:t>
            </a:r>
            <a:r>
              <a:rPr lang="en-US" dirty="0"/>
              <a:t>Interworking between 3GPP 5G network &amp; WLAN”</a:t>
            </a:r>
            <a:endParaRPr lang="en-US" sz="2000" u="sng" dirty="0">
              <a:solidFill>
                <a:srgbClr val="0000FF"/>
              </a:solidFill>
              <a:latin typeface="+mj-lt"/>
            </a:endParaRPr>
          </a:p>
          <a:p>
            <a:pPr marL="0" indent="0"/>
            <a:r>
              <a:rPr lang="en-US" sz="2200" b="0" dirty="0"/>
              <a:t>The technical report was reviewed and updated.</a:t>
            </a:r>
          </a:p>
          <a:p>
            <a:r>
              <a:rPr lang="en-US" sz="2200" b="0" dirty="0"/>
              <a:t>A Motion was passed in the AANI SC:</a:t>
            </a:r>
            <a:br>
              <a:rPr lang="en-US" sz="2200" b="0" dirty="0"/>
            </a:br>
            <a:r>
              <a:rPr lang="en-US" sz="3200" dirty="0">
                <a:solidFill>
                  <a:schemeClr val="tx1"/>
                </a:solidFill>
              </a:rPr>
              <a:t>The AANI SC requests 802.11 WG to review and consider the completed report in </a:t>
            </a:r>
            <a:r>
              <a:rPr lang="en-US" sz="3200" dirty="0">
                <a:solidFill>
                  <a:schemeClr val="tx1"/>
                </a:solidFill>
                <a:hlinkClick r:id="rId4"/>
              </a:rPr>
              <a:t>11-20/0013r16</a:t>
            </a:r>
            <a:r>
              <a:rPr lang="en-US" sz="3200" dirty="0">
                <a:solidFill>
                  <a:schemeClr val="tx1"/>
                </a:solidFill>
              </a:rPr>
              <a:t> the “Draft technical report on interworking between 3GPP 5G network &amp; WLAN”.   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Moved: Stuart Kerry; Second: Marco Hernandez </a:t>
            </a:r>
            <a:br>
              <a:rPr lang="en-US" sz="3200" b="0" dirty="0">
                <a:solidFill>
                  <a:schemeClr val="tx1"/>
                </a:solidFill>
              </a:rPr>
            </a:br>
            <a:r>
              <a:rPr lang="en-US" sz="3200" b="0" dirty="0">
                <a:solidFill>
                  <a:schemeClr val="tx1"/>
                </a:solidFill>
              </a:rPr>
              <a:t>Yes 14, No 0, Abs 0, DNV 1 – unanimous</a:t>
            </a:r>
            <a:endParaRPr lang="en-US" sz="2800" b="0" dirty="0"/>
          </a:p>
          <a:p>
            <a:pPr>
              <a:buFont typeface="+mj-lt"/>
              <a:buAutoNum type="alphaLcParenR"/>
            </a:pPr>
            <a:endParaRPr lang="en-US" sz="2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WBA Reply LS Status – September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19" y="1245067"/>
            <a:ext cx="11026774" cy="5027613"/>
          </a:xfrm>
        </p:spPr>
        <p:txBody>
          <a:bodyPr/>
          <a:lstStyle/>
          <a:p>
            <a:pPr marL="57150" indent="0"/>
            <a:r>
              <a:rPr lang="en-US" altLang="en-US" dirty="0"/>
              <a:t>Contributions to the AANI SC Regarding the 802.11 Reply LS to WBA: 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sz="1600" dirty="0">
                <a:hlinkClick r:id="rId2"/>
              </a:rPr>
              <a:t>11-21/1198r2</a:t>
            </a:r>
            <a:r>
              <a:rPr lang="en-US" sz="1600" dirty="0"/>
              <a:t> </a:t>
            </a:r>
            <a:r>
              <a:rPr lang="en-US" sz="1600" b="0" dirty="0"/>
              <a:t>“Draft LS Response to WBA QoS material” Thomas Derham (Broadcom) 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sz="1600" dirty="0">
                <a:hlinkClick r:id="rId3"/>
              </a:rPr>
              <a:t>11-21/1198r3</a:t>
            </a:r>
            <a:r>
              <a:rPr lang="en-US" sz="1600" dirty="0"/>
              <a:t> </a:t>
            </a:r>
            <a:r>
              <a:rPr lang="en-US" sz="1600" b="0" dirty="0"/>
              <a:t>“Draft LS Response to WBA QoS material” Thomas Derham (Broadcom) </a:t>
            </a:r>
            <a:endParaRPr lang="en-US" sz="1800" b="0" dirty="0"/>
          </a:p>
          <a:p>
            <a:pPr marL="0" indent="0"/>
            <a:r>
              <a:rPr lang="en-US" dirty="0"/>
              <a:t>Progress was made on the 802.11 reply LS to WBA  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b="0" dirty="0"/>
              <a:t>The draft document (</a:t>
            </a:r>
            <a:r>
              <a:rPr lang="en-US" sz="2000" dirty="0">
                <a:hlinkClick r:id="rId2"/>
              </a:rPr>
              <a:t>11-21/1198r2)</a:t>
            </a:r>
            <a:r>
              <a:rPr lang="en-US" sz="2000" dirty="0"/>
              <a:t> </a:t>
            </a:r>
            <a:r>
              <a:rPr lang="en-US" b="0" dirty="0"/>
              <a:t>was discussed and updated</a:t>
            </a:r>
          </a:p>
          <a:p>
            <a:r>
              <a:rPr lang="en-US" dirty="0"/>
              <a:t>A motion was passed:</a:t>
            </a:r>
            <a:br>
              <a:rPr lang="en-US" dirty="0"/>
            </a:br>
            <a:r>
              <a:rPr lang="en-US" sz="3200" b="1" dirty="0">
                <a:solidFill>
                  <a:schemeClr val="tx1"/>
                </a:solidFill>
              </a:rPr>
              <a:t>The AANI SC requests the 802.11 WG to send the reply LS in </a:t>
            </a:r>
            <a:r>
              <a:rPr lang="en-US" sz="3200" b="1" u="sng" dirty="0">
                <a:solidFill>
                  <a:srgbClr val="0000FF"/>
                </a:solidFill>
                <a:effectLst/>
                <a:latin typeface="+mj-lt"/>
                <a:ea typeface="Calibri" panose="020F0502020204030204" pitchFamily="34" charset="0"/>
                <a:hlinkClick r:id="rId3"/>
              </a:rPr>
              <a:t>11-21/1198r3</a:t>
            </a:r>
            <a:r>
              <a:rPr lang="en-US" sz="3200" b="1" u="sng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</a:rPr>
              <a:t>“Draft LS Response to WBA QoS material” to WBA, with editorial privileges given to the WG Chair.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Moved: Thomas Derham; Second: Marco Hernandez</a:t>
            </a:r>
          </a:p>
          <a:p>
            <a:r>
              <a:rPr lang="en-US" sz="2000" b="0" dirty="0">
                <a:solidFill>
                  <a:schemeClr val="tx1"/>
                </a:solidFill>
              </a:rPr>
              <a:t>	</a:t>
            </a:r>
            <a:r>
              <a:rPr lang="en-US" sz="3200" b="0" dirty="0">
                <a:solidFill>
                  <a:schemeClr val="tx1"/>
                </a:solidFill>
              </a:rPr>
              <a:t>Yes 4, No 1, Abs 2, DNV 2 – Passed</a:t>
            </a:r>
            <a:endParaRPr lang="en-US" b="0" dirty="0"/>
          </a:p>
          <a:p>
            <a:pPr marL="0" indent="0"/>
            <a:r>
              <a:rPr lang="en-US" b="0" dirty="0"/>
              <a:t>A motion will be made to send this reply LS later in this meeting.</a:t>
            </a:r>
          </a:p>
          <a:p>
            <a:pPr marL="857250" lvl="1" indent="-457200">
              <a:buFont typeface="+mj-lt"/>
              <a:buAutoNum type="alphaLcParenR"/>
            </a:pPr>
            <a:endParaRPr lang="en-GB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9424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14600" y="725764"/>
            <a:ext cx="7772400" cy="602695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8AF95E2-06FF-462E-926F-8BD2B0029A66}"/>
              </a:ext>
            </a:extLst>
          </p:cNvPr>
          <p:cNvSpPr txBox="1">
            <a:spLocks/>
          </p:cNvSpPr>
          <p:nvPr/>
        </p:nvSpPr>
        <p:spPr>
          <a:xfrm>
            <a:off x="1586971" y="1466989"/>
            <a:ext cx="9822392" cy="4869895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it-IT" altLang="en-US" dirty="0"/>
              <a:t>802.11 WG November Interim Teleconferences (TBC)</a:t>
            </a:r>
            <a:br>
              <a:rPr lang="it-IT" altLang="en-US" dirty="0"/>
            </a:br>
            <a:r>
              <a:rPr lang="it-IT" altLang="en-US" b="0" dirty="0"/>
              <a:t>the AANI SC - requested 2 meeting slots: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Tuesday 9 Nov 11:15-13:15 ET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Wednesday 10 Nov 19:00-21:00 ET</a:t>
            </a:r>
            <a:endParaRPr lang="it-IT" altLang="en-US" dirty="0"/>
          </a:p>
          <a:p>
            <a:r>
              <a:rPr lang="it-IT" altLang="en-US" dirty="0"/>
              <a:t>AANI SC Teleconference Plan – Agendas will be provided: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None scheduled, will be scheduled as required - with 10 days notification</a:t>
            </a:r>
          </a:p>
          <a:p>
            <a:endParaRPr lang="en-US" sz="2000" dirty="0"/>
          </a:p>
          <a:p>
            <a:r>
              <a:rPr lang="en-US" sz="2000" dirty="0"/>
              <a:t>The AANI SC is contribution driven, if you have a topic appropriate for the AANI SC please provide a contribution and notify the Chair. </a:t>
            </a:r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19594</TotalTime>
  <Words>599</Words>
  <Application>Microsoft Office PowerPoint</Application>
  <PresentationFormat>Widescreen</PresentationFormat>
  <Paragraphs>64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Symbol</vt:lpstr>
      <vt:lpstr>Times New Roman</vt:lpstr>
      <vt:lpstr>Office Theme</vt:lpstr>
      <vt:lpstr>Document</vt:lpstr>
      <vt:lpstr>PowerPoint Presentation</vt:lpstr>
      <vt:lpstr>PowerPoint Presentation</vt:lpstr>
      <vt:lpstr>PowerPoint Presentation</vt:lpstr>
      <vt:lpstr>Technical Report Status – September 2021</vt:lpstr>
      <vt:lpstr>WBA Reply LS Status – September 2021</vt:lpstr>
      <vt:lpstr>PowerPoint Presentation</vt:lpstr>
    </vt:vector>
  </TitlesOfParts>
  <Company>InterDigital,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11-02/1842r0</dc:title>
  <dc:creator>Levy, Joseph</dc:creator>
  <cp:lastModifiedBy>Joseph Levy</cp:lastModifiedBy>
  <cp:revision>253</cp:revision>
  <cp:lastPrinted>1601-01-01T00:00:00Z</cp:lastPrinted>
  <dcterms:created xsi:type="dcterms:W3CDTF">2017-06-02T20:57:23Z</dcterms:created>
  <dcterms:modified xsi:type="dcterms:W3CDTF">2021-09-20T15:26:10Z</dcterms:modified>
</cp:coreProperties>
</file>