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5"/>
  </p:notesMasterIdLst>
  <p:handoutMasterIdLst>
    <p:handoutMasterId r:id="rId36"/>
  </p:handoutMasterIdLst>
  <p:sldIdLst>
    <p:sldId id="256" r:id="rId5"/>
    <p:sldId id="257" r:id="rId6"/>
    <p:sldId id="2366" r:id="rId7"/>
    <p:sldId id="265" r:id="rId8"/>
    <p:sldId id="393" r:id="rId9"/>
    <p:sldId id="368" r:id="rId10"/>
    <p:sldId id="268" r:id="rId11"/>
    <p:sldId id="283" r:id="rId12"/>
    <p:sldId id="284" r:id="rId13"/>
    <p:sldId id="280" r:id="rId14"/>
    <p:sldId id="372" r:id="rId15"/>
    <p:sldId id="444" r:id="rId16"/>
    <p:sldId id="2371" r:id="rId17"/>
    <p:sldId id="2370" r:id="rId18"/>
    <p:sldId id="2374" r:id="rId19"/>
    <p:sldId id="2372" r:id="rId20"/>
    <p:sldId id="2375" r:id="rId21"/>
    <p:sldId id="2376" r:id="rId22"/>
    <p:sldId id="2378" r:id="rId23"/>
    <p:sldId id="2373" r:id="rId24"/>
    <p:sldId id="2379" r:id="rId25"/>
    <p:sldId id="2380" r:id="rId26"/>
    <p:sldId id="2382" r:id="rId27"/>
    <p:sldId id="2381" r:id="rId28"/>
    <p:sldId id="2383" r:id="rId29"/>
    <p:sldId id="2384" r:id="rId30"/>
    <p:sldId id="2386" r:id="rId31"/>
    <p:sldId id="2385" r:id="rId32"/>
    <p:sldId id="2387" r:id="rId33"/>
    <p:sldId id="27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68" d="100"/>
          <a:sy n="68" d="100"/>
        </p:scale>
        <p:origin x="76" y="9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F772D043-6732-49C5-BEA1-98BEE35FE68F}"/>
    <pc:docChg chg="undo custSel modSld modMainMaster">
      <pc:chgData name="Joseph Levy" userId="3766db8f-7892-44ce-ae9b-8fce39950acf" providerId="ADAL" clId="{F772D043-6732-49C5-BEA1-98BEE35FE68F}" dt="2021-09-17T14:12:34.077" v="104" actId="20577"/>
      <pc:docMkLst>
        <pc:docMk/>
      </pc:docMkLst>
      <pc:sldChg chg="modSp mod">
        <pc:chgData name="Joseph Levy" userId="3766db8f-7892-44ce-ae9b-8fce39950acf" providerId="ADAL" clId="{F772D043-6732-49C5-BEA1-98BEE35FE68F}" dt="2021-09-17T14:11:30.705" v="3" actId="6549"/>
        <pc:sldMkLst>
          <pc:docMk/>
          <pc:sldMk cId="0" sldId="256"/>
        </pc:sldMkLst>
        <pc:spChg chg="mod">
          <ac:chgData name="Joseph Levy" userId="3766db8f-7892-44ce-ae9b-8fce39950acf" providerId="ADAL" clId="{F772D043-6732-49C5-BEA1-98BEE35FE68F}" dt="2021-09-17T14:11:30.705" v="3" actId="6549"/>
          <ac:spMkLst>
            <pc:docMk/>
            <pc:sldMk cId="0" sldId="256"/>
            <ac:spMk id="3074" creationId="{00000000-0000-0000-0000-000000000000}"/>
          </ac:spMkLst>
        </pc:spChg>
      </pc:sldChg>
      <pc:sldChg chg="modSp mod">
        <pc:chgData name="Joseph Levy" userId="3766db8f-7892-44ce-ae9b-8fce39950acf" providerId="ADAL" clId="{F772D043-6732-49C5-BEA1-98BEE35FE68F}" dt="2021-09-17T14:12:34.077" v="104" actId="20577"/>
        <pc:sldMkLst>
          <pc:docMk/>
          <pc:sldMk cId="0" sldId="257"/>
        </pc:sldMkLst>
        <pc:spChg chg="mod">
          <ac:chgData name="Joseph Levy" userId="3766db8f-7892-44ce-ae9b-8fce39950acf" providerId="ADAL" clId="{F772D043-6732-49C5-BEA1-98BEE35FE68F}" dt="2021-09-17T14:12:34.077" v="104" actId="20577"/>
          <ac:spMkLst>
            <pc:docMk/>
            <pc:sldMk cId="0" sldId="257"/>
            <ac:spMk id="3" creationId="{443B98C9-C847-4EA9-A208-0AE53C2FE4EA}"/>
          </ac:spMkLst>
        </pc:spChg>
      </pc:sldChg>
      <pc:sldMasterChg chg="modSp mod">
        <pc:chgData name="Joseph Levy" userId="3766db8f-7892-44ce-ae9b-8fce39950acf" providerId="ADAL" clId="{F772D043-6732-49C5-BEA1-98BEE35FE68F}" dt="2021-09-17T14:11:17.980" v="1" actId="6549"/>
        <pc:sldMasterMkLst>
          <pc:docMk/>
          <pc:sldMasterMk cId="0" sldId="2147483648"/>
        </pc:sldMasterMkLst>
        <pc:spChg chg="mod">
          <ac:chgData name="Joseph Levy" userId="3766db8f-7892-44ce-ae9b-8fce39950acf" providerId="ADAL" clId="{F772D043-6732-49C5-BEA1-98BEE35FE68F}" dt="2021-09-17T14:11:17.980" v="1"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9/17/2021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4</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21</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399945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1652242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30</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September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802.11-21/1311r3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1429-00-AANI-aani-sc-teleconference-minutes-10-august-2021.docx" TargetMode="External"/><Relationship Id="rId2" Type="http://schemas.openxmlformats.org/officeDocument/2006/relationships/hyperlink" Target="https://mentor.ieee.org/802.11/dcn/21/11-21-0818-01-AANI-aani-sc-meeting-minutes-may-2021-interim.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1430-00-AANI-aani-sc-teleconference-minutes-24-august-2021.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013-14-AANI-draft-technical-report-on-interworking-between-3gpp-5g-network-wlan.docx" TargetMode="External"/><Relationship Id="rId3" Type="http://schemas.openxmlformats.org/officeDocument/2006/relationships/hyperlink" Target="https://mentor.ieee.org/802.11/dcn/21/11-21-0616-AANI-802-11ax-features-and-applicability-to-5g-and-wi-fi-convergence.pptx" TargetMode="External"/><Relationship Id="rId7" Type="http://schemas.openxmlformats.org/officeDocument/2006/relationships/hyperlink" Target="https://mentor.ieee.org/802.11/dcn/20/11-20-0013-AANI-draft-technical-report-on-interworking-between-3gpp-5g-network-wlan.doc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 Id="rId9" Type="http://schemas.openxmlformats.org/officeDocument/2006/relationships/hyperlink" Target="https://mentor.ieee.org/802.11/dcn/21/11-21-1410-00-AANI-possible-edits-to-11-20-0013r14.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1410-00-AANI-possible-edits-to-11-20-0013r14.docx" TargetMode="External"/><Relationship Id="rId2" Type="http://schemas.openxmlformats.org/officeDocument/2006/relationships/hyperlink" Target="https://mentor.ieee.org/802.11/dcn/20/11-20-0013-15-AANI-draft-technical-report-on-interworking-between-3gpp-5g-network-wla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013-AANI-draft-technical-report-on-interworking-between-3gpp-5g-network-wlan.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mentor.ieee.org/802.11/dcn/20/11-20-0013-16-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mentor.ieee.org/802.11/dcn/20/11-20-0013-16-AANI-draft-technical-report-on-interworking-between-3gpp-5g-network-wlan.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mentor.ieee.org/802.11/dcn/20/11-20-0013-16-AANI-draft-technical-report-on-interworking-between-3gpp-5g-network-wlan.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865-06-AANI-draft-reply-ls-from-802-11-to-wba-regarding-the-wba-5g-wi-fi-ran-convergence-paper.docx" TargetMode="External"/><Relationship Id="rId2" Type="http://schemas.openxmlformats.org/officeDocument/2006/relationships/hyperlink" Target="https://mentor.ieee.org/802.11/dcn/21/11-21-1198-01-AANI-draft-ls-response-to-wba-qos-material.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AANI-draft-technical-report-on-interworking-between-3gpp-5g-network-wlan.docx" TargetMode="Externa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953-00-AANI-proposed-qos-response-to-wba.doc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0013-16-AANI-draft-technical-report-on-interworking-between-3gpp-5g-network-wlan.docx" TargetMode="External"/><Relationship Id="rId2" Type="http://schemas.openxmlformats.org/officeDocument/2006/relationships/hyperlink" Target="https://mentor.ieee.org/802.11/dcn/20/11-20-0013-AANI-draft-technical-report-on-interworking-between-3gpp-5g-network-wlan.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616-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198-01-AANI-draft-ls-response-to-wba-qos-material.docx" TargetMode="External"/><Relationship Id="rId5" Type="http://schemas.openxmlformats.org/officeDocument/2006/relationships/hyperlink" Target="https://mentor.ieee.org/802.11/dcn/21/11-21-0953-AANI-proposed-qos-response-to-wba.docx" TargetMode="External"/><Relationship Id="rId4" Type="http://schemas.openxmlformats.org/officeDocument/2006/relationships/hyperlink" Target="https://mentor.ieee.org/802.11/dcn/21/11-21-0865-AANI-draft-reply-ls-from-802-11-to-wba-regarding-the-wba-5g-wi-fi-ran-convergence-paper.docx"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mentor.ieee.org/802.11/dcn/21/11-21-1198-01-AANI-draft-ls-response-to-wba-qos-material.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1/11-21-1198-02-AANI-draft-ls-response-to-wba-qos-material.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1/11-21-1198-02-AANI-draft-ls-response-to-wba-qos-material.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mentor.ieee.org/802.11/dcn/21/11-21-1198-02-AANI-draft-ls-response-to-wba-qos-material.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mentor.ieee.org/802.11/dcn/21/11-21-1198-03-AANI-draft-ls-response-to-wba-qos-material.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sp7200043/attendance-log?p=3632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0/11-20-0013-15-AANI-draft-technical-report-on-interworking-between-3gpp-5g-network-wlan.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Agenda September 2021 Interim</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2021-09-17</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September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03188639"/>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836375" y="1917703"/>
            <a:ext cx="10766303" cy="4102098"/>
          </a:xfrm>
        </p:spPr>
        <p:txBody>
          <a:bodyPr/>
          <a:lstStyle/>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The </a:t>
            </a:r>
            <a:r>
              <a:rPr lang="en-US" sz="2000" i="0" u="none" strike="noStrike" baseline="0" dirty="0">
                <a:solidFill>
                  <a:srgbClr val="0064FF"/>
                </a:solidFill>
                <a:latin typeface="Arial" panose="020B0604020202020204" pitchFamily="34" charset="0"/>
                <a:hlinkClick r:id="rId2"/>
              </a:rPr>
              <a:t>IEEE-SA Standards Board Bylaws </a:t>
            </a:r>
            <a:r>
              <a:rPr lang="en-US" sz="2000" dirty="0">
                <a:latin typeface="Arial" panose="020B0604020202020204" pitchFamily="34" charset="0"/>
              </a:rPr>
              <a:t>require </a:t>
            </a:r>
            <a:r>
              <a:rPr lang="en-US" sz="2000" i="0" u="none" strike="noStrike" baseline="0" dirty="0">
                <a:solidFill>
                  <a:srgbClr val="000000"/>
                </a:solidFill>
                <a:latin typeface="Arial" panose="020B0604020202020204" pitchFamily="34" charset="0"/>
              </a:rPr>
              <a:t>that “</a:t>
            </a:r>
            <a:r>
              <a:rPr lang="en-US" sz="200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i="0" u="none" strike="noStrike" baseline="0" dirty="0">
              <a:solidFill>
                <a:srgbClr val="000000"/>
              </a:solidFill>
              <a:latin typeface="Arial" panose="020B0604020202020204" pitchFamily="34" charset="0"/>
            </a:endParaRP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This means participants: </a:t>
            </a:r>
          </a:p>
          <a:p>
            <a:pPr lvl="1">
              <a:buFont typeface="Arial" panose="020B0604020202020204" pitchFamily="34" charset="0"/>
              <a:buChar char="•"/>
            </a:pPr>
            <a:r>
              <a:rPr lang="en-US" sz="1600" b="1" i="0" u="none" strike="noStrike" baseline="0" dirty="0">
                <a:solidFill>
                  <a:srgbClr val="00AF4F"/>
                </a:solidFill>
                <a:latin typeface="Arial" panose="020B0604020202020204" pitchFamily="34" charset="0"/>
              </a:rPr>
              <a:t>Shall act &amp; vote </a:t>
            </a:r>
            <a:r>
              <a:rPr lang="en-US" sz="16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act or vote </a:t>
            </a:r>
            <a:r>
              <a:rPr lang="en-US" sz="16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600" b="1" i="0" u="none" strike="noStrike" baseline="0" dirty="0">
                <a:solidFill>
                  <a:srgbClr val="FF0000"/>
                </a:solidFill>
                <a:latin typeface="Arial" panose="020B0604020202020204" pitchFamily="34" charset="0"/>
              </a:rPr>
              <a:t>Shall not direct </a:t>
            </a:r>
            <a:r>
              <a:rPr lang="en-US" sz="16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buFont typeface="Arial" panose="020B0604020202020204" pitchFamily="34" charset="0"/>
              <a:buChar char="•"/>
            </a:pPr>
            <a:r>
              <a:rPr lang="en-US" sz="2000" i="0" u="none" strike="noStrike" baseline="0" dirty="0">
                <a:solidFill>
                  <a:srgbClr val="000000"/>
                </a:solidFill>
                <a:latin typeface="Arial" panose="020B0604020202020204" pitchFamily="34" charset="0"/>
              </a:rPr>
              <a:t>By participating in standards activities using the “</a:t>
            </a:r>
            <a:r>
              <a:rPr lang="en-US" sz="2000" i="1" u="none" strike="noStrike" baseline="0" dirty="0">
                <a:solidFill>
                  <a:srgbClr val="000000"/>
                </a:solidFill>
                <a:latin typeface="Arial" panose="020B0604020202020204" pitchFamily="34" charset="0"/>
              </a:rPr>
              <a:t>individual process</a:t>
            </a:r>
            <a:r>
              <a:rPr lang="en-US" sz="200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September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May 2021 Interim </a:t>
            </a:r>
            <a:r>
              <a:rPr lang="en-US" dirty="0"/>
              <a:t>Telecons</a:t>
            </a:r>
            <a:r>
              <a:rPr lang="en-US" altLang="en-US" dirty="0"/>
              <a:t>:</a:t>
            </a:r>
            <a:br>
              <a:rPr lang="en-US" altLang="en-US" dirty="0"/>
            </a:br>
            <a:r>
              <a:rPr lang="en-US" altLang="en-US" dirty="0">
                <a:hlinkClick r:id="rId2"/>
              </a:rPr>
              <a:t>11-21/1135r0</a:t>
            </a:r>
            <a:r>
              <a:rPr lang="en-US" altLang="en-US" dirty="0"/>
              <a:t>  </a:t>
            </a:r>
            <a:r>
              <a:rPr lang="en-US" altLang="en-US" b="0" dirty="0"/>
              <a:t>“</a:t>
            </a:r>
            <a:r>
              <a:rPr lang="en-US" b="0" i="0" dirty="0">
                <a:solidFill>
                  <a:srgbClr val="000000"/>
                </a:solidFill>
                <a:effectLst/>
                <a:latin typeface="Verdana" panose="020B0604030504040204" pitchFamily="34" charset="0"/>
              </a:rPr>
              <a:t>AANI SC Teleconference 07 July 2021 Minutes</a:t>
            </a:r>
            <a:r>
              <a:rPr lang="en-US" b="0" dirty="0"/>
              <a:t>”</a:t>
            </a:r>
            <a:r>
              <a:rPr lang="en-US" altLang="en-US" b="0" dirty="0"/>
              <a:t> </a:t>
            </a:r>
            <a:endParaRPr lang="en-US" altLang="en-US" sz="2000" b="0" dirty="0"/>
          </a:p>
          <a:p>
            <a:r>
              <a:rPr lang="en-US" altLang="en-US" dirty="0"/>
              <a:t>	</a:t>
            </a:r>
            <a:r>
              <a:rPr lang="en-US" altLang="en-US" sz="2000" b="0" dirty="0"/>
              <a:t>Comments?</a:t>
            </a:r>
          </a:p>
          <a:p>
            <a:r>
              <a:rPr lang="en-US" altLang="en-US" sz="2000" b="0" dirty="0"/>
              <a:t>Moved: Stuart Kerry </a:t>
            </a:r>
          </a:p>
          <a:p>
            <a:r>
              <a:rPr lang="en-US" altLang="en-US" sz="2000" b="0" dirty="0"/>
              <a:t>Second: Ben Rolfe </a:t>
            </a:r>
            <a:r>
              <a:rPr lang="en-US" altLang="en-US" b="0" dirty="0"/>
              <a:t>	</a:t>
            </a:r>
          </a:p>
          <a:p>
            <a:r>
              <a:rPr lang="en-US" altLang="en-US" sz="2000" b="0" dirty="0"/>
              <a:t>Objections to approving the minutes by unanimous consent?  Approved by unanimous consent</a:t>
            </a:r>
          </a:p>
          <a:p>
            <a:r>
              <a:rPr lang="en-US" altLang="en-US" dirty="0"/>
              <a:t>Minutes from AANI SC Teleconferences:</a:t>
            </a:r>
          </a:p>
          <a:p>
            <a:r>
              <a:rPr lang="en-US" altLang="en-US" sz="2000" b="0" dirty="0"/>
              <a:t>	</a:t>
            </a:r>
            <a:r>
              <a:rPr lang="en-US" altLang="en-US" b="0" dirty="0">
                <a:hlinkClick r:id="rId3"/>
              </a:rPr>
              <a:t>11-21/1429r0</a:t>
            </a:r>
            <a:r>
              <a:rPr lang="en-US" altLang="en-US" sz="2000" b="0" dirty="0"/>
              <a:t> </a:t>
            </a:r>
            <a:r>
              <a:rPr lang="en-US" altLang="en-US" b="0" dirty="0"/>
              <a:t>“</a:t>
            </a:r>
            <a:r>
              <a:rPr lang="en-US" b="0" i="0" dirty="0">
                <a:solidFill>
                  <a:srgbClr val="000000"/>
                </a:solidFill>
                <a:effectLst/>
              </a:rPr>
              <a:t>AANI SC Teleconference </a:t>
            </a:r>
            <a:r>
              <a:rPr lang="en-US" b="0" dirty="0"/>
              <a:t>Minutes </a:t>
            </a:r>
            <a:r>
              <a:rPr lang="en-US" b="0" i="0" dirty="0">
                <a:solidFill>
                  <a:srgbClr val="000000"/>
                </a:solidFill>
                <a:effectLst/>
              </a:rPr>
              <a:t>10 August 2021</a:t>
            </a:r>
            <a:r>
              <a:rPr lang="en-US" b="0" dirty="0"/>
              <a:t>”</a:t>
            </a:r>
          </a:p>
          <a:p>
            <a:r>
              <a:rPr lang="en-US" b="0" dirty="0"/>
              <a:t>	</a:t>
            </a:r>
            <a:r>
              <a:rPr lang="en-US" altLang="en-US" b="0" dirty="0">
                <a:hlinkClick r:id="rId4"/>
              </a:rPr>
              <a:t>11-21/1430r0</a:t>
            </a:r>
            <a:r>
              <a:rPr lang="en-US" altLang="en-US" sz="2000" b="0" dirty="0"/>
              <a:t> </a:t>
            </a:r>
            <a:r>
              <a:rPr lang="en-US" altLang="en-US" b="0" dirty="0"/>
              <a:t>“</a:t>
            </a:r>
            <a:r>
              <a:rPr lang="en-US" b="0" i="0" dirty="0">
                <a:solidFill>
                  <a:srgbClr val="000000"/>
                </a:solidFill>
                <a:effectLst/>
              </a:rPr>
              <a:t>AANI SC Teleconference Minutes 24 August 2021</a:t>
            </a:r>
            <a:r>
              <a:rPr lang="en-US" b="0" dirty="0"/>
              <a:t>”</a:t>
            </a:r>
          </a:p>
          <a:p>
            <a:r>
              <a:rPr lang="en-US" altLang="en-US" sz="2000" b="0" dirty="0"/>
              <a:t>Moved: Ben Rolfe</a:t>
            </a:r>
          </a:p>
          <a:p>
            <a:r>
              <a:rPr lang="en-US" altLang="en-US" sz="2000" b="0" dirty="0"/>
              <a:t>Second: Stuart Kerry</a:t>
            </a:r>
          </a:p>
          <a:p>
            <a:r>
              <a:rPr lang="en-US" altLang="en-US" sz="2000" b="0" dirty="0"/>
              <a:t>Objections to approving the minutes by unanimous consent?  Approved by unanimous consent</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0935229" cy="540861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(InterDigital)</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lvl="1">
              <a:spcBef>
                <a:spcPts val="0"/>
              </a:spcBef>
              <a:spcAft>
                <a:spcPts val="0"/>
              </a:spcAft>
              <a:buFont typeface="+mj-lt"/>
              <a:buAutoNum type="arabicPeriod"/>
              <a:tabLst>
                <a:tab pos="914400" algn="l"/>
              </a:tabLst>
            </a:pPr>
            <a:r>
              <a:rPr lang="en-US" dirty="0">
                <a:effectLst/>
                <a:latin typeface="Times New Roman" panose="02020603050405020304" pitchFamily="18" charset="0"/>
                <a:hlinkClick r:id="rId6"/>
              </a:rPr>
              <a:t>11-21/1198r1</a:t>
            </a:r>
            <a:r>
              <a:rPr lang="en-US" dirty="0">
                <a:effectLst/>
                <a:latin typeface="Times New Roman" panose="02020603050405020304" pitchFamily="18" charset="0"/>
              </a:rPr>
              <a:t> – </a:t>
            </a:r>
            <a:r>
              <a:rPr lang="en-US" dirty="0"/>
              <a:t>“Draft LS Response to WBA QoS material”, Thomas Derham (Broadcom)</a:t>
            </a: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7"/>
              </a:rPr>
              <a:t>11-20/0013</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Discussion continued during the July Plenary meeting and the AANI teleconferences.</a:t>
            </a:r>
          </a:p>
          <a:p>
            <a:pPr marL="400050" lvl="1">
              <a:spcBef>
                <a:spcPts val="0"/>
              </a:spcBef>
              <a:spcAft>
                <a:spcPts val="0"/>
              </a:spcAft>
              <a:buFont typeface="+mj-lt"/>
              <a:buAutoNum type="arabicPeriod"/>
            </a:pPr>
            <a:r>
              <a:rPr lang="en-US" dirty="0">
                <a:latin typeface="+mj-lt"/>
                <a:ea typeface="Calibri" panose="020F0502020204030204" pitchFamily="34" charset="0"/>
              </a:rPr>
              <a:t>The technical report was updated to </a:t>
            </a:r>
            <a:r>
              <a:rPr lang="en-US" u="sng" dirty="0">
                <a:solidFill>
                  <a:srgbClr val="0000FF"/>
                </a:solidFill>
                <a:effectLst/>
                <a:latin typeface="+mj-lt"/>
                <a:ea typeface="Calibri" panose="020F0502020204030204" pitchFamily="34" charset="0"/>
                <a:hlinkClick r:id="rId8"/>
              </a:rPr>
              <a:t>11-20/0013r14</a:t>
            </a:r>
            <a:r>
              <a:rPr lang="en-US" u="sng" dirty="0">
                <a:solidFill>
                  <a:srgbClr val="0000FF"/>
                </a:solidFill>
                <a:effectLst/>
                <a:latin typeface="+mj-lt"/>
                <a:ea typeface="Calibri" panose="020F0502020204030204" pitchFamily="34" charset="0"/>
              </a:rPr>
              <a:t>, </a:t>
            </a:r>
            <a:r>
              <a:rPr lang="en-GB" dirty="0">
                <a:latin typeface="+mj-lt"/>
              </a:rPr>
              <a:t>All technical issues seem to be resolved</a:t>
            </a:r>
          </a:p>
          <a:p>
            <a:pPr marL="400050" lvl="1">
              <a:spcBef>
                <a:spcPts val="0"/>
              </a:spcBef>
              <a:spcAft>
                <a:spcPts val="0"/>
              </a:spcAft>
              <a:buFont typeface="+mj-lt"/>
              <a:buAutoNum type="arabicPeriod"/>
            </a:pPr>
            <a:r>
              <a:rPr lang="en-GB" dirty="0">
                <a:latin typeface="+mj-lt"/>
              </a:rPr>
              <a:t>Tailoring the Introduction and Conclusion for the target audience is still open. </a:t>
            </a:r>
          </a:p>
          <a:p>
            <a:pPr marL="400050" lvl="1">
              <a:spcBef>
                <a:spcPts val="0"/>
              </a:spcBef>
              <a:spcAft>
                <a:spcPts val="0"/>
              </a:spcAft>
              <a:buFont typeface="+mj-lt"/>
              <a:buAutoNum type="arabicPeriod"/>
            </a:pPr>
            <a:r>
              <a:rPr lang="en-GB" dirty="0">
                <a:latin typeface="+mj-lt"/>
              </a:rPr>
              <a:t>Discussed: </a:t>
            </a:r>
            <a:r>
              <a:rPr lang="en-US" altLang="en-US" sz="2000" dirty="0">
                <a:hlinkClick r:id="rId9"/>
              </a:rPr>
              <a:t>11-21/1410r0</a:t>
            </a:r>
            <a:r>
              <a:rPr lang="en-US" altLang="en-US" sz="2000" dirty="0"/>
              <a:t> “Possible Edits to11-20-0013r14” – 11-20/0013 updated.</a:t>
            </a:r>
          </a:p>
          <a:p>
            <a:pPr marL="400050" lvl="1">
              <a:spcBef>
                <a:spcPts val="0"/>
              </a:spcBef>
              <a:spcAft>
                <a:spcPts val="0"/>
              </a:spcAft>
              <a:buFont typeface="+mj-lt"/>
              <a:buAutoNum type="arabicPeriod"/>
            </a:pPr>
            <a:endParaRPr lang="en-US"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a:t>
            </a:r>
            <a:r>
              <a:rPr lang="en-US" sz="3200" dirty="0"/>
              <a:t>the Technical report (</a:t>
            </a:r>
            <a:r>
              <a:rPr lang="en-US" sz="3200" dirty="0">
                <a:hlinkClick r:id="rId2"/>
              </a:rPr>
              <a:t>11-20/0013r15</a:t>
            </a:r>
            <a:r>
              <a:rPr lang="en-US" sz="3200" dirty="0"/>
              <a:t>):</a:t>
            </a:r>
            <a:endParaRPr lang="en-US" dirty="0"/>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pPr>
              <a:buFont typeface="Arial" panose="020B0604020202020204" pitchFamily="34" charset="0"/>
              <a:buChar char="•"/>
            </a:pPr>
            <a:r>
              <a:rPr lang="en-US" dirty="0"/>
              <a:t>Review possible updates/modification to the Introduction and Conclusion to address the audience</a:t>
            </a:r>
          </a:p>
          <a:p>
            <a:pPr lvl="1">
              <a:buFont typeface="Arial" panose="020B0604020202020204" pitchFamily="34" charset="0"/>
              <a:buChar char="•"/>
            </a:pPr>
            <a:r>
              <a:rPr lang="en-US" sz="2400" dirty="0"/>
              <a:t>Review reflector discussion</a:t>
            </a:r>
          </a:p>
          <a:p>
            <a:pPr lvl="1">
              <a:buFont typeface="Arial" panose="020B0604020202020204" pitchFamily="34" charset="0"/>
              <a:buChar char="•"/>
            </a:pPr>
            <a:r>
              <a:rPr lang="en-US" sz="2400" dirty="0"/>
              <a:t>Proposed target audience is: 3GPP with CC to WFA and WBA</a:t>
            </a:r>
          </a:p>
          <a:p>
            <a:pPr lvl="1">
              <a:buFont typeface="Arial" panose="020B0604020202020204" pitchFamily="34" charset="0"/>
              <a:buChar char="•"/>
            </a:pPr>
            <a:r>
              <a:rPr lang="en-US" sz="2400" dirty="0"/>
              <a:t>Further discussion on target audience</a:t>
            </a:r>
          </a:p>
          <a:p>
            <a:pPr lvl="1">
              <a:buFont typeface="Arial" panose="020B0604020202020204" pitchFamily="34" charset="0"/>
              <a:buChar char="•"/>
            </a:pPr>
            <a:r>
              <a:rPr lang="en-US" sz="2400" dirty="0"/>
              <a:t>Discuss/modify the technical report: </a:t>
            </a:r>
            <a:r>
              <a:rPr lang="en-US" sz="2000" dirty="0">
                <a:hlinkClick r:id="rId2"/>
              </a:rPr>
              <a:t>11-20/0013r15 </a:t>
            </a:r>
            <a:r>
              <a:rPr lang="en-US" sz="2000" dirty="0"/>
              <a:t> based on </a:t>
            </a:r>
            <a:r>
              <a:rPr lang="en-US" altLang="en-US" sz="2000" dirty="0">
                <a:hlinkClick r:id="rId3"/>
              </a:rPr>
              <a:t>11-21/1410r0</a:t>
            </a:r>
            <a:r>
              <a:rPr lang="en-US" altLang="en-US" sz="2000" dirty="0"/>
              <a:t> “Possible Edits to11-20-0013r14”</a:t>
            </a:r>
          </a:p>
          <a:p>
            <a:pPr lvl="1">
              <a:buFont typeface="Arial" panose="020B0604020202020204" pitchFamily="34" charset="0"/>
              <a:buChar char="•"/>
            </a:pPr>
            <a:r>
              <a:rPr lang="en-US" altLang="en-US" sz="2400" dirty="0"/>
              <a:t>Straw Polls</a:t>
            </a:r>
          </a:p>
          <a:p>
            <a:pPr lvl="1">
              <a:buFont typeface="Arial" panose="020B0604020202020204" pitchFamily="34" charset="0"/>
              <a:buChar char="•"/>
            </a:pPr>
            <a:r>
              <a:rPr lang="en-US" altLang="en-US" sz="2400" dirty="0"/>
              <a:t>Motion – dependent on Straw Polls</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41885165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2AF99-6FEF-4042-82E9-FA7C23E7B698}"/>
              </a:ext>
            </a:extLst>
          </p:cNvPr>
          <p:cNvSpPr>
            <a:spLocks noGrp="1"/>
          </p:cNvSpPr>
          <p:nvPr>
            <p:ph type="title"/>
          </p:nvPr>
        </p:nvSpPr>
        <p:spPr/>
        <p:txBody>
          <a:bodyPr/>
          <a:lstStyle/>
          <a:p>
            <a:r>
              <a:rPr lang="en-US" dirty="0"/>
              <a:t>Straw Poll from 10 Aug:  Target Audience for 11-20/0013</a:t>
            </a:r>
          </a:p>
        </p:txBody>
      </p:sp>
      <p:sp>
        <p:nvSpPr>
          <p:cNvPr id="3" name="Content Placeholder 2">
            <a:extLst>
              <a:ext uri="{FF2B5EF4-FFF2-40B4-BE49-F238E27FC236}">
                <a16:creationId xmlns:a16="http://schemas.microsoft.com/office/drawing/2014/main" id="{7BF33A22-2E94-4080-B5EA-BFB013D74EB2}"/>
              </a:ext>
            </a:extLst>
          </p:cNvPr>
          <p:cNvSpPr>
            <a:spLocks noGrp="1"/>
          </p:cNvSpPr>
          <p:nvPr>
            <p:ph idx="1"/>
          </p:nvPr>
        </p:nvSpPr>
        <p:spPr>
          <a:xfrm>
            <a:off x="914401" y="1447801"/>
            <a:ext cx="10361084" cy="2702722"/>
          </a:xfrm>
        </p:spPr>
        <p:txBody>
          <a:bodyPr/>
          <a:lstStyle/>
          <a:p>
            <a:r>
              <a:rPr lang="en-US" dirty="0"/>
              <a:t>Question:  11-20/0013 – should be:</a:t>
            </a:r>
          </a:p>
          <a:p>
            <a:pPr marL="457200" indent="-457200">
              <a:buFont typeface="+mj-lt"/>
              <a:buAutoNum type="alphaUcPeriod"/>
            </a:pPr>
            <a:r>
              <a:rPr lang="en-US" dirty="0"/>
              <a:t>Shared with 3GPP</a:t>
            </a:r>
          </a:p>
          <a:p>
            <a:pPr marL="457200" indent="-457200">
              <a:buFont typeface="+mj-lt"/>
              <a:buAutoNum type="alphaUcPeriod"/>
            </a:pPr>
            <a:r>
              <a:rPr lang="en-US" dirty="0"/>
              <a:t>Shared with WBA</a:t>
            </a:r>
          </a:p>
          <a:p>
            <a:pPr marL="457200" indent="-457200">
              <a:buFont typeface="+mj-lt"/>
              <a:buAutoNum type="alphaUcPeriod"/>
            </a:pPr>
            <a:r>
              <a:rPr lang="en-US" dirty="0"/>
              <a:t>Shared with WFA</a:t>
            </a:r>
          </a:p>
          <a:p>
            <a:pPr marL="457200" indent="-457200">
              <a:buFont typeface="+mj-lt"/>
              <a:buAutoNum type="alphaUcPeriod"/>
            </a:pPr>
            <a:r>
              <a:rPr lang="en-US" dirty="0"/>
              <a:t>Used as an internal 802.11 report – only</a:t>
            </a:r>
          </a:p>
          <a:p>
            <a:pPr marL="0" indent="0"/>
            <a:r>
              <a:rPr lang="en-US" dirty="0"/>
              <a:t>Results:</a:t>
            </a:r>
          </a:p>
        </p:txBody>
      </p:sp>
      <p:sp>
        <p:nvSpPr>
          <p:cNvPr id="4" name="Slide Number Placeholder 3">
            <a:extLst>
              <a:ext uri="{FF2B5EF4-FFF2-40B4-BE49-F238E27FC236}">
                <a16:creationId xmlns:a16="http://schemas.microsoft.com/office/drawing/2014/main" id="{252DE83D-CF1F-4F17-B972-300818E8752F}"/>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889EDEE-7B9A-4A7D-A01D-326CE55D63F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CCB67CDF-49BC-4A83-B01B-B40AAECD228C}"/>
              </a:ext>
            </a:extLst>
          </p:cNvPr>
          <p:cNvSpPr>
            <a:spLocks noGrp="1"/>
          </p:cNvSpPr>
          <p:nvPr>
            <p:ph type="dt" idx="15"/>
          </p:nvPr>
        </p:nvSpPr>
        <p:spPr/>
        <p:txBody>
          <a:bodyPr/>
          <a:lstStyle/>
          <a:p>
            <a:r>
              <a:rPr lang="en-US" dirty="0"/>
              <a:t>September 2021</a:t>
            </a:r>
            <a:endParaRPr lang="en-GB" dirty="0"/>
          </a:p>
        </p:txBody>
      </p:sp>
      <p:pic>
        <p:nvPicPr>
          <p:cNvPr id="8" name="Picture 7" descr="A screenshot of a cell phone&#10;&#10;Description automatically generated with medium confidence">
            <a:extLst>
              <a:ext uri="{FF2B5EF4-FFF2-40B4-BE49-F238E27FC236}">
                <a16:creationId xmlns:a16="http://schemas.microsoft.com/office/drawing/2014/main" id="{07F6386B-BF3B-40AC-90BB-06CEB23F82B2}"/>
              </a:ext>
            </a:extLst>
          </p:cNvPr>
          <p:cNvPicPr>
            <a:picLocks noChangeAspect="1"/>
          </p:cNvPicPr>
          <p:nvPr/>
        </p:nvPicPr>
        <p:blipFill rotWithShape="1">
          <a:blip r:embed="rId2"/>
          <a:srcRect l="1" t="25532" r="-924" b="53982"/>
          <a:stretch/>
        </p:blipFill>
        <p:spPr>
          <a:xfrm>
            <a:off x="929217" y="4150524"/>
            <a:ext cx="10460568" cy="2324889"/>
          </a:xfrm>
          <a:prstGeom prst="rect">
            <a:avLst/>
          </a:prstGeom>
        </p:spPr>
      </p:pic>
    </p:spTree>
    <p:extLst>
      <p:ext uri="{BB962C8B-B14F-4D97-AF65-F5344CB8AC3E}">
        <p14:creationId xmlns:p14="http://schemas.microsoft.com/office/powerpoint/2010/main" val="2257585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457199"/>
          </a:xfrm>
        </p:spPr>
        <p:txBody>
          <a:bodyPr/>
          <a:lstStyle/>
          <a:p>
            <a:r>
              <a:rPr lang="en-US" dirty="0"/>
              <a:t>Straw Poll</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143000"/>
            <a:ext cx="10361084" cy="4951415"/>
          </a:xfrm>
        </p:spPr>
        <p:txBody>
          <a:bodyPr/>
          <a:lstStyle/>
          <a:p>
            <a:r>
              <a:rPr lang="en-US" b="0" dirty="0"/>
              <a:t>Rerunning the target audience SP with the current participates:</a:t>
            </a:r>
          </a:p>
          <a:p>
            <a:r>
              <a:rPr lang="en-US" dirty="0"/>
              <a:t>Question:  11-20/0013 – should be:</a:t>
            </a:r>
          </a:p>
          <a:p>
            <a:pPr marL="857250" lvl="1" indent="-457200">
              <a:buFont typeface="+mj-lt"/>
              <a:buAutoNum type="alphaUcPeriod"/>
            </a:pPr>
            <a:r>
              <a:rPr lang="en-US" sz="2400" dirty="0"/>
              <a:t>Shared with WBA</a:t>
            </a:r>
          </a:p>
          <a:p>
            <a:pPr marL="857250" lvl="1" indent="-457200">
              <a:buFont typeface="+mj-lt"/>
              <a:buAutoNum type="alphaUcPeriod"/>
            </a:pPr>
            <a:r>
              <a:rPr lang="en-US" sz="2400" dirty="0"/>
              <a:t>Shared with 3GPP</a:t>
            </a:r>
          </a:p>
          <a:p>
            <a:pPr marL="857250" lvl="1" indent="-457200">
              <a:buFont typeface="+mj-lt"/>
              <a:buAutoNum type="alphaUcPeriod"/>
            </a:pPr>
            <a:r>
              <a:rPr lang="en-US" sz="2400" dirty="0"/>
              <a:t>Shared with WFA</a:t>
            </a:r>
          </a:p>
          <a:p>
            <a:pPr marL="857250" lvl="1" indent="-457200">
              <a:buFont typeface="+mj-lt"/>
              <a:buAutoNum type="alphaUcPeriod"/>
            </a:pPr>
            <a:r>
              <a:rPr lang="en-US" sz="2400" dirty="0"/>
              <a:t>Used as an internal 802.11 report – only</a:t>
            </a:r>
          </a:p>
          <a:p>
            <a:r>
              <a:rPr lang="en-US" dirty="0"/>
              <a:t>Results: </a:t>
            </a:r>
          </a:p>
          <a:p>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9B498994-FB3F-4006-82B4-F0B063A73E8B}"/>
              </a:ext>
            </a:extLst>
          </p:cNvPr>
          <p:cNvPicPr>
            <a:picLocks noChangeAspect="1"/>
          </p:cNvPicPr>
          <p:nvPr/>
        </p:nvPicPr>
        <p:blipFill>
          <a:blip r:embed="rId2"/>
          <a:stretch>
            <a:fillRect/>
          </a:stretch>
        </p:blipFill>
        <p:spPr>
          <a:xfrm>
            <a:off x="2095858" y="4151129"/>
            <a:ext cx="7505342" cy="2133785"/>
          </a:xfrm>
          <a:prstGeom prst="rect">
            <a:avLst/>
          </a:prstGeom>
        </p:spPr>
      </p:pic>
    </p:spTree>
    <p:extLst>
      <p:ext uri="{BB962C8B-B14F-4D97-AF65-F5344CB8AC3E}">
        <p14:creationId xmlns:p14="http://schemas.microsoft.com/office/powerpoint/2010/main" val="3888423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24398-5385-4FE5-8D2B-C879C3D8EA84}"/>
              </a:ext>
            </a:extLst>
          </p:cNvPr>
          <p:cNvSpPr>
            <a:spLocks noGrp="1"/>
          </p:cNvSpPr>
          <p:nvPr>
            <p:ph type="title"/>
          </p:nvPr>
        </p:nvSpPr>
        <p:spPr/>
        <p:txBody>
          <a:bodyPr/>
          <a:lstStyle/>
          <a:p>
            <a:r>
              <a:rPr lang="en-US" dirty="0"/>
              <a:t>Technical Report Discussion/Contributions</a:t>
            </a:r>
          </a:p>
        </p:txBody>
      </p:sp>
      <p:sp>
        <p:nvSpPr>
          <p:cNvPr id="3" name="Content Placeholder 2">
            <a:extLst>
              <a:ext uri="{FF2B5EF4-FFF2-40B4-BE49-F238E27FC236}">
                <a16:creationId xmlns:a16="http://schemas.microsoft.com/office/drawing/2014/main" id="{32BBE0AB-1630-447A-94A0-8B3B6EFD4288}"/>
              </a:ext>
            </a:extLst>
          </p:cNvPr>
          <p:cNvSpPr>
            <a:spLocks noGrp="1"/>
          </p:cNvSpPr>
          <p:nvPr>
            <p:ph idx="1"/>
          </p:nvPr>
        </p:nvSpPr>
        <p:spPr/>
        <p:txBody>
          <a:bodyPr/>
          <a:lstStyle/>
          <a:p>
            <a:pPr>
              <a:buFont typeface="Arial" panose="020B0604020202020204" pitchFamily="34" charset="0"/>
              <a:buChar char="•"/>
            </a:pPr>
            <a:r>
              <a:rPr lang="en-US" u="sng" dirty="0">
                <a:solidFill>
                  <a:srgbClr val="0000FF"/>
                </a:solidFill>
                <a:effectLst/>
                <a:latin typeface="+mj-lt"/>
                <a:ea typeface="Calibri" panose="020F0502020204030204" pitchFamily="34" charset="0"/>
                <a:hlinkClick r:id="rId2"/>
              </a:rPr>
              <a:t>11-20/0013r15</a:t>
            </a:r>
            <a:endParaRPr lang="en-US" altLang="en-US" sz="2400" dirty="0"/>
          </a:p>
          <a:p>
            <a:pPr>
              <a:buFont typeface="Arial" panose="020B0604020202020204" pitchFamily="34" charset="0"/>
              <a:buChar char="•"/>
            </a:pPr>
            <a:r>
              <a:rPr lang="en-US" altLang="en-US" dirty="0"/>
              <a:t>??</a:t>
            </a:r>
            <a:endParaRPr lang="en-US" alt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FFB323-800B-40C4-9A59-E60A2B195367}"/>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EBCDFFD-27F7-4AB8-8990-5A7FD060F0C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EEEE04D-A5CB-49AF-9A98-AAD31BE4469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6735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2"/>
            <a:ext cx="10361084" cy="451756"/>
          </a:xfrm>
        </p:spPr>
        <p:txBody>
          <a:bodyPr/>
          <a:lstStyle/>
          <a:p>
            <a:r>
              <a:rPr lang="en-US" dirty="0"/>
              <a:t>Straw Polls</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066800"/>
            <a:ext cx="10361084" cy="5257800"/>
          </a:xfrm>
        </p:spPr>
        <p:txBody>
          <a:bodyPr/>
          <a:lstStyle/>
          <a:p>
            <a:r>
              <a:rPr lang="en-US" dirty="0"/>
              <a:t>Is </a:t>
            </a:r>
            <a:r>
              <a:rPr lang="en-US" sz="2400" dirty="0">
                <a:hlinkClick r:id="rId2"/>
              </a:rPr>
              <a:t>11-20/0013r16</a:t>
            </a:r>
            <a:r>
              <a:rPr lang="en-US" sz="2400" dirty="0"/>
              <a:t> complete and ready to be submitted to the 802.11 WG?</a:t>
            </a:r>
          </a:p>
          <a:p>
            <a:pPr marL="800100" lvl="1" indent="-342900">
              <a:buFont typeface="Arial" panose="020B0604020202020204" pitchFamily="34" charset="0"/>
              <a:buChar char="•"/>
            </a:pPr>
            <a:r>
              <a:rPr lang="en-US" dirty="0"/>
              <a:t>Yes</a:t>
            </a:r>
          </a:p>
          <a:p>
            <a:pPr marL="800100" lvl="1" indent="-342900">
              <a:buFont typeface="Arial" panose="020B0604020202020204" pitchFamily="34" charset="0"/>
              <a:buChar char="•"/>
            </a:pPr>
            <a:r>
              <a:rPr lang="en-US" dirty="0"/>
              <a:t>No</a:t>
            </a:r>
          </a:p>
          <a:p>
            <a:pPr marL="800100" lvl="1" indent="-342900">
              <a:buFont typeface="Arial" panose="020B0604020202020204" pitchFamily="34" charset="0"/>
              <a:buChar char="•"/>
            </a:pPr>
            <a:r>
              <a:rPr lang="en-US" dirty="0"/>
              <a:t>Abs</a:t>
            </a:r>
          </a:p>
          <a:p>
            <a:pPr marL="57150" indent="0"/>
            <a:r>
              <a:rPr lang="en-US" dirty="0"/>
              <a:t>Should the AANI SC  request that the 802.11 WG approve and send to 3GPP with CC to WBA and WFA: </a:t>
            </a:r>
            <a:r>
              <a:rPr lang="en-US" sz="2400" dirty="0">
                <a:hlinkClick r:id="rId2"/>
              </a:rPr>
              <a:t>11-20/0013r16</a:t>
            </a:r>
            <a:r>
              <a:rPr lang="en-US" sz="2400" dirty="0"/>
              <a:t>?</a:t>
            </a:r>
          </a:p>
          <a:p>
            <a:pPr marL="800100" lvl="1">
              <a:buFont typeface="Arial" panose="020B0604020202020204" pitchFamily="34" charset="0"/>
              <a:buChar char="•"/>
            </a:pPr>
            <a:r>
              <a:rPr lang="en-US" dirty="0"/>
              <a:t>Yes</a:t>
            </a:r>
          </a:p>
          <a:p>
            <a:pPr marL="800100" lvl="1">
              <a:buFont typeface="Arial" panose="020B0604020202020204" pitchFamily="34" charset="0"/>
              <a:buChar char="•"/>
            </a:pPr>
            <a:r>
              <a:rPr lang="en-US" dirty="0"/>
              <a:t>No </a:t>
            </a:r>
          </a:p>
          <a:p>
            <a:pPr marL="800100" lvl="1">
              <a:buFont typeface="Arial" panose="020B0604020202020204" pitchFamily="34" charset="0"/>
              <a:buChar char="•"/>
            </a:pPr>
            <a:r>
              <a:rPr lang="en-US" dirty="0"/>
              <a:t>Abs </a:t>
            </a:r>
          </a:p>
          <a:p>
            <a:pPr marL="57150" indent="0"/>
            <a:r>
              <a:rPr lang="en-US" dirty="0"/>
              <a:t>Should the AANI SC  request that the 802.11 WG note </a:t>
            </a:r>
            <a:r>
              <a:rPr lang="en-US" dirty="0">
                <a:hlinkClick r:id="rId2"/>
              </a:rPr>
              <a:t>11-20/0013r16</a:t>
            </a:r>
            <a:r>
              <a:rPr lang="en-US" dirty="0"/>
              <a:t> and use it for internal 802.11 purposes?</a:t>
            </a:r>
          </a:p>
          <a:p>
            <a:pPr marL="800100" lvl="1">
              <a:buFont typeface="Arial" panose="020B0604020202020204" pitchFamily="34" charset="0"/>
              <a:buChar char="•"/>
            </a:pPr>
            <a:r>
              <a:rPr lang="en-US" dirty="0"/>
              <a:t>Yes</a:t>
            </a:r>
          </a:p>
          <a:p>
            <a:pPr marL="800100" lvl="1">
              <a:buFont typeface="Arial" panose="020B0604020202020204" pitchFamily="34" charset="0"/>
              <a:buChar char="•"/>
            </a:pPr>
            <a:r>
              <a:rPr lang="en-US" dirty="0"/>
              <a:t>No </a:t>
            </a:r>
          </a:p>
          <a:p>
            <a:pPr marL="800100" lvl="1">
              <a:buFont typeface="Arial" panose="020B0604020202020204" pitchFamily="34" charset="0"/>
              <a:buChar char="•"/>
            </a:pPr>
            <a:r>
              <a:rPr lang="en-US" dirty="0"/>
              <a:t>Abs </a:t>
            </a:r>
          </a:p>
          <a:p>
            <a:pPr marL="57150" indent="0"/>
            <a:endParaRPr lang="en-US" sz="2400"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688FD51D-ADB5-4B23-9A75-71FB1761E40B}"/>
              </a:ext>
            </a:extLst>
          </p:cNvPr>
          <p:cNvPicPr>
            <a:picLocks noChangeAspect="1"/>
          </p:cNvPicPr>
          <p:nvPr/>
        </p:nvPicPr>
        <p:blipFill>
          <a:blip r:embed="rId3"/>
          <a:stretch>
            <a:fillRect/>
          </a:stretch>
        </p:blipFill>
        <p:spPr>
          <a:xfrm>
            <a:off x="2476500" y="1515946"/>
            <a:ext cx="2705100" cy="1144272"/>
          </a:xfrm>
          <a:prstGeom prst="rect">
            <a:avLst/>
          </a:prstGeom>
        </p:spPr>
      </p:pic>
      <p:pic>
        <p:nvPicPr>
          <p:cNvPr id="10" name="Picture 9">
            <a:extLst>
              <a:ext uri="{FF2B5EF4-FFF2-40B4-BE49-F238E27FC236}">
                <a16:creationId xmlns:a16="http://schemas.microsoft.com/office/drawing/2014/main" id="{80126689-60F6-4EF3-B2AA-0F4052910544}"/>
              </a:ext>
            </a:extLst>
          </p:cNvPr>
          <p:cNvPicPr>
            <a:picLocks noChangeAspect="1"/>
          </p:cNvPicPr>
          <p:nvPr/>
        </p:nvPicPr>
        <p:blipFill>
          <a:blip r:embed="rId4"/>
          <a:stretch>
            <a:fillRect/>
          </a:stretch>
        </p:blipFill>
        <p:spPr>
          <a:xfrm>
            <a:off x="2476500" y="3352800"/>
            <a:ext cx="2590800" cy="1249223"/>
          </a:xfrm>
          <a:prstGeom prst="rect">
            <a:avLst/>
          </a:prstGeom>
        </p:spPr>
      </p:pic>
      <p:pic>
        <p:nvPicPr>
          <p:cNvPr id="13" name="Picture 12">
            <a:extLst>
              <a:ext uri="{FF2B5EF4-FFF2-40B4-BE49-F238E27FC236}">
                <a16:creationId xmlns:a16="http://schemas.microsoft.com/office/drawing/2014/main" id="{24E59757-6B51-49F9-8A14-101D12FEAC04}"/>
              </a:ext>
            </a:extLst>
          </p:cNvPr>
          <p:cNvPicPr>
            <a:picLocks noChangeAspect="1"/>
          </p:cNvPicPr>
          <p:nvPr/>
        </p:nvPicPr>
        <p:blipFill>
          <a:blip r:embed="rId5"/>
          <a:stretch>
            <a:fillRect/>
          </a:stretch>
        </p:blipFill>
        <p:spPr>
          <a:xfrm>
            <a:off x="2327563" y="5278297"/>
            <a:ext cx="2766241" cy="1246328"/>
          </a:xfrm>
          <a:prstGeom prst="rect">
            <a:avLst/>
          </a:prstGeom>
        </p:spPr>
      </p:pic>
    </p:spTree>
    <p:extLst>
      <p:ext uri="{BB962C8B-B14F-4D97-AF65-F5344CB8AC3E}">
        <p14:creationId xmlns:p14="http://schemas.microsoft.com/office/powerpoint/2010/main" val="2658680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0" y="1524000"/>
            <a:ext cx="10591799" cy="4951413"/>
          </a:xfrm>
        </p:spPr>
        <p:txBody>
          <a:bodyPr/>
          <a:lstStyle/>
          <a:p>
            <a:pPr indent="0"/>
            <a:r>
              <a:rPr lang="en-US" sz="3200" dirty="0">
                <a:solidFill>
                  <a:schemeClr val="tx1"/>
                </a:solidFill>
              </a:rPr>
              <a:t>Move to request 802.11 WG approve </a:t>
            </a:r>
            <a:r>
              <a:rPr lang="en-US" sz="3200" dirty="0">
                <a:solidFill>
                  <a:schemeClr val="tx1"/>
                </a:solidFill>
                <a:hlinkClick r:id="rId2"/>
              </a:rPr>
              <a:t>11-20/0013r16</a:t>
            </a:r>
            <a:r>
              <a:rPr lang="en-US" sz="3200" dirty="0">
                <a:solidFill>
                  <a:schemeClr val="tx1"/>
                </a:solidFill>
              </a:rPr>
              <a:t> the “Draft technical report on interworking between 3GPP 5G network &amp; WLAN” </a:t>
            </a:r>
            <a:r>
              <a:rPr lang="en-US" sz="3200" dirty="0"/>
              <a:t>and send to 3GPP with CC to WBA and WFA</a:t>
            </a:r>
            <a:r>
              <a:rPr lang="en-US" sz="3200" dirty="0">
                <a:solidFill>
                  <a:schemeClr val="tx1"/>
                </a:solidFill>
              </a:rPr>
              <a:t>, with editorial privileges given to the WG Chair.  </a:t>
            </a:r>
          </a:p>
          <a:p>
            <a:endParaRPr lang="en-US" sz="3200" b="0" dirty="0">
              <a:solidFill>
                <a:schemeClr val="tx1"/>
              </a:solidFill>
            </a:endParaRPr>
          </a:p>
          <a:p>
            <a:r>
              <a:rPr lang="en-US" sz="2000" dirty="0">
                <a:solidFill>
                  <a:schemeClr val="tx1"/>
                </a:solidFill>
              </a:rPr>
              <a:t>Moved: Ben Rolfe</a:t>
            </a:r>
          </a:p>
          <a:p>
            <a:r>
              <a:rPr lang="en-US" sz="2000" dirty="0">
                <a:solidFill>
                  <a:schemeClr val="tx1"/>
                </a:solidFill>
              </a:rPr>
              <a:t>Second: Marco Hernandez </a:t>
            </a:r>
          </a:p>
          <a:p>
            <a:r>
              <a:rPr lang="en-US" sz="2000" dirty="0">
                <a:solidFill>
                  <a:schemeClr val="tx1"/>
                </a:solidFill>
              </a:rPr>
              <a:t>Result: Y:  N:   A:   DNV: </a:t>
            </a:r>
          </a:p>
          <a:p>
            <a:r>
              <a:rPr lang="en-US" sz="2000" dirty="0">
                <a:solidFill>
                  <a:schemeClr val="tx1"/>
                </a:solidFill>
              </a:rPr>
              <a:t>	69.2% yes</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D307A2B2-E062-4E89-9772-C8BD2010431A}"/>
              </a:ext>
            </a:extLst>
          </p:cNvPr>
          <p:cNvPicPr>
            <a:picLocks noChangeAspect="1"/>
          </p:cNvPicPr>
          <p:nvPr/>
        </p:nvPicPr>
        <p:blipFill>
          <a:blip r:embed="rId3"/>
          <a:stretch>
            <a:fillRect/>
          </a:stretch>
        </p:blipFill>
        <p:spPr>
          <a:xfrm>
            <a:off x="4267200" y="4059699"/>
            <a:ext cx="4876800" cy="2363168"/>
          </a:xfrm>
          <a:prstGeom prst="rect">
            <a:avLst/>
          </a:prstGeom>
        </p:spPr>
      </p:pic>
    </p:spTree>
    <p:extLst>
      <p:ext uri="{BB962C8B-B14F-4D97-AF65-F5344CB8AC3E}">
        <p14:creationId xmlns:p14="http://schemas.microsoft.com/office/powerpoint/2010/main" val="3717720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524001"/>
            <a:ext cx="10361084" cy="4570414"/>
          </a:xfrm>
        </p:spPr>
        <p:txBody>
          <a:bodyPr/>
          <a:lstStyle/>
          <a:p>
            <a:pPr indent="0"/>
            <a:r>
              <a:rPr lang="en-US" sz="3200" dirty="0">
                <a:solidFill>
                  <a:schemeClr val="tx1"/>
                </a:solidFill>
              </a:rPr>
              <a:t>The AANI SC requests 802.11 WG to review and consider the completed report in </a:t>
            </a:r>
            <a:r>
              <a:rPr lang="en-US" sz="3200" dirty="0">
                <a:solidFill>
                  <a:schemeClr val="tx1"/>
                </a:solidFill>
                <a:hlinkClick r:id="rId2"/>
              </a:rPr>
              <a:t>11-20/0013r16</a:t>
            </a:r>
            <a:r>
              <a:rPr lang="en-US" sz="3200" dirty="0">
                <a:solidFill>
                  <a:schemeClr val="tx1"/>
                </a:solidFill>
              </a:rPr>
              <a:t> the “Draft technical report on interworking between 3GPP 5G network &amp; WLAN”.  </a:t>
            </a:r>
          </a:p>
          <a:p>
            <a:endParaRPr lang="en-US" sz="3200" b="0" dirty="0">
              <a:solidFill>
                <a:schemeClr val="tx1"/>
              </a:solidFill>
            </a:endParaRPr>
          </a:p>
          <a:p>
            <a:r>
              <a:rPr lang="en-US" sz="2000" dirty="0">
                <a:solidFill>
                  <a:schemeClr val="tx1"/>
                </a:solidFill>
              </a:rPr>
              <a:t>Moved: Stuart Kerry</a:t>
            </a:r>
          </a:p>
          <a:p>
            <a:r>
              <a:rPr lang="en-US" sz="2000" dirty="0">
                <a:solidFill>
                  <a:schemeClr val="tx1"/>
                </a:solidFill>
              </a:rPr>
              <a:t>Second: Marco Hernandez </a:t>
            </a:r>
          </a:p>
          <a:p>
            <a:r>
              <a:rPr lang="en-US" sz="2000" dirty="0">
                <a:solidFill>
                  <a:schemeClr val="tx1"/>
                </a:solidFill>
              </a:rPr>
              <a:t>Result: Y:  N:   A:   DNV: </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575DD2EF-1772-4EB4-B34F-BBF2DC270150}"/>
              </a:ext>
            </a:extLst>
          </p:cNvPr>
          <p:cNvPicPr>
            <a:picLocks noChangeAspect="1"/>
          </p:cNvPicPr>
          <p:nvPr/>
        </p:nvPicPr>
        <p:blipFill>
          <a:blip r:embed="rId3"/>
          <a:stretch>
            <a:fillRect/>
          </a:stretch>
        </p:blipFill>
        <p:spPr>
          <a:xfrm>
            <a:off x="4114800" y="3657600"/>
            <a:ext cx="5489736" cy="2667000"/>
          </a:xfrm>
          <a:prstGeom prst="rect">
            <a:avLst/>
          </a:prstGeom>
        </p:spPr>
      </p:pic>
    </p:spTree>
    <p:extLst>
      <p:ext uri="{BB962C8B-B14F-4D97-AF65-F5344CB8AC3E}">
        <p14:creationId xmlns:p14="http://schemas.microsoft.com/office/powerpoint/2010/main" val="8015464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September Interim 2021</a:t>
            </a:r>
            <a:endParaRPr lang="en-GB" dirty="0"/>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September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1477328"/>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As modified during the Monday 13 September 2021 19:00 – 21:00 h ET teleconference</a:t>
            </a:r>
          </a:p>
          <a:p>
            <a:r>
              <a:rPr lang="en-US" sz="1800" dirty="0">
                <a:solidFill>
                  <a:schemeClr val="tx1"/>
                </a:solidFill>
              </a:rPr>
              <a:t>r2: Status updated based on the Monday 13 September teleconference and during the Tuesday 14 September teleconference</a:t>
            </a:r>
          </a:p>
          <a:p>
            <a:r>
              <a:rPr lang="en-US" sz="1800" dirty="0">
                <a:solidFill>
                  <a:schemeClr val="tx1"/>
                </a:solidFill>
              </a:rPr>
              <a:t>r3: As modified during the Friday 17 September 2021 9:00-11:00 h ET 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D990-2F58-4A2B-8C09-CA1F6B32A2C4}"/>
              </a:ext>
            </a:extLst>
          </p:cNvPr>
          <p:cNvSpPr>
            <a:spLocks noGrp="1"/>
          </p:cNvSpPr>
          <p:nvPr>
            <p:ph type="title"/>
          </p:nvPr>
        </p:nvSpPr>
        <p:spPr>
          <a:xfrm>
            <a:off x="807507" y="685801"/>
            <a:ext cx="10896599" cy="688969"/>
          </a:xfrm>
        </p:spPr>
        <p:txBody>
          <a:bodyPr/>
          <a:lstStyle/>
          <a:p>
            <a:r>
              <a:rPr lang="en-US" dirty="0"/>
              <a:t>Way Forward – To Complete the WBA reply LS</a:t>
            </a:r>
          </a:p>
        </p:txBody>
      </p:sp>
      <p:sp>
        <p:nvSpPr>
          <p:cNvPr id="3" name="Content Placeholder 2">
            <a:extLst>
              <a:ext uri="{FF2B5EF4-FFF2-40B4-BE49-F238E27FC236}">
                <a16:creationId xmlns:a16="http://schemas.microsoft.com/office/drawing/2014/main" id="{BCC78FC2-2E7F-4D69-9797-26C121890A60}"/>
              </a:ext>
            </a:extLst>
          </p:cNvPr>
          <p:cNvSpPr>
            <a:spLocks noGrp="1"/>
          </p:cNvSpPr>
          <p:nvPr>
            <p:ph idx="1"/>
          </p:nvPr>
        </p:nvSpPr>
        <p:spPr>
          <a:xfrm>
            <a:off x="929216" y="1454146"/>
            <a:ext cx="10653183" cy="5021268"/>
          </a:xfrm>
        </p:spPr>
        <p:txBody>
          <a:bodyPr/>
          <a:lstStyle/>
          <a:p>
            <a:pPr marL="0" indent="0"/>
            <a:r>
              <a:rPr lang="en-US" sz="2800" dirty="0"/>
              <a:t>For the WBA reply LS </a:t>
            </a:r>
            <a:br>
              <a:rPr lang="en-US" sz="2800" dirty="0"/>
            </a:br>
            <a:r>
              <a:rPr lang="en-US" sz="2800" dirty="0"/>
              <a:t>(</a:t>
            </a:r>
            <a:r>
              <a:rPr lang="en-US" sz="2800" dirty="0">
                <a:hlinkClick r:id="rId2"/>
              </a:rPr>
              <a:t>11-21/1198r1</a:t>
            </a:r>
            <a:r>
              <a:rPr lang="en-US" sz="2800" dirty="0"/>
              <a:t>, </a:t>
            </a:r>
            <a:r>
              <a:rPr lang="en-US" sz="2800" dirty="0">
                <a:hlinkClick r:id="rId3"/>
              </a:rPr>
              <a:t>11-21/0865r6</a:t>
            </a:r>
            <a:r>
              <a:rPr lang="en-US" sz="2800" dirty="0"/>
              <a:t>, </a:t>
            </a:r>
            <a:r>
              <a:rPr lang="en-US" sz="2800" dirty="0">
                <a:hlinkClick r:id="rId4"/>
              </a:rPr>
              <a:t>11-21/0953r0</a:t>
            </a:r>
            <a:r>
              <a:rPr lang="en-US" sz="2000" dirty="0"/>
              <a:t> </a:t>
            </a:r>
            <a:r>
              <a:rPr lang="en-US" sz="2800" dirty="0">
                <a:hlinkClick r:id="rId5"/>
              </a:rPr>
              <a:t>11-21/0616r0</a:t>
            </a:r>
            <a:r>
              <a:rPr lang="en-US" sz="2800" dirty="0"/>
              <a:t>)  </a:t>
            </a:r>
            <a:endParaRPr lang="en-US" dirty="0"/>
          </a:p>
          <a:p>
            <a:pPr>
              <a:buFont typeface="Arial" panose="020B0604020202020204" pitchFamily="34" charset="0"/>
              <a:buChar char="•"/>
            </a:pPr>
            <a:r>
              <a:rPr lang="en-US" dirty="0"/>
              <a:t>There was no AANI reflector discussion on the reply LS, the following are open for discussion:</a:t>
            </a:r>
          </a:p>
          <a:p>
            <a:pPr lvl="1">
              <a:buFont typeface="Arial" panose="020B0604020202020204" pitchFamily="34" charset="0"/>
              <a:buChar char="•"/>
            </a:pPr>
            <a:r>
              <a:rPr lang="en-US" sz="2400" dirty="0"/>
              <a:t>Adding text to reference the Technical report (</a:t>
            </a:r>
            <a:r>
              <a:rPr lang="en-US" sz="2400" dirty="0">
                <a:hlinkClick r:id="rId6"/>
              </a:rPr>
              <a:t>11-20/0013</a:t>
            </a:r>
            <a:r>
              <a:rPr lang="en-US" sz="2400" dirty="0"/>
              <a:t>)</a:t>
            </a:r>
          </a:p>
          <a:p>
            <a:pPr lvl="1">
              <a:buFont typeface="Arial" panose="020B0604020202020204" pitchFamily="34" charset="0"/>
              <a:buChar char="•"/>
            </a:pPr>
            <a:r>
              <a:rPr lang="en-US" sz="2400" dirty="0"/>
              <a:t>Providing edits to existing text</a:t>
            </a:r>
          </a:p>
          <a:p>
            <a:pPr lvl="1">
              <a:buFont typeface="Arial" panose="020B0604020202020204" pitchFamily="34" charset="0"/>
              <a:buChar char="•"/>
            </a:pPr>
            <a:r>
              <a:rPr lang="en-US" sz="2400" dirty="0"/>
              <a:t>Adding additional content / Removing existing content </a:t>
            </a:r>
          </a:p>
        </p:txBody>
      </p:sp>
      <p:sp>
        <p:nvSpPr>
          <p:cNvPr id="4" name="Slide Number Placeholder 3">
            <a:extLst>
              <a:ext uri="{FF2B5EF4-FFF2-40B4-BE49-F238E27FC236}">
                <a16:creationId xmlns:a16="http://schemas.microsoft.com/office/drawing/2014/main" id="{2B39656A-58E9-44F4-BAD4-98A7C370FF4A}"/>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AAE68505-39E9-4F5E-B0FD-432BC226D977}"/>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791737-8BFB-4E38-85AF-07D6FE2A0D79}"/>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753508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5"/>
            <a:ext cx="11582400" cy="5175989"/>
          </a:xfrm>
        </p:spPr>
        <p:txBody>
          <a:bodyPr/>
          <a:lstStyle/>
          <a:p>
            <a:pPr marL="0" lvl="1" indent="0">
              <a:spcBef>
                <a:spcPts val="200"/>
              </a:spcBef>
              <a:tabLst>
                <a:tab pos="457200" algn="l"/>
              </a:tabLst>
              <a:defRPr/>
            </a:pPr>
            <a:r>
              <a:rPr lang="en-US" sz="2800" b="1" dirty="0">
                <a:cs typeface="+mn-cs"/>
              </a:rPr>
              <a:t>Monday 13 September 2021 19:00-21:00 h ET</a:t>
            </a:r>
          </a:p>
          <a:p>
            <a:pPr marL="0" indent="0">
              <a:spcBef>
                <a:spcPts val="200"/>
              </a:spcBef>
              <a:defRPr/>
            </a:pPr>
            <a:r>
              <a:rPr lang="en-US" altLang="en-US" sz="2800" dirty="0"/>
              <a:t>Tuesday 15 September 2021 11:15-13:15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sz="2000" b="0" i="0" dirty="0">
                <a:solidFill>
                  <a:srgbClr val="000000"/>
                </a:solidFill>
                <a:effectLst/>
                <a:latin typeface="+mj-lt"/>
              </a:rPr>
              <a:t>Discuss possible press release on the technical report</a:t>
            </a:r>
          </a:p>
          <a:p>
            <a:pPr marL="1257300" lvl="2" indent="-457200">
              <a:spcBef>
                <a:spcPts val="200"/>
              </a:spcBef>
              <a:buFont typeface="+mj-lt"/>
              <a:buAutoNum type="alphaLcParenR"/>
              <a:defRPr/>
            </a:pPr>
            <a:r>
              <a:rPr lang="en-US" sz="2000" b="0" i="0" dirty="0">
                <a:solidFill>
                  <a:srgbClr val="000000"/>
                </a:solidFill>
                <a:effectLst/>
                <a:latin typeface="+mj-lt"/>
              </a:rPr>
              <a:t>Discussion on the 802.11 reply LS to WBA</a:t>
            </a:r>
          </a:p>
          <a:p>
            <a:pPr marL="0" indent="0">
              <a:spcBef>
                <a:spcPts val="200"/>
              </a:spcBef>
              <a:defRPr/>
            </a:pPr>
            <a:r>
              <a:rPr lang="en-US" altLang="en-US" sz="2800" dirty="0"/>
              <a:t>Friday 17 September 2021 9:00-11:00 h ET</a:t>
            </a:r>
          </a:p>
          <a:p>
            <a:pPr marL="857250" lvl="1" indent="-457200">
              <a:spcBef>
                <a:spcPts val="200"/>
              </a:spcBef>
              <a:buFont typeface="+mj-lt"/>
              <a:buAutoNum type="arabicPeriod"/>
              <a:defRPr/>
            </a:pPr>
            <a:r>
              <a:rPr lang="en-US" altLang="en-US" dirty="0"/>
              <a:t>Future Sessions Planning [5 min.]</a:t>
            </a:r>
            <a:endParaRPr lang="en-US" altLang="en-US" sz="2400" dirty="0"/>
          </a:p>
          <a:p>
            <a:pPr marL="857250" lvl="1" indent="-457200">
              <a:spcBef>
                <a:spcPts val="200"/>
              </a:spcBef>
              <a:buFont typeface="+mj-lt"/>
              <a:buAutoNum type="arabicPeriod"/>
              <a:defRPr/>
            </a:pPr>
            <a:endParaRPr lang="en-US" altLang="en-US" sz="2800"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86376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066799"/>
            <a:ext cx="11132873" cy="5408615"/>
          </a:xfrm>
        </p:spPr>
        <p:txBody>
          <a:bodyPr/>
          <a:lstStyle/>
          <a:p>
            <a:pPr marL="0" marR="0">
              <a:spcBef>
                <a:spcPts val="0"/>
              </a:spcBef>
              <a:spcAft>
                <a:spcPts val="0"/>
              </a:spcAft>
              <a:buFont typeface="+mj-lt"/>
              <a:buAutoNum type="arabicPeriod"/>
            </a:pPr>
            <a:r>
              <a:rPr lang="en-US" dirty="0">
                <a:solidFill>
                  <a:srgbClr val="000000"/>
                </a:solidFill>
                <a:latin typeface="+mj-lt"/>
                <a:ea typeface="Calibri" panose="020F0502020204030204" pitchFamily="34" charset="0"/>
                <a:cs typeface="Times New Roman" panose="02020603050405020304" pitchFamily="18" charset="0"/>
              </a:rPr>
              <a:t>Status of the</a:t>
            </a:r>
            <a:r>
              <a:rPr lang="en-US" dirty="0">
                <a:solidFill>
                  <a:srgbClr val="000000"/>
                </a:solidFill>
                <a:effectLst/>
                <a:latin typeface="+mj-lt"/>
                <a:ea typeface="Calibri" panose="020F0502020204030204" pitchFamily="34" charset="0"/>
              </a:rPr>
              <a:t> "Draft technical report on interworking between 3GPP 5G network and WLAN" (</a:t>
            </a:r>
            <a:r>
              <a:rPr lang="en-US" u="sng" dirty="0">
                <a:solidFill>
                  <a:srgbClr val="0000FF"/>
                </a:solidFill>
                <a:effectLst/>
                <a:latin typeface="+mj-lt"/>
                <a:ea typeface="Calibri" panose="020F0502020204030204" pitchFamily="34" charset="0"/>
                <a:hlinkClick r:id="rId2"/>
              </a:rPr>
              <a:t>11-20/0013</a:t>
            </a:r>
            <a:r>
              <a:rPr lang="en-US" dirty="0">
                <a:effectLst/>
                <a:latin typeface="+mj-lt"/>
                <a:ea typeface="Calibri" panose="020F0502020204030204" pitchFamily="34" charset="0"/>
              </a:rPr>
              <a:t>).</a:t>
            </a:r>
          </a:p>
          <a:p>
            <a:pPr marL="571500" lvl="1" indent="-457200">
              <a:spcBef>
                <a:spcPts val="0"/>
              </a:spcBef>
              <a:spcAft>
                <a:spcPts val="0"/>
              </a:spcAft>
              <a:buFont typeface="+mj-lt"/>
              <a:buAutoNum type="alphaLcParenR"/>
            </a:pPr>
            <a:r>
              <a:rPr lang="en-US" altLang="en-US" dirty="0">
                <a:latin typeface="+mj-lt"/>
              </a:rPr>
              <a:t>During the last AANI SC teleconference the following SP were taken:</a:t>
            </a:r>
          </a:p>
          <a:p>
            <a:pPr marL="971550" lvl="2" indent="-457200">
              <a:spcBef>
                <a:spcPts val="0"/>
              </a:spcBef>
              <a:spcAft>
                <a:spcPts val="0"/>
              </a:spcAft>
              <a:buFont typeface="+mj-lt"/>
              <a:buAutoNum type="arabicParenR"/>
            </a:pPr>
            <a:r>
              <a:rPr lang="en-US" sz="1600" dirty="0"/>
              <a:t>11-20/0013 – should be: </a:t>
            </a:r>
            <a:br>
              <a:rPr lang="en-US" sz="1600" dirty="0"/>
            </a:br>
            <a:r>
              <a:rPr lang="en-US" sz="1600" dirty="0"/>
              <a:t>Shared with WBA, Shared with 3GPP, Shared with WFA, Used as an internal 802.11 report, only (2,4,0,4)</a:t>
            </a:r>
          </a:p>
          <a:p>
            <a:pPr marL="971550" lvl="2" indent="-457200">
              <a:spcBef>
                <a:spcPts val="0"/>
              </a:spcBef>
              <a:spcAft>
                <a:spcPts val="0"/>
              </a:spcAft>
              <a:buFont typeface="+mj-lt"/>
              <a:buAutoNum type="arabicParenR"/>
            </a:pPr>
            <a:r>
              <a:rPr lang="en-US" sz="1600" dirty="0"/>
              <a:t>Is </a:t>
            </a:r>
            <a:r>
              <a:rPr lang="en-US" sz="1600" kern="0" dirty="0">
                <a:hlinkClick r:id="rId3"/>
              </a:rPr>
              <a:t>11-20/0013r16</a:t>
            </a:r>
            <a:r>
              <a:rPr lang="en-US" sz="1600" kern="0" dirty="0"/>
              <a:t> complete and ready to be submitted to the 802.11 WG? (8, 0, 3, 3)</a:t>
            </a:r>
          </a:p>
          <a:p>
            <a:pPr marL="971550" lvl="2" indent="-457200">
              <a:spcBef>
                <a:spcPts val="0"/>
              </a:spcBef>
              <a:spcAft>
                <a:spcPts val="0"/>
              </a:spcAft>
              <a:buFont typeface="+mj-lt"/>
              <a:buAutoNum type="arabicParenR"/>
            </a:pPr>
            <a:r>
              <a:rPr lang="en-US" sz="1600" kern="0" dirty="0"/>
              <a:t>Should the AANI SC  request that the 802.11 WG approve and send to 3GPP with CC to WBA and WFA: </a:t>
            </a:r>
            <a:r>
              <a:rPr lang="en-US" sz="1600" kern="0" dirty="0">
                <a:hlinkClick r:id="rId3"/>
              </a:rPr>
              <a:t>11-20/0013r16</a:t>
            </a:r>
            <a:r>
              <a:rPr lang="en-US" sz="1600" kern="0" dirty="0"/>
              <a:t>? (8, 3, 1, 2)</a:t>
            </a:r>
          </a:p>
          <a:p>
            <a:pPr marL="971550" lvl="2" indent="-457200">
              <a:spcBef>
                <a:spcPts val="0"/>
              </a:spcBef>
              <a:spcAft>
                <a:spcPts val="0"/>
              </a:spcAft>
              <a:buFont typeface="+mj-lt"/>
              <a:buAutoNum type="arabicParenR"/>
            </a:pPr>
            <a:r>
              <a:rPr lang="en-US" sz="1600" kern="0" dirty="0"/>
              <a:t>Should the AANI SC  request that the 802.11 WG note </a:t>
            </a:r>
            <a:r>
              <a:rPr lang="en-US" sz="1600" kern="0" dirty="0">
                <a:hlinkClick r:id="rId3"/>
              </a:rPr>
              <a:t>11-20/0013r16</a:t>
            </a:r>
            <a:r>
              <a:rPr lang="en-US" sz="1600" kern="0" dirty="0"/>
              <a:t> and use it for internal 802.11 purposes? (7, 2, 3, 2)</a:t>
            </a:r>
          </a:p>
          <a:p>
            <a:pPr marL="571500" lvl="1" indent="-457200">
              <a:spcBef>
                <a:spcPts val="0"/>
              </a:spcBef>
              <a:spcAft>
                <a:spcPts val="0"/>
              </a:spcAft>
              <a:buFont typeface="+mj-lt"/>
              <a:buAutoNum type="alphaLcParenR"/>
            </a:pPr>
            <a:r>
              <a:rPr lang="en-US" dirty="0"/>
              <a:t>During the last AANI SC teleconference the following Motions were taken:</a:t>
            </a:r>
          </a:p>
          <a:p>
            <a:pPr marL="971550" lvl="2" indent="-457200">
              <a:spcBef>
                <a:spcPts val="0"/>
              </a:spcBef>
              <a:spcAft>
                <a:spcPts val="0"/>
              </a:spcAft>
              <a:buFont typeface="+mj-lt"/>
              <a:buAutoNum type="arabicParenR"/>
            </a:pPr>
            <a:r>
              <a:rPr lang="en-US" dirty="0"/>
              <a:t>Move to request 802.11 WG approve </a:t>
            </a:r>
            <a:r>
              <a:rPr lang="en-US" dirty="0">
                <a:hlinkClick r:id="rId3">
                  <a:extLst>
                    <a:ext uri="{A12FA001-AC4F-418D-AE19-62706E023703}">
                      <ahyp:hlinkClr xmlns:ahyp="http://schemas.microsoft.com/office/drawing/2018/hyperlinkcolor" val="tx"/>
                    </a:ext>
                  </a:extLst>
                </a:hlinkClick>
              </a:rPr>
              <a:t>11-20/0013r16</a:t>
            </a:r>
            <a:r>
              <a:rPr lang="en-US" dirty="0"/>
              <a:t> the “Draft technical report on interworking between 3GPP 5G network &amp; WLAN” and send to 3GPP with CC to WBA and WFA, with editorial privileges given to the WG Chair.  </a:t>
            </a:r>
            <a:br>
              <a:rPr lang="en-US" dirty="0"/>
            </a:br>
            <a:r>
              <a:rPr lang="en-US" dirty="0"/>
              <a:t>Motion Failed (9, 4, 0, 2) 69.2%, 75% required</a:t>
            </a:r>
          </a:p>
          <a:p>
            <a:pPr marL="971550" lvl="2" indent="-457200">
              <a:spcBef>
                <a:spcPts val="0"/>
              </a:spcBef>
              <a:spcAft>
                <a:spcPts val="0"/>
              </a:spcAft>
              <a:buFont typeface="+mj-lt"/>
              <a:buAutoNum type="arabicParenR"/>
            </a:pPr>
            <a:r>
              <a:rPr lang="en-US" sz="1800" b="1" dirty="0">
                <a:solidFill>
                  <a:schemeClr val="tx1"/>
                </a:solidFill>
              </a:rPr>
              <a:t>The AANI SC requests 802.11 WG to review and consider the completed report in </a:t>
            </a:r>
            <a:r>
              <a:rPr lang="en-US" sz="1800" b="1" dirty="0">
                <a:solidFill>
                  <a:schemeClr val="tx1"/>
                </a:solidFill>
                <a:hlinkClick r:id="rId3"/>
              </a:rPr>
              <a:t>11-20/0013r16</a:t>
            </a:r>
            <a:r>
              <a:rPr lang="en-US" sz="1800" b="1" dirty="0">
                <a:solidFill>
                  <a:schemeClr val="tx1"/>
                </a:solidFill>
              </a:rPr>
              <a:t> the “Draft technical report on interworking between 3GPP 5G network &amp; WLAN”. </a:t>
            </a:r>
            <a:br>
              <a:rPr lang="en-US" sz="1800" b="1" dirty="0">
                <a:solidFill>
                  <a:schemeClr val="tx1"/>
                </a:solidFill>
              </a:rPr>
            </a:br>
            <a:r>
              <a:rPr lang="en-US" sz="1800" b="1" dirty="0">
                <a:solidFill>
                  <a:schemeClr val="tx1"/>
                </a:solidFill>
              </a:rPr>
              <a:t>Motion Passed (14, 0, 0, 1) Unanimous </a:t>
            </a:r>
          </a:p>
          <a:p>
            <a:pPr marL="571500" lvl="1" indent="-457200">
              <a:spcBef>
                <a:spcPts val="0"/>
              </a:spcBef>
              <a:spcAft>
                <a:spcPts val="0"/>
              </a:spcAft>
              <a:buFont typeface="+mj-lt"/>
              <a:buAutoNum type="alphaLcParenR"/>
            </a:pPr>
            <a:r>
              <a:rPr lang="en-US" dirty="0"/>
              <a:t>The AANI SC Chair will report to the 802.11 WG that the AANI SC considers the report complete and recommends that the 802.11 review and consider the report. </a:t>
            </a:r>
          </a:p>
          <a:p>
            <a:pPr marL="971550" lvl="2" indent="-457200">
              <a:spcBef>
                <a:spcPts val="0"/>
              </a:spcBef>
              <a:spcAft>
                <a:spcPts val="0"/>
              </a:spcAft>
              <a:buFont typeface="+mj-lt"/>
              <a:buAutoNum type="arabicParenR"/>
            </a:pPr>
            <a:endParaRPr lang="en-US" dirty="0"/>
          </a:p>
          <a:p>
            <a:pPr marL="971550" lvl="2" indent="-457200">
              <a:spcBef>
                <a:spcPts val="0"/>
              </a:spcBef>
              <a:spcAft>
                <a:spcPts val="0"/>
              </a:spcAft>
              <a:buFont typeface="+mj-lt"/>
              <a:buAutoNum type="arabicParenR"/>
            </a:pPr>
            <a:endParaRPr lang="en-US" kern="0" dirty="0"/>
          </a:p>
          <a:p>
            <a:pPr marL="971550" lvl="2" indent="-457200">
              <a:spcBef>
                <a:spcPts val="0"/>
              </a:spcBef>
              <a:spcAft>
                <a:spcPts val="0"/>
              </a:spcAft>
              <a:buFont typeface="+mj-lt"/>
              <a:buAutoNum type="arabicParenR"/>
            </a:pPr>
            <a:endParaRPr lang="en-US" dirty="0"/>
          </a:p>
          <a:p>
            <a:pPr marL="971550" lvl="2" indent="-457200">
              <a:spcBef>
                <a:spcPts val="0"/>
              </a:spcBef>
              <a:spcAft>
                <a:spcPts val="0"/>
              </a:spcAft>
              <a:buFont typeface="+mj-lt"/>
              <a:buAutoNum type="arabicParenR"/>
            </a:pPr>
            <a:endParaRPr lang="en-US" dirty="0"/>
          </a:p>
          <a:p>
            <a:pPr marL="971550" lvl="2" indent="-457200">
              <a:spcBef>
                <a:spcPts val="0"/>
              </a:spcBef>
              <a:spcAft>
                <a:spcPts val="0"/>
              </a:spcAft>
              <a:buFont typeface="+mj-lt"/>
              <a:buAutoNum type="arabicPeriod"/>
            </a:pPr>
            <a:endParaRPr lang="en-US" altLang="en-US" dirty="0"/>
          </a:p>
          <a:p>
            <a:pPr marL="400050" lvl="1">
              <a:spcBef>
                <a:spcPts val="0"/>
              </a:spcBef>
              <a:spcAft>
                <a:spcPts val="0"/>
              </a:spcAft>
              <a:buFont typeface="+mj-lt"/>
              <a:buAutoNum type="alphaLcParenR"/>
            </a:pPr>
            <a:endParaRPr lang="en-US"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25590228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FF5D5-7C51-4BAD-9BAE-7C87626CA809}"/>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1221D2F3-CDFF-43CF-9235-981085651497}"/>
              </a:ext>
            </a:extLst>
          </p:cNvPr>
          <p:cNvSpPr>
            <a:spLocks noGrp="1"/>
          </p:cNvSpPr>
          <p:nvPr>
            <p:ph idx="1"/>
          </p:nvPr>
        </p:nvSpPr>
        <p:spPr/>
        <p:txBody>
          <a:bodyPr/>
          <a:lstStyle/>
          <a:p>
            <a:r>
              <a:rPr lang="en-US" dirty="0"/>
              <a:t>Should the AANI SC – recommend to the 802.11 WG that a request for the development of a press release (or similar) announcing the availability of the Technical Report in 11-20/0013r16 and its conclusions?</a:t>
            </a:r>
          </a:p>
          <a:p>
            <a:r>
              <a:rPr lang="en-US" dirty="0"/>
              <a:t>Yes </a:t>
            </a:r>
          </a:p>
          <a:p>
            <a:r>
              <a:rPr lang="en-US" dirty="0"/>
              <a:t>No</a:t>
            </a:r>
          </a:p>
          <a:p>
            <a:r>
              <a:rPr lang="en-US" dirty="0"/>
              <a:t>Abs </a:t>
            </a:r>
          </a:p>
        </p:txBody>
      </p:sp>
      <p:sp>
        <p:nvSpPr>
          <p:cNvPr id="4" name="Slide Number Placeholder 3">
            <a:extLst>
              <a:ext uri="{FF2B5EF4-FFF2-40B4-BE49-F238E27FC236}">
                <a16:creationId xmlns:a16="http://schemas.microsoft.com/office/drawing/2014/main" id="{0BB1DEC0-7AED-4CF4-ABC3-B83790F98B5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86A642A-05BC-4324-8A81-721BDD1762D6}"/>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8524868E-A3E0-4FBC-A45D-65B8353747C9}"/>
              </a:ext>
            </a:extLst>
          </p:cNvPr>
          <p:cNvSpPr>
            <a:spLocks noGrp="1"/>
          </p:cNvSpPr>
          <p:nvPr>
            <p:ph type="dt" idx="15"/>
          </p:nvPr>
        </p:nvSpPr>
        <p:spPr/>
        <p:txBody>
          <a:bodyPr/>
          <a:lstStyle/>
          <a:p>
            <a:r>
              <a:rPr lang="en-US"/>
              <a:t>September 2021</a:t>
            </a:r>
            <a:endParaRPr lang="en-GB" dirty="0"/>
          </a:p>
        </p:txBody>
      </p:sp>
      <p:pic>
        <p:nvPicPr>
          <p:cNvPr id="8" name="Picture 7">
            <a:extLst>
              <a:ext uri="{FF2B5EF4-FFF2-40B4-BE49-F238E27FC236}">
                <a16:creationId xmlns:a16="http://schemas.microsoft.com/office/drawing/2014/main" id="{FBBA1ACB-97BC-45A9-BE61-C7F1BBB43709}"/>
              </a:ext>
            </a:extLst>
          </p:cNvPr>
          <p:cNvPicPr>
            <a:picLocks noChangeAspect="1"/>
          </p:cNvPicPr>
          <p:nvPr/>
        </p:nvPicPr>
        <p:blipFill>
          <a:blip r:embed="rId2"/>
          <a:stretch>
            <a:fillRect/>
          </a:stretch>
        </p:blipFill>
        <p:spPr>
          <a:xfrm>
            <a:off x="1905000" y="3321464"/>
            <a:ext cx="5627354" cy="2393535"/>
          </a:xfrm>
          <a:prstGeom prst="rect">
            <a:avLst/>
          </a:prstGeom>
        </p:spPr>
      </p:pic>
    </p:spTree>
    <p:extLst>
      <p:ext uri="{BB962C8B-B14F-4D97-AF65-F5344CB8AC3E}">
        <p14:creationId xmlns:p14="http://schemas.microsoft.com/office/powerpoint/2010/main" val="16067698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447800"/>
            <a:ext cx="10935229" cy="5027614"/>
          </a:xfrm>
        </p:spPr>
        <p:txBody>
          <a:bodyPr/>
          <a:lstStyle/>
          <a:p>
            <a:pPr marL="114300" marR="0" indent="-457200">
              <a:spcBef>
                <a:spcPts val="0"/>
              </a:spcBef>
              <a:spcAft>
                <a:spcPts val="0"/>
              </a:spcAft>
              <a:buFont typeface="+mj-lt"/>
              <a:buAutoNum type="arabicPeriod" startAt="2"/>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lvl="1">
              <a:spcBef>
                <a:spcPts val="0"/>
              </a:spcBef>
              <a:spcAft>
                <a:spcPts val="0"/>
              </a:spcAft>
              <a:buFont typeface="+mj-lt"/>
              <a:buAutoNum type="arabicPeriod"/>
              <a:tabLst>
                <a:tab pos="914400" algn="l"/>
              </a:tabLst>
              <a:defRPr/>
            </a:pPr>
            <a:r>
              <a:rPr lang="en-US" altLang="en-US" dirty="0">
                <a:hlinkClick r:id="rId4"/>
              </a:rPr>
              <a:t>11-21/0865</a:t>
            </a:r>
            <a:r>
              <a:rPr lang="en-US" altLang="en-US" dirty="0"/>
              <a:t> </a:t>
            </a:r>
            <a:r>
              <a:rPr lang="en-US" dirty="0">
                <a:cs typeface="Times New Roman" panose="02020603050405020304" pitchFamily="18" charset="0"/>
              </a:rPr>
              <a:t>“</a:t>
            </a:r>
            <a:r>
              <a:rPr lang="en-US" b="0" i="0" dirty="0">
                <a:solidFill>
                  <a:srgbClr val="000000"/>
                </a:solidFill>
                <a:effectLst/>
              </a:rPr>
              <a:t>Draft Reply LS from 802.11 to WBA regarding the WBA 5G &amp; Wi-Fi RAN Convergence Paper</a:t>
            </a:r>
            <a:r>
              <a:rPr lang="en-US" b="0" i="0" dirty="0">
                <a:solidFill>
                  <a:srgbClr val="000000"/>
                </a:solidFill>
                <a:effectLst/>
                <a:cs typeface="Times New Roman" panose="02020603050405020304" pitchFamily="18" charset="0"/>
              </a:rPr>
              <a:t>” Joseph Levy (InterDigital)</a:t>
            </a:r>
            <a:endParaRPr lang="en-US" dirty="0">
              <a:cs typeface="Times New Roman" panose="02020603050405020304" pitchFamily="18" charset="0"/>
            </a:endParaRPr>
          </a:p>
          <a:p>
            <a:pPr lvl="1">
              <a:spcBef>
                <a:spcPts val="0"/>
              </a:spcBef>
              <a:spcAft>
                <a:spcPts val="0"/>
              </a:spcAft>
              <a:buFont typeface="+mj-lt"/>
              <a:buAutoNum type="arabicPeriod"/>
              <a:tabLst>
                <a:tab pos="914400" algn="l"/>
              </a:tabLst>
            </a:pPr>
            <a:r>
              <a:rPr lang="en-US" altLang="en-US" sz="2000" dirty="0">
                <a:hlinkClick r:id="rId5"/>
              </a:rPr>
              <a:t>11-21/0953</a:t>
            </a:r>
            <a:r>
              <a:rPr lang="en-US" altLang="en-US" sz="2000" dirty="0"/>
              <a:t> - “</a:t>
            </a:r>
            <a:r>
              <a:rPr lang="en-US" sz="2000" b="0" i="0" dirty="0">
                <a:solidFill>
                  <a:srgbClr val="000000"/>
                </a:solidFill>
                <a:effectLst/>
              </a:rPr>
              <a:t>Proposed QoS response to WBA”, Thomas Derham (Broadcom)</a:t>
            </a:r>
          </a:p>
          <a:p>
            <a:pPr lvl="1">
              <a:spcBef>
                <a:spcPts val="0"/>
              </a:spcBef>
              <a:spcAft>
                <a:spcPts val="0"/>
              </a:spcAft>
              <a:buFont typeface="+mj-lt"/>
              <a:buAutoNum type="arabicPeriod"/>
              <a:tabLst>
                <a:tab pos="914400" algn="l"/>
              </a:tabLst>
            </a:pPr>
            <a:r>
              <a:rPr lang="en-US" dirty="0">
                <a:effectLst/>
                <a:latin typeface="Times New Roman" panose="02020603050405020304" pitchFamily="18" charset="0"/>
                <a:hlinkClick r:id="rId6"/>
              </a:rPr>
              <a:t>11-21/1198r1</a:t>
            </a:r>
            <a:r>
              <a:rPr lang="en-US" dirty="0">
                <a:effectLst/>
                <a:latin typeface="Times New Roman" panose="02020603050405020304" pitchFamily="18" charset="0"/>
              </a:rPr>
              <a:t> – </a:t>
            </a:r>
            <a:r>
              <a:rPr lang="en-US" dirty="0"/>
              <a:t>“Draft LS Response to WBA QoS material”, Thomas Derham (Broadcom)</a:t>
            </a:r>
            <a:endParaRPr lang="en-US" sz="1200" dirty="0">
              <a:effectLst/>
              <a:latin typeface="+mj-lt"/>
              <a:ea typeface="Calibri" panose="020F0502020204030204" pitchFamily="34" charset="0"/>
            </a:endParaRPr>
          </a:p>
          <a:p>
            <a:pPr marL="114300" lvl="1" indent="0">
              <a:spcBef>
                <a:spcPts val="0"/>
              </a:spcBef>
              <a:spcAft>
                <a:spcPts val="0"/>
              </a:spcAft>
            </a:pPr>
            <a:endParaRPr lang="en-US"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7927848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A7D2D-0D21-436C-B153-183F1FCD0564}"/>
              </a:ext>
            </a:extLst>
          </p:cNvPr>
          <p:cNvSpPr>
            <a:spLocks noGrp="1"/>
          </p:cNvSpPr>
          <p:nvPr>
            <p:ph type="title"/>
          </p:nvPr>
        </p:nvSpPr>
        <p:spPr/>
        <p:txBody>
          <a:bodyPr/>
          <a:lstStyle/>
          <a:p>
            <a:r>
              <a:rPr lang="en-US" dirty="0"/>
              <a:t>Reply LS to WBA Discussion</a:t>
            </a:r>
          </a:p>
        </p:txBody>
      </p:sp>
      <p:sp>
        <p:nvSpPr>
          <p:cNvPr id="3" name="Content Placeholder 2">
            <a:extLst>
              <a:ext uri="{FF2B5EF4-FFF2-40B4-BE49-F238E27FC236}">
                <a16:creationId xmlns:a16="http://schemas.microsoft.com/office/drawing/2014/main" id="{AF92A82F-CC0D-4E72-BD14-38977768201F}"/>
              </a:ext>
            </a:extLst>
          </p:cNvPr>
          <p:cNvSpPr>
            <a:spLocks noGrp="1"/>
          </p:cNvSpPr>
          <p:nvPr>
            <p:ph idx="1"/>
          </p:nvPr>
        </p:nvSpPr>
        <p:spPr>
          <a:xfrm>
            <a:off x="914401" y="1524001"/>
            <a:ext cx="10361084" cy="4570414"/>
          </a:xfrm>
        </p:spPr>
        <p:txBody>
          <a:bodyPr/>
          <a:lstStyle/>
          <a:p>
            <a:r>
              <a:rPr lang="en-US" b="0" dirty="0"/>
              <a:t>Thomas Derham reviewed:  </a:t>
            </a:r>
            <a:r>
              <a:rPr lang="en-US" b="0" dirty="0">
                <a:effectLst/>
                <a:latin typeface="Times New Roman" panose="02020603050405020304" pitchFamily="18" charset="0"/>
                <a:hlinkClick r:id="rId2"/>
              </a:rPr>
              <a:t>11-21/1198r1</a:t>
            </a:r>
            <a:r>
              <a:rPr lang="en-US" b="0" dirty="0">
                <a:effectLst/>
                <a:latin typeface="Times New Roman" panose="02020603050405020304" pitchFamily="18" charset="0"/>
              </a:rPr>
              <a:t> – </a:t>
            </a:r>
            <a:r>
              <a:rPr lang="en-US" b="0" dirty="0"/>
              <a:t>“Draft LS Response to WBA QoS material”, Thomas Derham (Broadcom)</a:t>
            </a:r>
            <a:endParaRPr lang="en-US" sz="1400" b="0" dirty="0">
              <a:effectLst/>
              <a:latin typeface="+mj-lt"/>
              <a:ea typeface="Calibri" panose="020F0502020204030204" pitchFamily="34" charset="0"/>
            </a:endParaRPr>
          </a:p>
          <a:p>
            <a:r>
              <a:rPr lang="en-US" dirty="0"/>
              <a:t>Straw Poll:</a:t>
            </a:r>
          </a:p>
          <a:p>
            <a:r>
              <a:rPr lang="en-US" b="0" dirty="0">
                <a:effectLst/>
                <a:latin typeface="Times New Roman" panose="02020603050405020304" pitchFamily="18" charset="0"/>
                <a:hlinkClick r:id="rId2"/>
              </a:rPr>
              <a:t>11-21/1198r1</a:t>
            </a:r>
            <a:r>
              <a:rPr lang="en-US" b="0" dirty="0">
                <a:effectLst/>
                <a:latin typeface="Times New Roman" panose="02020603050405020304" pitchFamily="18" charset="0"/>
              </a:rPr>
              <a:t> should be:</a:t>
            </a:r>
          </a:p>
          <a:p>
            <a:pPr marL="457200" indent="-457200">
              <a:buAutoNum type="arabicParenR"/>
            </a:pPr>
            <a:r>
              <a:rPr lang="en-US" b="0" dirty="0">
                <a:latin typeface="Times New Roman" panose="02020603050405020304" pitchFamily="18" charset="0"/>
              </a:rPr>
              <a:t>Provided to the 802.11 WG as is</a:t>
            </a:r>
          </a:p>
          <a:p>
            <a:pPr marL="457200" indent="-457200">
              <a:buAutoNum type="arabicParenR"/>
            </a:pPr>
            <a:r>
              <a:rPr lang="en-US" b="0" dirty="0">
                <a:latin typeface="Times New Roman" panose="02020603050405020304" pitchFamily="18" charset="0"/>
              </a:rPr>
              <a:t>Revised to address comments, and further clean up the document</a:t>
            </a:r>
          </a:p>
          <a:p>
            <a:pPr marL="457200" indent="-457200">
              <a:buAutoNum type="arabicParenR"/>
            </a:pPr>
            <a:r>
              <a:rPr lang="en-US" b="0" dirty="0">
                <a:latin typeface="Times New Roman" panose="02020603050405020304" pitchFamily="18" charset="0"/>
              </a:rPr>
              <a:t>Not used as a basis for the reply LS</a:t>
            </a:r>
          </a:p>
          <a:p>
            <a:pPr marL="457200" indent="-457200">
              <a:buAutoNum type="arabicParenR"/>
            </a:pPr>
            <a:endParaRPr lang="en-US" b="0" dirty="0">
              <a:latin typeface="Times New Roman" panose="02020603050405020304" pitchFamily="18" charset="0"/>
            </a:endParaRPr>
          </a:p>
          <a:p>
            <a:pPr marL="0" indent="0"/>
            <a:r>
              <a:rPr lang="en-US" b="0" dirty="0">
                <a:latin typeface="Times New Roman" panose="02020603050405020304" pitchFamily="18" charset="0"/>
              </a:rPr>
              <a:t>Way forward - </a:t>
            </a:r>
            <a:r>
              <a:rPr lang="en-US" b="0" dirty="0">
                <a:effectLst/>
                <a:latin typeface="Times New Roman" panose="02020603050405020304" pitchFamily="18" charset="0"/>
                <a:hlinkClick r:id="rId2"/>
              </a:rPr>
              <a:t>11-21/1198r1</a:t>
            </a:r>
            <a:r>
              <a:rPr lang="en-US" b="0" dirty="0">
                <a:effectLst/>
                <a:latin typeface="Times New Roman" panose="02020603050405020304" pitchFamily="18" charset="0"/>
              </a:rPr>
              <a:t> to be </a:t>
            </a:r>
            <a:br>
              <a:rPr lang="en-US" b="0" dirty="0">
                <a:effectLst/>
                <a:latin typeface="Times New Roman" panose="02020603050405020304" pitchFamily="18" charset="0"/>
              </a:rPr>
            </a:br>
            <a:r>
              <a:rPr lang="en-US" b="0" dirty="0">
                <a:effectLst/>
                <a:latin typeface="Times New Roman" panose="02020603050405020304" pitchFamily="18" charset="0"/>
              </a:rPr>
              <a:t>updated for discussion Friday</a:t>
            </a:r>
            <a:endParaRPr lang="en-US" dirty="0"/>
          </a:p>
        </p:txBody>
      </p:sp>
      <p:sp>
        <p:nvSpPr>
          <p:cNvPr id="4" name="Slide Number Placeholder 3">
            <a:extLst>
              <a:ext uri="{FF2B5EF4-FFF2-40B4-BE49-F238E27FC236}">
                <a16:creationId xmlns:a16="http://schemas.microsoft.com/office/drawing/2014/main" id="{C4AAF65E-A695-4BC2-ACD0-E338B93E9B7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2A5A30F-5DDC-4772-A5DF-0EC42F9274D4}"/>
              </a:ext>
            </a:extLst>
          </p:cNvPr>
          <p:cNvSpPr>
            <a:spLocks noGrp="1"/>
          </p:cNvSpPr>
          <p:nvPr>
            <p:ph type="ftr" idx="14"/>
          </p:nvPr>
        </p:nvSpPr>
        <p:spPr/>
        <p:txBody>
          <a:bodyPr/>
          <a:lstStyle/>
          <a:p>
            <a:r>
              <a:rPr lang="en-GB"/>
              <a:t>Joseph Levy (InterDigital)</a:t>
            </a:r>
            <a:endParaRPr lang="en-GB" dirty="0"/>
          </a:p>
        </p:txBody>
      </p:sp>
      <p:sp>
        <p:nvSpPr>
          <p:cNvPr id="6" name="Date Placeholder 5">
            <a:extLst>
              <a:ext uri="{FF2B5EF4-FFF2-40B4-BE49-F238E27FC236}">
                <a16:creationId xmlns:a16="http://schemas.microsoft.com/office/drawing/2014/main" id="{1DBAB6F3-9D7B-45E5-B900-1339F6E0BE5F}"/>
              </a:ext>
            </a:extLst>
          </p:cNvPr>
          <p:cNvSpPr>
            <a:spLocks noGrp="1"/>
          </p:cNvSpPr>
          <p:nvPr>
            <p:ph type="dt" idx="15"/>
          </p:nvPr>
        </p:nvSpPr>
        <p:spPr/>
        <p:txBody>
          <a:bodyPr/>
          <a:lstStyle/>
          <a:p>
            <a:r>
              <a:rPr lang="en-US"/>
              <a:t>September 2021</a:t>
            </a:r>
            <a:endParaRPr lang="en-GB" dirty="0"/>
          </a:p>
        </p:txBody>
      </p:sp>
      <p:pic>
        <p:nvPicPr>
          <p:cNvPr id="8" name="Picture 7">
            <a:extLst>
              <a:ext uri="{FF2B5EF4-FFF2-40B4-BE49-F238E27FC236}">
                <a16:creationId xmlns:a16="http://schemas.microsoft.com/office/drawing/2014/main" id="{773D2235-D003-4D1C-B1B5-AD3B76154DCE}"/>
              </a:ext>
            </a:extLst>
          </p:cNvPr>
          <p:cNvPicPr>
            <a:picLocks noChangeAspect="1"/>
          </p:cNvPicPr>
          <p:nvPr/>
        </p:nvPicPr>
        <p:blipFill>
          <a:blip r:embed="rId3"/>
          <a:stretch>
            <a:fillRect/>
          </a:stretch>
        </p:blipFill>
        <p:spPr>
          <a:xfrm>
            <a:off x="6046048" y="4190999"/>
            <a:ext cx="5337972" cy="2103439"/>
          </a:xfrm>
          <a:prstGeom prst="rect">
            <a:avLst/>
          </a:prstGeom>
        </p:spPr>
      </p:pic>
    </p:spTree>
    <p:extLst>
      <p:ext uri="{BB962C8B-B14F-4D97-AF65-F5344CB8AC3E}">
        <p14:creationId xmlns:p14="http://schemas.microsoft.com/office/powerpoint/2010/main" val="1236081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5"/>
            <a:ext cx="11582400" cy="5175989"/>
          </a:xfrm>
        </p:spPr>
        <p:txBody>
          <a:bodyPr/>
          <a:lstStyle/>
          <a:p>
            <a:pPr marL="0" lvl="1" indent="0">
              <a:spcBef>
                <a:spcPts val="200"/>
              </a:spcBef>
              <a:tabLst>
                <a:tab pos="457200" algn="l"/>
              </a:tabLst>
              <a:defRPr/>
            </a:pPr>
            <a:r>
              <a:rPr lang="en-US" sz="2800" b="1" dirty="0">
                <a:cs typeface="+mn-cs"/>
              </a:rPr>
              <a:t>Monday 13 September 2021 19:00-21:00 h ET</a:t>
            </a:r>
          </a:p>
          <a:p>
            <a:pPr marL="0" indent="0">
              <a:spcBef>
                <a:spcPts val="200"/>
              </a:spcBef>
              <a:defRPr/>
            </a:pPr>
            <a:r>
              <a:rPr lang="en-US" altLang="en-US" sz="2800" dirty="0"/>
              <a:t>Tuesday 15 September 2021 11:15-13:15 h ET</a:t>
            </a:r>
          </a:p>
          <a:p>
            <a:pPr marL="0" indent="0">
              <a:spcBef>
                <a:spcPts val="200"/>
              </a:spcBef>
              <a:defRPr/>
            </a:pPr>
            <a:r>
              <a:rPr lang="en-US" altLang="en-US" sz="2800" dirty="0"/>
              <a:t>Friday 17 September 2021 9:00-11:00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sz="2000" dirty="0">
                <a:latin typeface="+mj-lt"/>
              </a:rPr>
              <a:t>Discussion on the 802.11 reply LS to WBA</a:t>
            </a:r>
          </a:p>
          <a:p>
            <a:pPr marL="1714500" lvl="3" indent="-457200">
              <a:spcBef>
                <a:spcPts val="200"/>
              </a:spcBef>
              <a:buFont typeface="+mj-lt"/>
              <a:buAutoNum type="alphaLcParenR"/>
              <a:defRPr/>
            </a:pPr>
            <a:r>
              <a:rPr lang="en-US" sz="2000" dirty="0">
                <a:latin typeface="+mj-lt"/>
                <a:hlinkClick r:id="rId3"/>
              </a:rPr>
              <a:t>11-21/1198r2</a:t>
            </a:r>
            <a:r>
              <a:rPr lang="en-US" sz="2000" dirty="0">
                <a:latin typeface="+mj-lt"/>
              </a:rPr>
              <a:t> – “Draft LS Response to WBA QoS material”, Thomas Derham (Broadcom)</a:t>
            </a:r>
          </a:p>
          <a:p>
            <a:pPr marL="1714500" lvl="3" indent="-457200">
              <a:spcBef>
                <a:spcPts val="200"/>
              </a:spcBef>
              <a:buFont typeface="+mj-lt"/>
              <a:buAutoNum type="alphaLcParenR"/>
              <a:defRPr/>
            </a:pPr>
            <a:r>
              <a:rPr lang="en-US" sz="2000" dirty="0">
                <a:latin typeface="+mj-lt"/>
              </a:rPr>
              <a:t>Straw Polls/Motions</a:t>
            </a:r>
            <a:endParaRPr lang="en-US" sz="1800" dirty="0">
              <a:latin typeface="+mj-lt"/>
            </a:endParaRPr>
          </a:p>
          <a:p>
            <a:pPr marL="857250" lvl="1" indent="-457200">
              <a:spcBef>
                <a:spcPts val="200"/>
              </a:spcBef>
              <a:buFont typeface="+mj-lt"/>
              <a:buAutoNum type="arabicPeriod"/>
              <a:defRPr/>
            </a:pPr>
            <a:r>
              <a:rPr lang="en-US" altLang="en-US" dirty="0"/>
              <a:t>Future Sessions Planning [5 min.]</a:t>
            </a:r>
            <a:endParaRPr lang="en-US" altLang="en-US" sz="2400" dirty="0"/>
          </a:p>
          <a:p>
            <a:pPr marL="857250" lvl="1" indent="-457200">
              <a:spcBef>
                <a:spcPts val="200"/>
              </a:spcBef>
              <a:buFont typeface="+mj-lt"/>
              <a:buAutoNum type="arabicPeriod"/>
              <a:defRPr/>
            </a:pPr>
            <a:endParaRPr lang="en-US" altLang="en-US" sz="2800"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243054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24398-5385-4FE5-8D2B-C879C3D8EA84}"/>
              </a:ext>
            </a:extLst>
          </p:cNvPr>
          <p:cNvSpPr>
            <a:spLocks noGrp="1"/>
          </p:cNvSpPr>
          <p:nvPr>
            <p:ph type="title"/>
          </p:nvPr>
        </p:nvSpPr>
        <p:spPr/>
        <p:txBody>
          <a:bodyPr/>
          <a:lstStyle/>
          <a:p>
            <a:r>
              <a:rPr lang="en-US" sz="3200" dirty="0">
                <a:latin typeface="+mj-lt"/>
              </a:rPr>
              <a:t>802.11 reply LS to WBA </a:t>
            </a:r>
            <a:r>
              <a:rPr lang="en-US" dirty="0"/>
              <a:t>Discussion/Contributions</a:t>
            </a:r>
          </a:p>
        </p:txBody>
      </p:sp>
      <p:sp>
        <p:nvSpPr>
          <p:cNvPr id="3" name="Content Placeholder 2">
            <a:extLst>
              <a:ext uri="{FF2B5EF4-FFF2-40B4-BE49-F238E27FC236}">
                <a16:creationId xmlns:a16="http://schemas.microsoft.com/office/drawing/2014/main" id="{32BBE0AB-1630-447A-94A0-8B3B6EFD4288}"/>
              </a:ext>
            </a:extLst>
          </p:cNvPr>
          <p:cNvSpPr>
            <a:spLocks noGrp="1"/>
          </p:cNvSpPr>
          <p:nvPr>
            <p:ph idx="1"/>
          </p:nvPr>
        </p:nvSpPr>
        <p:spPr/>
        <p:txBody>
          <a:bodyPr/>
          <a:lstStyle/>
          <a:p>
            <a:pPr>
              <a:buFont typeface="Arial" panose="020B0604020202020204" pitchFamily="34" charset="0"/>
              <a:buChar char="•"/>
            </a:pPr>
            <a:r>
              <a:rPr lang="en-US" u="sng" dirty="0">
                <a:solidFill>
                  <a:srgbClr val="0000FF"/>
                </a:solidFill>
                <a:effectLst/>
                <a:latin typeface="+mj-lt"/>
                <a:ea typeface="Calibri" panose="020F0502020204030204" pitchFamily="34" charset="0"/>
                <a:hlinkClick r:id="rId2"/>
              </a:rPr>
              <a:t>11-21/1198r2</a:t>
            </a:r>
            <a:endParaRPr lang="en-US" altLang="en-US" sz="2400" dirty="0"/>
          </a:p>
          <a:p>
            <a:pPr>
              <a:buFont typeface="Arial" panose="020B0604020202020204" pitchFamily="34" charset="0"/>
              <a:buChar char="•"/>
            </a:pPr>
            <a:r>
              <a:rPr lang="en-US" altLang="en-US" dirty="0"/>
              <a:t>??</a:t>
            </a:r>
            <a:endParaRPr lang="en-US" altLang="en-US" sz="24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C1FFB323-800B-40C4-9A59-E60A2B195367}"/>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EBCDFFD-27F7-4AB8-8990-5A7FD060F0C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EEEE04D-A5CB-49AF-9A98-AAD31BE44697}"/>
              </a:ext>
            </a:extLst>
          </p:cNvPr>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35716004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524001"/>
            <a:ext cx="10361084" cy="4570414"/>
          </a:xfrm>
        </p:spPr>
        <p:txBody>
          <a:bodyPr/>
          <a:lstStyle/>
          <a:p>
            <a:pPr indent="0"/>
            <a:r>
              <a:rPr lang="en-US" sz="3200" dirty="0">
                <a:solidFill>
                  <a:schemeClr val="tx1"/>
                </a:solidFill>
              </a:rPr>
              <a:t>The AANI SC requests the 802.11 WG to send the reply LS in </a:t>
            </a:r>
            <a:r>
              <a:rPr lang="en-US" sz="3200" u="sng" dirty="0">
                <a:solidFill>
                  <a:srgbClr val="0000FF"/>
                </a:solidFill>
                <a:effectLst/>
                <a:latin typeface="+mj-lt"/>
                <a:ea typeface="Calibri" panose="020F0502020204030204" pitchFamily="34" charset="0"/>
                <a:hlinkClick r:id="rId2"/>
              </a:rPr>
              <a:t>11-21/1198r2</a:t>
            </a:r>
            <a:r>
              <a:rPr lang="en-US" sz="3200" u="sng" dirty="0">
                <a:effectLst/>
                <a:latin typeface="+mj-lt"/>
                <a:ea typeface="Calibri" panose="020F0502020204030204" pitchFamily="34" charset="0"/>
              </a:rPr>
              <a:t> </a:t>
            </a:r>
            <a:r>
              <a:rPr lang="en-US" sz="3200" dirty="0">
                <a:solidFill>
                  <a:schemeClr val="tx1"/>
                </a:solidFill>
              </a:rPr>
              <a:t>“Draft LS Response to WBA QoS material” to WBA, with editorial privileges given to the WG Chair.  </a:t>
            </a:r>
          </a:p>
          <a:p>
            <a:endParaRPr lang="en-US" sz="3200" b="0" dirty="0">
              <a:solidFill>
                <a:schemeClr val="tx1"/>
              </a:solidFill>
            </a:endParaRPr>
          </a:p>
          <a:p>
            <a:r>
              <a:rPr lang="en-US" sz="2000" dirty="0">
                <a:solidFill>
                  <a:schemeClr val="tx1"/>
                </a:solidFill>
              </a:rPr>
              <a:t>Moved: Thomas Derham</a:t>
            </a:r>
          </a:p>
          <a:p>
            <a:r>
              <a:rPr lang="en-US" sz="2000" dirty="0">
                <a:solidFill>
                  <a:schemeClr val="tx1"/>
                </a:solidFill>
              </a:rPr>
              <a:t>Second:  Jon Rosdahl</a:t>
            </a:r>
          </a:p>
          <a:p>
            <a:r>
              <a:rPr lang="en-US" sz="2000" dirty="0">
                <a:solidFill>
                  <a:schemeClr val="tx1"/>
                </a:solidFill>
              </a:rPr>
              <a:t>Result: Y:  N:   A:   DNV: </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10" name="Picture 9">
            <a:extLst>
              <a:ext uri="{FF2B5EF4-FFF2-40B4-BE49-F238E27FC236}">
                <a16:creationId xmlns:a16="http://schemas.microsoft.com/office/drawing/2014/main" id="{47099804-B9D0-4FE9-BBC1-EAF17CF1E586}"/>
              </a:ext>
            </a:extLst>
          </p:cNvPr>
          <p:cNvPicPr>
            <a:picLocks noChangeAspect="1"/>
          </p:cNvPicPr>
          <p:nvPr/>
        </p:nvPicPr>
        <p:blipFill>
          <a:blip r:embed="rId3"/>
          <a:stretch>
            <a:fillRect/>
          </a:stretch>
        </p:blipFill>
        <p:spPr>
          <a:xfrm>
            <a:off x="4419600" y="3657600"/>
            <a:ext cx="4244708" cy="2141406"/>
          </a:xfrm>
          <a:prstGeom prst="rect">
            <a:avLst/>
          </a:prstGeom>
        </p:spPr>
      </p:pic>
    </p:spTree>
    <p:extLst>
      <p:ext uri="{BB962C8B-B14F-4D97-AF65-F5344CB8AC3E}">
        <p14:creationId xmlns:p14="http://schemas.microsoft.com/office/powerpoint/2010/main" val="41049107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A8510-3F0B-49A8-8D6C-2A4B149EB99F}"/>
              </a:ext>
            </a:extLst>
          </p:cNvPr>
          <p:cNvSpPr>
            <a:spLocks noGrp="1"/>
          </p:cNvSpPr>
          <p:nvPr>
            <p:ph type="title"/>
          </p:nvPr>
        </p:nvSpPr>
        <p:spPr>
          <a:xfrm>
            <a:off x="914401" y="685801"/>
            <a:ext cx="10361084" cy="761999"/>
          </a:xfrm>
        </p:spPr>
        <p:txBody>
          <a:bodyPr/>
          <a:lstStyle/>
          <a:p>
            <a:r>
              <a:rPr lang="en-US" dirty="0"/>
              <a:t>Motion</a:t>
            </a:r>
          </a:p>
        </p:txBody>
      </p:sp>
      <p:sp>
        <p:nvSpPr>
          <p:cNvPr id="3" name="Content Placeholder 2">
            <a:extLst>
              <a:ext uri="{FF2B5EF4-FFF2-40B4-BE49-F238E27FC236}">
                <a16:creationId xmlns:a16="http://schemas.microsoft.com/office/drawing/2014/main" id="{6B2A812D-2E42-4088-B9DF-CCC7458FE8E5}"/>
              </a:ext>
            </a:extLst>
          </p:cNvPr>
          <p:cNvSpPr>
            <a:spLocks noGrp="1"/>
          </p:cNvSpPr>
          <p:nvPr>
            <p:ph idx="1"/>
          </p:nvPr>
        </p:nvSpPr>
        <p:spPr>
          <a:xfrm>
            <a:off x="914401" y="1524001"/>
            <a:ext cx="10361084" cy="4570414"/>
          </a:xfrm>
        </p:spPr>
        <p:txBody>
          <a:bodyPr/>
          <a:lstStyle/>
          <a:p>
            <a:pPr indent="0"/>
            <a:r>
              <a:rPr lang="en-US" sz="3200" dirty="0">
                <a:solidFill>
                  <a:schemeClr val="tx1"/>
                </a:solidFill>
              </a:rPr>
              <a:t>The AANI SC requests the 802.11 WG to send the reply LS in </a:t>
            </a:r>
            <a:r>
              <a:rPr lang="en-US" sz="3200" u="sng" dirty="0">
                <a:solidFill>
                  <a:srgbClr val="0000FF"/>
                </a:solidFill>
                <a:effectLst/>
                <a:latin typeface="+mj-lt"/>
                <a:ea typeface="Calibri" panose="020F0502020204030204" pitchFamily="34" charset="0"/>
                <a:hlinkClick r:id="rId2"/>
              </a:rPr>
              <a:t>11-21/1198r3</a:t>
            </a:r>
            <a:r>
              <a:rPr lang="en-US" sz="3200" u="sng" dirty="0">
                <a:effectLst/>
                <a:latin typeface="+mj-lt"/>
                <a:ea typeface="Calibri" panose="020F0502020204030204" pitchFamily="34" charset="0"/>
              </a:rPr>
              <a:t> </a:t>
            </a:r>
            <a:r>
              <a:rPr lang="en-US" sz="3200" dirty="0">
                <a:solidFill>
                  <a:schemeClr val="tx1"/>
                </a:solidFill>
              </a:rPr>
              <a:t>“Draft LS Response to WBA QoS material” to WBA, with editorial privileges given to the WG Chair.  </a:t>
            </a:r>
          </a:p>
          <a:p>
            <a:endParaRPr lang="en-US" sz="3200" b="0" dirty="0">
              <a:solidFill>
                <a:schemeClr val="tx1"/>
              </a:solidFill>
            </a:endParaRPr>
          </a:p>
          <a:p>
            <a:r>
              <a:rPr lang="en-US" sz="2000" dirty="0">
                <a:solidFill>
                  <a:schemeClr val="tx1"/>
                </a:solidFill>
              </a:rPr>
              <a:t>Moved: Thomas Derham	</a:t>
            </a:r>
          </a:p>
          <a:p>
            <a:r>
              <a:rPr lang="en-US" sz="2000" dirty="0">
                <a:solidFill>
                  <a:schemeClr val="tx1"/>
                </a:solidFill>
              </a:rPr>
              <a:t>Second: Marco Hernandez</a:t>
            </a:r>
          </a:p>
          <a:p>
            <a:r>
              <a:rPr lang="en-US" sz="2000" dirty="0">
                <a:solidFill>
                  <a:schemeClr val="tx1"/>
                </a:solidFill>
              </a:rPr>
              <a:t>Result: Y:  N:   A:   DNV: </a:t>
            </a:r>
            <a:endParaRPr lang="en-US" dirty="0"/>
          </a:p>
        </p:txBody>
      </p:sp>
      <p:sp>
        <p:nvSpPr>
          <p:cNvPr id="4" name="Slide Number Placeholder 3">
            <a:extLst>
              <a:ext uri="{FF2B5EF4-FFF2-40B4-BE49-F238E27FC236}">
                <a16:creationId xmlns:a16="http://schemas.microsoft.com/office/drawing/2014/main" id="{58C1EE52-FDF9-4999-AFC5-A806CC759B63}"/>
              </a:ext>
            </a:extLst>
          </p:cNvPr>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8397234C-8CEF-4810-9FC1-F46A449262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638C792A-62C0-4CEA-973B-CBFFBE8DA01A}"/>
              </a:ext>
            </a:extLst>
          </p:cNvPr>
          <p:cNvSpPr>
            <a:spLocks noGrp="1"/>
          </p:cNvSpPr>
          <p:nvPr>
            <p:ph type="dt" idx="15"/>
          </p:nvPr>
        </p:nvSpPr>
        <p:spPr/>
        <p:txBody>
          <a:bodyPr/>
          <a:lstStyle/>
          <a:p>
            <a:r>
              <a:rPr lang="en-US" dirty="0"/>
              <a:t>September 2021</a:t>
            </a:r>
            <a:endParaRPr lang="en-GB" dirty="0"/>
          </a:p>
        </p:txBody>
      </p:sp>
      <p:pic>
        <p:nvPicPr>
          <p:cNvPr id="8" name="Picture 7">
            <a:extLst>
              <a:ext uri="{FF2B5EF4-FFF2-40B4-BE49-F238E27FC236}">
                <a16:creationId xmlns:a16="http://schemas.microsoft.com/office/drawing/2014/main" id="{4EED9511-9A1F-437A-87AA-8C365DC2A413}"/>
              </a:ext>
            </a:extLst>
          </p:cNvPr>
          <p:cNvPicPr>
            <a:picLocks noChangeAspect="1"/>
          </p:cNvPicPr>
          <p:nvPr/>
        </p:nvPicPr>
        <p:blipFill>
          <a:blip r:embed="rId3"/>
          <a:stretch>
            <a:fillRect/>
          </a:stretch>
        </p:blipFill>
        <p:spPr>
          <a:xfrm>
            <a:off x="5025213" y="3809208"/>
            <a:ext cx="4237087" cy="2057578"/>
          </a:xfrm>
          <a:prstGeom prst="rect">
            <a:avLst/>
          </a:prstGeom>
        </p:spPr>
      </p:pic>
    </p:spTree>
    <p:extLst>
      <p:ext uri="{BB962C8B-B14F-4D97-AF65-F5344CB8AC3E}">
        <p14:creationId xmlns:p14="http://schemas.microsoft.com/office/powerpoint/2010/main" val="4022845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Some name (affiliation)</a:t>
            </a:r>
          </a:p>
        </p:txBody>
      </p:sp>
      <p:sp>
        <p:nvSpPr>
          <p:cNvPr id="6" name="Date Placeholder 5"/>
          <p:cNvSpPr>
            <a:spLocks noGrp="1"/>
          </p:cNvSpPr>
          <p:nvPr>
            <p:ph type="dt" idx="15"/>
          </p:nvPr>
        </p:nvSpPr>
        <p:spPr/>
        <p:txBody>
          <a:bodyPr/>
          <a:lstStyle/>
          <a:p>
            <a:r>
              <a:rPr lang="en-US" dirty="0"/>
              <a:t>September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dirty="0"/>
              <a:t>802.11 WG November Plenary Meeting:</a:t>
            </a:r>
            <a:br>
              <a:rPr lang="it-IT" altLang="en-US" dirty="0"/>
            </a:br>
            <a:r>
              <a:rPr lang="it-IT" altLang="en-US" b="0" i="1" dirty="0"/>
              <a:t>AANI SC -  to be confirmed </a:t>
            </a:r>
            <a:endParaRPr lang="en-US" b="0" i="1" dirty="0"/>
          </a:p>
          <a:p>
            <a:pPr lvl="1" indent="-342900">
              <a:spcBef>
                <a:spcPts val="0"/>
              </a:spcBef>
              <a:spcAft>
                <a:spcPts val="0"/>
              </a:spcAft>
              <a:buSzPts val="1000"/>
              <a:buFont typeface="Symbol" panose="05050102010706020507" pitchFamily="18" charset="2"/>
              <a:buChar char=""/>
              <a:tabLst>
                <a:tab pos="457200" algn="l"/>
              </a:tabLst>
            </a:pPr>
            <a:r>
              <a:rPr lang="en-US" dirty="0">
                <a:latin typeface="Times New Roman" panose="02020603050405020304" pitchFamily="18" charset="0"/>
                <a:ea typeface="Calibri" panose="020F0502020204030204" pitchFamily="34" charset="0"/>
              </a:rPr>
              <a:t>Propose 2 teleconferences:</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Tuesday 9 Nov 11:15-13:15 ET</a:t>
            </a:r>
          </a:p>
          <a:p>
            <a:pPr lvl="2"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ea typeface="Calibri" panose="020F0502020204030204" pitchFamily="34" charset="0"/>
              </a:rPr>
              <a:t>Wednesday 10 Nov 19:00-21:00 ET</a:t>
            </a:r>
          </a:p>
          <a:p>
            <a:pPr marL="0" indent="0">
              <a:spcBef>
                <a:spcPts val="0"/>
              </a:spcBef>
              <a:spcAft>
                <a:spcPts val="0"/>
              </a:spcAft>
              <a:buSzPts val="1000"/>
              <a:tabLst>
                <a:tab pos="457200" algn="l"/>
              </a:tabLst>
            </a:pPr>
            <a:r>
              <a:rPr lang="en-US" dirty="0"/>
              <a:t>Teleconferences TBD:</a:t>
            </a:r>
          </a:p>
          <a:p>
            <a:pPr lvl="1" indent="-342900">
              <a:spcBef>
                <a:spcPts val="0"/>
              </a:spcBef>
              <a:spcAft>
                <a:spcPts val="0"/>
              </a:spcAft>
              <a:buSzPts val="1000"/>
              <a:buFont typeface="Symbol" panose="05050102010706020507" pitchFamily="18" charset="2"/>
              <a:buChar char=""/>
              <a:tabLst>
                <a:tab pos="457200" algn="l"/>
              </a:tabLst>
            </a:pPr>
            <a:r>
              <a:rPr lang="en-US" sz="2400" dirty="0">
                <a:latin typeface="Times New Roman" panose="02020603050405020304" pitchFamily="18" charset="0"/>
              </a:rPr>
              <a:t>No additional teleconferences prior to the November Plenary?</a:t>
            </a:r>
          </a:p>
          <a:p>
            <a:pPr lvl="1" indent="-342900">
              <a:spcBef>
                <a:spcPts val="0"/>
              </a:spcBef>
              <a:spcAft>
                <a:spcPts val="0"/>
              </a:spcAft>
              <a:buSzPts val="1000"/>
              <a:buFont typeface="Symbol" panose="05050102010706020507" pitchFamily="18" charset="2"/>
              <a:buChar char=""/>
              <a:tabLst>
                <a:tab pos="457200" algn="l"/>
              </a:tabLst>
            </a:pPr>
            <a:endParaRPr lang="en-US" sz="2400" dirty="0">
              <a:latin typeface="Times New Roman" panose="02020603050405020304" pitchFamily="18" charset="0"/>
            </a:endParaRPr>
          </a:p>
          <a:p>
            <a:pPr lvl="1" indent="-342900">
              <a:spcBef>
                <a:spcPts val="0"/>
              </a:spcBef>
              <a:spcAft>
                <a:spcPts val="0"/>
              </a:spcAft>
              <a:buSzPts val="1000"/>
              <a:buFont typeface="Symbol" panose="05050102010706020507" pitchFamily="18" charset="2"/>
              <a:buChar char=""/>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https://imat.ieee.org/sp7200043/attendance-log?p=3632200005&amp;t=47200043</a:t>
            </a:r>
            <a:r>
              <a:rPr lang="en-US" sz="2400" dirty="0"/>
              <a:t>   </a:t>
            </a:r>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Motions are in order for this teleconference, as it is during an 802.11 Interim meeting.</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222375"/>
            <a:ext cx="11582400" cy="5175989"/>
          </a:xfrm>
        </p:spPr>
        <p:txBody>
          <a:bodyPr/>
          <a:lstStyle/>
          <a:p>
            <a:pPr marL="0" lvl="1" indent="0">
              <a:spcBef>
                <a:spcPts val="200"/>
              </a:spcBef>
              <a:tabLst>
                <a:tab pos="457200" algn="l"/>
              </a:tabLst>
              <a:defRPr/>
            </a:pPr>
            <a:r>
              <a:rPr lang="en-US" sz="2800" b="1" dirty="0">
                <a:cs typeface="+mn-cs"/>
              </a:rPr>
              <a:t>Monday 13 September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a:t>
            </a:r>
            <a:r>
              <a:rPr lang="en-US" altLang="en-US" sz="1800" dirty="0"/>
              <a:t>Reminders, Rules, Guidelines, Resources, Participation</a:t>
            </a:r>
            <a:r>
              <a:rPr lang="en-US" altLang="en-US" dirty="0"/>
              <a:t> [5 min]</a:t>
            </a:r>
          </a:p>
          <a:p>
            <a:pPr marL="857250" lvl="1" indent="-457200">
              <a:spcBef>
                <a:spcPts val="200"/>
              </a:spcBef>
              <a:buFont typeface="Times New Roman" panose="02020603050405020304" pitchFamily="18" charset="0"/>
              <a:buAutoNum type="arabicPeriod"/>
              <a:defRPr/>
            </a:pPr>
            <a:r>
              <a:rPr lang="en-US" altLang="en-US" dirty="0"/>
              <a:t>Approval of Minutes</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sz="2000" dirty="0"/>
              <a:t>Discussion on </a:t>
            </a:r>
            <a:r>
              <a:rPr lang="en-US" altLang="en-US" sz="2000" dirty="0">
                <a:hlinkClick r:id="rId3"/>
              </a:rPr>
              <a:t>11-20-0013r15</a:t>
            </a:r>
            <a:r>
              <a:rPr lang="en-US" altLang="en-US" sz="2000" dirty="0"/>
              <a:t> </a:t>
            </a:r>
            <a:endParaRPr lang="en-US" altLang="en-US" sz="2400" dirty="0"/>
          </a:p>
          <a:p>
            <a:pPr marL="1714500" lvl="3" indent="-457200">
              <a:spcBef>
                <a:spcPts val="200"/>
              </a:spcBef>
              <a:buFont typeface="+mj-lt"/>
              <a:buAutoNum type="alphaLcParenR"/>
              <a:defRPr/>
            </a:pPr>
            <a:r>
              <a:rPr lang="en-US" altLang="en-US" sz="1800" dirty="0"/>
              <a:t>Straw Poll on audience</a:t>
            </a:r>
          </a:p>
          <a:p>
            <a:pPr marL="1714500" lvl="3" indent="-457200">
              <a:spcBef>
                <a:spcPts val="200"/>
              </a:spcBef>
              <a:buFont typeface="+mj-lt"/>
              <a:buAutoNum type="alphaLcParenR"/>
              <a:defRPr/>
            </a:pPr>
            <a:r>
              <a:rPr lang="en-US" altLang="en-US" sz="1800" dirty="0"/>
              <a:t>Document review</a:t>
            </a:r>
          </a:p>
          <a:p>
            <a:pPr marL="1714500" lvl="3" indent="-457200">
              <a:spcBef>
                <a:spcPts val="200"/>
              </a:spcBef>
              <a:buFont typeface="+mj-lt"/>
              <a:buAutoNum type="alphaLcParenR"/>
              <a:defRPr/>
            </a:pPr>
            <a:r>
              <a:rPr lang="en-US" altLang="en-US" sz="1800" dirty="0"/>
              <a:t>Straw Polls/Motions</a:t>
            </a:r>
          </a:p>
          <a:p>
            <a:pPr marL="1257300" lvl="2" indent="-457200">
              <a:spcBef>
                <a:spcPts val="200"/>
              </a:spcBef>
              <a:buFont typeface="+mj-lt"/>
              <a:buAutoNum type="alphaLcParenR"/>
              <a:defRPr/>
            </a:pPr>
            <a:r>
              <a:rPr lang="en-US" sz="2000" b="0" i="0" dirty="0">
                <a:solidFill>
                  <a:srgbClr val="000000"/>
                </a:solidFill>
                <a:effectLst/>
                <a:latin typeface="+mj-lt"/>
              </a:rPr>
              <a:t>Discussion on the 802.11 reply LS to WBA</a:t>
            </a:r>
          </a:p>
          <a:p>
            <a:pPr marL="0" indent="0">
              <a:spcBef>
                <a:spcPts val="200"/>
              </a:spcBef>
              <a:defRPr/>
            </a:pPr>
            <a:r>
              <a:rPr lang="en-US" altLang="en-US" sz="2800" dirty="0"/>
              <a:t>Tuesday 15 September 2021 11:15-13:15 h ET</a:t>
            </a:r>
          </a:p>
          <a:p>
            <a:pPr marL="0" indent="0">
              <a:spcBef>
                <a:spcPts val="200"/>
              </a:spcBef>
              <a:defRPr/>
            </a:pPr>
            <a:r>
              <a:rPr lang="en-US" altLang="en-US" sz="2800" dirty="0"/>
              <a:t>Friday 17 September 2021 9:00-11:00 h ET</a:t>
            </a:r>
          </a:p>
          <a:p>
            <a:pPr marL="857250" lvl="1" indent="-457200">
              <a:spcBef>
                <a:spcPts val="200"/>
              </a:spcBef>
              <a:buFont typeface="+mj-lt"/>
              <a:buAutoNum type="arabicPeriod"/>
              <a:defRPr/>
            </a:pPr>
            <a:r>
              <a:rPr lang="en-US" altLang="en-US" dirty="0"/>
              <a:t>Future Sessions Planning [5 min.]</a:t>
            </a:r>
            <a:endParaRPr lang="en-US" altLang="en-US" sz="2400" dirty="0"/>
          </a:p>
          <a:p>
            <a:pPr marL="857250" lvl="1" indent="-457200">
              <a:spcBef>
                <a:spcPts val="200"/>
              </a:spcBef>
              <a:buFont typeface="+mj-lt"/>
              <a:buAutoNum type="arabicPeriod"/>
              <a:defRPr/>
            </a:pPr>
            <a:endParaRPr lang="en-US" altLang="en-US" sz="2800" dirty="0"/>
          </a:p>
          <a:p>
            <a:pPr marL="400050" lvl="1" indent="0">
              <a:spcBef>
                <a:spcPts val="200"/>
              </a:spcBef>
              <a:defRPr/>
            </a:pPr>
            <a:endParaRPr lang="en-US" dirty="0"/>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September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7" name="Rectangle 1027">
            <a:extLst>
              <a:ext uri="{FF2B5EF4-FFF2-40B4-BE49-F238E27FC236}">
                <a16:creationId xmlns:a16="http://schemas.microsoft.com/office/drawing/2014/main" id="{E6F0309A-741C-491F-A148-47873DABF67D}"/>
              </a:ext>
            </a:extLst>
          </p:cNvPr>
          <p:cNvSpPr txBox="1">
            <a:spLocks noChangeArrowheads="1"/>
          </p:cNvSpPr>
          <p:nvPr/>
        </p:nvSpPr>
        <p:spPr>
          <a:xfrm>
            <a:off x="914401" y="1447800"/>
            <a:ext cx="10361084" cy="4646615"/>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40000"/>
              </a:spcAft>
              <a:buSzPct val="150000"/>
              <a:buFont typeface="Arial" panose="020B0604020202020204" pitchFamily="34" charset="0"/>
              <a:buChar char="•"/>
              <a:defRPr/>
            </a:pPr>
            <a:r>
              <a:rPr lang="en-US" altLang="en-US" sz="2000" kern="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kern="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kern="0"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kern="0"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kern="0"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kern="0" dirty="0">
                <a:solidFill>
                  <a:schemeClr val="tx1"/>
                </a:solidFill>
                <a:latin typeface="Calibri" panose="020F0502020204030204" pitchFamily="34" charset="0"/>
                <a:cs typeface="Calibri" panose="020F0502020204030204" pitchFamily="34" charset="0"/>
              </a:rPr>
              <a:t>---------------------------------------------------------------   </a:t>
            </a:r>
            <a:endParaRPr lang="en-US" altLang="en-US" sz="1400" kern="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kern="0" dirty="0">
                <a:solidFill>
                  <a:schemeClr val="tx1"/>
                </a:solidFill>
                <a:latin typeface="Calibri" panose="020F0502020204030204" pitchFamily="34" charset="0"/>
                <a:cs typeface="Calibri" panose="020F0502020204030204" pitchFamily="34" charset="0"/>
              </a:rPr>
              <a:t>For more details, see </a:t>
            </a:r>
            <a:r>
              <a:rPr lang="en-US" altLang="en-US" sz="1400" i="1" kern="0"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a:solidFill>
                  <a:schemeClr val="tx1"/>
                </a:solidFill>
                <a:latin typeface="Calibri" panose="020F0502020204030204" pitchFamily="34" charset="0"/>
                <a:cs typeface="Calibri" panose="020F0502020204030204" pitchFamily="34" charset="0"/>
              </a:rPr>
              <a:t>, clause 5.3.10 and </a:t>
            </a:r>
            <a:br>
              <a:rPr lang="en-US" altLang="en-US" sz="1400" kern="0" dirty="0">
                <a:solidFill>
                  <a:schemeClr val="tx1"/>
                </a:solidFill>
                <a:latin typeface="Calibri" panose="020F0502020204030204" pitchFamily="34" charset="0"/>
                <a:cs typeface="Calibri" panose="020F0502020204030204" pitchFamily="34" charset="0"/>
              </a:rPr>
            </a:br>
            <a:r>
              <a:rPr lang="en-US" altLang="en-US" sz="1400" i="1" kern="0"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kern="0" dirty="0">
                <a:solidFill>
                  <a:schemeClr val="tx1"/>
                </a:solidFill>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September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September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September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www.w3.org/XML/1998/namespac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38395</TotalTime>
  <Words>3114</Words>
  <Application>Microsoft Office PowerPoint</Application>
  <PresentationFormat>Widescreen</PresentationFormat>
  <Paragraphs>391</Paragraphs>
  <Slides>30</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8" baseType="lpstr">
      <vt:lpstr>Arial</vt:lpstr>
      <vt:lpstr>Calibri</vt:lpstr>
      <vt:lpstr>Monotype Sorts</vt:lpstr>
      <vt:lpstr>Symbol</vt:lpstr>
      <vt:lpstr>Times New Roman</vt:lpstr>
      <vt:lpstr>Verdana</vt:lpstr>
      <vt:lpstr>Office Theme</vt:lpstr>
      <vt:lpstr>Document</vt:lpstr>
      <vt:lpstr>AANI SC Agenda September 2021 Interim</vt:lpstr>
      <vt:lpstr>Abstract</vt:lpstr>
      <vt:lpstr>Registration for the September 802.11 electronic interim session</vt:lpstr>
      <vt:lpstr>Reminders and Rules</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Way Forward the Technical report (11-20/0013r15):</vt:lpstr>
      <vt:lpstr>Straw Poll from 10 Aug:  Target Audience for 11-20/0013</vt:lpstr>
      <vt:lpstr>Straw Poll</vt:lpstr>
      <vt:lpstr>Technical Report Discussion/Contributions</vt:lpstr>
      <vt:lpstr>Straw Polls</vt:lpstr>
      <vt:lpstr>Motion</vt:lpstr>
      <vt:lpstr>Motion</vt:lpstr>
      <vt:lpstr>Way Forward – To Complete the WBA reply LS</vt:lpstr>
      <vt:lpstr>Agenda</vt:lpstr>
      <vt:lpstr>AANI SC Status/Activity</vt:lpstr>
      <vt:lpstr>Straw Poll</vt:lpstr>
      <vt:lpstr>AANI SC Status/Activity</vt:lpstr>
      <vt:lpstr>Reply LS to WBA Discussion</vt:lpstr>
      <vt:lpstr>Agenda</vt:lpstr>
      <vt:lpstr>802.11 reply LS to WBA Discussion/Contributions</vt:lpstr>
      <vt:lpstr>Motion</vt:lpstr>
      <vt:lpstr>Motion</vt:lpstr>
      <vt:lpstr>Future Sessions Planning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22</cp:revision>
  <dcterms:created xsi:type="dcterms:W3CDTF">2021-01-13T08:32:13Z</dcterms:created>
  <dcterms:modified xsi:type="dcterms:W3CDTF">2021-09-17T14:12:39Z</dcterms:modified>
</cp:coreProperties>
</file>