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omments/comment1.xml" ContentType="application/vnd.openxmlformats-officedocument.presentationml.comment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69" r:id="rId2"/>
    <p:sldId id="813" r:id="rId3"/>
    <p:sldId id="424" r:id="rId4"/>
    <p:sldId id="423" r:id="rId5"/>
    <p:sldId id="835" r:id="rId6"/>
    <p:sldId id="757" r:id="rId7"/>
    <p:sldId id="754" r:id="rId8"/>
    <p:sldId id="755" r:id="rId9"/>
    <p:sldId id="458" r:id="rId10"/>
    <p:sldId id="489" r:id="rId11"/>
    <p:sldId id="814" r:id="rId12"/>
    <p:sldId id="815" r:id="rId13"/>
    <p:sldId id="749" r:id="rId14"/>
    <p:sldId id="767" r:id="rId15"/>
    <p:sldId id="768" r:id="rId16"/>
    <p:sldId id="746" r:id="rId17"/>
    <p:sldId id="821" r:id="rId18"/>
    <p:sldId id="827" r:id="rId19"/>
    <p:sldId id="822" r:id="rId20"/>
    <p:sldId id="823" r:id="rId21"/>
    <p:sldId id="824" r:id="rId22"/>
    <p:sldId id="828" r:id="rId23"/>
    <p:sldId id="836" r:id="rId24"/>
    <p:sldId id="837" r:id="rId25"/>
    <p:sldId id="843" r:id="rId26"/>
    <p:sldId id="829" r:id="rId27"/>
    <p:sldId id="839" r:id="rId28"/>
    <p:sldId id="840" r:id="rId29"/>
    <p:sldId id="844" r:id="rId30"/>
    <p:sldId id="845" r:id="rId31"/>
    <p:sldId id="846" r:id="rId32"/>
    <p:sldId id="842" r:id="rId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94075" autoAdjust="0"/>
  </p:normalViewPr>
  <p:slideViewPr>
    <p:cSldViewPr>
      <p:cViewPr varScale="1">
        <p:scale>
          <a:sx n="93" d="100"/>
          <a:sy n="93" d="100"/>
        </p:scale>
        <p:origin x="705" y="6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9-08T09:26:13.855" idx="2">
    <p:pos x="3627" y="2178"/>
    <p:text>Confirm the version</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3638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5578820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68825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85533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32049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1315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479849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41893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811232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972420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852216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6947558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19537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18314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802.11-21/1304r4</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1/11-21-1314-04-00bf-ieee-802-11bf-teleconference-minutes-july-september-2021.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September Interim </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2021-08-09</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10</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13</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14</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15</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16</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17</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September 14</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chemeClr val="tx2"/>
                </a:solidFill>
              </a:rPr>
              <a:t>Approve </a:t>
            </a:r>
            <a:r>
              <a:rPr lang="en-US" altLang="zh-CN" sz="1400" dirty="0" err="1">
                <a:solidFill>
                  <a:schemeClr val="tx2"/>
                </a:solidFill>
              </a:rPr>
              <a:t>TGbf</a:t>
            </a:r>
            <a:r>
              <a:rPr lang="en-US" altLang="en-US" sz="1400" dirty="0">
                <a:solidFill>
                  <a:schemeClr val="tx2"/>
                </a:solidFill>
              </a:rPr>
              <a:t> meeting minutes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868321190"/>
              </p:ext>
            </p:extLst>
          </p:nvPr>
        </p:nvGraphicFramePr>
        <p:xfrm>
          <a:off x="762000" y="3253812"/>
          <a:ext cx="8229601" cy="224782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21/1409</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Yi </a:t>
                      </a:r>
                      <a:r>
                        <a:rPr lang="en-US" altLang="zh-CN" sz="1100" dirty="0" err="1" smtClean="0">
                          <a:solidFill>
                            <a:schemeClr val="tx1"/>
                          </a:solidFill>
                        </a:rPr>
                        <a:t>Lv</a:t>
                      </a:r>
                      <a:r>
                        <a:rPr lang="en-US" altLang="zh-CN" sz="1100" dirty="0" smtClean="0">
                          <a:solidFill>
                            <a:schemeClr val="tx1"/>
                          </a:solidFill>
                        </a:rPr>
                        <a:t>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Q&amp;A: Channel Models for WLAN Sensing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0000"/>
                          </a:solidFill>
                        </a:rPr>
                        <a:t>21/1331</a:t>
                      </a:r>
                      <a:endParaRPr lang="zh-CN" altLang="en-US" sz="1100" dirty="0" smtClean="0">
                        <a:solidFill>
                          <a:srgbClr val="FF0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rgbClr val="FF0000"/>
                          </a:solidFill>
                        </a:rPr>
                        <a:t>Yuqiang</a:t>
                      </a:r>
                      <a:r>
                        <a:rPr lang="en-US" altLang="zh-CN" sz="1100" dirty="0" smtClean="0">
                          <a:solidFill>
                            <a:srgbClr val="FF0000"/>
                          </a:solidFill>
                        </a:rPr>
                        <a:t> Zhang(XGIMI Technology </a:t>
                      </a:r>
                      <a:r>
                        <a:rPr lang="en-US" altLang="zh-CN" sz="1100" dirty="0" err="1" smtClean="0">
                          <a:solidFill>
                            <a:srgbClr val="FF0000"/>
                          </a:solidFill>
                        </a:rPr>
                        <a:t>Co.Ltd</a:t>
                      </a:r>
                      <a:r>
                        <a:rPr lang="en-US" altLang="zh-CN" sz="1100" dirty="0" smtClean="0">
                          <a:solidFill>
                            <a:srgbClr val="FF0000"/>
                          </a:solidFill>
                        </a:rPr>
                        <a:t>)</a:t>
                      </a:r>
                      <a:endParaRPr lang="zh-CN" altLang="en-US" sz="1100" dirty="0" smtClean="0">
                        <a:solidFill>
                          <a:srgbClr val="FF0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0000"/>
                          </a:solidFill>
                        </a:rPr>
                        <a:t>Q&amp;A: Further consideration on sensing measurement flow for non-AP</a:t>
                      </a:r>
                      <a:endParaRPr lang="zh-CN" altLang="en-US" sz="1100" dirty="0" smtClean="0">
                        <a:solidFill>
                          <a:srgbClr val="FF0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0000"/>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21/1431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Assaf Kasher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DMG-</a:t>
                      </a:r>
                      <a:r>
                        <a:rPr lang="en-US" altLang="zh-CN" sz="1100" dirty="0" err="1" smtClean="0">
                          <a:solidFill>
                            <a:schemeClr val="tx1"/>
                          </a:solidFill>
                        </a:rPr>
                        <a:t>bistatic</a:t>
                      </a:r>
                      <a:r>
                        <a:rPr lang="en-US" altLang="zh-CN" sz="1100" dirty="0" smtClean="0">
                          <a:solidFill>
                            <a:schemeClr val="tx1"/>
                          </a:solidFill>
                        </a:rPr>
                        <a:t>-radar-PHY-and-Low-MAC</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21/1438</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reporting procedure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21/1445</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chemeClr val="tx1"/>
                          </a:solidFill>
                        </a:rPr>
                        <a:t>Dong Wei (NXP)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Requirements for Sensing Transmitters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597819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18</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a:solidFill>
                  <a:srgbClr val="0000FF"/>
                </a:solidFill>
              </a:rPr>
              <a:t>July</a:t>
            </a:r>
            <a:r>
              <a:rPr lang="en-US" altLang="zh-CN" sz="2000" dirty="0"/>
              <a:t> 2021 meeting to today</a:t>
            </a:r>
            <a:r>
              <a:rPr lang="en-US" altLang="zh-CN" sz="2000" dirty="0" smtClean="0"/>
              <a:t>:</a:t>
            </a:r>
          </a:p>
          <a:p>
            <a:pPr algn="just"/>
            <a:endParaRPr lang="en-US" altLang="zh-CN" sz="2000" dirty="0"/>
          </a:p>
          <a:p>
            <a:pPr lvl="1" algn="just">
              <a:buFont typeface="Arial" panose="020B0604020202020204" pitchFamily="34" charset="0"/>
              <a:buChar char="•"/>
            </a:pPr>
            <a:r>
              <a:rPr lang="en-US" altLang="zh-CN" sz="1600" dirty="0" smtClean="0"/>
              <a:t>July Plenary: </a:t>
            </a:r>
            <a:r>
              <a:rPr lang="en-US" altLang="zh-CN" sz="1600" dirty="0">
                <a:hlinkClick r:id="rId3"/>
              </a:rPr>
              <a:t>https://</a:t>
            </a:r>
            <a:r>
              <a:rPr lang="en-US" altLang="zh-CN" sz="1600" dirty="0" smtClean="0">
                <a:hlinkClick r:id="rId3"/>
              </a:rPr>
              <a:t>mentor.ieee.org/802.11/dcn/21/11-21-1306-00-00bf-ieee-802-11bf-july-2021-plenary-meeting-minutes.docx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smtClean="0"/>
              <a:t>Teleconferences July - September: </a:t>
            </a:r>
          </a:p>
          <a:p>
            <a:pPr marL="714375" lvl="1" indent="0" algn="just">
              <a:buNone/>
            </a:pPr>
            <a:r>
              <a:rPr lang="en-US" altLang="zh-CN" sz="1600" dirty="0">
                <a:hlinkClick r:id="rId4"/>
              </a:rPr>
              <a:t>https://</a:t>
            </a:r>
            <a:r>
              <a:rPr lang="en-US" altLang="zh-CN" sz="1600" dirty="0" smtClean="0">
                <a:hlinkClick r:id="rId4"/>
              </a:rPr>
              <a:t>mentor.ieee.org/802.11/dcn/21/11-21-1314-04-00bf-ieee-802-11bf-teleconference-minutes-july-september-2021.docx</a:t>
            </a:r>
            <a:endParaRPr lang="en-US" altLang="zh-CN" sz="1600" dirty="0" smtClean="0"/>
          </a:p>
          <a:p>
            <a:pPr marL="714375" lvl="1" indent="0" algn="just">
              <a:buNone/>
            </a:pPr>
            <a:endParaRPr lang="en-US" altLang="zh-CN" sz="1600" dirty="0"/>
          </a:p>
          <a:p>
            <a:pPr marL="714375" lvl="1" indent="0" algn="just">
              <a:buNone/>
            </a:pPr>
            <a:endParaRPr lang="en-US" altLang="zh-CN" sz="1600" dirty="0" smtClean="0"/>
          </a:p>
          <a:p>
            <a:pPr algn="just"/>
            <a:r>
              <a:rPr lang="en-US" altLang="zh-CN" sz="2000" dirty="0" smtClean="0"/>
              <a:t>Move</a:t>
            </a:r>
            <a:r>
              <a:rPr lang="en-US" altLang="zh-CN" sz="2000" dirty="0"/>
              <a:t>: Leif Wilhelmsson 	</a:t>
            </a:r>
            <a:r>
              <a:rPr lang="en-US" altLang="zh-CN" sz="2000" dirty="0" smtClean="0"/>
              <a:t>Second</a:t>
            </a:r>
            <a:r>
              <a:rPr lang="en-US" altLang="zh-CN" sz="2000" dirty="0"/>
              <a:t>: </a:t>
            </a:r>
            <a:r>
              <a:rPr lang="en-US" altLang="zh-CN" sz="2000" dirty="0" err="1" smtClean="0"/>
              <a:t>Rojan</a:t>
            </a:r>
            <a:r>
              <a:rPr lang="en-US" altLang="zh-CN" sz="2000" dirty="0" smtClean="0"/>
              <a:t> </a:t>
            </a:r>
            <a:r>
              <a:rPr lang="en-US" altLang="zh-CN" sz="2000" dirty="0" err="1"/>
              <a:t>Chitrakar</a:t>
            </a:r>
            <a:r>
              <a:rPr lang="en-US" altLang="zh-CN" sz="2000" dirty="0" smtClean="0"/>
              <a:t>	</a:t>
            </a:r>
            <a:endParaRPr lang="en-US" altLang="zh-CN" sz="2000" dirty="0"/>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smtClean="0"/>
          </a:p>
          <a:p>
            <a:pPr algn="just"/>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4698726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19</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5940712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a:t>September </a:t>
            </a:r>
            <a:r>
              <a:rPr lang="en-US" altLang="zh-CN" dirty="0" smtClean="0"/>
              <a:t>14, 17, 20</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smtClean="0">
                <a:cs typeface="Times New Roman" panose="02020603050405020304" pitchFamily="18" charset="0"/>
              </a:rPr>
              <a:t>(</a:t>
            </a:r>
            <a:r>
              <a:rPr lang="en-US" altLang="zh-CN" sz="2000" dirty="0" smtClean="0">
                <a:cs typeface="Times New Roman" panose="02020603050405020304" pitchFamily="18" charset="0"/>
              </a:rPr>
              <a:t>Facebook</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20</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751974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21</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4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B050"/>
                </a:solidFill>
                <a:cs typeface="Times New Roman" panose="02020603050405020304" pitchFamily="18" charset="0"/>
              </a:rPr>
              <a:t>September 14 (Tuesday),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B050"/>
                </a:solidFill>
                <a:cs typeface="Times New Roman" panose="02020603050405020304" pitchFamily="18" charset="0"/>
              </a:rPr>
              <a:t>September 17 (Friday),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B050"/>
                </a:solidFill>
                <a:cs typeface="Times New Roman" panose="02020603050405020304" pitchFamily="18" charset="0"/>
              </a:rPr>
              <a:t>September 20 (Monday),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September 28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October </a:t>
            </a:r>
            <a:r>
              <a:rPr lang="en-US" altLang="zh-CN" sz="1800" b="1" dirty="0">
                <a:cs typeface="Times New Roman" panose="02020603050405020304" pitchFamily="18" charset="0"/>
              </a:rPr>
              <a:t>12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October 19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October 26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November </a:t>
            </a:r>
            <a:r>
              <a:rPr lang="en-US" altLang="zh-CN" sz="1800" b="1" dirty="0">
                <a:cs typeface="Times New Roman" panose="02020603050405020304" pitchFamily="18" charset="0"/>
              </a:rPr>
              <a:t>2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70C0"/>
                </a:solidFill>
                <a:cs typeface="Times New Roman" panose="02020603050405020304" pitchFamily="18" charset="0"/>
              </a:rPr>
              <a:t>November 9  (Tuesday), </a:t>
            </a:r>
            <a:r>
              <a:rPr lang="en-US" altLang="zh-CN" sz="1800" b="1" i="1" dirty="0">
                <a:solidFill>
                  <a:srgbClr val="0070C0"/>
                </a:solidFill>
                <a:cs typeface="Times New Roman" panose="02020603050405020304" pitchFamily="18" charset="0"/>
              </a:rPr>
              <a:t>9am - 11:00pm </a:t>
            </a:r>
            <a:r>
              <a:rPr lang="en-US" altLang="zh-CN" sz="1800" b="1" dirty="0">
                <a:solidFill>
                  <a:srgbClr val="0070C0"/>
                </a:solidFill>
                <a:cs typeface="Times New Roman" panose="02020603050405020304" pitchFamily="18" charset="0"/>
              </a:rPr>
              <a:t>ET ------  (After Daylight Saving Time Ends)</a:t>
            </a:r>
          </a:p>
        </p:txBody>
      </p:sp>
    </p:spTree>
    <p:extLst>
      <p:ext uri="{BB962C8B-B14F-4D97-AF65-F5344CB8AC3E}">
        <p14:creationId xmlns:p14="http://schemas.microsoft.com/office/powerpoint/2010/main" val="14504097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22</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September </a:t>
            </a:r>
            <a:r>
              <a:rPr lang="en-US" altLang="en-US" sz="3000" dirty="0">
                <a:solidFill>
                  <a:srgbClr val="0000FF"/>
                </a:solidFill>
                <a:cs typeface="Times New Roman" panose="02020603050405020304" pitchFamily="18" charset="0"/>
              </a:rPr>
              <a:t>17 </a:t>
            </a: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37544041"/>
              </p:ext>
            </p:extLst>
          </p:nvPr>
        </p:nvGraphicFramePr>
        <p:xfrm>
          <a:off x="762000" y="2971800"/>
          <a:ext cx="8229601" cy="224782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21/1445</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rgbClr val="00B050"/>
                          </a:solidFill>
                        </a:rPr>
                        <a:t>Dong Wei (NXP)</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Requirements for Sensing Transmitters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21/1035</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Satyanarayana</a:t>
                      </a:r>
                      <a:r>
                        <a:rPr lang="en-US" altLang="zh-CN" sz="1100" kern="1200" dirty="0" smtClean="0">
                          <a:solidFill>
                            <a:srgbClr val="00B050"/>
                          </a:solidFill>
                          <a:latin typeface="+mn-lt"/>
                          <a:ea typeface="+mn-ea"/>
                          <a:cs typeface="+mn-cs"/>
                        </a:rPr>
                        <a:t> </a:t>
                      </a:r>
                      <a:r>
                        <a:rPr lang="en-US" altLang="zh-CN" sz="1100" kern="1200" dirty="0" err="1" smtClean="0">
                          <a:solidFill>
                            <a:srgbClr val="00B050"/>
                          </a:solidFill>
                          <a:latin typeface="+mn-lt"/>
                          <a:ea typeface="+mn-ea"/>
                          <a:cs typeface="+mn-cs"/>
                        </a:rPr>
                        <a:t>Katla</a:t>
                      </a:r>
                      <a:r>
                        <a:rPr lang="en-US" altLang="zh-CN" sz="1100" kern="1200" dirty="0" smtClean="0">
                          <a:solidFill>
                            <a:srgbClr val="00B050"/>
                          </a:solidFill>
                          <a:latin typeface="+mn-lt"/>
                          <a:ea typeface="+mn-ea"/>
                          <a:cs typeface="+mn-cs"/>
                        </a:rPr>
                        <a:t> (</a:t>
                      </a:r>
                      <a:r>
                        <a:rPr lang="en-US" altLang="zh-CN" sz="1100" kern="1200" dirty="0" err="1" smtClean="0">
                          <a:solidFill>
                            <a:srgbClr val="00B050"/>
                          </a:solidFill>
                          <a:latin typeface="+mn-lt"/>
                          <a:ea typeface="+mn-ea"/>
                          <a:cs typeface="+mn-cs"/>
                        </a:rPr>
                        <a:t>InterDigital</a:t>
                      </a:r>
                      <a:r>
                        <a:rPr lang="en-US" altLang="zh-CN" sz="1100" kern="1200" dirty="0" smtClean="0">
                          <a:solidFill>
                            <a:srgbClr val="00B050"/>
                          </a:solidFill>
                          <a:latin typeface="+mn-lt"/>
                          <a:ea typeface="+mn-ea"/>
                          <a:cs typeface="+mn-cs"/>
                        </a:rPr>
                        <a: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Sensing-specific feedback using NDPA and trigger frames.</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FFC000"/>
                          </a:solidFill>
                          <a:latin typeface="+mn-lt"/>
                          <a:ea typeface="+mn-ea"/>
                          <a:cs typeface="+mn-cs"/>
                        </a:rPr>
                        <a:t>21/1532</a:t>
                      </a:r>
                      <a:endParaRPr lang="zh-CN" altLang="en-US" sz="11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FFC000"/>
                          </a:solidFill>
                          <a:latin typeface="+mn-lt"/>
                          <a:ea typeface="+mn-ea"/>
                          <a:cs typeface="+mn-cs"/>
                        </a:rPr>
                        <a:t>Dong Wei (NXP)</a:t>
                      </a:r>
                      <a:endParaRPr lang="zh-CN" altLang="en-US" sz="11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FFC000"/>
                          </a:solidFill>
                          <a:latin typeface="+mn-lt"/>
                          <a:ea typeface="+mn-ea"/>
                          <a:cs typeface="+mn-cs"/>
                        </a:rPr>
                        <a:t>TWT for WLAN Sensing Measurement</a:t>
                      </a:r>
                      <a:endParaRPr lang="zh-CN" altLang="en-US" sz="11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191645">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dirty="0" smtClean="0"/>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5416881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23</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1460579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24</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9290441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25</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4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B050"/>
                </a:solidFill>
                <a:cs typeface="Times New Roman" panose="02020603050405020304" pitchFamily="18" charset="0"/>
              </a:rPr>
              <a:t>September 14 (Tuesday),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B050"/>
                </a:solidFill>
                <a:cs typeface="Times New Roman" panose="02020603050405020304" pitchFamily="18" charset="0"/>
              </a:rPr>
              <a:t>September 17 (Friday),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B050"/>
                </a:solidFill>
                <a:cs typeface="Times New Roman" panose="02020603050405020304" pitchFamily="18" charset="0"/>
              </a:rPr>
              <a:t>September 20 (Monday),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September 28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October </a:t>
            </a:r>
            <a:r>
              <a:rPr lang="en-US" altLang="zh-CN" sz="1800" b="1" dirty="0">
                <a:cs typeface="Times New Roman" panose="02020603050405020304" pitchFamily="18" charset="0"/>
              </a:rPr>
              <a:t>12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October 19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October 26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November </a:t>
            </a:r>
            <a:r>
              <a:rPr lang="en-US" altLang="zh-CN" sz="1800" b="1" dirty="0">
                <a:cs typeface="Times New Roman" panose="02020603050405020304" pitchFamily="18" charset="0"/>
              </a:rPr>
              <a:t>2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70C0"/>
                </a:solidFill>
                <a:cs typeface="Times New Roman" panose="02020603050405020304" pitchFamily="18" charset="0"/>
              </a:rPr>
              <a:t>November 9  (Tuesday), </a:t>
            </a:r>
            <a:r>
              <a:rPr lang="en-US" altLang="zh-CN" sz="1800" b="1" i="1" dirty="0">
                <a:solidFill>
                  <a:srgbClr val="0070C0"/>
                </a:solidFill>
                <a:cs typeface="Times New Roman" panose="02020603050405020304" pitchFamily="18" charset="0"/>
              </a:rPr>
              <a:t>9am - 11:00pm </a:t>
            </a:r>
            <a:r>
              <a:rPr lang="en-US" altLang="zh-CN" sz="1800" b="1" dirty="0">
                <a:solidFill>
                  <a:srgbClr val="0070C0"/>
                </a:solidFill>
                <a:cs typeface="Times New Roman" panose="02020603050405020304" pitchFamily="18" charset="0"/>
              </a:rPr>
              <a:t>ET ------  (After Daylight Saving Time Ends)</a:t>
            </a:r>
          </a:p>
        </p:txBody>
      </p:sp>
    </p:spTree>
    <p:extLst>
      <p:ext uri="{BB962C8B-B14F-4D97-AF65-F5344CB8AC3E}">
        <p14:creationId xmlns:p14="http://schemas.microsoft.com/office/powerpoint/2010/main" val="35265271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September </a:t>
            </a:r>
            <a:r>
              <a:rPr lang="en-US" altLang="en-US" sz="3000" dirty="0">
                <a:solidFill>
                  <a:srgbClr val="0000FF"/>
                </a:solidFill>
                <a:cs typeface="Times New Roman" panose="02020603050405020304" pitchFamily="18" charset="0"/>
              </a:rPr>
              <a:t>20 </a:t>
            </a: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zh-CN" sz="1400" dirty="0" smtClean="0"/>
              <a:t>Motion (</a:t>
            </a:r>
            <a:r>
              <a:rPr lang="en-US" altLang="zh-CN" sz="1400" dirty="0" smtClean="0">
                <a:solidFill>
                  <a:srgbClr val="0000FF"/>
                </a:solidFill>
              </a:rPr>
              <a:t>28-29</a:t>
            </a:r>
            <a:r>
              <a:rPr lang="en-US" altLang="zh-CN" sz="1400" dirty="0" smtClean="0"/>
              <a:t>)</a:t>
            </a:r>
            <a:endParaRPr lang="en-US" altLang="en-US" sz="1400" dirty="0" smtClean="0"/>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002748740"/>
              </p:ext>
            </p:extLst>
          </p:nvPr>
        </p:nvGraphicFramePr>
        <p:xfrm>
          <a:off x="762000" y="3253812"/>
          <a:ext cx="8229601" cy="2107524"/>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2307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21/1532</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 Wei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Q&amp;A:</a:t>
                      </a:r>
                      <a:r>
                        <a:rPr lang="en-US" altLang="zh-CN" sz="1100" kern="1200" baseline="0" dirty="0" smtClean="0">
                          <a:solidFill>
                            <a:schemeClr val="tx1"/>
                          </a:solidFill>
                          <a:latin typeface="+mn-lt"/>
                          <a:ea typeface="+mn-ea"/>
                          <a:cs typeface="+mn-cs"/>
                        </a:rPr>
                        <a:t> </a:t>
                      </a:r>
                      <a:r>
                        <a:rPr lang="en-US" altLang="zh-CN" sz="1100" kern="1200" dirty="0" smtClean="0">
                          <a:solidFill>
                            <a:schemeClr val="tx1"/>
                          </a:solidFill>
                          <a:latin typeface="+mn-lt"/>
                          <a:ea typeface="+mn-ea"/>
                          <a:cs typeface="+mn-cs"/>
                        </a:rPr>
                        <a:t>TWT for WLAN Sensing Measurement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21/1543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Solomon Trainin(Qualcomm)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WLAN-sensing-procedure-</a:t>
                      </a:r>
                      <a:r>
                        <a:rPr lang="en-US" altLang="en-US" sz="1100" kern="1200" dirty="0" err="1" smtClean="0">
                          <a:solidFill>
                            <a:schemeClr val="tx1"/>
                          </a:solidFill>
                          <a:latin typeface="+mn-lt"/>
                          <a:ea typeface="+mn-ea"/>
                          <a:cs typeface="+mn-cs"/>
                        </a:rPr>
                        <a:t>convergency</a:t>
                      </a: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21/0876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Du(Huawei)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11bf Evaluation Methodology and Simulation Scenarios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27</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9923829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28</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41532468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29</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4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B050"/>
                </a:solidFill>
                <a:cs typeface="Times New Roman" panose="02020603050405020304" pitchFamily="18" charset="0"/>
              </a:rPr>
              <a:t>September 14 (Tuesday),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B050"/>
                </a:solidFill>
                <a:cs typeface="Times New Roman" panose="02020603050405020304" pitchFamily="18" charset="0"/>
              </a:rPr>
              <a:t>September 17 (Friday),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B050"/>
                </a:solidFill>
                <a:cs typeface="Times New Roman" panose="02020603050405020304" pitchFamily="18" charset="0"/>
              </a:rPr>
              <a:t>September 20 (Monday),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September 28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October </a:t>
            </a:r>
            <a:r>
              <a:rPr lang="en-US" altLang="zh-CN" sz="1800" b="1" dirty="0">
                <a:cs typeface="Times New Roman" panose="02020603050405020304" pitchFamily="18" charset="0"/>
              </a:rPr>
              <a:t>12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October 19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October 26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November </a:t>
            </a:r>
            <a:r>
              <a:rPr lang="en-US" altLang="zh-CN" sz="1800" b="1" dirty="0">
                <a:cs typeface="Times New Roman" panose="02020603050405020304" pitchFamily="18" charset="0"/>
              </a:rPr>
              <a:t>2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70C0"/>
                </a:solidFill>
                <a:cs typeface="Times New Roman" panose="02020603050405020304" pitchFamily="18" charset="0"/>
              </a:rPr>
              <a:t>November 9  (Tuesday), </a:t>
            </a:r>
            <a:r>
              <a:rPr lang="en-US" altLang="zh-CN" sz="1800" b="1" i="1" dirty="0">
                <a:solidFill>
                  <a:srgbClr val="0070C0"/>
                </a:solidFill>
                <a:cs typeface="Times New Roman" panose="02020603050405020304" pitchFamily="18" charset="0"/>
              </a:rPr>
              <a:t>9am - 11:00pm </a:t>
            </a:r>
            <a:r>
              <a:rPr lang="en-US" altLang="zh-CN" sz="1800" b="1" dirty="0">
                <a:solidFill>
                  <a:srgbClr val="0070C0"/>
                </a:solidFill>
                <a:cs typeface="Times New Roman" panose="02020603050405020304" pitchFamily="18" charset="0"/>
              </a:rPr>
              <a:t>ET ------  (After Daylight Saving Time Ends)</a:t>
            </a:r>
          </a:p>
        </p:txBody>
      </p:sp>
    </p:spTree>
    <p:extLst>
      <p:ext uri="{BB962C8B-B14F-4D97-AF65-F5344CB8AC3E}">
        <p14:creationId xmlns:p14="http://schemas.microsoft.com/office/powerpoint/2010/main" val="4649820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September 14, 17, </a:t>
            </a:r>
            <a:r>
              <a:rPr lang="en-US" altLang="en-US" dirty="0" smtClean="0">
                <a:solidFill>
                  <a:srgbClr val="0000FF"/>
                </a:solidFill>
              </a:rPr>
              <a:t>20</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28</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smtClean="0"/>
              <a:t>Move </a:t>
            </a:r>
            <a:r>
              <a:rPr lang="en-US" altLang="zh-CN" sz="1800" kern="0" dirty="0"/>
              <a:t>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Yi </a:t>
            </a:r>
            <a:r>
              <a:rPr lang="en-US" altLang="zh-CN" sz="1800" b="1" kern="0" dirty="0" err="1" smtClean="0"/>
              <a:t>Lv</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a:t>
            </a:r>
            <a:r>
              <a:rPr lang="en-US" altLang="zh-CN" sz="1800" b="1" kern="0" dirty="0" smtClean="0"/>
              <a:t> </a:t>
            </a:r>
            <a:r>
              <a:rPr lang="en-US" altLang="zh-CN" sz="1800" b="1" kern="0" dirty="0"/>
              <a:t>( </a:t>
            </a:r>
            <a:r>
              <a:rPr lang="en-US" altLang="zh-CN" sz="1800" b="1" kern="0" dirty="0" smtClean="0"/>
              <a:t>Y/ N/ A)</a:t>
            </a:r>
          </a:p>
          <a:p>
            <a:pPr marL="342900" lvl="1" indent="-342900" algn="just">
              <a:buFont typeface="Arial" panose="020B0604020202020204" pitchFamily="34" charset="0"/>
              <a:buChar char="•"/>
              <a:defRPr/>
            </a:pPr>
            <a:r>
              <a:rPr lang="en-US" altLang="zh-CN" sz="1800" b="1" kern="0" dirty="0" smtClean="0"/>
              <a:t>Result*:</a:t>
            </a: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21/1409r1</a:t>
            </a:r>
          </a:p>
          <a:p>
            <a:pPr marL="628650" lvl="2">
              <a:buFont typeface="微软雅黑" panose="020B0503020204020204" pitchFamily="34" charset="-122"/>
              <a:buChar char="–"/>
              <a:defRPr/>
            </a:pPr>
            <a:r>
              <a:rPr lang="en-US" altLang="zh-CN" sz="1050" kern="0" dirty="0"/>
              <a:t>SP Result: </a:t>
            </a:r>
            <a:r>
              <a:rPr lang="en-US" altLang="zh-CN" sz="1050" kern="0" dirty="0" smtClean="0"/>
              <a:t>22Y/2N/24A</a:t>
            </a:r>
            <a:endParaRPr lang="en-US" altLang="zh-CN" sz="1050" b="1" kern="0" dirty="0"/>
          </a:p>
        </p:txBody>
      </p:sp>
    </p:spTree>
    <p:extLst>
      <p:ext uri="{BB962C8B-B14F-4D97-AF65-F5344CB8AC3E}">
        <p14:creationId xmlns:p14="http://schemas.microsoft.com/office/powerpoint/2010/main" val="124855583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29</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a:t>
            </a:r>
            <a:r>
              <a:rPr lang="en-US" altLang="zh-CN" sz="1800" b="1" kern="0" dirty="0" smtClean="0"/>
              <a:t>Trainin	</a:t>
            </a:r>
            <a:r>
              <a:rPr lang="en-US" altLang="zh-CN" sz="1800" b="1" dirty="0" smtClean="0"/>
              <a:t>	</a:t>
            </a:r>
            <a:r>
              <a:rPr lang="en-US" altLang="zh-CN" sz="1800" b="1" kern="0" dirty="0" smtClean="0"/>
              <a:t>Second</a:t>
            </a:r>
            <a:r>
              <a:rPr lang="en-US" altLang="zh-CN" sz="1800" b="1" kern="0" dirty="0"/>
              <a:t>: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a:t>
            </a:r>
            <a:r>
              <a:rPr lang="en-US" altLang="zh-CN" sz="1800" b="1" kern="0" dirty="0" smtClean="0"/>
              <a:t> </a:t>
            </a:r>
            <a:r>
              <a:rPr lang="en-US" altLang="zh-CN" sz="1800" b="1" kern="0" dirty="0"/>
              <a:t>( </a:t>
            </a:r>
            <a:r>
              <a:rPr lang="en-US" altLang="zh-CN" sz="1800" b="1" kern="0" dirty="0" smtClean="0"/>
              <a:t>Y/ N/ A)</a:t>
            </a:r>
          </a:p>
          <a:p>
            <a:pPr marL="342900" lvl="1" indent="-342900" algn="just">
              <a:buFont typeface="Arial" panose="020B0604020202020204" pitchFamily="34" charset="0"/>
              <a:buChar char="•"/>
              <a:defRPr/>
            </a:pPr>
            <a:r>
              <a:rPr lang="en-US" altLang="zh-CN" sz="1800" b="1" kern="0" dirty="0" smtClean="0"/>
              <a:t>Result*:</a:t>
            </a: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21/1543r1</a:t>
            </a:r>
            <a:endParaRPr lang="en-US" altLang="zh-CN" kern="0" dirty="0" smtClean="0"/>
          </a:p>
          <a:p>
            <a:pPr marL="628650" lvl="2">
              <a:buFont typeface="微软雅黑" panose="020B0503020204020204" pitchFamily="34" charset="-122"/>
              <a:buChar char="–"/>
              <a:defRPr/>
            </a:pPr>
            <a:r>
              <a:rPr lang="en-US" altLang="zh-CN" sz="1050" kern="0" dirty="0"/>
              <a:t>SP Result: </a:t>
            </a:r>
            <a:r>
              <a:rPr lang="en-US" altLang="zh-CN" sz="1050" kern="0" dirty="0" smtClean="0"/>
              <a:t>Y/N/A</a:t>
            </a:r>
            <a:endParaRPr lang="en-US" altLang="zh-CN" sz="1050" b="1" kern="0" dirty="0"/>
          </a:p>
        </p:txBody>
      </p:sp>
    </p:spTree>
    <p:extLst>
      <p:ext uri="{BB962C8B-B14F-4D97-AF65-F5344CB8AC3E}">
        <p14:creationId xmlns:p14="http://schemas.microsoft.com/office/powerpoint/2010/main" val="351727951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32</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Backup</a:t>
            </a:r>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September 802 electronic </a:t>
            </a:r>
            <a:r>
              <a:rPr lang="en-US" dirty="0" smtClean="0"/>
              <a:t>Interim session</a:t>
            </a:r>
            <a:endParaRPr lang="en-US" dirty="0"/>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sz="2000" dirty="0"/>
              <a:t>This meeting is part of the </a:t>
            </a:r>
            <a:r>
              <a:rPr lang="en-US" sz="2000" dirty="0" smtClean="0"/>
              <a:t>September 802 </a:t>
            </a:r>
            <a:r>
              <a:rPr lang="en-US" sz="2000" dirty="0"/>
              <a:t>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a:t>
            </a:r>
            <a:r>
              <a:rPr lang="en-US" sz="2000" dirty="0">
                <a:hlinkClick r:id="rId3"/>
              </a:rPr>
              <a:t>https://www.ieee802.org/11/Meetings/Meeting_Plan.html</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Tree>
    <p:extLst>
      <p:ext uri="{BB962C8B-B14F-4D97-AF65-F5344CB8AC3E}">
        <p14:creationId xmlns:p14="http://schemas.microsoft.com/office/powerpoint/2010/main" val="28054906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6</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7</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8</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9</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107603</TotalTime>
  <Words>2601</Words>
  <Application>Microsoft Office PowerPoint</Application>
  <PresentationFormat>全屏显示(4:3)</PresentationFormat>
  <Paragraphs>491</Paragraphs>
  <Slides>32</Slides>
  <Notes>31</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32</vt:i4>
      </vt:variant>
    </vt:vector>
  </HeadingPairs>
  <TitlesOfParts>
    <vt:vector size="41" baseType="lpstr">
      <vt:lpstr>Monotype Sorts</vt:lpstr>
      <vt:lpstr>MS Gothic</vt:lpstr>
      <vt:lpstr>MS PGothic</vt:lpstr>
      <vt:lpstr>微软雅黑</vt:lpstr>
      <vt:lpstr>Arial</vt:lpstr>
      <vt:lpstr>Calibri</vt:lpstr>
      <vt:lpstr>Helvetica</vt:lpstr>
      <vt:lpstr>Times New Roman</vt:lpstr>
      <vt:lpstr>802-11-Submission</vt:lpstr>
      <vt:lpstr>Task Group bf Meeting agenda, September Interim 2021</vt:lpstr>
      <vt:lpstr>IEEE 802.11 Task Group bf WLAN Sensing </vt:lpstr>
      <vt:lpstr>PowerPoint 演示文稿</vt:lpstr>
      <vt:lpstr>PowerPoint 演示文稿</vt:lpstr>
      <vt:lpstr>Registration for the September 802 electronic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4684</cp:revision>
  <cp:lastPrinted>2014-11-04T15:04:57Z</cp:lastPrinted>
  <dcterms:created xsi:type="dcterms:W3CDTF">2007-04-17T18:10:23Z</dcterms:created>
  <dcterms:modified xsi:type="dcterms:W3CDTF">2021-09-19T09:03:38Z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(3)CO5Y0YHxuSR/BC+Z6a5qxVqrHXNgEpWm4LSXTT6zVSTEd9fHNuStXvFyX5R3fR+mpOSfnWxq
sxqKrQhYoeiPgGxvRPCtdMUytKGmYeQPsLHAl/CUfAi8xyOaI95u2XxStUSgoQ84XhUTwpld
cPmAlpKLIki4tajpAQolbql2vngJ4P+kIOiE+VePyoxexZ33A1DjoctquqFeRr/6hfXLIWvx
oSd1f9auYy6ibGKESc</vt:lpwstr>
  </property>
  <property fmtid="{D5CDD505-2E9C-101B-9397-08002B2CF9AE}" pid="27" name="_2015_ms_pID_7253431">
    <vt:lpwstr>fMSuPbtb/UtC5Dq/98vOHhmupSeannET1u6SxTovwfQal5UeFvo5ZO
fBOaX9AlXEsjQ0ZKdpriWVHsREc6aDfMlBsA5BzGXY68mUiAKpS297d0RbgDVF5mfzYbpHcq
p4sAmljLU/qDV6jTwhSp5XoJLuEyVyMQru3bOSL+UaAiHOFg15DKjOH5QqgwWcH0GjNHLhkH
OSFUS2ZBl8VdO4R4upvPXzeUGXotbbqu4LI8</vt:lpwstr>
  </property>
  <property fmtid="{D5CDD505-2E9C-101B-9397-08002B2CF9AE}" pid="28" name="_2015_ms_pID_7253432">
    <vt:lpwstr>mDdOGI5e+xVCfCbpPaJG5uw=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1631774544</vt:lpwstr>
  </property>
</Properties>
</file>