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handoutMasterIdLst>
    <p:handoutMasterId r:id="rId39"/>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95" r:id="rId19"/>
    <p:sldId id="1157" r:id="rId20"/>
    <p:sldId id="1158" r:id="rId21"/>
    <p:sldId id="1180" r:id="rId22"/>
    <p:sldId id="1165" r:id="rId23"/>
    <p:sldId id="1181" r:id="rId24"/>
    <p:sldId id="1182" r:id="rId25"/>
    <p:sldId id="1183" r:id="rId26"/>
    <p:sldId id="1187" r:id="rId27"/>
    <p:sldId id="1188" r:id="rId28"/>
    <p:sldId id="1189" r:id="rId29"/>
    <p:sldId id="1190" r:id="rId30"/>
    <p:sldId id="1191" r:id="rId31"/>
    <p:sldId id="1192" r:id="rId32"/>
    <p:sldId id="1193" r:id="rId33"/>
    <p:sldId id="1184" r:id="rId34"/>
    <p:sldId id="1185" r:id="rId35"/>
    <p:sldId id="1186" r:id="rId36"/>
    <p:sldId id="1194" r:id="rId3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5405"/>
  </p:normalViewPr>
  <p:slideViewPr>
    <p:cSldViewPr showGuides="1">
      <p:cViewPr varScale="1">
        <p:scale>
          <a:sx n="80" d="100"/>
          <a:sy n="80" d="100"/>
        </p:scale>
        <p:origin x="7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/1303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518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a:t>
            </a:r>
            <a:r>
              <a:rPr kumimoji="0" lang="en-US" altLang="en-US" sz="1600" b="1" i="0" u="none" strike="noStrike" kern="0" cap="none" spc="0" normalizeH="0" baseline="0" noProof="0" dirty="0" smtClean="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object to the discussion immediately.</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sym typeface="+mn-ea"/>
              </a:rPr>
              <a:t>Aug 10,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chemeClr val="bg1">
                    <a:lumMod val="85000"/>
                  </a:schemeClr>
                </a:solidFill>
                <a:cs typeface="+mn-ea"/>
                <a:sym typeface="+mn-ea"/>
              </a:rPr>
              <a:t>Aug 17,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chemeClr val="bg1">
                    <a:lumMod val="85000"/>
                  </a:schemeClr>
                </a:solidFill>
                <a:cs typeface="+mn-ea"/>
                <a:sym typeface="+mn-ea"/>
              </a:rPr>
              <a:t>Aug 24,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969008653"/>
              </p:ext>
            </p:extLst>
          </p:nvPr>
        </p:nvGraphicFramePr>
        <p:xfrm>
          <a:off x="1447922" y="1756302"/>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11-21/1326r0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2021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(1/2)</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11-21/1390r0, </a:t>
            </a:r>
            <a:r>
              <a:rPr lang="en-US" altLang="zh-CN" sz="1600" dirty="0" err="1" smtClean="0">
                <a:solidFill>
                  <a:srgbClr val="FFC000"/>
                </a:solidFill>
                <a:latin typeface="Calibri" panose="020F0502020204030204" pitchFamily="34" charset="0"/>
                <a:cs typeface="Calibri" panose="020F0502020204030204" pitchFamily="34" charset="0"/>
              </a:rPr>
              <a:t>visio</a:t>
            </a:r>
            <a:r>
              <a:rPr lang="en-US" altLang="zh-CN" sz="1600" dirty="0" smtClean="0">
                <a:solidFill>
                  <a:srgbClr val="FFC00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11-21/1391r0, </a:t>
            </a:r>
            <a:r>
              <a:rPr lang="en-US" altLang="zh-CN" sz="1600" dirty="0" err="1" smtClean="0">
                <a:solidFill>
                  <a:srgbClr val="FFC000"/>
                </a:solidFill>
                <a:latin typeface="Calibri" panose="020F0502020204030204" pitchFamily="34" charset="0"/>
                <a:cs typeface="Calibri" panose="020F0502020204030204" pitchFamily="34" charset="0"/>
              </a:rPr>
              <a:t>visio</a:t>
            </a:r>
            <a:r>
              <a:rPr lang="en-US" altLang="zh-CN" sz="1600" dirty="0" smtClean="0">
                <a:solidFill>
                  <a:srgbClr val="FFC000"/>
                </a:solidFill>
                <a:latin typeface="Calibri" panose="020F0502020204030204" pitchFamily="34" charset="0"/>
                <a:cs typeface="Calibri" panose="020F0502020204030204" pitchFamily="34" charset="0"/>
              </a:rPr>
              <a:t> for 32.3.15 example of NGV-LTF, Stephan Sand (DLR)</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(2/2)</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11-21-1411-00-00bd-</a:t>
            </a:r>
            <a:r>
              <a:rPr lang="zh-CN" altLang="zh-CN" sz="1600" dirty="0">
                <a:solidFill>
                  <a:srgbClr val="FFC000"/>
                </a:solidFill>
                <a:latin typeface="Calibri" panose="020F0502020204030204" pitchFamily="34" charset="0"/>
                <a:cs typeface="Calibri" panose="020F0502020204030204" pitchFamily="34" charset="0"/>
              </a:rPr>
              <a:t>-D2.0 comment resolution subclause </a:t>
            </a:r>
            <a:r>
              <a:rPr lang="zh-CN" altLang="zh-CN" sz="1600" dirty="0" smtClean="0">
                <a:solidFill>
                  <a:srgbClr val="FFC000"/>
                </a:solidFill>
                <a:latin typeface="Calibri" panose="020F0502020204030204" pitchFamily="34" charset="0"/>
                <a:cs typeface="Calibri" panose="020F0502020204030204" pitchFamily="34" charset="0"/>
              </a:rPr>
              <a:t>31.2.1</a:t>
            </a:r>
            <a:r>
              <a:rPr lang="en-US" altLang="zh-CN" sz="1600" dirty="0" smtClean="0">
                <a:solidFill>
                  <a:srgbClr val="FFC000"/>
                </a:solidFill>
                <a:latin typeface="Calibri" panose="020F0502020204030204" pitchFamily="34" charset="0"/>
                <a:cs typeface="Calibri" panose="020F0502020204030204" pitchFamily="34" charset="0"/>
              </a:rPr>
              <a:t>, </a:t>
            </a:r>
            <a:r>
              <a:rPr lang="en-US" altLang="zh-CN" sz="1600" dirty="0" err="1" smtClean="0">
                <a:solidFill>
                  <a:srgbClr val="FFC000"/>
                </a:solidFill>
                <a:latin typeface="Calibri" panose="020F0502020204030204" pitchFamily="34" charset="0"/>
                <a:cs typeface="Calibri" panose="020F0502020204030204" pitchFamily="34" charset="0"/>
              </a:rPr>
              <a:t>Liwen</a:t>
            </a:r>
            <a:r>
              <a:rPr lang="en-US" altLang="zh-CN" sz="1600" dirty="0" smtClean="0">
                <a:solidFill>
                  <a:srgbClr val="FFC000"/>
                </a:solidFill>
                <a:latin typeface="Calibri" panose="020F0502020204030204" pitchFamily="34" charset="0"/>
                <a:cs typeface="Calibri" panose="020F0502020204030204" pitchFamily="34" charset="0"/>
              </a:rPr>
              <a:t> Chu (NXP)</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11-21-1412-00-00bd--D2.0 comment resolution subclause </a:t>
            </a:r>
            <a:r>
              <a:rPr lang="zh-CN" altLang="zh-CN" sz="1600" dirty="0" smtClean="0">
                <a:solidFill>
                  <a:srgbClr val="FFC000"/>
                </a:solidFill>
                <a:latin typeface="Calibri" panose="020F0502020204030204" pitchFamily="34" charset="0"/>
                <a:cs typeface="Calibri" panose="020F0502020204030204" pitchFamily="34" charset="0"/>
              </a:rPr>
              <a:t>31.6</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r>
              <a:rPr lang="en-US" altLang="zh-CN" sz="1600" dirty="0" smtClean="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11-21-1413-00-00bd--D2.0 comment resolution subclause </a:t>
            </a:r>
            <a:r>
              <a:rPr lang="zh-CN" altLang="zh-CN" sz="1600" dirty="0" smtClean="0">
                <a:latin typeface="Calibri" panose="020F0502020204030204" pitchFamily="34" charset="0"/>
                <a:cs typeface="Calibri" panose="020F0502020204030204" pitchFamily="34" charset="0"/>
              </a:rPr>
              <a:t>10</a:t>
            </a:r>
            <a:r>
              <a:rPr lang="en-US" altLang="zh-CN" sz="1600" dirty="0">
                <a:latin typeface="Calibri" panose="020F0502020204030204" pitchFamily="34" charset="0"/>
                <a:cs typeface="Calibri" panose="020F0502020204030204" pitchFamily="34" charset="0"/>
              </a:rPr>
              <a:t>, </a:t>
            </a:r>
            <a:r>
              <a:rPr lang="en-US" altLang="zh-CN" sz="1600" dirty="0" err="1">
                <a:latin typeface="Calibri" panose="020F0502020204030204" pitchFamily="34" charset="0"/>
                <a:cs typeface="Calibri" panose="020F0502020204030204" pitchFamily="34" charset="0"/>
              </a:rPr>
              <a:t>Liwen</a:t>
            </a:r>
            <a:r>
              <a:rPr lang="en-US" altLang="zh-CN" sz="1600" dirty="0">
                <a:latin typeface="Calibri" panose="020F0502020204030204" pitchFamily="34" charset="0"/>
                <a:cs typeface="Calibri" panose="020F0502020204030204" pitchFamily="34" charset="0"/>
              </a:rPr>
              <a:t> Chu (NXP</a:t>
            </a:r>
            <a:r>
              <a:rPr lang="en-US" altLang="zh-CN" sz="1600" dirty="0" smtClean="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11-21-1414-00-00bd--D2.0 comment resolution subclause </a:t>
            </a:r>
            <a:r>
              <a:rPr lang="zh-CN" altLang="zh-CN" sz="1600" dirty="0" smtClean="0">
                <a:latin typeface="Calibri" panose="020F0502020204030204" pitchFamily="34" charset="0"/>
                <a:cs typeface="Calibri" panose="020F0502020204030204" pitchFamily="34" charset="0"/>
              </a:rPr>
              <a:t>5.2.3</a:t>
            </a:r>
            <a:r>
              <a:rPr lang="en-US" altLang="zh-CN" sz="1600" dirty="0">
                <a:latin typeface="Calibri" panose="020F0502020204030204" pitchFamily="34" charset="0"/>
                <a:cs typeface="Calibri" panose="020F0502020204030204" pitchFamily="34" charset="0"/>
              </a:rPr>
              <a:t>, </a:t>
            </a:r>
            <a:r>
              <a:rPr lang="en-US" altLang="zh-CN" sz="1600" dirty="0" err="1">
                <a:latin typeface="Calibri" panose="020F0502020204030204" pitchFamily="34" charset="0"/>
                <a:cs typeface="Calibri" panose="020F0502020204030204" pitchFamily="34" charset="0"/>
              </a:rPr>
              <a:t>Liwen</a:t>
            </a:r>
            <a:r>
              <a:rPr lang="en-US" altLang="zh-CN" sz="1600" dirty="0">
                <a:latin typeface="Calibri" panose="020F0502020204030204" pitchFamily="34" charset="0"/>
                <a:cs typeface="Calibri" panose="020F0502020204030204" pitchFamily="34" charset="0"/>
              </a:rPr>
              <a:t> Chu (NXP</a:t>
            </a:r>
            <a:r>
              <a:rPr lang="en-US" altLang="zh-CN" sz="1600" dirty="0" smtClean="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11-21-1415-00-00bd--D2.0 comment resolution subclause </a:t>
            </a:r>
            <a:r>
              <a:rPr lang="zh-CN" altLang="zh-CN" sz="1600" dirty="0" smtClean="0">
                <a:solidFill>
                  <a:srgbClr val="FFC000"/>
                </a:solidFill>
                <a:latin typeface="Calibri" panose="020F0502020204030204" pitchFamily="34" charset="0"/>
                <a:cs typeface="Calibri" panose="020F0502020204030204" pitchFamily="34" charset="0"/>
              </a:rPr>
              <a:t>5.2.4</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a:solidFill>
                  <a:srgbClr val="FFC000"/>
                </a:solidFill>
                <a:latin typeface="Calibri" panose="020F0502020204030204" pitchFamily="34" charset="0"/>
                <a:cs typeface="Calibri" panose="020F0502020204030204" pitchFamily="34" charset="0"/>
              </a:rPr>
              <a:t>11-21-1</a:t>
            </a:r>
            <a:r>
              <a:rPr lang="en-US" altLang="zh-CN" sz="1600" dirty="0">
                <a:solidFill>
                  <a:srgbClr val="FFC000"/>
                </a:solidFill>
                <a:latin typeface="Calibri" panose="020F0502020204030204" pitchFamily="34" charset="0"/>
                <a:cs typeface="Calibri" panose="020F0502020204030204" pitchFamily="34" charset="0"/>
              </a:rPr>
              <a:t>404r0, </a:t>
            </a:r>
            <a:r>
              <a:rPr lang="en-US" altLang="zh-CN" sz="1600" dirty="0" smtClean="0">
                <a:solidFill>
                  <a:srgbClr val="FFC000"/>
                </a:solidFill>
                <a:latin typeface="Calibri" panose="020F0502020204030204" pitchFamily="34" charset="0"/>
                <a:cs typeface="Calibri" panose="020F0502020204030204" pitchFamily="34" charset="0"/>
              </a:rPr>
              <a:t>Resolutions to Editorial Comments Part 1,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a:t>
            </a:r>
            <a:r>
              <a:rPr lang="en-US" altLang="zh-CN" sz="1600" dirty="0">
                <a:latin typeface="Calibri" panose="020F0502020204030204" pitchFamily="34" charset="0"/>
                <a:cs typeface="Calibri" panose="020F0502020204030204" pitchFamily="34" charset="0"/>
              </a:rPr>
              <a:t>405r0, Resolutions to Editorial Comments Part </a:t>
            </a:r>
            <a:r>
              <a:rPr lang="en-US" altLang="zh-CN" sz="1600" dirty="0" smtClean="0">
                <a:latin typeface="Calibri" panose="020F0502020204030204" pitchFamily="34" charset="0"/>
                <a:cs typeface="Calibri" panose="020F0502020204030204" pitchFamily="34" charset="0"/>
              </a:rPr>
              <a:t>2, </a:t>
            </a:r>
            <a:r>
              <a:rPr lang="en-US" altLang="zh-CN" sz="1600" dirty="0" err="1">
                <a:latin typeface="Calibri" panose="020F0502020204030204" pitchFamily="34" charset="0"/>
                <a:cs typeface="Calibri" panose="020F0502020204030204" pitchFamily="34" charset="0"/>
              </a:rPr>
              <a:t>Yujin</a:t>
            </a:r>
            <a:r>
              <a:rPr lang="en-US" altLang="zh-CN" sz="1600" dirty="0">
                <a:latin typeface="Calibri" panose="020F0502020204030204" pitchFamily="34" charset="0"/>
                <a:cs typeface="Calibri" panose="020F0502020204030204" pitchFamily="34" charset="0"/>
              </a:rPr>
              <a:t> Noh (</a:t>
            </a:r>
            <a:r>
              <a:rPr lang="en-US" altLang="zh-CN" sz="1600" dirty="0" err="1">
                <a:latin typeface="Calibri" panose="020F0502020204030204" pitchFamily="34" charset="0"/>
                <a:cs typeface="Calibri" panose="020F0502020204030204" pitchFamily="34" charset="0"/>
              </a:rPr>
              <a:t>Senscomm</a:t>
            </a:r>
            <a:r>
              <a:rPr lang="en-US" altLang="zh-CN" sz="1600" dirty="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latin typeface="Calibri" panose="020F0502020204030204" pitchFamily="34" charset="0"/>
                <a:cs typeface="Calibri" panose="020F0502020204030204" pitchFamily="34" charset="0"/>
              </a:rPr>
              <a:t>11-21-1</a:t>
            </a:r>
            <a:r>
              <a:rPr lang="en-US" altLang="zh-CN" sz="1600" dirty="0">
                <a:latin typeface="Calibri" panose="020F0502020204030204" pitchFamily="34" charset="0"/>
                <a:cs typeface="Calibri" panose="020F0502020204030204" pitchFamily="34" charset="0"/>
              </a:rPr>
              <a:t>406r0, Resolutions to Editorial Comments Part </a:t>
            </a:r>
            <a:r>
              <a:rPr lang="en-US" altLang="zh-CN" sz="1600" dirty="0" smtClean="0">
                <a:latin typeface="Calibri" panose="020F0502020204030204" pitchFamily="34" charset="0"/>
                <a:cs typeface="Calibri" panose="020F0502020204030204" pitchFamily="34" charset="0"/>
              </a:rPr>
              <a:t>3, </a:t>
            </a:r>
            <a:r>
              <a:rPr lang="en-US" altLang="zh-CN" sz="1600" dirty="0" err="1">
                <a:latin typeface="Calibri" panose="020F0502020204030204" pitchFamily="34" charset="0"/>
                <a:cs typeface="Calibri" panose="020F0502020204030204" pitchFamily="34" charset="0"/>
              </a:rPr>
              <a:t>Yujin</a:t>
            </a:r>
            <a:r>
              <a:rPr lang="en-US" altLang="zh-CN" sz="1600" dirty="0">
                <a:latin typeface="Calibri" panose="020F0502020204030204" pitchFamily="34" charset="0"/>
                <a:cs typeface="Calibri" panose="020F0502020204030204" pitchFamily="34" charset="0"/>
              </a:rPr>
              <a:t> Noh (</a:t>
            </a:r>
            <a:r>
              <a:rPr lang="en-US" altLang="zh-CN" sz="1600" dirty="0" err="1">
                <a:latin typeface="Calibri" panose="020F0502020204030204" pitchFamily="34" charset="0"/>
                <a:cs typeface="Calibri" panose="020F0502020204030204" pitchFamily="34" charset="0"/>
              </a:rPr>
              <a:t>Senscomm</a:t>
            </a:r>
            <a:r>
              <a:rPr lang="en-US" altLang="zh-CN" sz="1600" dirty="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80575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Recirculation WG LB 254 report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 (11-21/1296r0)</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algn="just" eaLnBrk="0" hangingPunct="0">
              <a:defRPr/>
            </a:pPr>
            <a:r>
              <a:rPr lang="en-GB" altLang="en-US" dirty="0">
                <a:sym typeface="+mn-ea"/>
              </a:rPr>
              <a:t>next TC on Aug 17</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Recirculation WG LB 254 Report</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834949536"/>
              </p:ext>
            </p:extLst>
          </p:nvPr>
        </p:nvGraphicFramePr>
        <p:xfrm>
          <a:off x="1905110" y="1676446"/>
          <a:ext cx="8610373" cy="1995170"/>
        </p:xfrm>
        <a:graphic>
          <a:graphicData uri="http://schemas.openxmlformats.org/drawingml/2006/table">
            <a:tbl>
              <a:tblPr>
                <a:tableStyleId>{8EC20E35-A176-4012-BC5E-935CFFF8708E}</a:tableStyleId>
              </a:tblPr>
              <a:tblGrid>
                <a:gridCol w="2473191"/>
                <a:gridCol w="1489105"/>
                <a:gridCol w="1523960"/>
                <a:gridCol w="3124117"/>
              </a:tblGrid>
              <a:tr h="206985">
                <a:tc>
                  <a:txBody>
                    <a:bodyPr/>
                    <a:lstStyle/>
                    <a:p>
                      <a:pPr algn="ctr" fontAlgn="ctr"/>
                      <a:r>
                        <a:rPr lang="en-US" sz="1600" b="1" u="none" strike="noStrike" dirty="0">
                          <a:effectLst/>
                        </a:rPr>
                        <a:t>P802.11bd Ballot Series</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LB251</a:t>
                      </a:r>
                      <a:r>
                        <a:rPr lang="en-US" sz="1600" b="1" u="none" strike="noStrike" dirty="0">
                          <a:effectLst/>
                        </a:rPr>
                        <a:t> (D1.0)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LB254</a:t>
                      </a:r>
                      <a:r>
                        <a:rPr lang="en-US" sz="1600" b="1" u="none" strike="noStrike" dirty="0">
                          <a:effectLst/>
                        </a:rPr>
                        <a:t> (D2.0)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zh-CN" altLang="en-US" sz="1600" b="1" u="none" strike="noStrike" dirty="0">
                          <a:effectLst/>
                        </a:rPr>
                        <a:t/>
                      </a:r>
                      <a:br>
                        <a:rPr lang="zh-CN" altLang="en-US" sz="1600" b="1" u="none" strike="noStrike" dirty="0">
                          <a:effectLst/>
                        </a:rPr>
                      </a:br>
                      <a:endParaRPr lang="zh-CN" altLang="en-US" sz="1600" b="1" i="0" u="none" strike="noStrike" dirty="0">
                        <a:solidFill>
                          <a:srgbClr val="000000"/>
                        </a:solidFill>
                        <a:effectLst/>
                        <a:latin typeface="Calibri" panose="020F0502020204030204" pitchFamily="34" charset="0"/>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174</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200</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Disapprove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38</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26</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Abstain - Lack of expertise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21</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28</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105010">
                <a:tc>
                  <a:txBody>
                    <a:bodyPr/>
                    <a:lstStyle/>
                    <a:p>
                      <a:pPr fontAlgn="b"/>
                      <a:r>
                        <a:rPr lang="en-US" sz="1600" u="none" strike="noStrike" dirty="0">
                          <a:effectLst/>
                        </a:rPr>
                        <a:t>Invalid</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 disapprove w/o comment</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Lack of time</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Other</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2323662990"/>
              </p:ext>
            </p:extLst>
          </p:nvPr>
        </p:nvGraphicFramePr>
        <p:xfrm>
          <a:off x="2743288" y="3962386"/>
          <a:ext cx="5943444" cy="2288540"/>
        </p:xfrm>
        <a:graphic>
          <a:graphicData uri="http://schemas.openxmlformats.org/drawingml/2006/table">
            <a:tbl>
              <a:tblPr/>
              <a:tblGrid>
                <a:gridCol w="2306411"/>
                <a:gridCol w="2036875"/>
                <a:gridCol w="1600158"/>
              </a:tblGrid>
              <a:tr h="219710">
                <a:tc>
                  <a:txBody>
                    <a:bodyPr/>
                    <a:lstStyle/>
                    <a:p>
                      <a:pPr fontAlgn="b"/>
                      <a:endParaRPr lang="en-US"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solidFill>
                      <a:srgbClr val="FFFFFF"/>
                    </a:solid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LB251 (D1.0)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LB254 (D2.0)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r>
              <a:tr h="121384">
                <a:tc>
                  <a:txBody>
                    <a:bodyPr/>
                    <a:lstStyle/>
                    <a:p>
                      <a:pPr fontAlgn="b"/>
                      <a:r>
                        <a:rPr lang="en-US" sz="1400" b="1" i="0" u="none" strike="noStrike" dirty="0">
                          <a:solidFill>
                            <a:srgbClr val="000000"/>
                          </a:solidFill>
                          <a:effectLst/>
                          <a:latin typeface="Calibri" panose="020F0502020204030204" pitchFamily="34" charset="0"/>
                        </a:rPr>
                        <a:t>Approval percentage (&gt;75%)</a:t>
                      </a:r>
                    </a:p>
                  </a:txBody>
                  <a:tcPr marL="6350" marR="6350" marT="6350" marB="0" anchor="b">
                    <a:lnL>
                      <a:noFill/>
                    </a:lnL>
                    <a:lnR>
                      <a:noFill/>
                    </a:lnR>
                    <a:lnT w="12700" cmpd="sng">
                      <a:noFill/>
                      <a:prstDash val="solid"/>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82.08%</a:t>
                      </a:r>
                    </a:p>
                  </a:txBody>
                  <a:tcPr marL="6350" marR="6350" marT="6350" marB="0" anchor="b">
                    <a:lnL>
                      <a:noFill/>
                    </a:lnL>
                    <a:lnR>
                      <a:noFill/>
                    </a:lnR>
                    <a:lnT w="12700" cmpd="sng">
                      <a:noFill/>
                      <a:prstDash val="solid"/>
                    </a:lnT>
                    <a:lnB>
                      <a:noFill/>
                    </a:lnB>
                    <a:solidFill>
                      <a:srgbClr val="A9D08E"/>
                    </a:solidFill>
                  </a:tcPr>
                </a:tc>
                <a:tc>
                  <a:txBody>
                    <a:bodyPr/>
                    <a:lstStyle/>
                    <a:p>
                      <a:pPr algn="r" fontAlgn="b"/>
                      <a:r>
                        <a:rPr lang="en-US" altLang="zh-CN" sz="1400" b="0" i="0" u="none" strike="noStrike" dirty="0">
                          <a:solidFill>
                            <a:srgbClr val="000000"/>
                          </a:solidFill>
                          <a:effectLst/>
                          <a:latin typeface="Calibri" panose="020F0502020204030204" pitchFamily="34" charset="0"/>
                        </a:rPr>
                        <a:t>88.50%</a:t>
                      </a:r>
                    </a:p>
                  </a:txBody>
                  <a:tcPr marL="6350" marR="6350" marT="6350" marB="0" anchor="b">
                    <a:lnL>
                      <a:noFill/>
                    </a:lnL>
                    <a:lnR>
                      <a:noFill/>
                    </a:lnR>
                    <a:lnT w="12700" cmpd="sng">
                      <a:noFill/>
                      <a:prstDash val="solid"/>
                    </a:lnT>
                    <a:lnB>
                      <a:noFill/>
                    </a:lnB>
                    <a:solidFill>
                      <a:srgbClr val="A9D08E"/>
                    </a:solidFill>
                  </a:tcPr>
                </a:tc>
              </a:tr>
              <a:tr h="121384">
                <a:tc>
                  <a:txBody>
                    <a:bodyPr/>
                    <a:lstStyle/>
                    <a:p>
                      <a:pPr fontAlgn="b"/>
                      <a:r>
                        <a:rPr lang="en-US" sz="1400" b="1" i="0" u="none" strike="noStrike">
                          <a:solidFill>
                            <a:srgbClr val="000000"/>
                          </a:solidFill>
                          <a:effectLst/>
                          <a:latin typeface="Calibri" panose="020F0502020204030204" pitchFamily="34" charset="0"/>
                        </a:rPr>
                        <a:t>Disapproval percentage</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17.92%</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11.50%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dirty="0">
                          <a:solidFill>
                            <a:srgbClr val="000000"/>
                          </a:solidFill>
                          <a:effectLst/>
                          <a:latin typeface="Calibri" panose="020F0502020204030204" pitchFamily="34" charset="0"/>
                        </a:rPr>
                        <a:t>Abstain percentage (&lt;30%)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6.16%</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8.21%</a:t>
                      </a:r>
                    </a:p>
                  </a:txBody>
                  <a:tcPr marL="6350" marR="6350" marT="6350" marB="0" anchor="b">
                    <a:lnL>
                      <a:noFill/>
                    </a:lnL>
                    <a:lnR>
                      <a:noFill/>
                    </a:lnR>
                    <a:lnT>
                      <a:noFill/>
                    </a:lnT>
                    <a:lnB>
                      <a:noFill/>
                    </a:lnB>
                    <a:solidFill>
                      <a:srgbClr val="E2EFDA"/>
                    </a:solidFill>
                  </a:tcPr>
                </a:tc>
              </a:tr>
              <a:tr h="121384">
                <a:tc>
                  <a:txBody>
                    <a:bodyPr/>
                    <a:lstStyle/>
                    <a:p>
                      <a:pPr fontAlgn="b"/>
                      <a:r>
                        <a:rPr lang="en-US" sz="1400" b="1" i="0" u="none" strike="noStrike">
                          <a:solidFill>
                            <a:srgbClr val="000000"/>
                          </a:solidFill>
                          <a:effectLst/>
                          <a:latin typeface="Calibri" panose="020F0502020204030204" pitchFamily="34" charset="0"/>
                        </a:rPr>
                        <a:t>Pool = Voters - Ex-officio</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Return rate (&gt;50%)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69.71%</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76.18%</a:t>
                      </a:r>
                    </a:p>
                  </a:txBody>
                  <a:tcPr marL="6350" marR="6350" marT="6350" marB="0" anchor="b">
                    <a:lnL>
                      <a:noFill/>
                    </a:lnL>
                    <a:lnR>
                      <a:noFill/>
                    </a:lnR>
                    <a:lnT>
                      <a:noFill/>
                    </a:lnT>
                    <a:lnB>
                      <a:noFill/>
                    </a:lnB>
                    <a:solidFill>
                      <a:srgbClr val="E2EFDA"/>
                    </a:solidFill>
                  </a:tcPr>
                </a:tc>
              </a:tr>
              <a:tr h="171902">
                <a:tc>
                  <a:txBody>
                    <a:bodyPr/>
                    <a:lstStyle/>
                    <a:p>
                      <a:pPr fontAlgn="b"/>
                      <a:r>
                        <a:rPr lang="zh-CN" altLang="en-US" sz="1000" b="1" i="0" u="none" strike="noStrike" dirty="0">
                          <a:solidFill>
                            <a:srgbClr val="000000"/>
                          </a:solidFill>
                          <a:effectLst/>
                          <a:latin typeface="Calibri" panose="020F0502020204030204" pitchFamily="34" charset="0"/>
                        </a:rPr>
                        <a:t/>
                      </a:r>
                      <a:br>
                        <a:rPr lang="zh-CN" altLang="en-US" sz="1000" b="1" i="0" u="none" strike="noStrike" dirty="0">
                          <a:solidFill>
                            <a:srgbClr val="000000"/>
                          </a:solidFill>
                          <a:effectLst/>
                          <a:latin typeface="Calibri" panose="020F0502020204030204" pitchFamily="34" charset="0"/>
                        </a:rPr>
                      </a:br>
                      <a:endParaRPr lang="zh-CN" altLang="en-US" sz="10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duration (days)</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20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open</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19-Oct-20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12-Jul-21</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close</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18-Nov-20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1-Aug-21</a:t>
                      </a:r>
                    </a:p>
                  </a:txBody>
                  <a:tcPr marL="6350" marR="6350" marT="6350" marB="0" anchor="b">
                    <a:lnL>
                      <a:noFill/>
                    </a:lnL>
                    <a:lnR>
                      <a:noFill/>
                    </a:lnR>
                    <a:lnT>
                      <a:noFill/>
                    </a:lnT>
                    <a:lnB>
                      <a:noFill/>
                    </a:lnB>
                    <a:solidFill>
                      <a:srgbClr val="FFFFFF"/>
                    </a:solidFill>
                  </a:tcPr>
                </a:tc>
              </a:tr>
            </a:tbl>
          </a:graphicData>
        </a:graphic>
      </p:graphicFrame>
      <p:sp>
        <p:nvSpPr>
          <p:cNvPr id="11" name="Rectangle 2"/>
          <p:cNvSpPr>
            <a:spLocks noChangeArrowheads="1"/>
          </p:cNvSpPr>
          <p:nvPr/>
        </p:nvSpPr>
        <p:spPr bwMode="auto">
          <a:xfrm>
            <a:off x="3465513" y="2509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anose="020B0604020202020204" pitchFamily="34" charset="0"/>
              </a:rPr>
              <a:t/>
            </a:r>
            <a:br>
              <a:rPr kumimoji="0" lang="zh-CN" altLang="zh-CN" sz="1800" b="0" i="0" u="none" strike="noStrike" cap="none" normalizeH="0" baseline="0" smtClean="0">
                <a:ln>
                  <a:noFill/>
                </a:ln>
                <a:solidFill>
                  <a:schemeClr val="tx1"/>
                </a:solidFill>
                <a:effectLst/>
                <a:latin typeface="Arial" panose="020B0604020202020204" pitchFamily="34" charset="0"/>
              </a:rPr>
            </a:b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52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 (candidate: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endParaRPr lang="en-US" altLang="en-US" sz="2000" kern="0" dirty="0" smtClean="0">
              <a:latin typeface="Arial" panose="020B0604020202020204" pitchFamily="34" charset="0"/>
            </a:endParaRPr>
          </a:p>
          <a:p>
            <a:pPr lvl="0">
              <a:lnSpc>
                <a:spcPct val="90000"/>
              </a:lnSpc>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738869"/>
            <a:ext cx="9927590" cy="4661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p>
          <a:p>
            <a:pPr lvl="1" indent="-342900" algn="just" eaLnBrk="0" hangingPunct="0">
              <a:buFontTx/>
              <a:buChar char="•"/>
              <a:defRPr/>
            </a:pPr>
            <a:r>
              <a:rPr lang="en-GB" altLang="en-US" sz="2400" dirty="0" err="1">
                <a:latin typeface="Calibri" panose="020F0502020204030204" pitchFamily="34" charset="0"/>
                <a:cs typeface="Calibri" panose="020F0502020204030204" pitchFamily="34" charset="0"/>
                <a:sym typeface="+mn-ea"/>
              </a:rPr>
              <a:t>Yujin</a:t>
            </a:r>
            <a:r>
              <a:rPr lang="en-GB" altLang="en-US" sz="2400" dirty="0">
                <a:latin typeface="Calibri" panose="020F0502020204030204" pitchFamily="34" charset="0"/>
                <a:cs typeface="Calibri" panose="020F0502020204030204" pitchFamily="34" charset="0"/>
                <a:sym typeface="+mn-ea"/>
              </a:rPr>
              <a:t> Noh </a:t>
            </a:r>
            <a:r>
              <a:rPr lang="en-GB" altLang="en-US" sz="2400" dirty="0" smtClean="0">
                <a:latin typeface="Calibri" panose="020F0502020204030204" pitchFamily="34" charset="0"/>
                <a:cs typeface="Calibri" panose="020F0502020204030204" pitchFamily="34" charset="0"/>
                <a:sym typeface="+mn-ea"/>
              </a:rPr>
              <a:t>volunteered </a:t>
            </a:r>
            <a:r>
              <a:rPr lang="en-GB" altLang="en-US" sz="2400" dirty="0">
                <a:latin typeface="Calibri" panose="020F0502020204030204" pitchFamily="34" charset="0"/>
                <a:cs typeface="Calibri" panose="020F0502020204030204" pitchFamily="34" charset="0"/>
                <a:sym typeface="+mn-ea"/>
              </a:rPr>
              <a:t>to serve as the technical </a:t>
            </a:r>
            <a:r>
              <a:rPr lang="en-GB" altLang="en-US" sz="2400" dirty="0" smtClean="0">
                <a:latin typeface="Calibri" panose="020F0502020204030204" pitchFamily="34" charset="0"/>
                <a:cs typeface="Calibri" panose="020F0502020204030204" pitchFamily="34" charset="0"/>
                <a:sym typeface="+mn-ea"/>
              </a:rPr>
              <a:t>editor</a:t>
            </a:r>
          </a:p>
          <a:p>
            <a:pPr lvl="1" indent="-342900" algn="just" eaLnBrk="0" hangingPunct="0">
              <a:buFontTx/>
              <a:buChar char="•"/>
              <a:defRPr/>
            </a:pPr>
            <a:r>
              <a:rPr lang="en-GB" altLang="en-US" sz="2400" dirty="0" smtClean="0">
                <a:latin typeface="Calibri" panose="020F0502020204030204" pitchFamily="34" charset="0"/>
                <a:cs typeface="Calibri" panose="020F0502020204030204" pitchFamily="34" charset="0"/>
                <a:sym typeface="+mn-ea"/>
              </a:rPr>
              <a:t>The chair appointed </a:t>
            </a:r>
            <a:r>
              <a:rPr lang="en-GB" altLang="en-US" sz="2400" dirty="0" err="1" smtClean="0">
                <a:latin typeface="Calibri" panose="020F0502020204030204" pitchFamily="34" charset="0"/>
                <a:cs typeface="Calibri" panose="020F0502020204030204" pitchFamily="34" charset="0"/>
                <a:sym typeface="+mn-ea"/>
              </a:rPr>
              <a:t>Yujin</a:t>
            </a:r>
            <a:r>
              <a:rPr lang="en-GB" altLang="en-US" sz="2400" dirty="0" smtClean="0">
                <a:latin typeface="Calibri" panose="020F0502020204030204" pitchFamily="34" charset="0"/>
                <a:cs typeface="Calibri" panose="020F0502020204030204" pitchFamily="34" charset="0"/>
                <a:sym typeface="+mn-ea"/>
              </a:rPr>
              <a:t> as the </a:t>
            </a:r>
            <a:r>
              <a:rPr lang="en-GB" altLang="en-US" sz="2400" dirty="0" err="1" smtClean="0">
                <a:latin typeface="Calibri" panose="020F0502020204030204" pitchFamily="34" charset="0"/>
                <a:cs typeface="Calibri" panose="020F0502020204030204" pitchFamily="34" charset="0"/>
                <a:sym typeface="+mn-ea"/>
              </a:rPr>
              <a:t>TGbd</a:t>
            </a:r>
            <a:r>
              <a:rPr lang="en-GB" altLang="en-US" sz="2400" dirty="0" smtClean="0">
                <a:latin typeface="Calibri" panose="020F0502020204030204" pitchFamily="34" charset="0"/>
                <a:cs typeface="Calibri" panose="020F0502020204030204" pitchFamily="34" charset="0"/>
                <a:sym typeface="+mn-ea"/>
              </a:rPr>
              <a:t> Tech Editor</a:t>
            </a:r>
            <a:endParaRPr lang="en-GB" altLang="en-US"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Editorial Comment Assignment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11-21-1344</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11-21-1345</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11-21-1346</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32.3.10 Transmit specification</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11-21-1347</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32.3.12 NGV transmit procedure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a:t>
            </a:r>
            <a:r>
              <a:rPr lang="en-US" altLang="zh-CN" sz="2400" dirty="0" smtClean="0">
                <a:solidFill>
                  <a:srgbClr val="00B050"/>
                </a:solidFill>
                <a:latin typeface="Calibri" panose="020F0502020204030204" pitchFamily="34" charset="0"/>
                <a:cs typeface="Calibri" panose="020F0502020204030204" pitchFamily="34" charset="0"/>
              </a:rPr>
              <a:t>CID 2124 resolution for 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11-21/1373r0, CID 2164 resolution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zh-CN"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24</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0517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24</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as appointed by the Chair)</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28454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SP for presented CRs</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11-21-1344</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11-21-1345</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11-21-1346</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32.3.10 Transmit specification</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11-21-1347</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GB" altLang="en-US" sz="2400"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11-21/1389r0, LB254 comment resolution clause 32.3.15, Stephan Sand (DLR</a:t>
            </a:r>
            <a:r>
              <a:rPr lang="en-US" altLang="zh-CN" sz="2400" dirty="0" smtClean="0">
                <a:solidFill>
                  <a:srgbClr val="FFC000"/>
                </a:solidFill>
                <a:latin typeface="Calibri" panose="020F0502020204030204" pitchFamily="34" charset="0"/>
                <a:cs typeface="Calibri" panose="020F0502020204030204" pitchFamily="34" charset="0"/>
              </a:rPr>
              <a:t>)</a:t>
            </a:r>
            <a:endParaRPr lang="en-US" altLang="zh-CN" sz="2400" b="1" dirty="0">
              <a:solidFill>
                <a:srgbClr val="FFC00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31</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9490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11-21/1343r0)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11-21/1343r0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2020</a:t>
            </a:r>
            <a:r>
              <a:rPr lang="en-GB" altLang="zh-CN" sz="2100" dirty="0" smtClean="0">
                <a:latin typeface="Calibri" panose="020F0502020204030204" pitchFamily="34" charset="0"/>
                <a:cs typeface="Calibri" panose="020F0502020204030204" pitchFamily="34" charset="0"/>
              </a:rPr>
              <a:t> and 2181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286650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11-21/1344r1)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11-21/1344r1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2029, 2032, 2189, 2033, 2098, 2034, 2094, 2185, 2030, 2187, 2188, and </a:t>
            </a:r>
            <a:r>
              <a:rPr lang="en-GB" altLang="zh-CN" sz="2100" dirty="0" smtClean="0">
                <a:latin typeface="Calibri" panose="020F0502020204030204" pitchFamily="34" charset="0"/>
                <a:cs typeface="Calibri" panose="020F0502020204030204" pitchFamily="34" charset="0"/>
              </a:rPr>
              <a:t>2031</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128520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11-21/1345r1)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11-21/1345r1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2190, 2037, 2038, 2191, 2039, </a:t>
            </a:r>
            <a:r>
              <a:rPr lang="en-GB" altLang="zh-CN" sz="2100" dirty="0" smtClean="0">
                <a:latin typeface="Calibri" panose="020F0502020204030204" pitchFamily="34" charset="0"/>
                <a:cs typeface="Calibri" panose="020F0502020204030204" pitchFamily="34" charset="0"/>
              </a:rPr>
              <a:t>and 2040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633919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11-21/1346r1)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11-21/1346r1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2197, 2198, and </a:t>
            </a:r>
            <a:r>
              <a:rPr lang="en-GB" altLang="zh-CN" sz="2100" dirty="0" smtClean="0">
                <a:latin typeface="Calibri" panose="020F0502020204030204" pitchFamily="34" charset="0"/>
                <a:cs typeface="Calibri" panose="020F0502020204030204" pitchFamily="34" charset="0"/>
              </a:rPr>
              <a:t>2109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1844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11-21/1347r1)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and </a:t>
            </a:r>
            <a:r>
              <a:rPr lang="en-US" altLang="zh-CN" sz="2400" dirty="0"/>
              <a:t>proposed </a:t>
            </a:r>
            <a:r>
              <a:rPr lang="en-US" altLang="zh-CN" sz="2400" dirty="0" smtClean="0"/>
              <a:t>modification to IEEE P802.11bd D2.0 as in 11-21/1347r1 and proposed modification to Figure 32-14 as in 11-21/1349r0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2047, </a:t>
            </a:r>
            <a:r>
              <a:rPr lang="en-GB" altLang="zh-CN" sz="2100" dirty="0" smtClean="0">
                <a:latin typeface="Calibri" panose="020F0502020204030204" pitchFamily="34" charset="0"/>
                <a:cs typeface="Calibri" panose="020F0502020204030204" pitchFamily="34" charset="0"/>
              </a:rPr>
              <a:t>2116</a:t>
            </a:r>
            <a:r>
              <a:rPr lang="en-GB" altLang="zh-CN" sz="2100" dirty="0">
                <a:latin typeface="Calibri" panose="020F0502020204030204" pitchFamily="34" charset="0"/>
                <a:cs typeface="Calibri" panose="020F0502020204030204" pitchFamily="34" charset="0"/>
              </a:rPr>
              <a:t>, 2115, and </a:t>
            </a:r>
            <a:r>
              <a:rPr lang="en-GB" altLang="zh-CN" sz="2100" dirty="0" smtClean="0">
                <a:latin typeface="Calibri" panose="020F0502020204030204" pitchFamily="34" charset="0"/>
                <a:cs typeface="Calibri" panose="020F0502020204030204" pitchFamily="34" charset="0"/>
              </a:rPr>
              <a:t>2203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17669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 (CR, 11-21/1348r0)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11-21/1348r0 and proposed modification to Figure 32-17 as in 11-21/1350r0</a:t>
            </a:r>
            <a:r>
              <a:rPr lang="zh-CN" altLang="en-US" sz="2400" dirty="0" smtClean="0">
                <a:sym typeface="+mn-ea"/>
              </a:rPr>
              <a:t>?</a:t>
            </a:r>
            <a:endParaRPr lang="en-US" altLang="zh-CN" sz="2400" dirty="0" smtClean="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2048, 2117, and </a:t>
            </a:r>
            <a:r>
              <a:rPr lang="en-GB" altLang="zh-CN" sz="2100" dirty="0" smtClean="0">
                <a:latin typeface="Calibri" panose="020F0502020204030204" pitchFamily="34" charset="0"/>
                <a:cs typeface="Calibri" panose="020F0502020204030204" pitchFamily="34" charset="0"/>
              </a:rPr>
              <a:t>2118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022856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#7 (CR, 11-21/1371r2)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2124 </a:t>
            </a:r>
            <a:r>
              <a:rPr lang="en-US" altLang="zh-CN" sz="2400" dirty="0" smtClean="0"/>
              <a:t>and </a:t>
            </a:r>
            <a:r>
              <a:rPr lang="en-US" altLang="zh-CN" sz="2400" dirty="0"/>
              <a:t>proposed </a:t>
            </a:r>
            <a:r>
              <a:rPr lang="en-US" altLang="zh-CN" sz="2400" dirty="0" smtClean="0"/>
              <a:t>modification to IEEE P802.11bd D2.0 as in 11-21/1371r2</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675259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31</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as appointed by </a:t>
            </a:r>
            <a:r>
              <a:rPr lang="en-US" altLang="en-US" sz="2000" kern="0" dirty="0" smtClean="0">
                <a:latin typeface="Arial" panose="020B0604020202020204" pitchFamily="34" charset="0"/>
              </a:rPr>
              <a:t>the Chair)</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90497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5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err="1" smtClean="0">
                <a:ln>
                  <a:noFill/>
                </a:ln>
                <a:effectLst/>
                <a:uLnTx/>
                <a:uFillTx/>
                <a:sym typeface="+mn-ea"/>
              </a:rPr>
              <a:t>TGbd</a:t>
            </a:r>
            <a:r>
              <a:rPr lang="en-GB" altLang="en-US" sz="2400" noProof="0" dirty="0" smtClean="0">
                <a:ln>
                  <a:noFill/>
                </a:ln>
                <a:effectLst/>
                <a:uLnTx/>
                <a:uFillTx/>
                <a:sym typeface="+mn-ea"/>
              </a:rPr>
              <a:t> Tech Editor Confirmation motion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Tech Editor Report (11-21/2045r11)</a:t>
            </a:r>
            <a:endParaRPr lang="en-GB" altLang="en-US" sz="2400" noProof="0" dirty="0" smtClean="0">
              <a:ln>
                <a:noFill/>
              </a:ln>
              <a:effectLst/>
              <a:uLnTx/>
              <a:uFillTx/>
              <a:sym typeface="+mn-ea"/>
            </a:endParaRPr>
          </a:p>
          <a:p>
            <a:pPr lvl="0" algn="just" eaLnBrk="0" hangingPunct="0">
              <a:defRPr/>
            </a:pPr>
            <a:r>
              <a:rPr lang="en-GB" altLang="en-US" dirty="0">
                <a:sym typeface="+mn-ea"/>
              </a:rPr>
              <a:t>Comment assignment update </a:t>
            </a:r>
            <a:r>
              <a:rPr lang="en-GB" altLang="en-US" dirty="0" smtClean="0">
                <a:sym typeface="+mn-ea"/>
              </a:rPr>
              <a:t>(Editor) </a:t>
            </a:r>
          </a:p>
          <a:p>
            <a:pPr lvl="0" algn="just" eaLnBrk="0" hangingPunct="0">
              <a:defRPr/>
            </a:pPr>
            <a:r>
              <a:rPr lang="en-GB" altLang="en-US" dirty="0">
                <a:sym typeface="+mn-ea"/>
              </a:rPr>
              <a:t>SP for presented CRs</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a:solidFill>
                  <a:srgbClr val="00B050"/>
                </a:solidFill>
                <a:latin typeface="Calibri" panose="020F0502020204030204" pitchFamily="34" charset="0"/>
                <a:cs typeface="Calibri" panose="020F0502020204030204" pitchFamily="34" charset="0"/>
              </a:rPr>
              <a:t>)</a:t>
            </a:r>
          </a:p>
          <a:p>
            <a:pPr lvl="0" algn="just" eaLnBrk="0" hangingPunct="0">
              <a:defRPr/>
            </a:pPr>
            <a:r>
              <a:rPr lang="en-GB" altLang="en-US" dirty="0" smtClean="0">
                <a:sym typeface="+mn-ea"/>
              </a:rPr>
              <a:t>Present</a:t>
            </a:r>
            <a:r>
              <a:rPr lang="en-US" altLang="en-GB" dirty="0" err="1">
                <a:sym typeface="+mn-ea"/>
              </a:rPr>
              <a:t>ations</a:t>
            </a:r>
            <a:r>
              <a:rPr lang="en-US" altLang="en-GB" dirty="0">
                <a:sym typeface="+mn-ea"/>
              </a:rPr>
              <a:t> and discussion</a:t>
            </a:r>
            <a:endParaRPr lang="en-US" altLang="en-GB" dirty="0"/>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11-21/1389r1, </a:t>
            </a:r>
            <a:r>
              <a:rPr lang="en-US" altLang="zh-CN" sz="2400" dirty="0">
                <a:solidFill>
                  <a:srgbClr val="00B050"/>
                </a:solidFill>
                <a:latin typeface="Calibri" panose="020F0502020204030204" pitchFamily="34" charset="0"/>
                <a:cs typeface="Calibri" panose="020F0502020204030204" pitchFamily="34" charset="0"/>
              </a:rPr>
              <a:t>LB254 comment resolution clause 32.3.15, Stephan Sand (DLR</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r>
              <a:rPr lang="en-US" altLang="zh-CN" sz="2400" dirty="0" smtClean="0">
                <a:solidFill>
                  <a:srgbClr val="00B050"/>
                </a:solidFill>
                <a:latin typeface="Calibri" panose="020F0502020204030204" pitchFamily="34" charset="0"/>
                <a:cs typeface="Calibri" panose="020F0502020204030204" pitchFamily="34" charset="0"/>
              </a:rPr>
              <a:t>)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latin typeface="Calibri" panose="020F0502020204030204" pitchFamily="34" charset="0"/>
                <a:cs typeface="Calibri" panose="020F0502020204030204" pitchFamily="34" charset="0"/>
              </a:rPr>
              <a:t>11-21-1413-00-00bd--D2.0 comment resolution subclause 10</a:t>
            </a:r>
            <a:r>
              <a:rPr lang="en-US" altLang="zh-CN" sz="2400" dirty="0">
                <a:latin typeface="Calibri" panose="020F0502020204030204" pitchFamily="34" charset="0"/>
                <a:cs typeface="Calibri" panose="020F0502020204030204" pitchFamily="34" charset="0"/>
              </a:rPr>
              <a:t>, </a:t>
            </a:r>
            <a:r>
              <a:rPr lang="en-US" altLang="zh-CN" sz="2400" dirty="0" err="1">
                <a:latin typeface="Calibri" panose="020F0502020204030204" pitchFamily="34" charset="0"/>
                <a:cs typeface="Calibri" panose="020F0502020204030204" pitchFamily="34" charset="0"/>
              </a:rPr>
              <a:t>Liwen</a:t>
            </a:r>
            <a:r>
              <a:rPr lang="en-US" altLang="zh-CN" sz="2400" dirty="0">
                <a:latin typeface="Calibri" panose="020F0502020204030204" pitchFamily="34" charset="0"/>
                <a:cs typeface="Calibri" panose="020F0502020204030204" pitchFamily="34" charset="0"/>
              </a:rPr>
              <a:t> Chu (NXP</a:t>
            </a:r>
            <a:r>
              <a:rPr lang="en-US" altLang="zh-CN" sz="2400" dirty="0" smtClean="0">
                <a:latin typeface="Calibri" panose="020F0502020204030204" pitchFamily="34" charset="0"/>
                <a:cs typeface="Calibri" panose="020F0502020204030204" pitchFamily="34" charset="0"/>
              </a:rPr>
              <a:t>) </a:t>
            </a:r>
            <a:endParaRPr lang="zh-CN" altLang="zh-CN" sz="24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latin typeface="Calibri" panose="020F0502020204030204" pitchFamily="34" charset="0"/>
                <a:cs typeface="Calibri" panose="020F0502020204030204" pitchFamily="34" charset="0"/>
              </a:rPr>
              <a:t>11-21-1414-00-00bd--D2.0 comment resolution subclause 5.2.3</a:t>
            </a:r>
            <a:r>
              <a:rPr lang="en-US" altLang="zh-CN" sz="2400" dirty="0">
                <a:latin typeface="Calibri" panose="020F0502020204030204" pitchFamily="34" charset="0"/>
                <a:cs typeface="Calibri" panose="020F0502020204030204" pitchFamily="34" charset="0"/>
              </a:rPr>
              <a:t>, </a:t>
            </a:r>
            <a:r>
              <a:rPr lang="en-US" altLang="zh-CN" sz="2400" dirty="0" err="1">
                <a:latin typeface="Calibri" panose="020F0502020204030204" pitchFamily="34" charset="0"/>
                <a:cs typeface="Calibri" panose="020F0502020204030204" pitchFamily="34" charset="0"/>
              </a:rPr>
              <a:t>Liwen</a:t>
            </a:r>
            <a:r>
              <a:rPr lang="en-US" altLang="zh-CN" sz="2400" dirty="0">
                <a:latin typeface="Calibri" panose="020F0502020204030204" pitchFamily="34" charset="0"/>
                <a:cs typeface="Calibri" panose="020F0502020204030204" pitchFamily="34" charset="0"/>
              </a:rPr>
              <a:t> Chu (NXP)</a:t>
            </a:r>
            <a:endParaRPr lang="zh-CN" altLang="zh-CN" sz="24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r>
              <a:rPr lang="en-US" altLang="zh-CN" sz="2400" dirty="0" smtClean="0">
                <a:solidFill>
                  <a:srgbClr val="00B050"/>
                </a:solidFill>
                <a:latin typeface="Calibri" panose="020F0502020204030204" pitchFamily="34" charset="0"/>
                <a:cs typeface="Calibri" panose="020F0502020204030204" pitchFamily="34" charset="0"/>
              </a:rPr>
              <a:t>) (defer CID 2141, 2251)</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latin typeface="Calibri" panose="020F0502020204030204" pitchFamily="34" charset="0"/>
                <a:cs typeface="Calibri" panose="020F0502020204030204" pitchFamily="34" charset="0"/>
              </a:rPr>
              <a:t>11-21-1</a:t>
            </a:r>
            <a:r>
              <a:rPr lang="en-US" altLang="zh-CN" sz="2400" dirty="0">
                <a:latin typeface="Calibri" panose="020F0502020204030204" pitchFamily="34" charset="0"/>
                <a:cs typeface="Calibri" panose="020F0502020204030204" pitchFamily="34" charset="0"/>
              </a:rPr>
              <a:t>405r0, Resolutions to Editorial Comments Part 2, </a:t>
            </a:r>
            <a:r>
              <a:rPr lang="en-US" altLang="zh-CN" sz="2400" dirty="0" err="1">
                <a:latin typeface="Calibri" panose="020F0502020204030204" pitchFamily="34" charset="0"/>
                <a:cs typeface="Calibri" panose="020F0502020204030204" pitchFamily="34" charset="0"/>
              </a:rPr>
              <a:t>Yujin</a:t>
            </a:r>
            <a:r>
              <a:rPr lang="en-US" altLang="zh-CN" sz="2400" dirty="0">
                <a:latin typeface="Calibri" panose="020F0502020204030204" pitchFamily="34" charset="0"/>
                <a:cs typeface="Calibri" panose="020F0502020204030204" pitchFamily="34" charset="0"/>
              </a:rPr>
              <a:t> Noh (</a:t>
            </a:r>
            <a:r>
              <a:rPr lang="en-US" altLang="zh-CN" sz="2400" dirty="0" err="1">
                <a:latin typeface="Calibri" panose="020F0502020204030204" pitchFamily="34" charset="0"/>
                <a:cs typeface="Calibri" panose="020F0502020204030204" pitchFamily="34" charset="0"/>
              </a:rPr>
              <a:t>Senscomm</a:t>
            </a:r>
            <a:r>
              <a:rPr lang="en-US" altLang="zh-CN" sz="2400" dirty="0">
                <a:latin typeface="Calibri" panose="020F0502020204030204" pitchFamily="34" charset="0"/>
                <a:cs typeface="Calibri" panose="020F0502020204030204" pitchFamily="34" charset="0"/>
              </a:rPr>
              <a:t>)</a:t>
            </a:r>
            <a:endParaRPr lang="zh-CN" altLang="zh-CN" sz="2400" dirty="0">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latin typeface="Calibri" panose="020F0502020204030204" pitchFamily="34" charset="0"/>
                <a:cs typeface="Calibri" panose="020F0502020204030204" pitchFamily="34" charset="0"/>
              </a:rPr>
              <a:t>11-21-1</a:t>
            </a:r>
            <a:r>
              <a:rPr lang="en-US" altLang="zh-CN" sz="2400" dirty="0">
                <a:latin typeface="Calibri" panose="020F0502020204030204" pitchFamily="34" charset="0"/>
                <a:cs typeface="Calibri" panose="020F0502020204030204" pitchFamily="34" charset="0"/>
              </a:rPr>
              <a:t>406r0, Resolutions to Editorial Comments Part 3, </a:t>
            </a:r>
            <a:r>
              <a:rPr lang="en-US" altLang="zh-CN" sz="2400" dirty="0" err="1">
                <a:latin typeface="Calibri" panose="020F0502020204030204" pitchFamily="34" charset="0"/>
                <a:cs typeface="Calibri" panose="020F0502020204030204" pitchFamily="34" charset="0"/>
              </a:rPr>
              <a:t>Yujin</a:t>
            </a:r>
            <a:r>
              <a:rPr lang="en-US" altLang="zh-CN" sz="2400" dirty="0">
                <a:latin typeface="Calibri" panose="020F0502020204030204" pitchFamily="34" charset="0"/>
                <a:cs typeface="Calibri" panose="020F0502020204030204" pitchFamily="34" charset="0"/>
              </a:rPr>
              <a:t> Noh (</a:t>
            </a:r>
            <a:r>
              <a:rPr lang="en-US" altLang="zh-CN" sz="2400" dirty="0" err="1">
                <a:latin typeface="Calibri" panose="020F0502020204030204" pitchFamily="34" charset="0"/>
                <a:cs typeface="Calibri" panose="020F0502020204030204" pitchFamily="34" charset="0"/>
              </a:rPr>
              <a:t>Senscomm</a:t>
            </a:r>
            <a:r>
              <a:rPr lang="en-US" altLang="zh-CN" sz="2400" dirty="0" smtClean="0">
                <a:latin typeface="Calibri" panose="020F0502020204030204" pitchFamily="34" charset="0"/>
                <a:cs typeface="Calibri" panose="020F0502020204030204" pitchFamily="34" charset="0"/>
              </a:rPr>
              <a:t>)</a:t>
            </a:r>
            <a:endParaRPr lang="en-US" altLang="zh-CN" sz="2400" b="1" dirty="0">
              <a:solidFill>
                <a:srgbClr val="FFC00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Next TG on Sep 7</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70009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Tech Editor Confirmation Motion</a:t>
            </a:r>
            <a:endParaRPr lang="zh-CN" altLang="en-US" dirty="0"/>
          </a:p>
        </p:txBody>
      </p:sp>
      <p:sp>
        <p:nvSpPr>
          <p:cNvPr id="3" name="内容占位符 2"/>
          <p:cNvSpPr>
            <a:spLocks noGrp="1"/>
          </p:cNvSpPr>
          <p:nvPr>
            <p:ph idx="1"/>
          </p:nvPr>
        </p:nvSpPr>
        <p:spPr/>
        <p:txBody>
          <a:bodyPr/>
          <a:lstStyle/>
          <a:p>
            <a:r>
              <a:rPr lang="en-US" altLang="zh-CN" dirty="0" smtClean="0"/>
              <a:t>Confirm </a:t>
            </a:r>
            <a:r>
              <a:rPr lang="en-US" altLang="zh-CN" dirty="0" err="1" smtClean="0"/>
              <a:t>Yujin</a:t>
            </a:r>
            <a:r>
              <a:rPr lang="en-US" altLang="zh-CN" dirty="0" smtClean="0"/>
              <a:t> Noh as </a:t>
            </a:r>
            <a:r>
              <a:rPr lang="en-US" altLang="zh-CN" dirty="0" err="1" smtClean="0"/>
              <a:t>TGbd</a:t>
            </a:r>
            <a:r>
              <a:rPr lang="en-US" altLang="zh-CN" dirty="0" smtClean="0"/>
              <a:t> Tech Editor</a:t>
            </a:r>
          </a:p>
          <a:p>
            <a:endParaRPr lang="en-US" altLang="zh-CN" dirty="0"/>
          </a:p>
          <a:p>
            <a:endParaRPr lang="en-US" altLang="zh-CN" dirty="0" smtClean="0"/>
          </a:p>
          <a:p>
            <a:r>
              <a:rPr lang="en-US" altLang="zh-CN" dirty="0" smtClean="0"/>
              <a:t>Moved: Joseph Levy</a:t>
            </a:r>
          </a:p>
          <a:p>
            <a:r>
              <a:rPr lang="en-US" altLang="zh-CN" dirty="0" smtClean="0"/>
              <a:t>Seconded: John Kenney</a:t>
            </a:r>
          </a:p>
          <a:p>
            <a:r>
              <a:rPr lang="en-US" altLang="zh-CN" dirty="0" smtClean="0"/>
              <a:t>Result: Approved unanimously</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Tree>
    <p:extLst>
      <p:ext uri="{BB962C8B-B14F-4D97-AF65-F5344CB8AC3E}">
        <p14:creationId xmlns:p14="http://schemas.microsoft.com/office/powerpoint/2010/main" val="487554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11-21/1373r0)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2164 </a:t>
            </a:r>
            <a:r>
              <a:rPr lang="en-US" altLang="zh-CN" sz="2400" dirty="0"/>
              <a:t>and proposed modification to IEEE P802.11bd D2.0 as in </a:t>
            </a:r>
            <a:r>
              <a:rPr lang="en-US" altLang="zh-CN" sz="2400" dirty="0" smtClean="0"/>
              <a:t>11-21/1373r0</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a:p>
          <a:p>
            <a:endParaRPr lang="en-US" altLang="zh-CN" dirty="0" smtClean="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921128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7446</TotalTime>
  <Words>3237</Words>
  <Application>Microsoft Office PowerPoint</Application>
  <PresentationFormat>宽屏</PresentationFormat>
  <Paragraphs>537</Paragraphs>
  <Slides>36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36</vt:i4>
      </vt:variant>
    </vt:vector>
  </HeadingPairs>
  <TitlesOfParts>
    <vt:vector size="47"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Aug 2021</vt:lpstr>
      <vt:lpstr>TGbd Documents Update</vt:lpstr>
      <vt:lpstr>Current TGbd Timeline (updated)</vt:lpstr>
      <vt:lpstr>Submission List (1/2)</vt:lpstr>
      <vt:lpstr>Submission List (2/2)</vt:lpstr>
      <vt:lpstr>IEEE 802.11 TGbd Teleconference</vt:lpstr>
      <vt:lpstr>PowerPoint 演示文稿</vt:lpstr>
      <vt:lpstr>Recirculation WG LB 254 Report</vt:lpstr>
      <vt:lpstr>IEEE 802.11 TGbd Teleconference</vt:lpstr>
      <vt:lpstr>PowerPoint 演示文稿</vt:lpstr>
      <vt:lpstr>IEEE 802.11 TGbd Teleconference</vt:lpstr>
      <vt:lpstr>PowerPoint 演示文稿</vt:lpstr>
      <vt:lpstr>SP #1 (CR, 11-21/1343r0)</vt:lpstr>
      <vt:lpstr>SP #2 (CR, 11-21/1344r1)</vt:lpstr>
      <vt:lpstr>SP #3 (CR, 11-21/1345r1)</vt:lpstr>
      <vt:lpstr>SP #4 (CR, 11-21/1346r1)</vt:lpstr>
      <vt:lpstr>SP #5 (CR, 11-21/1347r1)</vt:lpstr>
      <vt:lpstr>SP #6 (CR, 11-21/1348r0)</vt:lpstr>
      <vt:lpstr>SP #7 (CR, 11-21/1371r2)</vt:lpstr>
      <vt:lpstr>IEEE 802.11 TGbd Teleconference</vt:lpstr>
      <vt:lpstr>PowerPoint 演示文稿</vt:lpstr>
      <vt:lpstr>TGbd Tech Editor Confirmation Motion</vt:lpstr>
      <vt:lpstr>SP #1 (CR, 11-21/1373r0)</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5214</cp:revision>
  <cp:lastPrinted>2014-11-04T15:04:00Z</cp:lastPrinted>
  <dcterms:created xsi:type="dcterms:W3CDTF">2007-04-17T18:10:00Z</dcterms:created>
  <dcterms:modified xsi:type="dcterms:W3CDTF">2021-08-31T16:23:22Z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