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handoutMasterIdLst>
    <p:handoutMasterId r:id="rId30"/>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107" r:id="rId18"/>
    <p:sldId id="1157" r:id="rId19"/>
    <p:sldId id="1158" r:id="rId20"/>
    <p:sldId id="1180" r:id="rId21"/>
    <p:sldId id="1165" r:id="rId22"/>
    <p:sldId id="1181" r:id="rId23"/>
    <p:sldId id="1182" r:id="rId24"/>
    <p:sldId id="1183" r:id="rId25"/>
    <p:sldId id="1184" r:id="rId26"/>
    <p:sldId id="1185" r:id="rId27"/>
    <p:sldId id="1186" r:id="rId2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2319938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3638645218"/>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May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May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/1303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Aug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2021-08-01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514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a:t>
            </a:r>
            <a:r>
              <a:rPr kumimoji="0" lang="en-US" altLang="en-US" sz="1600" b="1" i="0" u="none" strike="noStrike" kern="0" cap="none" spc="0" normalizeH="0" baseline="0" noProof="0" dirty="0" smtClean="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object to the discussion immediately.</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Aug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sym typeface="+mn-ea"/>
              </a:rPr>
              <a:t>Aug 10, 10:00am ~ 11:59am, ET; </a:t>
            </a:r>
            <a:r>
              <a:rPr lang="en-US" altLang="zh-CN" sz="2400" u="sng" dirty="0" err="1" smtClean="0">
                <a:solidFill>
                  <a:schemeClr val="bg1">
                    <a:lumMod val="85000"/>
                  </a:schemeClr>
                </a:solidFill>
                <a:cs typeface="+mn-ea"/>
                <a:sym typeface="+mn-ea"/>
              </a:rPr>
              <a:t>Webex</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B050"/>
                </a:solidFill>
                <a:cs typeface="+mn-ea"/>
                <a:sym typeface="+mn-ea"/>
              </a:rPr>
              <a:t>Aug 17,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24,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r>
              <a:rPr lang="en-US" altLang="zh-CN" sz="2400" u="sng" dirty="0">
                <a:solidFill>
                  <a:srgbClr val="00B050"/>
                </a:solidFill>
                <a:cs typeface="+mn-ea"/>
                <a:sym typeface="+mn-ea"/>
              </a:rPr>
              <a:t>Aug 31, 10:00am ~ 11:59am, ET; </a:t>
            </a:r>
            <a:r>
              <a:rPr lang="en-US" altLang="zh-CN" sz="2400" u="sng" dirty="0" err="1" smtClean="0">
                <a:solidFill>
                  <a:srgbClr val="00B050"/>
                </a:solidFill>
                <a:cs typeface="+mn-ea"/>
                <a:sym typeface="+mn-ea"/>
              </a:rPr>
              <a:t>Webex</a:t>
            </a:r>
            <a:endParaRPr lang="en-US" altLang="zh-CN" sz="2400" u="sng"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893211857"/>
              </p:ext>
            </p:extLst>
          </p:nvPr>
        </p:nvGraphicFramePr>
        <p:xfrm>
          <a:off x="1447922" y="1756302"/>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a:t>
                      </a:r>
                      <a:r>
                        <a:rPr lang="en-US" altLang="zh-CN" sz="1200" dirty="0" smtClean="0">
                          <a:solidFill>
                            <a:srgbClr val="0070C0"/>
                          </a:solidFill>
                        </a:rPr>
                        <a:t> </a:t>
                      </a:r>
                      <a:r>
                        <a:rPr lang="en-US" altLang="zh-CN" sz="1200" dirty="0" smtClean="0">
                          <a:solidFill>
                            <a:srgbClr val="0070C0"/>
                          </a:solidFill>
                        </a:rPr>
                        <a:t>11-21/1303r2, </a:t>
                      </a:r>
                      <a:r>
                        <a:rPr lang="en-US" altLang="zh-CN" sz="1200" dirty="0" smtClean="0">
                          <a:solidFill>
                            <a:srgbClr val="0070C0"/>
                          </a:solidFill>
                        </a:rPr>
                        <a:t>11-21/1326r0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a:t>
                      </a:r>
                      <a:r>
                        <a:rPr lang="en-US" altLang="zh-CN" sz="1200" baseline="0" dirty="0" smtClean="0">
                          <a:solidFill>
                            <a:srgbClr val="0070C0"/>
                          </a:solidFill>
                          <a:sym typeface="+mn-ea"/>
                        </a:rPr>
                        <a:t>11-21/1138r0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11-19/2045r10 (D1.0)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11-21/1296r1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(updated)</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Nov 2021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a:t>
            </a:r>
            <a:r>
              <a:rPr lang="en-US" altLang="zh-CN" dirty="0" smtClean="0"/>
              <a:t>List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a:t>
            </a:r>
            <a:r>
              <a:rPr lang="en-US" altLang="zh-CN" sz="1600" dirty="0" smtClean="0">
                <a:solidFill>
                  <a:srgbClr val="00B050"/>
                </a:solidFill>
                <a:latin typeface="Calibri" panose="020F0502020204030204" pitchFamily="34" charset="0"/>
                <a:cs typeface="Calibri" panose="020F0502020204030204" pitchFamily="34" charset="0"/>
              </a:rPr>
              <a:t>/</a:t>
            </a:r>
            <a:r>
              <a:rPr lang="zh-CN" altLang="zh-CN" sz="1600" dirty="0" smtClean="0">
                <a:solidFill>
                  <a:srgbClr val="00B050"/>
                </a:solidFill>
                <a:latin typeface="Calibri" panose="020F0502020204030204" pitchFamily="34" charset="0"/>
                <a:cs typeface="Calibri" panose="020F0502020204030204" pitchFamily="34" charset="0"/>
              </a:rPr>
              <a:t>1343</a:t>
            </a:r>
            <a:r>
              <a:rPr lang="en-US" altLang="zh-CN" sz="1600" dirty="0" smtClean="0">
                <a:solidFill>
                  <a:srgbClr val="00B050"/>
                </a:solidFill>
                <a:latin typeface="Calibri" panose="020F0502020204030204" pitchFamily="34" charset="0"/>
                <a:cs typeface="Calibri" panose="020F0502020204030204" pitchFamily="34" charset="0"/>
              </a:rPr>
              <a:t>r</a:t>
            </a:r>
            <a:r>
              <a:rPr lang="zh-CN" altLang="zh-CN" sz="1600" dirty="0" smtClean="0">
                <a:solidFill>
                  <a:srgbClr val="00B050"/>
                </a:solidFill>
                <a:latin typeface="Calibri" panose="020F0502020204030204" pitchFamily="34" charset="0"/>
                <a:cs typeface="Calibri" panose="020F0502020204030204" pitchFamily="34" charset="0"/>
              </a:rPr>
              <a:t>0</a:t>
            </a:r>
            <a:r>
              <a:rPr lang="en-US" altLang="zh-CN" sz="1600" dirty="0" smtClean="0">
                <a:solidFill>
                  <a:srgbClr val="00B050"/>
                </a:solidFill>
                <a:latin typeface="Calibri" panose="020F0502020204030204" pitchFamily="34" charset="0"/>
                <a:cs typeface="Calibri" panose="020F0502020204030204" pitchFamily="34" charset="0"/>
              </a:rPr>
              <a:t>,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32.3.5 NGV modulation and coding </a:t>
            </a:r>
            <a:r>
              <a:rPr lang="zh-CN" altLang="zh-CN" sz="1600" dirty="0" smtClean="0">
                <a:solidFill>
                  <a:srgbClr val="00B050"/>
                </a:solidFill>
                <a:latin typeface="Calibri" panose="020F0502020204030204" pitchFamily="34" charset="0"/>
                <a:cs typeface="Calibri" panose="020F0502020204030204" pitchFamily="34" charset="0"/>
              </a:rPr>
              <a:t>schemes</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a:t>
            </a:r>
            <a:r>
              <a:rPr lang="en-US" altLang="zh-CN" sz="1600" dirty="0" err="1" smtClean="0">
                <a:solidFill>
                  <a:srgbClr val="00B050"/>
                </a:solidFill>
                <a:latin typeface="Calibri" panose="020F0502020204030204" pitchFamily="34" charset="0"/>
                <a:cs typeface="Calibri" panose="020F0502020204030204" pitchFamily="34" charset="0"/>
              </a:rPr>
              <a:t>ujin</a:t>
            </a:r>
            <a:r>
              <a:rPr lang="en-US" altLang="zh-CN" sz="1600" dirty="0" smtClean="0">
                <a:solidFill>
                  <a:srgbClr val="00B050"/>
                </a:solidFill>
                <a:latin typeface="Calibri" panose="020F0502020204030204" pitchFamily="34" charset="0"/>
                <a:cs typeface="Calibri" panose="020F0502020204030204" pitchFamily="34" charset="0"/>
              </a:rPr>
              <a:t> Noh (</a:t>
            </a:r>
            <a:r>
              <a:rPr lang="en-US" altLang="zh-CN" sz="1600" dirty="0" err="1" smtClean="0">
                <a:solidFill>
                  <a:srgbClr val="00B050"/>
                </a:solidFill>
                <a:latin typeface="Calibri" panose="020F0502020204030204" pitchFamily="34" charset="0"/>
                <a:cs typeface="Calibri" panose="020F0502020204030204" pitchFamily="34" charset="0"/>
              </a:rPr>
              <a:t>Senscomm</a:t>
            </a:r>
            <a:r>
              <a:rPr lang="en-US" altLang="zh-CN" sz="1600" dirty="0" smtClean="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11-21-1344</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32.3.8.2 Non_NGV portion of NGV format </a:t>
            </a:r>
            <a:r>
              <a:rPr lang="zh-CN" altLang="zh-CN" sz="1600" dirty="0" smtClean="0">
                <a:solidFill>
                  <a:srgbClr val="FFC000"/>
                </a:solidFill>
                <a:latin typeface="Calibri" panose="020F0502020204030204" pitchFamily="34" charset="0"/>
                <a:cs typeface="Calibri" panose="020F0502020204030204" pitchFamily="34" charset="0"/>
              </a:rPr>
              <a:t>preamble</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11-21-1345</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32.3.8.3 NGV portion of NGV format </a:t>
            </a:r>
            <a:r>
              <a:rPr lang="zh-CN" altLang="zh-CN" sz="1600" dirty="0" smtClean="0">
                <a:solidFill>
                  <a:srgbClr val="FFC000"/>
                </a:solidFill>
                <a:latin typeface="Calibri" panose="020F0502020204030204" pitchFamily="34" charset="0"/>
                <a:cs typeface="Calibri" panose="020F0502020204030204" pitchFamily="34" charset="0"/>
              </a:rPr>
              <a:t>preamble</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11-21-1346</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32.3.10 Transmit </a:t>
            </a:r>
            <a:r>
              <a:rPr lang="zh-CN" altLang="zh-CN" sz="1600" dirty="0" smtClean="0">
                <a:solidFill>
                  <a:srgbClr val="FFC000"/>
                </a:solidFill>
                <a:latin typeface="Calibri" panose="020F0502020204030204" pitchFamily="34" charset="0"/>
                <a:cs typeface="Calibri" panose="020F0502020204030204" pitchFamily="34" charset="0"/>
              </a:rPr>
              <a:t>specification</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FFC000"/>
                </a:solidFill>
                <a:latin typeface="Calibri" panose="020F0502020204030204" pitchFamily="34" charset="0"/>
                <a:cs typeface="Calibri" panose="020F0502020204030204" pitchFamily="34" charset="0"/>
              </a:rPr>
              <a:t>11-21-1347</a:t>
            </a:r>
            <a:r>
              <a:rPr lang="en-US" altLang="zh-CN" sz="1600" dirty="0" smtClean="0">
                <a:solidFill>
                  <a:srgbClr val="FFC000"/>
                </a:solidFill>
                <a:latin typeface="Calibri" panose="020F0502020204030204" pitchFamily="34" charset="0"/>
                <a:cs typeface="Calibri" panose="020F0502020204030204" pitchFamily="34" charset="0"/>
              </a:rPr>
              <a:t>r0, </a:t>
            </a:r>
            <a:r>
              <a:rPr lang="zh-CN" altLang="zh-CN" sz="1600" dirty="0" smtClean="0">
                <a:solidFill>
                  <a:srgbClr val="FFC000"/>
                </a:solidFill>
                <a:latin typeface="Calibri" panose="020F0502020204030204" pitchFamily="34" charset="0"/>
                <a:cs typeface="Calibri" panose="020F0502020204030204" pitchFamily="34" charset="0"/>
              </a:rPr>
              <a:t>Resolutions </a:t>
            </a:r>
            <a:r>
              <a:rPr lang="zh-CN" altLang="zh-CN" sz="1600" dirty="0">
                <a:solidFill>
                  <a:srgbClr val="FFC000"/>
                </a:solidFill>
                <a:latin typeface="Calibri" panose="020F0502020204030204" pitchFamily="34" charset="0"/>
                <a:cs typeface="Calibri" panose="020F0502020204030204" pitchFamily="34" charset="0"/>
              </a:rPr>
              <a:t>to 32.3.12 NGV transmit </a:t>
            </a:r>
            <a:r>
              <a:rPr lang="zh-CN" altLang="zh-CN" sz="1600" dirty="0" smtClean="0">
                <a:solidFill>
                  <a:srgbClr val="FFC000"/>
                </a:solidFill>
                <a:latin typeface="Calibri" panose="020F0502020204030204" pitchFamily="34" charset="0"/>
                <a:cs typeface="Calibri" panose="020F0502020204030204" pitchFamily="34" charset="0"/>
              </a:rPr>
              <a:t>procedure</a:t>
            </a:r>
            <a:r>
              <a:rPr lang="en-US" altLang="zh-CN" sz="1600" dirty="0">
                <a:solidFill>
                  <a:srgbClr val="FFC000"/>
                </a:solidFill>
                <a:latin typeface="Calibri" panose="020F0502020204030204" pitchFamily="34" charset="0"/>
                <a:cs typeface="Calibri" panose="020F0502020204030204" pitchFamily="34" charset="0"/>
              </a:rPr>
              <a:t> ,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endParaRPr lang="zh-CN" altLang="zh-CN" sz="16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a:solidFill>
                  <a:srgbClr val="00B050"/>
                </a:solidFill>
                <a:latin typeface="Calibri" panose="020F0502020204030204" pitchFamily="34" charset="0"/>
                <a:cs typeface="Calibri" panose="020F0502020204030204" pitchFamily="34" charset="0"/>
              </a:rPr>
              <a:t>11-21-1349</a:t>
            </a:r>
            <a:r>
              <a:rPr lang="en-US" altLang="zh-CN" sz="1600" dirty="0">
                <a:solidFill>
                  <a:srgbClr val="00B050"/>
                </a:solidFill>
                <a:latin typeface="Calibri" panose="020F0502020204030204" pitchFamily="34" charset="0"/>
                <a:cs typeface="Calibri" panose="020F0502020204030204" pitchFamily="34" charset="0"/>
              </a:rPr>
              <a:t>r0, </a:t>
            </a:r>
            <a:r>
              <a:rPr lang="zh-CN" altLang="zh-CN" sz="1600" dirty="0">
                <a:solidFill>
                  <a:srgbClr val="00B050"/>
                </a:solidFill>
                <a:latin typeface="Calibri" panose="020F0502020204030204" pitchFamily="34" charset="0"/>
                <a:cs typeface="Calibri" panose="020F0502020204030204" pitchFamily="34" charset="0"/>
              </a:rPr>
              <a:t>Visio for 32.3.12 NGV transmit 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11-21-1348</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Resolutions </a:t>
            </a:r>
            <a:r>
              <a:rPr lang="zh-CN" altLang="zh-CN" sz="1600" dirty="0">
                <a:solidFill>
                  <a:srgbClr val="00B050"/>
                </a:solidFill>
                <a:latin typeface="Calibri" panose="020F0502020204030204" pitchFamily="34" charset="0"/>
                <a:cs typeface="Calibri" panose="020F0502020204030204" pitchFamily="34" charset="0"/>
              </a:rPr>
              <a:t>to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1600" dirty="0" smtClean="0">
                <a:solidFill>
                  <a:srgbClr val="00B050"/>
                </a:solidFill>
                <a:latin typeface="Calibri" panose="020F0502020204030204" pitchFamily="34" charset="0"/>
                <a:cs typeface="Calibri" panose="020F0502020204030204" pitchFamily="34" charset="0"/>
              </a:rPr>
              <a:t>11-21-1350</a:t>
            </a:r>
            <a:r>
              <a:rPr lang="en-US" altLang="zh-CN" sz="1600" dirty="0" smtClean="0">
                <a:solidFill>
                  <a:srgbClr val="00B050"/>
                </a:solidFill>
                <a:latin typeface="Calibri" panose="020F0502020204030204" pitchFamily="34" charset="0"/>
                <a:cs typeface="Calibri" panose="020F0502020204030204" pitchFamily="34" charset="0"/>
              </a:rPr>
              <a:t>r0, </a:t>
            </a:r>
            <a:r>
              <a:rPr lang="zh-CN" altLang="zh-CN" sz="1600" dirty="0" smtClean="0">
                <a:solidFill>
                  <a:srgbClr val="00B050"/>
                </a:solidFill>
                <a:latin typeface="Calibri" panose="020F0502020204030204" pitchFamily="34" charset="0"/>
                <a:cs typeface="Calibri" panose="020F0502020204030204" pitchFamily="34" charset="0"/>
              </a:rPr>
              <a:t>Visio </a:t>
            </a:r>
            <a:r>
              <a:rPr lang="zh-CN" altLang="zh-CN" sz="1600" dirty="0">
                <a:solidFill>
                  <a:srgbClr val="00B050"/>
                </a:solidFill>
                <a:latin typeface="Calibri" panose="020F0502020204030204" pitchFamily="34" charset="0"/>
                <a:cs typeface="Calibri" panose="020F0502020204030204" pitchFamily="34" charset="0"/>
              </a:rPr>
              <a:t>for 32.3.13 NGV receive </a:t>
            </a:r>
            <a:r>
              <a:rPr lang="zh-CN" altLang="zh-CN" sz="1600" dirty="0" smtClean="0">
                <a:solidFill>
                  <a:srgbClr val="00B050"/>
                </a:solidFill>
                <a:latin typeface="Calibri" panose="020F0502020204030204" pitchFamily="34" charset="0"/>
                <a:cs typeface="Calibri" panose="020F0502020204030204" pitchFamily="34" charset="0"/>
              </a:rPr>
              <a:t>procedure</a:t>
            </a:r>
            <a:r>
              <a:rPr lang="en-US" altLang="zh-CN" sz="1600" dirty="0">
                <a:solidFill>
                  <a:srgbClr val="00B050"/>
                </a:solidFill>
                <a:latin typeface="Calibri" panose="020F0502020204030204" pitchFamily="34" charset="0"/>
                <a:cs typeface="Calibri" panose="020F0502020204030204" pitchFamily="34" charset="0"/>
              </a:rPr>
              <a:t> ,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endParaRPr lang="zh-CN" altLang="zh-CN" sz="16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1600" dirty="0" err="1">
                <a:solidFill>
                  <a:srgbClr val="FFC000"/>
                </a:solidFill>
                <a:latin typeface="Calibri" panose="020F0502020204030204" pitchFamily="34" charset="0"/>
                <a:cs typeface="Calibri" panose="020F0502020204030204" pitchFamily="34" charset="0"/>
              </a:rPr>
              <a:t>InterDigital</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latin typeface="Calibri" panose="020F0502020204030204" pitchFamily="34" charset="0"/>
                <a:cs typeface="Calibri" panose="020F0502020204030204" pitchFamily="34" charset="0"/>
              </a:rPr>
              <a:t>11-21/1373r0, CID 2164 resolution for LB-254, Joseph Levy (</a:t>
            </a:r>
            <a:r>
              <a:rPr lang="en-US" altLang="zh-CN" sz="1600" dirty="0" err="1">
                <a:latin typeface="Calibri" panose="020F0502020204030204" pitchFamily="34" charset="0"/>
                <a:cs typeface="Calibri" panose="020F0502020204030204" pitchFamily="34" charset="0"/>
              </a:rPr>
              <a:t>InterDigital</a:t>
            </a:r>
            <a:r>
              <a:rPr lang="en-US" altLang="zh-CN" sz="1600" dirty="0">
                <a:latin typeface="Calibri" panose="020F0502020204030204" pitchFamily="34" charset="0"/>
                <a:cs typeface="Calibri" panose="020F0502020204030204" pitchFamily="34" charset="0"/>
              </a:rPr>
              <a:t>)</a:t>
            </a:r>
            <a:endParaRPr lang="zh-CN" altLang="zh-CN" sz="1600" dirty="0">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10</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(call for candidate)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zh-CN" noProof="0" dirty="0" smtClean="0">
                <a:ln>
                  <a:noFill/>
                </a:ln>
                <a:effectLst/>
                <a:uLnTx/>
                <a:uFillTx/>
                <a:sym typeface="+mn-ea"/>
              </a:rPr>
              <a:t>Recirculation WG LB 254 report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Comment Assignment (11-21/1296r0)</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algn="just" eaLnBrk="0" hangingPunct="0">
              <a:defRPr/>
            </a:pPr>
            <a:r>
              <a:rPr lang="en-GB" altLang="en-US" dirty="0">
                <a:sym typeface="+mn-ea"/>
              </a:rPr>
              <a:t>next TC on Aug 17</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Recirculation WG LB 254 Report</a:t>
            </a:r>
            <a:endParaRPr lang="zh-CN" altLang="en-US" dirty="0"/>
          </a:p>
        </p:txBody>
      </p:sp>
      <p:graphicFrame>
        <p:nvGraphicFramePr>
          <p:cNvPr id="7" name="内容占位符 6"/>
          <p:cNvGraphicFramePr>
            <a:graphicFrameLocks noGrp="1"/>
          </p:cNvGraphicFramePr>
          <p:nvPr>
            <p:ph idx="1"/>
            <p:extLst>
              <p:ext uri="{D42A27DB-BD31-4B8C-83A1-F6EECF244321}">
                <p14:modId xmlns:p14="http://schemas.microsoft.com/office/powerpoint/2010/main" val="2834949536"/>
              </p:ext>
            </p:extLst>
          </p:nvPr>
        </p:nvGraphicFramePr>
        <p:xfrm>
          <a:off x="1905110" y="1676446"/>
          <a:ext cx="8610373" cy="1995170"/>
        </p:xfrm>
        <a:graphic>
          <a:graphicData uri="http://schemas.openxmlformats.org/drawingml/2006/table">
            <a:tbl>
              <a:tblPr>
                <a:tableStyleId>{8EC20E35-A176-4012-BC5E-935CFFF8708E}</a:tableStyleId>
              </a:tblPr>
              <a:tblGrid>
                <a:gridCol w="2473191"/>
                <a:gridCol w="1489105"/>
                <a:gridCol w="1523960"/>
                <a:gridCol w="3124117"/>
              </a:tblGrid>
              <a:tr h="206985">
                <a:tc>
                  <a:txBody>
                    <a:bodyPr/>
                    <a:lstStyle/>
                    <a:p>
                      <a:pPr algn="ctr" fontAlgn="ctr"/>
                      <a:r>
                        <a:rPr lang="en-US" sz="1600" b="1" u="none" strike="noStrike" dirty="0">
                          <a:effectLst/>
                        </a:rPr>
                        <a:t>P802.11bd Ballot Series</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LB251</a:t>
                      </a:r>
                      <a:r>
                        <a:rPr lang="en-US" sz="1600" b="1" u="none" strike="noStrike" dirty="0">
                          <a:effectLst/>
                        </a:rPr>
                        <a:t> (D1.0)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en-US" sz="1600" b="1" u="none" strike="noStrike" dirty="0" smtClean="0">
                          <a:effectLst/>
                        </a:rPr>
                        <a:t>LB254</a:t>
                      </a:r>
                      <a:r>
                        <a:rPr lang="en-US" sz="1600" b="1" u="none" strike="noStrike" dirty="0">
                          <a:effectLst/>
                        </a:rPr>
                        <a:t> (D2.0)</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zh-CN" altLang="en-US" sz="1600" b="1" u="none" strike="noStrike" dirty="0">
                          <a:effectLst/>
                        </a:rPr>
                        <a:t/>
                      </a:r>
                      <a:br>
                        <a:rPr lang="zh-CN" altLang="en-US" sz="1600" b="1" u="none" strike="noStrike" dirty="0">
                          <a:effectLst/>
                        </a:rPr>
                      </a:br>
                      <a:endParaRPr lang="zh-CN" altLang="en-US" sz="1600" b="1" i="0" u="none" strike="noStrike" dirty="0">
                        <a:solidFill>
                          <a:srgbClr val="000000"/>
                        </a:solidFill>
                        <a:effectLst/>
                        <a:latin typeface="Calibri" panose="020F0502020204030204" pitchFamily="34" charset="0"/>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174</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200</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Disapprove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38</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26</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206985">
                <a:tc>
                  <a:txBody>
                    <a:bodyPr/>
                    <a:lstStyle/>
                    <a:p>
                      <a:pPr marL="0" algn="l" defTabSz="685800" rtl="0" eaLnBrk="1" fontAlgn="b" latinLnBrk="0" hangingPunct="1"/>
                      <a:r>
                        <a:rPr lang="en-US" sz="1600" u="none" strike="noStrike" kern="1200" dirty="0">
                          <a:solidFill>
                            <a:schemeClr val="dk1"/>
                          </a:solidFill>
                          <a:effectLst/>
                          <a:latin typeface="+mn-lt"/>
                          <a:ea typeface="+mn-ea"/>
                          <a:cs typeface="+mn-cs"/>
                        </a:rPr>
                        <a:t>Abstain - Lack of expertise</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21</a:t>
                      </a:r>
                    </a:p>
                  </a:txBody>
                  <a:tcPr marL="6350" marR="6350" marT="6350" marB="0" anchor="ctr"/>
                </a:tc>
                <a:tc>
                  <a:txBody>
                    <a:bodyPr/>
                    <a:lstStyle/>
                    <a:p>
                      <a:pPr marL="0" algn="ctr" defTabSz="685800" rtl="0" eaLnBrk="1" fontAlgn="b" latinLnBrk="0" hangingPunct="1"/>
                      <a:r>
                        <a:rPr lang="en-US" altLang="zh-CN" sz="1600" u="none" strike="noStrike" kern="1200" dirty="0">
                          <a:solidFill>
                            <a:schemeClr val="dk1"/>
                          </a:solidFill>
                          <a:effectLst/>
                          <a:latin typeface="+mn-lt"/>
                          <a:ea typeface="+mn-ea"/>
                          <a:cs typeface="+mn-cs"/>
                        </a:rPr>
                        <a:t>28</a:t>
                      </a:r>
                    </a:p>
                  </a:txBody>
                  <a:tcPr marL="6350" marR="6350" marT="6350" marB="0" anchor="ctr"/>
                </a:tc>
                <a:tc>
                  <a:txBody>
                    <a:bodyPr/>
                    <a:lstStyle/>
                    <a:p>
                      <a:pPr marL="0" algn="l" defTabSz="685800" rtl="0" eaLnBrk="1" fontAlgn="b" latinLnBrk="0" hangingPunct="1"/>
                      <a:endParaRPr lang="zh-CN" altLang="en-US" sz="1600" u="none" strike="noStrike" kern="1200" dirty="0">
                        <a:solidFill>
                          <a:schemeClr val="dk1"/>
                        </a:solidFill>
                        <a:effectLst/>
                        <a:latin typeface="+mn-lt"/>
                        <a:ea typeface="+mn-ea"/>
                        <a:cs typeface="+mn-cs"/>
                      </a:endParaRPr>
                    </a:p>
                  </a:txBody>
                  <a:tcPr marL="6350" marR="6350" marT="6350" marB="0" anchor="ctr"/>
                </a:tc>
              </a:tr>
              <a:tr h="105010">
                <a:tc>
                  <a:txBody>
                    <a:bodyPr/>
                    <a:lstStyle/>
                    <a:p>
                      <a:pPr fontAlgn="b"/>
                      <a:r>
                        <a:rPr lang="en-US" sz="1600" u="none" strike="noStrike" dirty="0">
                          <a:effectLst/>
                        </a:rPr>
                        <a:t>Invalid</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 disapprove w/o comment</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Lack of time</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r h="105010">
                <a:tc>
                  <a:txBody>
                    <a:bodyPr/>
                    <a:lstStyle/>
                    <a:p>
                      <a:pPr fontAlgn="b"/>
                      <a:r>
                        <a:rPr lang="en-US" sz="1600" u="none" strike="noStrike" dirty="0">
                          <a:effectLst/>
                        </a:rPr>
                        <a:t>Abstain - Other</a:t>
                      </a:r>
                      <a:endParaRPr lang="en-US" sz="16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1</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en-US" altLang="zh-CN" sz="1600" u="none" strike="noStrike" dirty="0">
                          <a:effectLst/>
                        </a:rPr>
                        <a:t>2</a:t>
                      </a:r>
                      <a:endParaRPr lang="en-US" altLang="zh-CN" sz="1600" b="0" i="0" u="none" strike="noStrike" dirty="0">
                        <a:solidFill>
                          <a:srgbClr val="000000"/>
                        </a:solidFill>
                        <a:effectLst/>
                        <a:latin typeface="Calibri" panose="020F0502020204030204" pitchFamily="34" charset="0"/>
                      </a:endParaRPr>
                    </a:p>
                  </a:txBody>
                  <a:tcPr marL="6350" marR="6350" marT="6350" marB="0" anchor="ctr"/>
                </a:tc>
                <a:tc>
                  <a:txBody>
                    <a:bodyPr/>
                    <a:lstStyle/>
                    <a:p>
                      <a:pPr fontAlgn="b"/>
                      <a:r>
                        <a:rPr lang="en-US" sz="1600" u="none" strike="noStrike" dirty="0">
                          <a:effectLst/>
                        </a:rPr>
                        <a:t>Invalid abstain</a:t>
                      </a:r>
                      <a:endParaRPr lang="en-US" sz="1600" b="0" i="0" u="none" strike="noStrike" dirty="0">
                        <a:solidFill>
                          <a:srgbClr val="000000"/>
                        </a:solidFill>
                        <a:effectLst/>
                        <a:latin typeface="Calibri" panose="020F0502020204030204" pitchFamily="34" charset="0"/>
                      </a:endParaRPr>
                    </a:p>
                  </a:txBody>
                  <a:tcPr marL="6350" marR="6350" marT="6350" marB="0" anchor="ctr"/>
                </a:tc>
              </a:tr>
            </a:tbl>
          </a:graphicData>
        </a:graphic>
      </p:graphicFrame>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graphicFrame>
        <p:nvGraphicFramePr>
          <p:cNvPr id="10" name="表格 9"/>
          <p:cNvGraphicFramePr>
            <a:graphicFrameLocks noGrp="1"/>
          </p:cNvGraphicFramePr>
          <p:nvPr>
            <p:extLst>
              <p:ext uri="{D42A27DB-BD31-4B8C-83A1-F6EECF244321}">
                <p14:modId xmlns:p14="http://schemas.microsoft.com/office/powerpoint/2010/main" val="2323662990"/>
              </p:ext>
            </p:extLst>
          </p:nvPr>
        </p:nvGraphicFramePr>
        <p:xfrm>
          <a:off x="2743288" y="3962386"/>
          <a:ext cx="5943444" cy="2288540"/>
        </p:xfrm>
        <a:graphic>
          <a:graphicData uri="http://schemas.openxmlformats.org/drawingml/2006/table">
            <a:tbl>
              <a:tblPr/>
              <a:tblGrid>
                <a:gridCol w="2306411"/>
                <a:gridCol w="2036875"/>
                <a:gridCol w="1600158"/>
              </a:tblGrid>
              <a:tr h="219710">
                <a:tc>
                  <a:txBody>
                    <a:bodyPr/>
                    <a:lstStyle/>
                    <a:p>
                      <a:pPr fontAlgn="b"/>
                      <a:endParaRPr lang="en-US"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solidFill>
                      <a:srgbClr val="FFFFFF"/>
                    </a:solid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LB251 (D1.0)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c>
                  <a:txBody>
                    <a:bodyPr/>
                    <a:lstStyle/>
                    <a:p>
                      <a:pPr algn="r" fontAlgn="b"/>
                      <a:r>
                        <a:rPr lang="en-US" altLang="zh-CN" sz="1400" b="1" i="0" u="none" strike="noStrike" dirty="0" smtClean="0">
                          <a:solidFill>
                            <a:srgbClr val="000000"/>
                          </a:solidFill>
                          <a:effectLst/>
                          <a:latin typeface="Calibri" panose="020F0502020204030204" pitchFamily="34" charset="0"/>
                        </a:rPr>
                        <a:t>LB254 (D2.0)</a:t>
                      </a:r>
                      <a:endParaRPr lang="en-US" altLang="zh-CN" sz="1400" b="1" i="0" u="none" strike="noStrike" dirty="0">
                        <a:solidFill>
                          <a:srgbClr val="000000"/>
                        </a:solidFill>
                        <a:effectLst/>
                        <a:latin typeface="Calibri" panose="020F0502020204030204" pitchFamily="34" charset="0"/>
                      </a:endParaRPr>
                    </a:p>
                  </a:txBody>
                  <a:tcPr marL="6350" marR="6350" marT="6350" marB="0" anchor="b">
                    <a:lnL>
                      <a:noFill/>
                    </a:lnL>
                    <a:lnR>
                      <a:noFill/>
                    </a:lnR>
                    <a:lnB>
                      <a:noFill/>
                    </a:lnB>
                    <a:noFill/>
                  </a:tcPr>
                </a:tc>
              </a:tr>
              <a:tr h="121384">
                <a:tc>
                  <a:txBody>
                    <a:bodyPr/>
                    <a:lstStyle/>
                    <a:p>
                      <a:pPr fontAlgn="b"/>
                      <a:r>
                        <a:rPr lang="en-US" sz="1400" b="1" i="0" u="none" strike="noStrike" dirty="0">
                          <a:solidFill>
                            <a:srgbClr val="000000"/>
                          </a:solidFill>
                          <a:effectLst/>
                          <a:latin typeface="Calibri" panose="020F0502020204030204" pitchFamily="34" charset="0"/>
                        </a:rPr>
                        <a:t>Approval percentage (&gt;75%)</a:t>
                      </a:r>
                    </a:p>
                  </a:txBody>
                  <a:tcPr marL="6350" marR="6350" marT="6350" marB="0" anchor="b">
                    <a:lnL>
                      <a:noFill/>
                    </a:lnL>
                    <a:lnR>
                      <a:noFill/>
                    </a:lnR>
                    <a:lnT w="12700" cmpd="sng">
                      <a:noFill/>
                      <a:prstDash val="solid"/>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82.08%</a:t>
                      </a:r>
                    </a:p>
                  </a:txBody>
                  <a:tcPr marL="6350" marR="6350" marT="6350" marB="0" anchor="b">
                    <a:lnL>
                      <a:noFill/>
                    </a:lnL>
                    <a:lnR>
                      <a:noFill/>
                    </a:lnR>
                    <a:lnT w="12700" cmpd="sng">
                      <a:noFill/>
                      <a:prstDash val="solid"/>
                    </a:lnT>
                    <a:lnB>
                      <a:noFill/>
                    </a:lnB>
                    <a:solidFill>
                      <a:srgbClr val="A9D08E"/>
                    </a:solidFill>
                  </a:tcPr>
                </a:tc>
                <a:tc>
                  <a:txBody>
                    <a:bodyPr/>
                    <a:lstStyle/>
                    <a:p>
                      <a:pPr algn="r" fontAlgn="b"/>
                      <a:r>
                        <a:rPr lang="en-US" altLang="zh-CN" sz="1400" b="0" i="0" u="none" strike="noStrike" dirty="0">
                          <a:solidFill>
                            <a:srgbClr val="000000"/>
                          </a:solidFill>
                          <a:effectLst/>
                          <a:latin typeface="Calibri" panose="020F0502020204030204" pitchFamily="34" charset="0"/>
                        </a:rPr>
                        <a:t>88.50%</a:t>
                      </a:r>
                    </a:p>
                  </a:txBody>
                  <a:tcPr marL="6350" marR="6350" marT="6350" marB="0" anchor="b">
                    <a:lnL>
                      <a:noFill/>
                    </a:lnL>
                    <a:lnR>
                      <a:noFill/>
                    </a:lnR>
                    <a:lnT w="12700" cmpd="sng">
                      <a:noFill/>
                      <a:prstDash val="solid"/>
                    </a:lnT>
                    <a:lnB>
                      <a:noFill/>
                    </a:lnB>
                    <a:solidFill>
                      <a:srgbClr val="A9D08E"/>
                    </a:solidFill>
                  </a:tcPr>
                </a:tc>
              </a:tr>
              <a:tr h="121384">
                <a:tc>
                  <a:txBody>
                    <a:bodyPr/>
                    <a:lstStyle/>
                    <a:p>
                      <a:pPr fontAlgn="b"/>
                      <a:r>
                        <a:rPr lang="en-US" sz="1400" b="1" i="0" u="none" strike="noStrike">
                          <a:solidFill>
                            <a:srgbClr val="000000"/>
                          </a:solidFill>
                          <a:effectLst/>
                          <a:latin typeface="Calibri" panose="020F0502020204030204" pitchFamily="34" charset="0"/>
                        </a:rPr>
                        <a:t>Disapproval percentage</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dirty="0">
                          <a:solidFill>
                            <a:srgbClr val="000000"/>
                          </a:solidFill>
                          <a:effectLst/>
                          <a:latin typeface="Calibri" panose="020F0502020204030204" pitchFamily="34" charset="0"/>
                        </a:rPr>
                        <a:t>17.92%</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11.50%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dirty="0">
                          <a:solidFill>
                            <a:srgbClr val="000000"/>
                          </a:solidFill>
                          <a:effectLst/>
                          <a:latin typeface="Calibri" panose="020F0502020204030204" pitchFamily="34" charset="0"/>
                        </a:rPr>
                        <a:t>Abstain percentage (&lt;30%)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6.16%</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8.21%</a:t>
                      </a:r>
                    </a:p>
                  </a:txBody>
                  <a:tcPr marL="6350" marR="6350" marT="6350" marB="0" anchor="b">
                    <a:lnL>
                      <a:noFill/>
                    </a:lnL>
                    <a:lnR>
                      <a:noFill/>
                    </a:lnR>
                    <a:lnT>
                      <a:noFill/>
                    </a:lnT>
                    <a:lnB>
                      <a:noFill/>
                    </a:lnB>
                    <a:solidFill>
                      <a:srgbClr val="E2EFDA"/>
                    </a:solidFill>
                  </a:tcPr>
                </a:tc>
              </a:tr>
              <a:tr h="121384">
                <a:tc>
                  <a:txBody>
                    <a:bodyPr/>
                    <a:lstStyle/>
                    <a:p>
                      <a:pPr fontAlgn="b"/>
                      <a:r>
                        <a:rPr lang="en-US" sz="1400" b="1" i="0" u="none" strike="noStrike">
                          <a:solidFill>
                            <a:srgbClr val="000000"/>
                          </a:solidFill>
                          <a:effectLst/>
                          <a:latin typeface="Calibri" panose="020F0502020204030204" pitchFamily="34" charset="0"/>
                        </a:rPr>
                        <a:t>Pool = Voters - Ex-officio</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340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Return rate (&gt;50%)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69.71%</a:t>
                      </a:r>
                    </a:p>
                  </a:txBody>
                  <a:tcPr marL="6350" marR="6350" marT="6350" marB="0" anchor="b">
                    <a:lnL>
                      <a:noFill/>
                    </a:lnL>
                    <a:lnR>
                      <a:noFill/>
                    </a:lnR>
                    <a:lnT>
                      <a:noFill/>
                    </a:lnT>
                    <a:lnB>
                      <a:noFill/>
                    </a:lnB>
                    <a:solidFill>
                      <a:srgbClr val="E2EFDA"/>
                    </a:solidFill>
                  </a:tcPr>
                </a:tc>
                <a:tc>
                  <a:txBody>
                    <a:bodyPr/>
                    <a:lstStyle/>
                    <a:p>
                      <a:pPr algn="r" fontAlgn="b"/>
                      <a:r>
                        <a:rPr lang="en-US" altLang="zh-CN" sz="1400" b="0" i="0" u="none" strike="noStrike">
                          <a:solidFill>
                            <a:srgbClr val="000000"/>
                          </a:solidFill>
                          <a:effectLst/>
                          <a:latin typeface="Calibri" panose="020F0502020204030204" pitchFamily="34" charset="0"/>
                        </a:rPr>
                        <a:t>76.18%</a:t>
                      </a:r>
                    </a:p>
                  </a:txBody>
                  <a:tcPr marL="6350" marR="6350" marT="6350" marB="0" anchor="b">
                    <a:lnL>
                      <a:noFill/>
                    </a:lnL>
                    <a:lnR>
                      <a:noFill/>
                    </a:lnR>
                    <a:lnT>
                      <a:noFill/>
                    </a:lnT>
                    <a:lnB>
                      <a:noFill/>
                    </a:lnB>
                    <a:solidFill>
                      <a:srgbClr val="E2EFDA"/>
                    </a:solidFill>
                  </a:tcPr>
                </a:tc>
              </a:tr>
              <a:tr h="171902">
                <a:tc>
                  <a:txBody>
                    <a:bodyPr/>
                    <a:lstStyle/>
                    <a:p>
                      <a:pPr fontAlgn="b"/>
                      <a:r>
                        <a:rPr lang="zh-CN" altLang="en-US" sz="1000" b="1" i="0" u="none" strike="noStrike" dirty="0">
                          <a:solidFill>
                            <a:srgbClr val="000000"/>
                          </a:solidFill>
                          <a:effectLst/>
                          <a:latin typeface="Calibri" panose="020F0502020204030204" pitchFamily="34" charset="0"/>
                        </a:rPr>
                        <a:t/>
                      </a:r>
                      <a:br>
                        <a:rPr lang="zh-CN" altLang="en-US" sz="1000" b="1" i="0" u="none" strike="noStrike" dirty="0">
                          <a:solidFill>
                            <a:srgbClr val="000000"/>
                          </a:solidFill>
                          <a:effectLst/>
                          <a:latin typeface="Calibri" panose="020F0502020204030204" pitchFamily="34" charset="0"/>
                        </a:rPr>
                      </a:br>
                      <a:endParaRPr lang="zh-CN" altLang="en-US" sz="1000" b="1"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c>
                  <a:txBody>
                    <a:bodyPr/>
                    <a:lstStyle/>
                    <a:p>
                      <a:pPr fontAlgn="b"/>
                      <a:r>
                        <a:rPr lang="zh-CN" altLang="en-US" sz="1000" b="0" i="0" u="none" strike="noStrike" dirty="0">
                          <a:solidFill>
                            <a:srgbClr val="000000"/>
                          </a:solidFill>
                          <a:effectLst/>
                          <a:latin typeface="Calibri" panose="020F0502020204030204" pitchFamily="34" charset="0"/>
                        </a:rPr>
                        <a:t/>
                      </a:r>
                      <a:br>
                        <a:rPr lang="zh-CN" altLang="en-US" sz="1000" b="0" i="0" u="none" strike="noStrike" dirty="0">
                          <a:solidFill>
                            <a:srgbClr val="000000"/>
                          </a:solidFill>
                          <a:effectLst/>
                          <a:latin typeface="Calibri" panose="020F0502020204030204" pitchFamily="34" charset="0"/>
                        </a:rPr>
                      </a:br>
                      <a:endParaRPr lang="zh-CN" altLang="en-US" sz="1000" b="0" i="0" u="none" strike="noStrike" dirty="0">
                        <a:solidFill>
                          <a:srgbClr val="000000"/>
                        </a:solidFill>
                        <a:effectLst/>
                        <a:latin typeface="Calibri" panose="020F0502020204030204" pitchFamily="34" charset="0"/>
                      </a:endParaRP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duration (days)</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30</a:t>
                      </a:r>
                    </a:p>
                  </a:txBody>
                  <a:tcPr marL="6350" marR="6350" marT="6350" marB="0" anchor="b">
                    <a:lnL>
                      <a:noFill/>
                    </a:lnL>
                    <a:lnR>
                      <a:noFill/>
                    </a:lnR>
                    <a:lnT>
                      <a:noFill/>
                    </a:lnT>
                    <a:lnB>
                      <a:noFill/>
                    </a:lnB>
                    <a:solidFill>
                      <a:srgbClr val="FFFFFF"/>
                    </a:solidFill>
                  </a:tcPr>
                </a:tc>
                <a:tc>
                  <a:txBody>
                    <a:bodyPr/>
                    <a:lstStyle/>
                    <a:p>
                      <a:pPr algn="r" fontAlgn="b"/>
                      <a:r>
                        <a:rPr lang="en-US" altLang="zh-CN" sz="1400" b="0" i="0" u="none" strike="noStrike">
                          <a:solidFill>
                            <a:srgbClr val="000000"/>
                          </a:solidFill>
                          <a:effectLst/>
                          <a:latin typeface="Calibri" panose="020F0502020204030204" pitchFamily="34" charset="0"/>
                        </a:rPr>
                        <a:t>20</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open</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19-Oct-20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a:solidFill>
                            <a:srgbClr val="000000"/>
                          </a:solidFill>
                          <a:effectLst/>
                          <a:latin typeface="Calibri" panose="020F0502020204030204" pitchFamily="34" charset="0"/>
                        </a:rPr>
                        <a:t>12-Jul-21</a:t>
                      </a:r>
                    </a:p>
                  </a:txBody>
                  <a:tcPr marL="6350" marR="6350" marT="6350" marB="0" anchor="b">
                    <a:lnL>
                      <a:noFill/>
                    </a:lnL>
                    <a:lnR>
                      <a:noFill/>
                    </a:lnR>
                    <a:lnT>
                      <a:noFill/>
                    </a:lnT>
                    <a:lnB>
                      <a:noFill/>
                    </a:lnB>
                    <a:solidFill>
                      <a:srgbClr val="FFFFFF"/>
                    </a:solidFill>
                  </a:tcPr>
                </a:tc>
              </a:tr>
              <a:tr h="121384">
                <a:tc>
                  <a:txBody>
                    <a:bodyPr/>
                    <a:lstStyle/>
                    <a:p>
                      <a:pPr fontAlgn="b"/>
                      <a:r>
                        <a:rPr lang="en-US" sz="1400" b="1" i="0" u="none" strike="noStrike">
                          <a:solidFill>
                            <a:srgbClr val="000000"/>
                          </a:solidFill>
                          <a:effectLst/>
                          <a:latin typeface="Calibri" panose="020F0502020204030204" pitchFamily="34" charset="0"/>
                        </a:rPr>
                        <a:t>Ballot close</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18-Nov-20</a:t>
                      </a:r>
                    </a:p>
                  </a:txBody>
                  <a:tcPr marL="6350" marR="6350" marT="6350" marB="0" anchor="b">
                    <a:lnL>
                      <a:noFill/>
                    </a:lnL>
                    <a:lnR>
                      <a:noFill/>
                    </a:lnR>
                    <a:lnT>
                      <a:noFill/>
                    </a:lnT>
                    <a:lnB>
                      <a:noFill/>
                    </a:lnB>
                    <a:solidFill>
                      <a:srgbClr val="FFFFFF"/>
                    </a:solidFill>
                  </a:tcPr>
                </a:tc>
                <a:tc>
                  <a:txBody>
                    <a:bodyPr/>
                    <a:lstStyle/>
                    <a:p>
                      <a:pPr algn="r" fontAlgn="b"/>
                      <a:r>
                        <a:rPr lang="en-US" sz="1400" b="0" i="0" u="none" strike="noStrike" dirty="0">
                          <a:solidFill>
                            <a:srgbClr val="000000"/>
                          </a:solidFill>
                          <a:effectLst/>
                          <a:latin typeface="Calibri" panose="020F0502020204030204" pitchFamily="34" charset="0"/>
                        </a:rPr>
                        <a:t>1-Aug-21</a:t>
                      </a:r>
                    </a:p>
                  </a:txBody>
                  <a:tcPr marL="6350" marR="6350" marT="6350" marB="0" anchor="b">
                    <a:lnL>
                      <a:noFill/>
                    </a:lnL>
                    <a:lnR>
                      <a:noFill/>
                    </a:lnR>
                    <a:lnT>
                      <a:noFill/>
                    </a:lnT>
                    <a:lnB>
                      <a:noFill/>
                    </a:lnB>
                    <a:solidFill>
                      <a:srgbClr val="FFFFFF"/>
                    </a:solidFill>
                  </a:tcPr>
                </a:tc>
              </a:tr>
            </a:tbl>
          </a:graphicData>
        </a:graphic>
      </p:graphicFrame>
      <p:sp>
        <p:nvSpPr>
          <p:cNvPr id="11" name="Rectangle 2"/>
          <p:cNvSpPr>
            <a:spLocks noChangeArrowheads="1"/>
          </p:cNvSpPr>
          <p:nvPr/>
        </p:nvSpPr>
        <p:spPr bwMode="auto">
          <a:xfrm>
            <a:off x="3465513" y="25098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1800" b="0" i="0" u="none" strike="noStrike" cap="none" normalizeH="0" baseline="0" smtClean="0">
                <a:ln>
                  <a:noFill/>
                </a:ln>
                <a:solidFill>
                  <a:schemeClr val="tx1"/>
                </a:solidFill>
                <a:effectLst/>
                <a:latin typeface="Arial" panose="020B0604020202020204" pitchFamily="34" charset="0"/>
              </a:rPr>
              <a:t/>
            </a:r>
            <a:br>
              <a:rPr kumimoji="0" lang="zh-CN" altLang="zh-CN" sz="1800" b="0" i="0" u="none" strike="noStrike" cap="none" normalizeH="0" baseline="0" smtClean="0">
                <a:ln>
                  <a:noFill/>
                </a:ln>
                <a:solidFill>
                  <a:schemeClr val="tx1"/>
                </a:solidFill>
                <a:effectLst/>
                <a:latin typeface="Arial" panose="020B0604020202020204" pitchFamily="34" charset="0"/>
              </a:rPr>
            </a:br>
            <a:endParaRPr kumimoji="0" lang="zh-CN" altLang="zh-CN"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2352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7</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a:latin typeface="Arial" panose="020B0604020202020204" pitchFamily="34" charset="0"/>
              </a:rPr>
              <a:t> (candidate: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endParaRPr lang="en-US" altLang="en-US" sz="2000" kern="0" dirty="0" smtClean="0">
              <a:latin typeface="Arial" panose="020B0604020202020204" pitchFamily="34" charset="0"/>
            </a:endParaRPr>
          </a:p>
          <a:p>
            <a:pPr lvl="0">
              <a:lnSpc>
                <a:spcPct val="90000"/>
              </a:lnSpc>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738869"/>
            <a:ext cx="9927590" cy="4661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a:t>
            </a:r>
            <a:r>
              <a:rPr lang="en-GB" altLang="en-US" dirty="0" smtClean="0">
                <a:sym typeface="+mn-ea"/>
              </a:rPr>
              <a:t>candidate</a:t>
            </a:r>
          </a:p>
          <a:p>
            <a:pPr lvl="1" indent="-342900" algn="just" eaLnBrk="0" hangingPunct="0">
              <a:buFontTx/>
              <a:buChar char="•"/>
              <a:defRPr/>
            </a:pPr>
            <a:r>
              <a:rPr lang="en-GB" altLang="en-US" sz="2400" dirty="0" err="1">
                <a:latin typeface="Calibri" panose="020F0502020204030204" pitchFamily="34" charset="0"/>
                <a:cs typeface="Calibri" panose="020F0502020204030204" pitchFamily="34" charset="0"/>
                <a:sym typeface="+mn-ea"/>
              </a:rPr>
              <a:t>Yujin</a:t>
            </a:r>
            <a:r>
              <a:rPr lang="en-GB" altLang="en-US" sz="2400" dirty="0">
                <a:latin typeface="Calibri" panose="020F0502020204030204" pitchFamily="34" charset="0"/>
                <a:cs typeface="Calibri" panose="020F0502020204030204" pitchFamily="34" charset="0"/>
                <a:sym typeface="+mn-ea"/>
              </a:rPr>
              <a:t> Noh </a:t>
            </a:r>
            <a:r>
              <a:rPr lang="en-GB" altLang="en-US" sz="2400" dirty="0" smtClean="0">
                <a:latin typeface="Calibri" panose="020F0502020204030204" pitchFamily="34" charset="0"/>
                <a:cs typeface="Calibri" panose="020F0502020204030204" pitchFamily="34" charset="0"/>
                <a:sym typeface="+mn-ea"/>
              </a:rPr>
              <a:t>volunteered </a:t>
            </a:r>
            <a:r>
              <a:rPr lang="en-GB" altLang="en-US" sz="2400" dirty="0">
                <a:latin typeface="Calibri" panose="020F0502020204030204" pitchFamily="34" charset="0"/>
                <a:cs typeface="Calibri" panose="020F0502020204030204" pitchFamily="34" charset="0"/>
                <a:sym typeface="+mn-ea"/>
              </a:rPr>
              <a:t>to serve as the technical </a:t>
            </a:r>
            <a:r>
              <a:rPr lang="en-GB" altLang="en-US" sz="2400" dirty="0" smtClean="0">
                <a:latin typeface="Calibri" panose="020F0502020204030204" pitchFamily="34" charset="0"/>
                <a:cs typeface="Calibri" panose="020F0502020204030204" pitchFamily="34" charset="0"/>
                <a:sym typeface="+mn-ea"/>
              </a:rPr>
              <a:t>editor</a:t>
            </a:r>
          </a:p>
          <a:p>
            <a:pPr lvl="1" indent="-342900" algn="just" eaLnBrk="0" hangingPunct="0">
              <a:buFontTx/>
              <a:buChar char="•"/>
              <a:defRPr/>
            </a:pPr>
            <a:r>
              <a:rPr lang="en-GB" altLang="en-US" sz="2400" dirty="0" smtClean="0">
                <a:latin typeface="Calibri" panose="020F0502020204030204" pitchFamily="34" charset="0"/>
                <a:cs typeface="Calibri" panose="020F0502020204030204" pitchFamily="34" charset="0"/>
                <a:sym typeface="+mn-ea"/>
              </a:rPr>
              <a:t>The chair appointed </a:t>
            </a:r>
            <a:r>
              <a:rPr lang="en-GB" altLang="en-US" sz="2400" dirty="0" err="1" smtClean="0">
                <a:latin typeface="Calibri" panose="020F0502020204030204" pitchFamily="34" charset="0"/>
                <a:cs typeface="Calibri" panose="020F0502020204030204" pitchFamily="34" charset="0"/>
                <a:sym typeface="+mn-ea"/>
              </a:rPr>
              <a:t>Yujin</a:t>
            </a:r>
            <a:r>
              <a:rPr lang="en-GB" altLang="en-US" sz="2400" dirty="0" smtClean="0">
                <a:latin typeface="Calibri" panose="020F0502020204030204" pitchFamily="34" charset="0"/>
                <a:cs typeface="Calibri" panose="020F0502020204030204" pitchFamily="34" charset="0"/>
                <a:sym typeface="+mn-ea"/>
              </a:rPr>
              <a:t> as the </a:t>
            </a:r>
            <a:r>
              <a:rPr lang="en-GB" altLang="en-US" sz="2400" dirty="0" err="1" smtClean="0">
                <a:latin typeface="Calibri" panose="020F0502020204030204" pitchFamily="34" charset="0"/>
                <a:cs typeface="Calibri" panose="020F0502020204030204" pitchFamily="34" charset="0"/>
                <a:sym typeface="+mn-ea"/>
              </a:rPr>
              <a:t>TGbd</a:t>
            </a:r>
            <a:r>
              <a:rPr lang="en-GB" altLang="en-US" sz="2400" dirty="0" smtClean="0">
                <a:latin typeface="Calibri" panose="020F0502020204030204" pitchFamily="34" charset="0"/>
                <a:cs typeface="Calibri" panose="020F0502020204030204" pitchFamily="34" charset="0"/>
                <a:sym typeface="+mn-ea"/>
              </a:rPr>
              <a:t> Tech Editor</a:t>
            </a:r>
            <a:endParaRPr lang="en-GB" altLang="en-US"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Editorial Comment </a:t>
            </a:r>
            <a:r>
              <a:rPr lang="en-GB" altLang="en-US" sz="2400" noProof="0" dirty="0" smtClean="0">
                <a:ln>
                  <a:noFill/>
                </a:ln>
                <a:effectLst/>
                <a:uLnTx/>
                <a:uFillTx/>
                <a:sym typeface="+mn-ea"/>
              </a:rPr>
              <a:t>Assignment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a:t>
            </a:r>
            <a:r>
              <a:rPr lang="en-US" altLang="zh-CN" sz="2400" dirty="0">
                <a:solidFill>
                  <a:srgbClr val="00B050"/>
                </a:solidFill>
                <a:latin typeface="Calibri" panose="020F0502020204030204" pitchFamily="34" charset="0"/>
                <a:cs typeface="Calibri" panose="020F0502020204030204" pitchFamily="34" charset="0"/>
              </a:rPr>
              <a:t>/</a:t>
            </a:r>
            <a:r>
              <a:rPr lang="zh-CN" altLang="zh-CN" sz="2400" dirty="0">
                <a:solidFill>
                  <a:srgbClr val="00B050"/>
                </a:solidFill>
                <a:latin typeface="Calibri" panose="020F0502020204030204" pitchFamily="34" charset="0"/>
                <a:cs typeface="Calibri" panose="020F0502020204030204" pitchFamily="34" charset="0"/>
              </a:rPr>
              <a:t>1343</a:t>
            </a:r>
            <a:r>
              <a:rPr lang="en-US" altLang="zh-CN" sz="2400" dirty="0">
                <a:solidFill>
                  <a:srgbClr val="00B050"/>
                </a:solidFill>
                <a:latin typeface="Calibri" panose="020F0502020204030204" pitchFamily="34" charset="0"/>
                <a:cs typeface="Calibri" panose="020F0502020204030204" pitchFamily="34" charset="0"/>
              </a:rPr>
              <a:t>r</a:t>
            </a:r>
            <a:r>
              <a:rPr lang="zh-CN" altLang="zh-CN" sz="2400" dirty="0">
                <a:solidFill>
                  <a:srgbClr val="00B050"/>
                </a:solidFill>
                <a:latin typeface="Calibri" panose="020F0502020204030204" pitchFamily="34" charset="0"/>
                <a:cs typeface="Calibri" panose="020F0502020204030204" pitchFamily="34" charset="0"/>
              </a:rPr>
              <a:t>0</a:t>
            </a:r>
            <a:r>
              <a:rPr lang="en-US" altLang="zh-CN" sz="2400" dirty="0">
                <a:solidFill>
                  <a:srgbClr val="00B050"/>
                </a:solidFill>
                <a:latin typeface="Calibri" panose="020F0502020204030204" pitchFamily="34" charset="0"/>
                <a:cs typeface="Calibri" panose="020F0502020204030204" pitchFamily="34" charset="0"/>
              </a:rPr>
              <a:t>, </a:t>
            </a:r>
            <a:r>
              <a:rPr lang="zh-CN" altLang="zh-CN" sz="2400" dirty="0">
                <a:solidFill>
                  <a:srgbClr val="00B050"/>
                </a:solidFill>
                <a:latin typeface="Calibri" panose="020F0502020204030204" pitchFamily="34" charset="0"/>
                <a:cs typeface="Calibri" panose="020F0502020204030204" pitchFamily="34" charset="0"/>
              </a:rPr>
              <a:t>Resolutions to 32.3.5 NGV modulation and coding schemes</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11-21-1344</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32.3.8.2 Non_NGV portion of NGV format preamble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11-21-1345</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32.3.8.3 NGV portion of NGV format preamble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11-21-1346</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32.3.10 Transmit specification</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11-21-1347</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32.3.12 NGV transmit procedure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11-21-1349</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11-21-1348</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11-21-1350</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11-21/1371r0, </a:t>
            </a:r>
            <a:r>
              <a:rPr lang="en-US" altLang="zh-CN" sz="2400" dirty="0" smtClean="0">
                <a:solidFill>
                  <a:srgbClr val="00B050"/>
                </a:solidFill>
                <a:latin typeface="Calibri" panose="020F0502020204030204" pitchFamily="34" charset="0"/>
                <a:cs typeface="Calibri" panose="020F0502020204030204" pitchFamily="34" charset="0"/>
              </a:rPr>
              <a:t>CID 2124 resolution for LB-254, Joseph Levy (</a:t>
            </a:r>
            <a:r>
              <a:rPr lang="en-US" altLang="zh-CN" sz="2400" dirty="0" err="1" smtClean="0">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US"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11-21/1372r0, </a:t>
            </a:r>
            <a:r>
              <a:rPr lang="en-US" altLang="zh-CN" sz="2400" dirty="0">
                <a:solidFill>
                  <a:srgbClr val="FFC000"/>
                </a:solidFill>
                <a:latin typeface="Calibri" panose="020F0502020204030204" pitchFamily="34" charset="0"/>
                <a:cs typeface="Calibri" panose="020F0502020204030204" pitchFamily="34" charset="0"/>
              </a:rPr>
              <a:t>Clause 31.2.3 comment resolution for </a:t>
            </a:r>
            <a:r>
              <a:rPr lang="en-US" altLang="zh-CN" sz="2400" dirty="0">
                <a:solidFill>
                  <a:srgbClr val="FFC000"/>
                </a:solidFill>
                <a:latin typeface="Calibri" panose="020F0502020204030204" pitchFamily="34" charset="0"/>
                <a:cs typeface="Calibri" panose="020F0502020204030204" pitchFamily="34" charset="0"/>
              </a:rPr>
              <a:t>LB-254</a:t>
            </a:r>
            <a:r>
              <a:rPr lang="en-US" altLang="zh-CN" sz="2400" dirty="0">
                <a:solidFill>
                  <a:srgbClr val="FFC000"/>
                </a:solidFill>
                <a:latin typeface="Calibri" panose="020F0502020204030204" pitchFamily="34" charset="0"/>
                <a:cs typeface="Calibri" panose="020F0502020204030204" pitchFamily="34" charset="0"/>
              </a:rPr>
              <a:t>, Joseph Levy (</a:t>
            </a:r>
            <a:r>
              <a:rPr lang="en-US" altLang="zh-CN" sz="2400" dirty="0" err="1">
                <a:solidFill>
                  <a:srgbClr val="FFC000"/>
                </a:solidFill>
                <a:latin typeface="Calibri" panose="020F0502020204030204" pitchFamily="34" charset="0"/>
                <a:cs typeface="Calibri" panose="020F0502020204030204" pitchFamily="34" charset="0"/>
              </a:rPr>
              <a:t>InterDigital</a:t>
            </a:r>
            <a:r>
              <a:rPr lang="en-US" altLang="zh-CN" sz="24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11-21/1373r0, </a:t>
            </a:r>
            <a:r>
              <a:rPr lang="en-US" altLang="zh-CN" sz="2400" dirty="0">
                <a:latin typeface="Calibri" panose="020F0502020204030204" pitchFamily="34" charset="0"/>
                <a:cs typeface="Calibri" panose="020F0502020204030204" pitchFamily="34" charset="0"/>
              </a:rPr>
              <a:t>CID 2164 resolution for LB-254</a:t>
            </a:r>
            <a:r>
              <a:rPr lang="en-US" altLang="zh-CN" sz="2400" dirty="0">
                <a:latin typeface="Calibri" panose="020F0502020204030204" pitchFamily="34" charset="0"/>
                <a:cs typeface="Calibri" panose="020F0502020204030204" pitchFamily="34" charset="0"/>
              </a:rPr>
              <a:t>, </a:t>
            </a:r>
            <a:r>
              <a:rPr lang="en-US" altLang="zh-CN" sz="2400" dirty="0">
                <a:latin typeface="Calibri" panose="020F0502020204030204" pitchFamily="34" charset="0"/>
                <a:cs typeface="Calibri" panose="020F0502020204030204" pitchFamily="34" charset="0"/>
              </a:rPr>
              <a:t>Joseph Levy (</a:t>
            </a:r>
            <a:r>
              <a:rPr lang="en-US" altLang="zh-CN" sz="2400" dirty="0" err="1">
                <a:latin typeface="Calibri" panose="020F0502020204030204" pitchFamily="34" charset="0"/>
                <a:cs typeface="Calibri" panose="020F0502020204030204" pitchFamily="34" charset="0"/>
              </a:rPr>
              <a:t>InterDigital</a:t>
            </a:r>
            <a:r>
              <a:rPr lang="en-US" altLang="zh-CN" sz="2400" dirty="0" smtClean="0">
                <a:latin typeface="Calibri" panose="020F0502020204030204" pitchFamily="34" charset="0"/>
                <a:cs typeface="Calibri" panose="020F0502020204030204" pitchFamily="34" charset="0"/>
              </a:rPr>
              <a:t>)</a:t>
            </a:r>
            <a:endParaRPr lang="zh-CN"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r>
              <a:rPr lang="en-GB" altLang="en-US" sz="2400" noProof="0" dirty="0" smtClean="0">
                <a:ln>
                  <a:noFill/>
                </a:ln>
                <a:effectLst/>
                <a:uLnTx/>
                <a:uFillTx/>
                <a:sym typeface="+mn-ea"/>
              </a:rPr>
              <a:t>; next TC on Aug 24</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505172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24</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smtClean="0">
                <a:latin typeface="Arial" panose="020B0604020202020204" pitchFamily="34" charset="0"/>
              </a:rPr>
              <a:t>(</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as appointed by the Chair)</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284541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SP for presented CRs</a:t>
            </a: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a:t>
            </a:r>
            <a:r>
              <a:rPr lang="en-US" altLang="zh-CN" sz="2400" dirty="0">
                <a:solidFill>
                  <a:srgbClr val="00B050"/>
                </a:solidFill>
                <a:latin typeface="Calibri" panose="020F0502020204030204" pitchFamily="34" charset="0"/>
                <a:cs typeface="Calibri" panose="020F0502020204030204" pitchFamily="34" charset="0"/>
              </a:rPr>
              <a:t>/</a:t>
            </a:r>
            <a:r>
              <a:rPr lang="zh-CN" altLang="zh-CN" sz="2400" dirty="0">
                <a:solidFill>
                  <a:srgbClr val="00B050"/>
                </a:solidFill>
                <a:latin typeface="Calibri" panose="020F0502020204030204" pitchFamily="34" charset="0"/>
                <a:cs typeface="Calibri" panose="020F0502020204030204" pitchFamily="34" charset="0"/>
              </a:rPr>
              <a:t>1343</a:t>
            </a:r>
            <a:r>
              <a:rPr lang="en-US" altLang="zh-CN" sz="2400" dirty="0">
                <a:solidFill>
                  <a:srgbClr val="00B050"/>
                </a:solidFill>
                <a:latin typeface="Calibri" panose="020F0502020204030204" pitchFamily="34" charset="0"/>
                <a:cs typeface="Calibri" panose="020F0502020204030204" pitchFamily="34" charset="0"/>
              </a:rPr>
              <a:t>r</a:t>
            </a:r>
            <a:r>
              <a:rPr lang="zh-CN" altLang="zh-CN" sz="2400" dirty="0">
                <a:solidFill>
                  <a:srgbClr val="00B050"/>
                </a:solidFill>
                <a:latin typeface="Calibri" panose="020F0502020204030204" pitchFamily="34" charset="0"/>
                <a:cs typeface="Calibri" panose="020F0502020204030204" pitchFamily="34" charset="0"/>
              </a:rPr>
              <a:t>0</a:t>
            </a:r>
            <a:r>
              <a:rPr lang="en-US" altLang="zh-CN" sz="2400" dirty="0">
                <a:solidFill>
                  <a:srgbClr val="00B050"/>
                </a:solidFill>
                <a:latin typeface="Calibri" panose="020F0502020204030204" pitchFamily="34" charset="0"/>
                <a:cs typeface="Calibri" panose="020F0502020204030204" pitchFamily="34" charset="0"/>
              </a:rPr>
              <a:t>, </a:t>
            </a:r>
            <a:r>
              <a:rPr lang="zh-CN" altLang="zh-CN" sz="2400" dirty="0">
                <a:solidFill>
                  <a:srgbClr val="00B050"/>
                </a:solidFill>
                <a:latin typeface="Calibri" panose="020F0502020204030204" pitchFamily="34" charset="0"/>
                <a:cs typeface="Calibri" panose="020F0502020204030204" pitchFamily="34" charset="0"/>
              </a:rPr>
              <a:t>Resolutions to 32.3.5 NGV modulation and coding schemes</a:t>
            </a:r>
            <a:r>
              <a:rPr lang="en-US" altLang="zh-CN" sz="2400" dirty="0">
                <a:solidFill>
                  <a:srgbClr val="00B050"/>
                </a:solidFill>
                <a:latin typeface="Calibri" panose="020F0502020204030204" pitchFamily="34" charset="0"/>
                <a:cs typeface="Calibri" panose="020F0502020204030204" pitchFamily="34" charset="0"/>
              </a:rPr>
              <a:t>,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11-21-1344</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32.3.8.2 Non_NGV portion of NGV format preamble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11-21-1345</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32.3.8.3 NGV portion of NGV format preamble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11-21-1346</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32.3.10 Transmit specification</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FFC000"/>
                </a:solidFill>
                <a:latin typeface="Calibri" panose="020F0502020204030204" pitchFamily="34" charset="0"/>
                <a:cs typeface="Calibri" panose="020F0502020204030204" pitchFamily="34" charset="0"/>
              </a:rPr>
              <a:t>11-21-1347</a:t>
            </a:r>
            <a:r>
              <a:rPr lang="en-US" altLang="zh-CN" sz="2400" dirty="0">
                <a:solidFill>
                  <a:srgbClr val="FFC000"/>
                </a:solidFill>
                <a:latin typeface="Calibri" panose="020F0502020204030204" pitchFamily="34" charset="0"/>
                <a:cs typeface="Calibri" panose="020F0502020204030204" pitchFamily="34" charset="0"/>
              </a:rPr>
              <a:t>r0, </a:t>
            </a:r>
            <a:r>
              <a:rPr lang="zh-CN" altLang="zh-CN" sz="2400" dirty="0">
                <a:solidFill>
                  <a:srgbClr val="FFC000"/>
                </a:solidFill>
                <a:latin typeface="Calibri" panose="020F0502020204030204" pitchFamily="34" charset="0"/>
                <a:cs typeface="Calibri" panose="020F0502020204030204" pitchFamily="34" charset="0"/>
              </a:rPr>
              <a:t>Resolutions to 32.3.12 NGV transmit procedure</a:t>
            </a:r>
            <a:r>
              <a:rPr lang="en-US" altLang="zh-CN" sz="2400" dirty="0">
                <a:solidFill>
                  <a:srgbClr val="FFC000"/>
                </a:solidFill>
                <a:latin typeface="Calibri" panose="020F0502020204030204" pitchFamily="34" charset="0"/>
                <a:cs typeface="Calibri" panose="020F0502020204030204" pitchFamily="34" charset="0"/>
              </a:rPr>
              <a:t> , </a:t>
            </a:r>
            <a:r>
              <a:rPr lang="en-US" altLang="zh-CN" sz="2400" dirty="0" err="1">
                <a:solidFill>
                  <a:srgbClr val="FFC000"/>
                </a:solidFill>
                <a:latin typeface="Calibri" panose="020F0502020204030204" pitchFamily="34" charset="0"/>
                <a:cs typeface="Calibri" panose="020F0502020204030204" pitchFamily="34" charset="0"/>
              </a:rPr>
              <a:t>Yujin</a:t>
            </a:r>
            <a:r>
              <a:rPr lang="en-US" altLang="zh-CN" sz="2400" dirty="0">
                <a:solidFill>
                  <a:srgbClr val="FFC000"/>
                </a:solidFill>
                <a:latin typeface="Calibri" panose="020F0502020204030204" pitchFamily="34" charset="0"/>
                <a:cs typeface="Calibri" panose="020F0502020204030204" pitchFamily="34" charset="0"/>
              </a:rPr>
              <a:t> Noh (</a:t>
            </a:r>
            <a:r>
              <a:rPr lang="en-US" altLang="zh-CN" sz="2400" dirty="0" err="1">
                <a:solidFill>
                  <a:srgbClr val="FFC000"/>
                </a:solidFill>
                <a:latin typeface="Calibri" panose="020F0502020204030204" pitchFamily="34" charset="0"/>
                <a:cs typeface="Calibri" panose="020F0502020204030204" pitchFamily="34" charset="0"/>
              </a:rPr>
              <a:t>Senscomm</a:t>
            </a:r>
            <a:r>
              <a:rPr lang="en-US" altLang="zh-CN" sz="2400" dirty="0">
                <a:solidFill>
                  <a:srgbClr val="FFC000"/>
                </a:solidFill>
                <a:latin typeface="Calibri" panose="020F0502020204030204" pitchFamily="34" charset="0"/>
                <a:cs typeface="Calibri" panose="020F0502020204030204" pitchFamily="34" charset="0"/>
              </a:rPr>
              <a:t>)</a:t>
            </a:r>
            <a:endParaRPr lang="zh-CN" altLang="zh-CN" sz="2400" dirty="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11-21-1349</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32.3.12 NGV transmit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11-21-1348</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Resolutions to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endParaRPr lang="zh-CN" altLang="zh-CN" sz="2400" dirty="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zh-CN" altLang="zh-CN" sz="2400" dirty="0">
                <a:solidFill>
                  <a:srgbClr val="00B050"/>
                </a:solidFill>
                <a:latin typeface="Calibri" panose="020F0502020204030204" pitchFamily="34" charset="0"/>
                <a:cs typeface="Calibri" panose="020F0502020204030204" pitchFamily="34" charset="0"/>
              </a:rPr>
              <a:t>11-21-1350</a:t>
            </a:r>
            <a:r>
              <a:rPr lang="en-US" altLang="zh-CN" sz="2400" dirty="0">
                <a:solidFill>
                  <a:srgbClr val="00B050"/>
                </a:solidFill>
                <a:latin typeface="Calibri" panose="020F0502020204030204" pitchFamily="34" charset="0"/>
                <a:cs typeface="Calibri" panose="020F0502020204030204" pitchFamily="34" charset="0"/>
              </a:rPr>
              <a:t>r0, </a:t>
            </a:r>
            <a:r>
              <a:rPr lang="zh-CN" altLang="zh-CN" sz="2400" dirty="0">
                <a:solidFill>
                  <a:srgbClr val="00B050"/>
                </a:solidFill>
                <a:latin typeface="Calibri" panose="020F0502020204030204" pitchFamily="34" charset="0"/>
                <a:cs typeface="Calibri" panose="020F0502020204030204" pitchFamily="34" charset="0"/>
              </a:rPr>
              <a:t>Visio for 32.3.13 NGV receive procedure</a:t>
            </a:r>
            <a:r>
              <a:rPr lang="en-US" altLang="zh-CN" sz="2400" dirty="0">
                <a:solidFill>
                  <a:srgbClr val="00B050"/>
                </a:solidFill>
                <a:latin typeface="Calibri" panose="020F0502020204030204" pitchFamily="34" charset="0"/>
                <a:cs typeface="Calibri" panose="020F0502020204030204" pitchFamily="34" charset="0"/>
              </a:rPr>
              <a:t> , </a:t>
            </a:r>
            <a:r>
              <a:rPr lang="en-US" altLang="zh-CN" sz="2400" dirty="0" err="1">
                <a:solidFill>
                  <a:srgbClr val="00B050"/>
                </a:solidFill>
                <a:latin typeface="Calibri" panose="020F0502020204030204" pitchFamily="34" charset="0"/>
                <a:cs typeface="Calibri" panose="020F0502020204030204" pitchFamily="34" charset="0"/>
              </a:rPr>
              <a:t>Yujin</a:t>
            </a:r>
            <a:r>
              <a:rPr lang="en-US" altLang="zh-CN" sz="2400" dirty="0">
                <a:solidFill>
                  <a:srgbClr val="00B050"/>
                </a:solidFill>
                <a:latin typeface="Calibri" panose="020F0502020204030204" pitchFamily="34" charset="0"/>
                <a:cs typeface="Calibri" panose="020F0502020204030204" pitchFamily="34" charset="0"/>
              </a:rPr>
              <a:t> Noh (</a:t>
            </a:r>
            <a:r>
              <a:rPr lang="en-US" altLang="zh-CN" sz="2400" dirty="0" err="1">
                <a:solidFill>
                  <a:srgbClr val="00B050"/>
                </a:solidFill>
                <a:latin typeface="Calibri" panose="020F0502020204030204" pitchFamily="34" charset="0"/>
                <a:cs typeface="Calibri" panose="020F0502020204030204" pitchFamily="34" charset="0"/>
              </a:rPr>
              <a:t>Senscomm</a:t>
            </a:r>
            <a:r>
              <a:rPr lang="en-US" altLang="zh-CN" sz="24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solidFill>
                  <a:srgbClr val="00B050"/>
                </a:solidFill>
                <a:latin typeface="Calibri" panose="020F0502020204030204" pitchFamily="34" charset="0"/>
                <a:cs typeface="Calibri" panose="020F0502020204030204" pitchFamily="34" charset="0"/>
              </a:rPr>
              <a:t>11-21/1371r0, CID 2124 resolution for LB-254, Joseph Levy (</a:t>
            </a:r>
            <a:r>
              <a:rPr lang="en-US" altLang="zh-CN" sz="2400" dirty="0" err="1">
                <a:solidFill>
                  <a:srgbClr val="00B050"/>
                </a:solidFill>
                <a:latin typeface="Calibri" panose="020F0502020204030204" pitchFamily="34" charset="0"/>
                <a:cs typeface="Calibri" panose="020F0502020204030204" pitchFamily="34" charset="0"/>
              </a:rPr>
              <a:t>InterDigital</a:t>
            </a:r>
            <a:r>
              <a:rPr lang="en-US" altLang="zh-CN" sz="2400" dirty="0" smtClean="0">
                <a:solidFill>
                  <a:srgbClr val="00B050"/>
                </a:solidFill>
                <a:latin typeface="Calibri" panose="020F0502020204030204" pitchFamily="34" charset="0"/>
                <a:cs typeface="Calibri" panose="020F0502020204030204" pitchFamily="34" charset="0"/>
              </a:rPr>
              <a:t>)</a:t>
            </a:r>
            <a:endParaRPr lang="en-GB" altLang="en-US" sz="2400" noProof="0" dirty="0" smtClean="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a:solidFill>
                  <a:srgbClr val="FFC000"/>
                </a:solidFill>
                <a:latin typeface="Calibri" panose="020F0502020204030204" pitchFamily="34" charset="0"/>
                <a:cs typeface="Calibri" panose="020F0502020204030204" pitchFamily="34" charset="0"/>
              </a:rPr>
              <a:t>11-21/1372r0, Clause 31.2.3 comment resolution for LB-254, Joseph Levy (</a:t>
            </a:r>
            <a:r>
              <a:rPr lang="en-US" altLang="zh-CN" sz="2400" dirty="0" err="1">
                <a:solidFill>
                  <a:srgbClr val="FFC000"/>
                </a:solidFill>
                <a:latin typeface="Calibri" panose="020F0502020204030204" pitchFamily="34" charset="0"/>
                <a:cs typeface="Calibri" panose="020F0502020204030204" pitchFamily="34" charset="0"/>
              </a:rPr>
              <a:t>InterDigital</a:t>
            </a:r>
            <a:r>
              <a:rPr lang="en-US" altLang="zh-CN" sz="24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2400" dirty="0">
                <a:latin typeface="Calibri" panose="020F0502020204030204" pitchFamily="34" charset="0"/>
                <a:cs typeface="Calibri" panose="020F0502020204030204" pitchFamily="34" charset="0"/>
              </a:rPr>
              <a:t>11-21/1373r0, CID 2164 resolution for LB-254, Joseph Levy (</a:t>
            </a:r>
            <a:r>
              <a:rPr lang="en-US" altLang="zh-CN" sz="2400" dirty="0" err="1">
                <a:latin typeface="Calibri" panose="020F0502020204030204" pitchFamily="34" charset="0"/>
                <a:cs typeface="Calibri" panose="020F0502020204030204" pitchFamily="34" charset="0"/>
              </a:rPr>
              <a:t>InterDigital</a:t>
            </a:r>
            <a:r>
              <a:rPr lang="en-US" altLang="zh-CN" sz="2400" dirty="0" smtClean="0">
                <a:latin typeface="Calibri" panose="020F0502020204030204" pitchFamily="34" charset="0"/>
                <a:cs typeface="Calibri" panose="020F0502020204030204" pitchFamily="34" charset="0"/>
              </a:rPr>
              <a:t>)</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 next TC on Aug 31</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009490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31</a:t>
            </a:r>
            <a:r>
              <a:rPr lang="en-US" altLang="zh-CN" sz="3600" kern="0" baseline="30000" noProof="0" dirty="0" smtClean="0">
                <a:latin typeface="Arial" panose="020B0604020202020204" pitchFamily="34" charset="0"/>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lang="en-US" altLang="en-US" sz="2000" kern="0" dirty="0">
                <a:latin typeface="Arial" panose="020B0604020202020204" pitchFamily="34" charset="0"/>
              </a:rPr>
              <a:t>(</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as appointed by </a:t>
            </a:r>
            <a:r>
              <a:rPr lang="en-US" altLang="en-US" sz="2000" kern="0" dirty="0" smtClean="0">
                <a:latin typeface="Arial" panose="020B0604020202020204" pitchFamily="34" charset="0"/>
              </a:rPr>
              <a:t>the Chair</a:t>
            </a:r>
            <a:r>
              <a:rPr lang="en-US" altLang="en-US" sz="2000" kern="0" dirty="0">
                <a:latin typeface="Arial" panose="020B0604020202020204" pitchFamily="34" charset="0"/>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EX Tech Editor: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5904973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Call for tech editor candidate</a:t>
            </a:r>
            <a:endParaRPr lang="en-GB" altLang="en-US" dirty="0" smtClean="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err="1" smtClean="0">
                <a:ln>
                  <a:noFill/>
                </a:ln>
                <a:effectLst/>
                <a:uLnTx/>
                <a:uFillTx/>
                <a:sym typeface="+mn-ea"/>
              </a:rPr>
              <a:t>TGbd</a:t>
            </a:r>
            <a:r>
              <a:rPr lang="en-GB" altLang="en-US" sz="2400" noProof="0" dirty="0" smtClean="0">
                <a:ln>
                  <a:noFill/>
                </a:ln>
                <a:effectLst/>
                <a:uLnTx/>
                <a:uFillTx/>
                <a:sym typeface="+mn-ea"/>
              </a:rPr>
              <a:t> Tech Editor Confirmation motion</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Present</a:t>
            </a:r>
            <a:r>
              <a:rPr lang="en-US" altLang="en-GB" sz="2400" noProof="0" dirty="0">
                <a:ln>
                  <a:noFill/>
                </a:ln>
                <a:effectLst/>
                <a:uLnTx/>
                <a:uFillTx/>
                <a:sym typeface="+mn-ea"/>
              </a:rPr>
              <a:t>ations and </a:t>
            </a:r>
            <a:r>
              <a:rPr lang="en-US" altLang="en-GB" sz="2400" noProof="0" dirty="0" smtClean="0">
                <a:ln>
                  <a:noFill/>
                </a:ln>
                <a:effectLst/>
                <a:uLnTx/>
                <a:uFillTx/>
                <a:sym typeface="+mn-ea"/>
              </a:rPr>
              <a:t>discussion</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eaLnBrk="0" hangingPunct="0">
              <a:defRPr/>
            </a:pPr>
            <a:r>
              <a:rPr lang="en-US" altLang="zh-CN" sz="2400" dirty="0" smtClean="0">
                <a:sym typeface="+mn-ea"/>
              </a:rPr>
              <a:t>call for submission</a:t>
            </a:r>
            <a:endParaRPr lang="en-US" altLang="zh-CN" sz="2400"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sz="2400"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70009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TGbd</a:t>
            </a:r>
            <a:r>
              <a:rPr lang="en-US" altLang="zh-CN" dirty="0" smtClean="0"/>
              <a:t> Tech Editor Confirmation Motion</a:t>
            </a:r>
            <a:endParaRPr lang="zh-CN" altLang="en-US" dirty="0"/>
          </a:p>
        </p:txBody>
      </p:sp>
      <p:sp>
        <p:nvSpPr>
          <p:cNvPr id="3" name="内容占位符 2"/>
          <p:cNvSpPr>
            <a:spLocks noGrp="1"/>
          </p:cNvSpPr>
          <p:nvPr>
            <p:ph idx="1"/>
          </p:nvPr>
        </p:nvSpPr>
        <p:spPr/>
        <p:txBody>
          <a:bodyPr/>
          <a:lstStyle/>
          <a:p>
            <a:r>
              <a:rPr lang="en-US" altLang="zh-CN" dirty="0" smtClean="0"/>
              <a:t>Confirm </a:t>
            </a:r>
            <a:r>
              <a:rPr lang="en-US" altLang="zh-CN" dirty="0" err="1" smtClean="0"/>
              <a:t>Yujin</a:t>
            </a:r>
            <a:r>
              <a:rPr lang="en-US" altLang="zh-CN" dirty="0" smtClean="0"/>
              <a:t> Noh as </a:t>
            </a:r>
            <a:r>
              <a:rPr lang="en-US" altLang="zh-CN" dirty="0" err="1" smtClean="0"/>
              <a:t>TGbd</a:t>
            </a:r>
            <a:r>
              <a:rPr lang="en-US" altLang="zh-CN" dirty="0" smtClean="0"/>
              <a:t> Tech Editor</a:t>
            </a:r>
          </a:p>
          <a:p>
            <a:endParaRPr lang="en-US" altLang="zh-CN" dirty="0"/>
          </a:p>
          <a:p>
            <a:endParaRPr lang="en-US" altLang="zh-CN" dirty="0" smtClean="0"/>
          </a:p>
          <a:p>
            <a:r>
              <a:rPr lang="en-US" altLang="zh-CN" dirty="0" smtClean="0"/>
              <a:t>Moved:</a:t>
            </a:r>
          </a:p>
          <a:p>
            <a:r>
              <a:rPr lang="en-US" altLang="zh-CN" dirty="0" smtClean="0"/>
              <a:t>Seconded:</a:t>
            </a:r>
          </a:p>
          <a:p>
            <a:r>
              <a:rPr lang="en-US" altLang="zh-CN" dirty="0" smtClean="0"/>
              <a:t>Result: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Aug 2021</a:t>
            </a:r>
            <a:endParaRPr lang="en-US" dirty="0"/>
          </a:p>
        </p:txBody>
      </p:sp>
    </p:spTree>
    <p:extLst>
      <p:ext uri="{BB962C8B-B14F-4D97-AF65-F5344CB8AC3E}">
        <p14:creationId xmlns:p14="http://schemas.microsoft.com/office/powerpoint/2010/main" val="487554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2021</a:t>
            </a:r>
            <a:endParaRPr lang="en-US" altLang="zh-CN" sz="1800" b="1" dirty="0">
              <a:solidFill>
                <a:srgbClr val="000000"/>
              </a:solidFill>
              <a:ea typeface="Arial Unicode MS" pitchFamily="34" charset="-122"/>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3601</TotalTime>
  <Words>2469</Words>
  <Application>Microsoft Office PowerPoint</Application>
  <PresentationFormat>宽屏</PresentationFormat>
  <Paragraphs>425</Paragraphs>
  <Slides>27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27</vt:i4>
      </vt:variant>
    </vt:vector>
  </HeadingPairs>
  <TitlesOfParts>
    <vt:vector size="3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Aug 2021</vt:lpstr>
      <vt:lpstr>TGbd Documents Update</vt:lpstr>
      <vt:lpstr>Current TGbd Timeline (updated)</vt:lpstr>
      <vt:lpstr>Submission List</vt:lpstr>
      <vt:lpstr>IEEE 802.11 TGbd Teleconference</vt:lpstr>
      <vt:lpstr>PowerPoint 演示文稿</vt:lpstr>
      <vt:lpstr>Recirculation WG LB 254 Report</vt:lpstr>
      <vt:lpstr>IEEE 802.11 TGbd Teleconference</vt:lpstr>
      <vt:lpstr>PowerPoint 演示文稿</vt:lpstr>
      <vt:lpstr>IEEE 802.11 TGbd Teleconference</vt:lpstr>
      <vt:lpstr>PowerPoint 演示文稿</vt:lpstr>
      <vt:lpstr>IEEE 802.11 TGbd Teleconference</vt:lpstr>
      <vt:lpstr>PowerPoint 演示文稿</vt:lpstr>
      <vt:lpstr>TGbd Tech Editor Confirmation Motion</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5180</cp:revision>
  <cp:lastPrinted>2014-11-04T15:04:00Z</cp:lastPrinted>
  <dcterms:created xsi:type="dcterms:W3CDTF">2007-04-17T18:10:00Z</dcterms:created>
  <dcterms:modified xsi:type="dcterms:W3CDTF">2021-08-18T08:58:42Z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2052-11.1.0.10495</vt:lpwstr>
  </property>
  <property fmtid="{D5CDD505-2E9C-101B-9397-08002B2CF9AE}" pid="28" name="ICV">
    <vt:lpwstr>5FAEED58D0E94EEFA5509E7FA7330222</vt:lpwstr>
  </property>
</Properties>
</file>