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8"/>
  </p:notesMasterIdLst>
  <p:handoutMasterIdLst>
    <p:handoutMasterId r:id="rId29"/>
  </p:handoutMasterIdLst>
  <p:sldIdLst>
    <p:sldId id="720" r:id="rId2"/>
    <p:sldId id="736" r:id="rId3"/>
    <p:sldId id="737" r:id="rId4"/>
    <p:sldId id="738" r:id="rId5"/>
    <p:sldId id="739" r:id="rId6"/>
    <p:sldId id="740" r:id="rId7"/>
    <p:sldId id="1061" r:id="rId8"/>
    <p:sldId id="1062" r:id="rId9"/>
    <p:sldId id="1063" r:id="rId10"/>
    <p:sldId id="741" r:id="rId11"/>
    <p:sldId id="742" r:id="rId12"/>
    <p:sldId id="793" r:id="rId13"/>
    <p:sldId id="833" r:id="rId14"/>
    <p:sldId id="753" r:id="rId15"/>
    <p:sldId id="885" r:id="rId16"/>
    <p:sldId id="935" r:id="rId17"/>
    <p:sldId id="1107" r:id="rId18"/>
    <p:sldId id="1157" r:id="rId19"/>
    <p:sldId id="1158" r:id="rId20"/>
    <p:sldId id="1180" r:id="rId21"/>
    <p:sldId id="1165" r:id="rId22"/>
    <p:sldId id="1181" r:id="rId23"/>
    <p:sldId id="1182" r:id="rId24"/>
    <p:sldId id="1183" r:id="rId25"/>
    <p:sldId id="1184" r:id="rId26"/>
    <p:sldId id="1185" r:id="rId27"/>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主题样式 1 - 强调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8EC20E35-A176-4012-BC5E-935CFFF8708E}" styleName="中度样式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405"/>
  </p:normalViewPr>
  <p:slideViewPr>
    <p:cSldViewPr showGuides="1">
      <p:cViewPr varScale="1">
        <p:scale>
          <a:sx n="81" d="100"/>
          <a:sy n="81" d="100"/>
        </p:scale>
        <p:origin x="108" y="6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231993810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3638645218"/>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May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May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Aug 2021</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May 2021</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Aug 2021</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/1303</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Aug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2021-08-01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094"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a:t>
            </a:r>
            <a:r>
              <a:rPr kumimoji="0" lang="en-US" altLang="en-US" sz="1600" b="1" i="0" u="none" strike="noStrike" kern="0" cap="none" spc="0" normalizeH="0" baseline="0" noProof="0" dirty="0" smtClean="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object to the discussion immediately.</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Aug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u="sng" dirty="0">
                <a:solidFill>
                  <a:schemeClr val="bg1">
                    <a:lumMod val="85000"/>
                  </a:schemeClr>
                </a:solidFill>
                <a:cs typeface="+mn-ea"/>
                <a:sym typeface="+mn-ea"/>
              </a:rPr>
              <a:t>Aug 10, 10:00am ~ 11:59am, ET; </a:t>
            </a:r>
            <a:r>
              <a:rPr lang="en-US" altLang="zh-CN" sz="2400" u="sng" dirty="0" err="1" smtClean="0">
                <a:solidFill>
                  <a:schemeClr val="bg1">
                    <a:lumMod val="85000"/>
                  </a:schemeClr>
                </a:solidFill>
                <a:cs typeface="+mn-ea"/>
                <a:sym typeface="+mn-ea"/>
              </a:rPr>
              <a:t>Webex</a:t>
            </a:r>
            <a:endParaRPr lang="en-US" altLang="zh-CN" sz="2400" u="sng" dirty="0">
              <a:solidFill>
                <a:schemeClr val="bg1">
                  <a:lumMod val="85000"/>
                </a:schemeClr>
              </a:solidFill>
              <a:cs typeface="+mn-ea"/>
              <a:sym typeface="+mn-ea"/>
            </a:endParaRPr>
          </a:p>
          <a:p>
            <a:pPr eaLnBrk="1" hangingPunct="1"/>
            <a:r>
              <a:rPr lang="en-US" altLang="zh-CN" sz="2400" u="sng" dirty="0">
                <a:solidFill>
                  <a:srgbClr val="00B050"/>
                </a:solidFill>
                <a:cs typeface="+mn-ea"/>
                <a:sym typeface="+mn-ea"/>
              </a:rPr>
              <a:t>Aug 17, 10:00am ~ 11:59am, ET; </a:t>
            </a:r>
            <a:r>
              <a:rPr lang="en-US" altLang="zh-CN" sz="2400" u="sng" dirty="0" err="1" smtClean="0">
                <a:solidFill>
                  <a:srgbClr val="00B050"/>
                </a:solidFill>
                <a:cs typeface="+mn-ea"/>
                <a:sym typeface="+mn-ea"/>
              </a:rPr>
              <a:t>Webex</a:t>
            </a:r>
            <a:endParaRPr lang="en-US" altLang="zh-CN" sz="2400" u="sng" dirty="0">
              <a:solidFill>
                <a:srgbClr val="00B050"/>
              </a:solidFill>
              <a:cs typeface="+mn-ea"/>
              <a:sym typeface="+mn-ea"/>
            </a:endParaRPr>
          </a:p>
          <a:p>
            <a:pPr eaLnBrk="1" hangingPunct="1"/>
            <a:r>
              <a:rPr lang="en-US" altLang="zh-CN" sz="2400" u="sng" dirty="0">
                <a:solidFill>
                  <a:srgbClr val="00B050"/>
                </a:solidFill>
                <a:cs typeface="+mn-ea"/>
                <a:sym typeface="+mn-ea"/>
              </a:rPr>
              <a:t>Aug 24, 10:00am ~ 11:59am, ET; </a:t>
            </a:r>
            <a:r>
              <a:rPr lang="en-US" altLang="zh-CN" sz="2400" u="sng" dirty="0" err="1" smtClean="0">
                <a:solidFill>
                  <a:srgbClr val="00B050"/>
                </a:solidFill>
                <a:cs typeface="+mn-ea"/>
                <a:sym typeface="+mn-ea"/>
              </a:rPr>
              <a:t>Webex</a:t>
            </a:r>
            <a:endParaRPr lang="en-US" altLang="zh-CN" sz="2400" u="sng" dirty="0">
              <a:solidFill>
                <a:srgbClr val="00B050"/>
              </a:solidFill>
              <a:cs typeface="+mn-ea"/>
              <a:sym typeface="+mn-ea"/>
            </a:endParaRPr>
          </a:p>
          <a:p>
            <a:pPr eaLnBrk="1" hangingPunct="1"/>
            <a:r>
              <a:rPr lang="en-US" altLang="zh-CN" sz="2400" u="sng" dirty="0">
                <a:solidFill>
                  <a:srgbClr val="00B050"/>
                </a:solidFill>
                <a:cs typeface="+mn-ea"/>
                <a:sym typeface="+mn-ea"/>
              </a:rPr>
              <a:t>Aug 31, 10:00am ~ 11:59am, ET; </a:t>
            </a:r>
            <a:r>
              <a:rPr lang="en-US" altLang="zh-CN" sz="2400" u="sng" dirty="0" err="1" smtClean="0">
                <a:solidFill>
                  <a:srgbClr val="00B050"/>
                </a:solidFill>
                <a:cs typeface="+mn-ea"/>
                <a:sym typeface="+mn-ea"/>
              </a:rPr>
              <a:t>Webex</a:t>
            </a:r>
            <a:endParaRPr lang="en-US" altLang="zh-CN" sz="2400" u="sng" dirty="0">
              <a:solidFill>
                <a:srgbClr val="00B050"/>
              </a:solidFill>
              <a:cs typeface="+mn-ea"/>
              <a:sym typeface="+mn-ea"/>
            </a:endParaRPr>
          </a:p>
          <a:p>
            <a:pPr eaLnBrk="1" hangingPunct="1"/>
            <a:endParaRPr lang="en-US" altLang="zh-CN" sz="2400" dirty="0">
              <a:solidFill>
                <a:srgbClr val="00B050"/>
              </a:solidFill>
              <a:cs typeface="+mn-ea"/>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graphicFrame>
        <p:nvGraphicFramePr>
          <p:cNvPr id="8" name="表格 7"/>
          <p:cNvGraphicFramePr>
            <a:graphicFrameLocks noGrp="1"/>
          </p:cNvGraphicFramePr>
          <p:nvPr>
            <p:custDataLst>
              <p:tags r:id="rId1"/>
            </p:custDataLst>
            <p:extLst>
              <p:ext uri="{D42A27DB-BD31-4B8C-83A1-F6EECF244321}">
                <p14:modId xmlns:p14="http://schemas.microsoft.com/office/powerpoint/2010/main" val="1248122308"/>
              </p:ext>
            </p:extLst>
          </p:nvPr>
        </p:nvGraphicFramePr>
        <p:xfrm>
          <a:off x="1447922" y="1756302"/>
          <a:ext cx="9637599" cy="466344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11-21/0595r3, 11-21/0597r7, 11-21/0904r1, 11-21/0941r2,</a:t>
                      </a:r>
                      <a:r>
                        <a:rPr lang="en-US" altLang="zh-CN" sz="1200" dirty="0" smtClean="0">
                          <a:solidFill>
                            <a:srgbClr val="0070C0"/>
                          </a:solidFill>
                        </a:rPr>
                        <a:t> </a:t>
                      </a:r>
                      <a:r>
                        <a:rPr lang="en-US" altLang="zh-CN" sz="1200" dirty="0" smtClean="0">
                          <a:solidFill>
                            <a:srgbClr val="0070C0"/>
                          </a:solidFill>
                        </a:rPr>
                        <a:t>11-21/1303r1, 11-21/1326r0</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11-21/0454r0, 11-21/0565r0,</a:t>
                      </a:r>
                      <a:r>
                        <a:rPr lang="en-US" altLang="zh-CN" sz="1200" baseline="0" dirty="0" smtClean="0">
                          <a:solidFill>
                            <a:schemeClr val="tx1"/>
                          </a:solidFill>
                          <a:sym typeface="+mn-ea"/>
                        </a:rPr>
                        <a:t> 11-21/0655r0, 11-21/0806r0, 11-21/0889r0, </a:t>
                      </a:r>
                      <a:r>
                        <a:rPr lang="en-US" altLang="zh-CN" sz="1200" baseline="0" dirty="0" smtClean="0">
                          <a:solidFill>
                            <a:srgbClr val="0070C0"/>
                          </a:solidFill>
                          <a:sym typeface="+mn-ea"/>
                        </a:rPr>
                        <a:t>11-21/1138r0</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11-19/2045r10 (D1.0)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11-20/1887r10 (LB251), </a:t>
                      </a:r>
                      <a:r>
                        <a:rPr lang="en-US" altLang="zh-CN" sz="1200" dirty="0" smtClean="0">
                          <a:solidFill>
                            <a:srgbClr val="0070C0"/>
                          </a:solidFill>
                        </a:rPr>
                        <a:t>11-21/1296r1 </a:t>
                      </a:r>
                      <a:r>
                        <a:rPr lang="en-US" altLang="zh-CN" sz="1200" dirty="0" smtClean="0">
                          <a:solidFill>
                            <a:srgbClr val="0070C0"/>
                          </a:solidFill>
                        </a:rPr>
                        <a:t>(LB254)</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 (updated)</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txBox="1"/>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smtClean="0">
                <a:solidFill>
                  <a:srgbClr val="00B050"/>
                </a:solidFill>
                <a:cs typeface="+mn-ea"/>
                <a:sym typeface="Wingdings" panose="05000000000000000000" pitchFamily="2" charset="2"/>
              </a:rPr>
              <a:t>Jul </a:t>
            </a:r>
            <a:r>
              <a:rPr lang="en-US" altLang="en-US" sz="2000" kern="0" dirty="0">
                <a:solidFill>
                  <a:srgbClr val="00B050"/>
                </a:solidFill>
                <a:cs typeface="+mn-ea"/>
                <a:sym typeface="Wingdings" panose="05000000000000000000" pitchFamily="2" charset="2"/>
              </a:rPr>
              <a:t>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Form Sponsor Ballot Pool				</a:t>
            </a:r>
            <a:r>
              <a:rPr lang="en-US" altLang="en-US" sz="2000" kern="0" dirty="0" smtClean="0">
                <a:solidFill>
                  <a:schemeClr val="tx1"/>
                </a:solidFill>
                <a:cs typeface="+mn-ea"/>
                <a:sym typeface="Wingdings" panose="05000000000000000000" pitchFamily="2" charset="2"/>
              </a:rPr>
              <a:t>Nov </a:t>
            </a:r>
            <a:r>
              <a:rPr lang="en-US" altLang="en-US" sz="2000" kern="0" dirty="0" smtClean="0">
                <a:solidFill>
                  <a:schemeClr val="tx1"/>
                </a:solidFill>
                <a:cs typeface="+mn-ea"/>
                <a:sym typeface="Wingdings" panose="05000000000000000000" pitchFamily="2" charset="2"/>
              </a:rPr>
              <a:t>2021 (Sep 2021)</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Jan </a:t>
            </a:r>
            <a:r>
              <a:rPr lang="en-US" altLang="en-US" sz="2000" kern="0" dirty="0" smtClean="0">
                <a:solidFill>
                  <a:schemeClr val="tx1"/>
                </a:solidFill>
                <a:cs typeface="+mn-ea"/>
                <a:sym typeface="Wingdings" panose="05000000000000000000" pitchFamily="2" charset="2"/>
              </a:rPr>
              <a:t>2022 (Nov 2021)</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Jan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Initial Sponsor Ballot (D4.0)			</a:t>
            </a:r>
            <a:r>
              <a:rPr lang="en-US" altLang="en-US" sz="2000" kern="0" dirty="0" smtClean="0">
                <a:solidFill>
                  <a:schemeClr val="tx1"/>
                </a:solidFill>
                <a:cs typeface="+mn-ea"/>
                <a:sym typeface="Wingdings" panose="05000000000000000000" pitchFamily="2" charset="2"/>
              </a:rPr>
              <a:t>Mar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Oct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Dec </a:t>
            </a:r>
            <a:r>
              <a:rPr lang="en-US" altLang="en-US" sz="2000" kern="0" dirty="0">
                <a:solidFill>
                  <a:schemeClr val="tx1"/>
                </a:solidFill>
                <a:cs typeface="+mn-ea"/>
                <a:sym typeface="Wingdings" panose="05000000000000000000" pitchFamily="2" charset="2"/>
              </a:rPr>
              <a:t>2022</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(Empty)</a:t>
            </a:r>
            <a:endParaRPr lang="en-US" altLang="zh-CN" dirty="0"/>
          </a:p>
        </p:txBody>
      </p:sp>
      <p:sp>
        <p:nvSpPr>
          <p:cNvPr id="3"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sz="2000" dirty="0" smtClean="0">
                <a:solidFill>
                  <a:schemeClr val="tx1"/>
                </a:solidFill>
                <a:latin typeface="Calibri" panose="020F0502020204030204" pitchFamily="34" charset="0"/>
                <a:cs typeface="Calibri" panose="020F0502020204030204" pitchFamily="34" charset="0"/>
              </a:rPr>
              <a:t>Call for submission</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Aug 10</a:t>
            </a:r>
            <a:r>
              <a:rPr kumimoji="0" lang="en-US" altLang="zh-CN"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lang="en-US" altLang="en-US" sz="2000" kern="0" dirty="0" smtClean="0">
                <a:latin typeface="Arial" panose="020B0604020202020204" pitchFamily="34" charset="0"/>
              </a:rPr>
              <a:t>(call for candidate)</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EX Tech Editor: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Call for tech editor candidate</a:t>
            </a:r>
            <a:endParaRPr lang="en-GB" altLang="en-US" dirty="0" smtClean="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zh-CN" noProof="0" dirty="0" smtClean="0">
                <a:ln>
                  <a:noFill/>
                </a:ln>
                <a:effectLst/>
                <a:uLnTx/>
                <a:uFillTx/>
                <a:sym typeface="+mn-ea"/>
              </a:rPr>
              <a:t>Recirculation WG LB 254 report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Comment Assignment (11-21/1296r0)</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Present</a:t>
            </a:r>
            <a:r>
              <a:rPr lang="en-US" altLang="en-GB" sz="2400" noProof="0" dirty="0">
                <a:ln>
                  <a:noFill/>
                </a:ln>
                <a:effectLst/>
                <a:uLnTx/>
                <a:uFillTx/>
                <a:sym typeface="+mn-ea"/>
              </a:rPr>
              <a:t>ations and </a:t>
            </a:r>
            <a:r>
              <a:rPr lang="en-US" altLang="en-GB" sz="2400" noProof="0" dirty="0" smtClean="0">
                <a:ln>
                  <a:noFill/>
                </a:ln>
                <a:effectLst/>
                <a:uLnTx/>
                <a:uFillTx/>
                <a:sym typeface="+mn-ea"/>
              </a:rPr>
              <a:t>discussion</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eaLnBrk="0" hangingPunct="0">
              <a:defRPr/>
            </a:pPr>
            <a:r>
              <a:rPr lang="en-US" altLang="zh-CN" sz="2400" dirty="0" smtClean="0">
                <a:sym typeface="+mn-ea"/>
              </a:rPr>
              <a:t>call for submission</a:t>
            </a:r>
            <a:endParaRPr lang="en-US" altLang="zh-CN" sz="2400" b="1" dirty="0"/>
          </a:p>
          <a:p>
            <a:pPr algn="just" eaLnBrk="0" hangingPunct="0">
              <a:defRPr/>
            </a:pPr>
            <a:r>
              <a:rPr lang="en-GB" altLang="en-US" dirty="0">
                <a:sym typeface="+mn-ea"/>
              </a:rPr>
              <a:t>next TC on Aug 17</a:t>
            </a:r>
            <a:endParaRPr lang="en-GB" altLang="en-US"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Adjourn</a:t>
            </a:r>
            <a:r>
              <a:rPr lang="en-GB" altLang="en-US" sz="2400" noProof="0" dirty="0" smtClean="0">
                <a:ln>
                  <a:noFill/>
                </a:ln>
                <a:effectLst/>
                <a:uLnTx/>
                <a:uFillTx/>
                <a:sym typeface="+mn-ea"/>
              </a:rPr>
              <a:t>; </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Recirculation WG LB 254 Report</a:t>
            </a:r>
            <a:endParaRPr lang="zh-CN" altLang="en-US" dirty="0"/>
          </a:p>
        </p:txBody>
      </p:sp>
      <p:graphicFrame>
        <p:nvGraphicFramePr>
          <p:cNvPr id="7" name="内容占位符 6"/>
          <p:cNvGraphicFramePr>
            <a:graphicFrameLocks noGrp="1"/>
          </p:cNvGraphicFramePr>
          <p:nvPr>
            <p:ph idx="1"/>
            <p:extLst>
              <p:ext uri="{D42A27DB-BD31-4B8C-83A1-F6EECF244321}">
                <p14:modId xmlns:p14="http://schemas.microsoft.com/office/powerpoint/2010/main" val="2834949536"/>
              </p:ext>
            </p:extLst>
          </p:nvPr>
        </p:nvGraphicFramePr>
        <p:xfrm>
          <a:off x="1905110" y="1676446"/>
          <a:ext cx="8610373" cy="1995170"/>
        </p:xfrm>
        <a:graphic>
          <a:graphicData uri="http://schemas.openxmlformats.org/drawingml/2006/table">
            <a:tbl>
              <a:tblPr>
                <a:tableStyleId>{8EC20E35-A176-4012-BC5E-935CFFF8708E}</a:tableStyleId>
              </a:tblPr>
              <a:tblGrid>
                <a:gridCol w="2473191"/>
                <a:gridCol w="1489105"/>
                <a:gridCol w="1523960"/>
                <a:gridCol w="3124117"/>
              </a:tblGrid>
              <a:tr h="206985">
                <a:tc>
                  <a:txBody>
                    <a:bodyPr/>
                    <a:lstStyle/>
                    <a:p>
                      <a:pPr algn="ctr" fontAlgn="ctr"/>
                      <a:r>
                        <a:rPr lang="en-US" sz="1600" b="1" u="none" strike="noStrike" dirty="0">
                          <a:effectLst/>
                        </a:rPr>
                        <a:t>P802.11bd Ballot Series</a:t>
                      </a:r>
                      <a:endParaRPr lang="en-US" sz="1600" b="1"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600" b="1" u="none" strike="noStrike" dirty="0" smtClean="0">
                          <a:effectLst/>
                        </a:rPr>
                        <a:t>LB251</a:t>
                      </a:r>
                      <a:r>
                        <a:rPr lang="en-US" sz="1600" b="1" u="none" strike="noStrike" dirty="0">
                          <a:effectLst/>
                        </a:rPr>
                        <a:t> (D1.0)</a:t>
                      </a:r>
                      <a:endParaRPr lang="en-US" sz="1600" b="1"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600" b="1" u="none" strike="noStrike" dirty="0" smtClean="0">
                          <a:effectLst/>
                        </a:rPr>
                        <a:t>LB254</a:t>
                      </a:r>
                      <a:r>
                        <a:rPr lang="en-US" sz="1600" b="1" u="none" strike="noStrike" dirty="0">
                          <a:effectLst/>
                        </a:rPr>
                        <a:t> (D2.0)</a:t>
                      </a:r>
                      <a:endParaRPr lang="en-US" sz="1600" b="1"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ctr"/>
                      <a:r>
                        <a:rPr lang="zh-CN" altLang="en-US" sz="1600" b="1" u="none" strike="noStrike" dirty="0">
                          <a:effectLst/>
                        </a:rPr>
                        <a:t/>
                      </a:r>
                      <a:br>
                        <a:rPr lang="zh-CN" altLang="en-US" sz="1600" b="1" u="none" strike="noStrike" dirty="0">
                          <a:effectLst/>
                        </a:rPr>
                      </a:br>
                      <a:endParaRPr lang="zh-CN" altLang="en-US" sz="1600" b="1" i="0" u="none" strike="noStrike" dirty="0">
                        <a:solidFill>
                          <a:srgbClr val="000000"/>
                        </a:solidFill>
                        <a:effectLst/>
                        <a:latin typeface="Calibri" panose="020F0502020204030204" pitchFamily="34" charset="0"/>
                      </a:endParaRPr>
                    </a:p>
                  </a:txBody>
                  <a:tcPr marL="6350" marR="6350" marT="6350" marB="0" anchor="ctr"/>
                </a:tc>
              </a:tr>
              <a:tr h="206985">
                <a:tc>
                  <a:txBody>
                    <a:bodyPr/>
                    <a:lstStyle/>
                    <a:p>
                      <a:pPr marL="0" algn="l" defTabSz="685800" rtl="0" eaLnBrk="1" fontAlgn="b" latinLnBrk="0" hangingPunct="1"/>
                      <a:r>
                        <a:rPr lang="en-US" sz="1600" u="none" strike="noStrike" kern="1200" dirty="0">
                          <a:solidFill>
                            <a:schemeClr val="dk1"/>
                          </a:solidFill>
                          <a:effectLst/>
                          <a:latin typeface="+mn-lt"/>
                          <a:ea typeface="+mn-ea"/>
                          <a:cs typeface="+mn-cs"/>
                        </a:rPr>
                        <a:t>Approve</a:t>
                      </a:r>
                    </a:p>
                  </a:txBody>
                  <a:tcPr marL="6350" marR="6350" marT="6350" marB="0" anchor="ctr"/>
                </a:tc>
                <a:tc>
                  <a:txBody>
                    <a:bodyPr/>
                    <a:lstStyle/>
                    <a:p>
                      <a:pPr marL="0" algn="ctr" defTabSz="685800" rtl="0" eaLnBrk="1" fontAlgn="b" latinLnBrk="0" hangingPunct="1"/>
                      <a:r>
                        <a:rPr lang="en-US" altLang="zh-CN" sz="1600" u="none" strike="noStrike" kern="1200" dirty="0">
                          <a:solidFill>
                            <a:schemeClr val="dk1"/>
                          </a:solidFill>
                          <a:effectLst/>
                          <a:latin typeface="+mn-lt"/>
                          <a:ea typeface="+mn-ea"/>
                          <a:cs typeface="+mn-cs"/>
                        </a:rPr>
                        <a:t>174</a:t>
                      </a:r>
                    </a:p>
                  </a:txBody>
                  <a:tcPr marL="6350" marR="6350" marT="6350" marB="0" anchor="ctr"/>
                </a:tc>
                <a:tc>
                  <a:txBody>
                    <a:bodyPr/>
                    <a:lstStyle/>
                    <a:p>
                      <a:pPr marL="0" algn="ctr" defTabSz="685800" rtl="0" eaLnBrk="1" fontAlgn="b" latinLnBrk="0" hangingPunct="1"/>
                      <a:r>
                        <a:rPr lang="en-US" altLang="zh-CN" sz="1600" u="none" strike="noStrike" kern="1200" dirty="0">
                          <a:solidFill>
                            <a:schemeClr val="dk1"/>
                          </a:solidFill>
                          <a:effectLst/>
                          <a:latin typeface="+mn-lt"/>
                          <a:ea typeface="+mn-ea"/>
                          <a:cs typeface="+mn-cs"/>
                        </a:rPr>
                        <a:t>200</a:t>
                      </a:r>
                    </a:p>
                  </a:txBody>
                  <a:tcPr marL="6350" marR="6350" marT="6350" marB="0" anchor="ctr"/>
                </a:tc>
                <a:tc>
                  <a:txBody>
                    <a:bodyPr/>
                    <a:lstStyle/>
                    <a:p>
                      <a:pPr marL="0" algn="l" defTabSz="685800" rtl="0" eaLnBrk="1" fontAlgn="b" latinLnBrk="0" hangingPunct="1"/>
                      <a:endParaRPr lang="zh-CN" altLang="en-US" sz="1600" u="none" strike="noStrike" kern="1200" dirty="0">
                        <a:solidFill>
                          <a:schemeClr val="dk1"/>
                        </a:solidFill>
                        <a:effectLst/>
                        <a:latin typeface="+mn-lt"/>
                        <a:ea typeface="+mn-ea"/>
                        <a:cs typeface="+mn-cs"/>
                      </a:endParaRPr>
                    </a:p>
                  </a:txBody>
                  <a:tcPr marL="6350" marR="6350" marT="6350" marB="0" anchor="ctr"/>
                </a:tc>
              </a:tr>
              <a:tr h="206985">
                <a:tc>
                  <a:txBody>
                    <a:bodyPr/>
                    <a:lstStyle/>
                    <a:p>
                      <a:pPr marL="0" algn="l" defTabSz="685800" rtl="0" eaLnBrk="1" fontAlgn="b" latinLnBrk="0" hangingPunct="1"/>
                      <a:r>
                        <a:rPr lang="en-US" sz="1600" u="none" strike="noStrike" kern="1200" dirty="0">
                          <a:solidFill>
                            <a:schemeClr val="dk1"/>
                          </a:solidFill>
                          <a:effectLst/>
                          <a:latin typeface="+mn-lt"/>
                          <a:ea typeface="+mn-ea"/>
                          <a:cs typeface="+mn-cs"/>
                        </a:rPr>
                        <a:t>Disapprove</a:t>
                      </a:r>
                    </a:p>
                  </a:txBody>
                  <a:tcPr marL="6350" marR="6350" marT="6350" marB="0" anchor="ctr"/>
                </a:tc>
                <a:tc>
                  <a:txBody>
                    <a:bodyPr/>
                    <a:lstStyle/>
                    <a:p>
                      <a:pPr marL="0" algn="ctr" defTabSz="685800" rtl="0" eaLnBrk="1" fontAlgn="b" latinLnBrk="0" hangingPunct="1"/>
                      <a:r>
                        <a:rPr lang="en-US" altLang="zh-CN" sz="1600" u="none" strike="noStrike" kern="1200" dirty="0">
                          <a:solidFill>
                            <a:schemeClr val="dk1"/>
                          </a:solidFill>
                          <a:effectLst/>
                          <a:latin typeface="+mn-lt"/>
                          <a:ea typeface="+mn-ea"/>
                          <a:cs typeface="+mn-cs"/>
                        </a:rPr>
                        <a:t>38</a:t>
                      </a:r>
                    </a:p>
                  </a:txBody>
                  <a:tcPr marL="6350" marR="6350" marT="6350" marB="0" anchor="ctr"/>
                </a:tc>
                <a:tc>
                  <a:txBody>
                    <a:bodyPr/>
                    <a:lstStyle/>
                    <a:p>
                      <a:pPr marL="0" algn="ctr" defTabSz="685800" rtl="0" eaLnBrk="1" fontAlgn="b" latinLnBrk="0" hangingPunct="1"/>
                      <a:r>
                        <a:rPr lang="en-US" altLang="zh-CN" sz="1600" u="none" strike="noStrike" kern="1200" dirty="0">
                          <a:solidFill>
                            <a:schemeClr val="dk1"/>
                          </a:solidFill>
                          <a:effectLst/>
                          <a:latin typeface="+mn-lt"/>
                          <a:ea typeface="+mn-ea"/>
                          <a:cs typeface="+mn-cs"/>
                        </a:rPr>
                        <a:t>26</a:t>
                      </a:r>
                    </a:p>
                  </a:txBody>
                  <a:tcPr marL="6350" marR="6350" marT="6350" marB="0" anchor="ctr"/>
                </a:tc>
                <a:tc>
                  <a:txBody>
                    <a:bodyPr/>
                    <a:lstStyle/>
                    <a:p>
                      <a:pPr marL="0" algn="l" defTabSz="685800" rtl="0" eaLnBrk="1" fontAlgn="b" latinLnBrk="0" hangingPunct="1"/>
                      <a:endParaRPr lang="zh-CN" altLang="en-US" sz="1600" u="none" strike="noStrike" kern="1200" dirty="0">
                        <a:solidFill>
                          <a:schemeClr val="dk1"/>
                        </a:solidFill>
                        <a:effectLst/>
                        <a:latin typeface="+mn-lt"/>
                        <a:ea typeface="+mn-ea"/>
                        <a:cs typeface="+mn-cs"/>
                      </a:endParaRPr>
                    </a:p>
                  </a:txBody>
                  <a:tcPr marL="6350" marR="6350" marT="6350" marB="0" anchor="ctr"/>
                </a:tc>
              </a:tr>
              <a:tr h="206985">
                <a:tc>
                  <a:txBody>
                    <a:bodyPr/>
                    <a:lstStyle/>
                    <a:p>
                      <a:pPr marL="0" algn="l" defTabSz="685800" rtl="0" eaLnBrk="1" fontAlgn="b" latinLnBrk="0" hangingPunct="1"/>
                      <a:r>
                        <a:rPr lang="en-US" sz="1600" u="none" strike="noStrike" kern="1200" dirty="0">
                          <a:solidFill>
                            <a:schemeClr val="dk1"/>
                          </a:solidFill>
                          <a:effectLst/>
                          <a:latin typeface="+mn-lt"/>
                          <a:ea typeface="+mn-ea"/>
                          <a:cs typeface="+mn-cs"/>
                        </a:rPr>
                        <a:t>Abstain - Lack of expertise</a:t>
                      </a:r>
                    </a:p>
                  </a:txBody>
                  <a:tcPr marL="6350" marR="6350" marT="6350" marB="0" anchor="ctr"/>
                </a:tc>
                <a:tc>
                  <a:txBody>
                    <a:bodyPr/>
                    <a:lstStyle/>
                    <a:p>
                      <a:pPr marL="0" algn="ctr" defTabSz="685800" rtl="0" eaLnBrk="1" fontAlgn="b" latinLnBrk="0" hangingPunct="1"/>
                      <a:r>
                        <a:rPr lang="en-US" altLang="zh-CN" sz="1600" u="none" strike="noStrike" kern="1200" dirty="0">
                          <a:solidFill>
                            <a:schemeClr val="dk1"/>
                          </a:solidFill>
                          <a:effectLst/>
                          <a:latin typeface="+mn-lt"/>
                          <a:ea typeface="+mn-ea"/>
                          <a:cs typeface="+mn-cs"/>
                        </a:rPr>
                        <a:t>21</a:t>
                      </a:r>
                    </a:p>
                  </a:txBody>
                  <a:tcPr marL="6350" marR="6350" marT="6350" marB="0" anchor="ctr"/>
                </a:tc>
                <a:tc>
                  <a:txBody>
                    <a:bodyPr/>
                    <a:lstStyle/>
                    <a:p>
                      <a:pPr marL="0" algn="ctr" defTabSz="685800" rtl="0" eaLnBrk="1" fontAlgn="b" latinLnBrk="0" hangingPunct="1"/>
                      <a:r>
                        <a:rPr lang="en-US" altLang="zh-CN" sz="1600" u="none" strike="noStrike" kern="1200" dirty="0">
                          <a:solidFill>
                            <a:schemeClr val="dk1"/>
                          </a:solidFill>
                          <a:effectLst/>
                          <a:latin typeface="+mn-lt"/>
                          <a:ea typeface="+mn-ea"/>
                          <a:cs typeface="+mn-cs"/>
                        </a:rPr>
                        <a:t>28</a:t>
                      </a:r>
                    </a:p>
                  </a:txBody>
                  <a:tcPr marL="6350" marR="6350" marT="6350" marB="0" anchor="ctr"/>
                </a:tc>
                <a:tc>
                  <a:txBody>
                    <a:bodyPr/>
                    <a:lstStyle/>
                    <a:p>
                      <a:pPr marL="0" algn="l" defTabSz="685800" rtl="0" eaLnBrk="1" fontAlgn="b" latinLnBrk="0" hangingPunct="1"/>
                      <a:endParaRPr lang="zh-CN" altLang="en-US" sz="1600" u="none" strike="noStrike" kern="1200" dirty="0">
                        <a:solidFill>
                          <a:schemeClr val="dk1"/>
                        </a:solidFill>
                        <a:effectLst/>
                        <a:latin typeface="+mn-lt"/>
                        <a:ea typeface="+mn-ea"/>
                        <a:cs typeface="+mn-cs"/>
                      </a:endParaRPr>
                    </a:p>
                  </a:txBody>
                  <a:tcPr marL="6350" marR="6350" marT="6350" marB="0" anchor="ctr"/>
                </a:tc>
              </a:tr>
              <a:tr h="105010">
                <a:tc>
                  <a:txBody>
                    <a:bodyPr/>
                    <a:lstStyle/>
                    <a:p>
                      <a:pPr fontAlgn="b"/>
                      <a:r>
                        <a:rPr lang="en-US" sz="1600" u="none" strike="noStrike" dirty="0">
                          <a:effectLst/>
                        </a:rPr>
                        <a:t>Invalid</a:t>
                      </a:r>
                      <a:endParaRPr lang="en-US" sz="1600" b="1"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en-US" altLang="zh-CN" sz="1600" u="none" strike="noStrike" dirty="0">
                          <a:effectLst/>
                        </a:rPr>
                        <a:t>1</a:t>
                      </a:r>
                      <a:endParaRPr lang="en-US" altLang="zh-CN" sz="16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en-US" altLang="zh-CN" sz="1600" u="none" strike="noStrike" dirty="0">
                          <a:effectLst/>
                        </a:rPr>
                        <a:t>1</a:t>
                      </a:r>
                      <a:endParaRPr lang="en-US" altLang="zh-CN" sz="1600" b="0" i="0" u="none" strike="noStrike" dirty="0">
                        <a:solidFill>
                          <a:srgbClr val="000000"/>
                        </a:solidFill>
                        <a:effectLst/>
                        <a:latin typeface="Calibri" panose="020F0502020204030204" pitchFamily="34" charset="0"/>
                      </a:endParaRPr>
                    </a:p>
                  </a:txBody>
                  <a:tcPr marL="6350" marR="6350" marT="6350" marB="0" anchor="ctr"/>
                </a:tc>
                <a:tc>
                  <a:txBody>
                    <a:bodyPr/>
                    <a:lstStyle/>
                    <a:p>
                      <a:pPr fontAlgn="b"/>
                      <a:r>
                        <a:rPr lang="en-US" sz="1600" u="none" strike="noStrike" dirty="0">
                          <a:effectLst/>
                        </a:rPr>
                        <a:t>Invalid - disapprove w/o comment</a:t>
                      </a:r>
                      <a:endParaRPr lang="en-US" sz="1600" b="0" i="0" u="none" strike="noStrike" dirty="0">
                        <a:solidFill>
                          <a:srgbClr val="000000"/>
                        </a:solidFill>
                        <a:effectLst/>
                        <a:latin typeface="Calibri" panose="020F0502020204030204" pitchFamily="34" charset="0"/>
                      </a:endParaRPr>
                    </a:p>
                  </a:txBody>
                  <a:tcPr marL="6350" marR="6350" marT="6350" marB="0" anchor="ctr"/>
                </a:tc>
              </a:tr>
              <a:tr h="105010">
                <a:tc>
                  <a:txBody>
                    <a:bodyPr/>
                    <a:lstStyle/>
                    <a:p>
                      <a:pPr fontAlgn="b"/>
                      <a:r>
                        <a:rPr lang="en-US" sz="1600" u="none" strike="noStrike" dirty="0">
                          <a:effectLst/>
                        </a:rPr>
                        <a:t>Abstain - Lack of time</a:t>
                      </a:r>
                      <a:endParaRPr lang="en-US" sz="1600" b="1"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en-US" altLang="zh-CN" sz="1600" u="none" strike="noStrike" dirty="0">
                          <a:effectLst/>
                        </a:rPr>
                        <a:t>2</a:t>
                      </a:r>
                      <a:endParaRPr lang="en-US" altLang="zh-CN" sz="16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en-US" altLang="zh-CN" sz="1600" u="none" strike="noStrike" dirty="0">
                          <a:effectLst/>
                        </a:rPr>
                        <a:t>2</a:t>
                      </a:r>
                      <a:endParaRPr lang="en-US" altLang="zh-CN" sz="1600" b="0" i="0" u="none" strike="noStrike" dirty="0">
                        <a:solidFill>
                          <a:srgbClr val="000000"/>
                        </a:solidFill>
                        <a:effectLst/>
                        <a:latin typeface="Calibri" panose="020F0502020204030204" pitchFamily="34" charset="0"/>
                      </a:endParaRPr>
                    </a:p>
                  </a:txBody>
                  <a:tcPr marL="6350" marR="6350" marT="6350" marB="0" anchor="ctr"/>
                </a:tc>
                <a:tc>
                  <a:txBody>
                    <a:bodyPr/>
                    <a:lstStyle/>
                    <a:p>
                      <a:pPr fontAlgn="b"/>
                      <a:r>
                        <a:rPr lang="en-US" sz="1600" u="none" strike="noStrike" dirty="0">
                          <a:effectLst/>
                        </a:rPr>
                        <a:t>Invalid abstain</a:t>
                      </a:r>
                      <a:endParaRPr lang="en-US" sz="1600" b="0" i="0" u="none" strike="noStrike" dirty="0">
                        <a:solidFill>
                          <a:srgbClr val="000000"/>
                        </a:solidFill>
                        <a:effectLst/>
                        <a:latin typeface="Calibri" panose="020F0502020204030204" pitchFamily="34" charset="0"/>
                      </a:endParaRPr>
                    </a:p>
                  </a:txBody>
                  <a:tcPr marL="6350" marR="6350" marT="6350" marB="0" anchor="ctr"/>
                </a:tc>
              </a:tr>
              <a:tr h="105010">
                <a:tc>
                  <a:txBody>
                    <a:bodyPr/>
                    <a:lstStyle/>
                    <a:p>
                      <a:pPr fontAlgn="b"/>
                      <a:r>
                        <a:rPr lang="en-US" sz="1600" u="none" strike="noStrike" dirty="0">
                          <a:effectLst/>
                        </a:rPr>
                        <a:t>Abstain - Other</a:t>
                      </a:r>
                      <a:endParaRPr lang="en-US" sz="1600" b="1"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en-US" altLang="zh-CN" sz="1600" u="none" strike="noStrike" dirty="0">
                          <a:effectLst/>
                        </a:rPr>
                        <a:t>1</a:t>
                      </a:r>
                      <a:endParaRPr lang="en-US" altLang="zh-CN" sz="16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en-US" altLang="zh-CN" sz="1600" u="none" strike="noStrike" dirty="0">
                          <a:effectLst/>
                        </a:rPr>
                        <a:t>2</a:t>
                      </a:r>
                      <a:endParaRPr lang="en-US" altLang="zh-CN" sz="1600" b="0" i="0" u="none" strike="noStrike" dirty="0">
                        <a:solidFill>
                          <a:srgbClr val="000000"/>
                        </a:solidFill>
                        <a:effectLst/>
                        <a:latin typeface="Calibri" panose="020F0502020204030204" pitchFamily="34" charset="0"/>
                      </a:endParaRPr>
                    </a:p>
                  </a:txBody>
                  <a:tcPr marL="6350" marR="6350" marT="6350" marB="0" anchor="ctr"/>
                </a:tc>
                <a:tc>
                  <a:txBody>
                    <a:bodyPr/>
                    <a:lstStyle/>
                    <a:p>
                      <a:pPr fontAlgn="b"/>
                      <a:r>
                        <a:rPr lang="en-US" sz="1600" u="none" strike="noStrike" dirty="0">
                          <a:effectLst/>
                        </a:rPr>
                        <a:t>Invalid abstain</a:t>
                      </a:r>
                      <a:endParaRPr lang="en-US" sz="1600" b="0" i="0" u="none" strike="noStrike" dirty="0">
                        <a:solidFill>
                          <a:srgbClr val="000000"/>
                        </a:solidFill>
                        <a:effectLst/>
                        <a:latin typeface="Calibri" panose="020F0502020204030204" pitchFamily="34" charset="0"/>
                      </a:endParaRPr>
                    </a:p>
                  </a:txBody>
                  <a:tcPr marL="6350" marR="6350" marT="6350" marB="0" anchor="ctr"/>
                </a:tc>
              </a:tr>
            </a:tbl>
          </a:graphicData>
        </a:graphic>
      </p:graphicFrame>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Aug 2021</a:t>
            </a:r>
            <a:endParaRPr lang="en-US" dirty="0"/>
          </a:p>
        </p:txBody>
      </p:sp>
      <p:graphicFrame>
        <p:nvGraphicFramePr>
          <p:cNvPr id="10" name="表格 9"/>
          <p:cNvGraphicFramePr>
            <a:graphicFrameLocks noGrp="1"/>
          </p:cNvGraphicFramePr>
          <p:nvPr>
            <p:extLst>
              <p:ext uri="{D42A27DB-BD31-4B8C-83A1-F6EECF244321}">
                <p14:modId xmlns:p14="http://schemas.microsoft.com/office/powerpoint/2010/main" val="2323662990"/>
              </p:ext>
            </p:extLst>
          </p:nvPr>
        </p:nvGraphicFramePr>
        <p:xfrm>
          <a:off x="2743288" y="3962386"/>
          <a:ext cx="5943444" cy="2288540"/>
        </p:xfrm>
        <a:graphic>
          <a:graphicData uri="http://schemas.openxmlformats.org/drawingml/2006/table">
            <a:tbl>
              <a:tblPr/>
              <a:tblGrid>
                <a:gridCol w="2306411"/>
                <a:gridCol w="2036875"/>
                <a:gridCol w="1600158"/>
              </a:tblGrid>
              <a:tr h="219710">
                <a:tc>
                  <a:txBody>
                    <a:bodyPr/>
                    <a:lstStyle/>
                    <a:p>
                      <a:pPr fontAlgn="b"/>
                      <a:endParaRPr lang="en-US" sz="1400" b="1" i="0" u="none" strike="noStrike" dirty="0">
                        <a:solidFill>
                          <a:srgbClr val="000000"/>
                        </a:solidFill>
                        <a:effectLst/>
                        <a:latin typeface="Calibri" panose="020F0502020204030204" pitchFamily="34" charset="0"/>
                      </a:endParaRPr>
                    </a:p>
                  </a:txBody>
                  <a:tcPr marL="6350" marR="6350" marT="6350" marB="0" anchor="b">
                    <a:lnL>
                      <a:noFill/>
                    </a:lnL>
                    <a:lnR>
                      <a:noFill/>
                    </a:lnR>
                    <a:lnB>
                      <a:noFill/>
                    </a:lnB>
                    <a:solidFill>
                      <a:srgbClr val="FFFFFF"/>
                    </a:solidFill>
                  </a:tcPr>
                </a:tc>
                <a:tc>
                  <a:txBody>
                    <a:bodyPr/>
                    <a:lstStyle/>
                    <a:p>
                      <a:pPr algn="r" fontAlgn="b"/>
                      <a:r>
                        <a:rPr lang="en-US" altLang="zh-CN" sz="1400" b="1" i="0" u="none" strike="noStrike" dirty="0" smtClean="0">
                          <a:solidFill>
                            <a:srgbClr val="000000"/>
                          </a:solidFill>
                          <a:effectLst/>
                          <a:latin typeface="Calibri" panose="020F0502020204030204" pitchFamily="34" charset="0"/>
                        </a:rPr>
                        <a:t>LB251 (D1.0)</a:t>
                      </a:r>
                      <a:endParaRPr lang="en-US" altLang="zh-CN" sz="1400" b="1" i="0" u="none" strike="noStrike" dirty="0">
                        <a:solidFill>
                          <a:srgbClr val="000000"/>
                        </a:solidFill>
                        <a:effectLst/>
                        <a:latin typeface="Calibri" panose="020F0502020204030204" pitchFamily="34" charset="0"/>
                      </a:endParaRPr>
                    </a:p>
                  </a:txBody>
                  <a:tcPr marL="6350" marR="6350" marT="6350" marB="0" anchor="b">
                    <a:lnL>
                      <a:noFill/>
                    </a:lnL>
                    <a:lnR>
                      <a:noFill/>
                    </a:lnR>
                    <a:lnB>
                      <a:noFill/>
                    </a:lnB>
                    <a:noFill/>
                  </a:tcPr>
                </a:tc>
                <a:tc>
                  <a:txBody>
                    <a:bodyPr/>
                    <a:lstStyle/>
                    <a:p>
                      <a:pPr algn="r" fontAlgn="b"/>
                      <a:r>
                        <a:rPr lang="en-US" altLang="zh-CN" sz="1400" b="1" i="0" u="none" strike="noStrike" dirty="0" smtClean="0">
                          <a:solidFill>
                            <a:srgbClr val="000000"/>
                          </a:solidFill>
                          <a:effectLst/>
                          <a:latin typeface="Calibri" panose="020F0502020204030204" pitchFamily="34" charset="0"/>
                        </a:rPr>
                        <a:t>LB254 (D2.0)</a:t>
                      </a:r>
                      <a:endParaRPr lang="en-US" altLang="zh-CN" sz="1400" b="1" i="0" u="none" strike="noStrike" dirty="0">
                        <a:solidFill>
                          <a:srgbClr val="000000"/>
                        </a:solidFill>
                        <a:effectLst/>
                        <a:latin typeface="Calibri" panose="020F0502020204030204" pitchFamily="34" charset="0"/>
                      </a:endParaRPr>
                    </a:p>
                  </a:txBody>
                  <a:tcPr marL="6350" marR="6350" marT="6350" marB="0" anchor="b">
                    <a:lnL>
                      <a:noFill/>
                    </a:lnL>
                    <a:lnR>
                      <a:noFill/>
                    </a:lnR>
                    <a:lnB>
                      <a:noFill/>
                    </a:lnB>
                    <a:noFill/>
                  </a:tcPr>
                </a:tc>
              </a:tr>
              <a:tr h="121384">
                <a:tc>
                  <a:txBody>
                    <a:bodyPr/>
                    <a:lstStyle/>
                    <a:p>
                      <a:pPr fontAlgn="b"/>
                      <a:r>
                        <a:rPr lang="en-US" sz="1400" b="1" i="0" u="none" strike="noStrike" dirty="0">
                          <a:solidFill>
                            <a:srgbClr val="000000"/>
                          </a:solidFill>
                          <a:effectLst/>
                          <a:latin typeface="Calibri" panose="020F0502020204030204" pitchFamily="34" charset="0"/>
                        </a:rPr>
                        <a:t>Approval percentage (&gt;75%)</a:t>
                      </a:r>
                    </a:p>
                  </a:txBody>
                  <a:tcPr marL="6350" marR="6350" marT="6350" marB="0" anchor="b">
                    <a:lnL>
                      <a:noFill/>
                    </a:lnL>
                    <a:lnR>
                      <a:noFill/>
                    </a:lnR>
                    <a:lnT w="12700" cmpd="sng">
                      <a:noFill/>
                      <a:prstDash val="solid"/>
                    </a:lnT>
                    <a:lnB>
                      <a:noFill/>
                    </a:lnB>
                    <a:solidFill>
                      <a:srgbClr val="FFFFFF"/>
                    </a:solidFill>
                  </a:tcPr>
                </a:tc>
                <a:tc>
                  <a:txBody>
                    <a:bodyPr/>
                    <a:lstStyle/>
                    <a:p>
                      <a:pPr algn="r" fontAlgn="b"/>
                      <a:r>
                        <a:rPr lang="en-US" altLang="zh-CN" sz="1400" b="0" i="0" u="none" strike="noStrike" dirty="0">
                          <a:solidFill>
                            <a:srgbClr val="000000"/>
                          </a:solidFill>
                          <a:effectLst/>
                          <a:latin typeface="Calibri" panose="020F0502020204030204" pitchFamily="34" charset="0"/>
                        </a:rPr>
                        <a:t>82.08%</a:t>
                      </a:r>
                    </a:p>
                  </a:txBody>
                  <a:tcPr marL="6350" marR="6350" marT="6350" marB="0" anchor="b">
                    <a:lnL>
                      <a:noFill/>
                    </a:lnL>
                    <a:lnR>
                      <a:noFill/>
                    </a:lnR>
                    <a:lnT w="12700" cmpd="sng">
                      <a:noFill/>
                      <a:prstDash val="solid"/>
                    </a:lnT>
                    <a:lnB>
                      <a:noFill/>
                    </a:lnB>
                    <a:solidFill>
                      <a:srgbClr val="A9D08E"/>
                    </a:solidFill>
                  </a:tcPr>
                </a:tc>
                <a:tc>
                  <a:txBody>
                    <a:bodyPr/>
                    <a:lstStyle/>
                    <a:p>
                      <a:pPr algn="r" fontAlgn="b"/>
                      <a:r>
                        <a:rPr lang="en-US" altLang="zh-CN" sz="1400" b="0" i="0" u="none" strike="noStrike" dirty="0">
                          <a:solidFill>
                            <a:srgbClr val="000000"/>
                          </a:solidFill>
                          <a:effectLst/>
                          <a:latin typeface="Calibri" panose="020F0502020204030204" pitchFamily="34" charset="0"/>
                        </a:rPr>
                        <a:t>88.50%</a:t>
                      </a:r>
                    </a:p>
                  </a:txBody>
                  <a:tcPr marL="6350" marR="6350" marT="6350" marB="0" anchor="b">
                    <a:lnL>
                      <a:noFill/>
                    </a:lnL>
                    <a:lnR>
                      <a:noFill/>
                    </a:lnR>
                    <a:lnT w="12700" cmpd="sng">
                      <a:noFill/>
                      <a:prstDash val="solid"/>
                    </a:lnT>
                    <a:lnB>
                      <a:noFill/>
                    </a:lnB>
                    <a:solidFill>
                      <a:srgbClr val="A9D08E"/>
                    </a:solidFill>
                  </a:tcPr>
                </a:tc>
              </a:tr>
              <a:tr h="121384">
                <a:tc>
                  <a:txBody>
                    <a:bodyPr/>
                    <a:lstStyle/>
                    <a:p>
                      <a:pPr fontAlgn="b"/>
                      <a:r>
                        <a:rPr lang="en-US" sz="1400" b="1" i="0" u="none" strike="noStrike">
                          <a:solidFill>
                            <a:srgbClr val="000000"/>
                          </a:solidFill>
                          <a:effectLst/>
                          <a:latin typeface="Calibri" panose="020F0502020204030204" pitchFamily="34" charset="0"/>
                        </a:rPr>
                        <a:t>Disapproval percentage</a:t>
                      </a:r>
                    </a:p>
                  </a:txBody>
                  <a:tcPr marL="6350" marR="6350" marT="6350" marB="0" anchor="b">
                    <a:lnL>
                      <a:noFill/>
                    </a:lnL>
                    <a:lnR>
                      <a:noFill/>
                    </a:lnR>
                    <a:lnT>
                      <a:noFill/>
                    </a:lnT>
                    <a:lnB>
                      <a:noFill/>
                    </a:lnB>
                    <a:solidFill>
                      <a:srgbClr val="FFFFFF"/>
                    </a:solidFill>
                  </a:tcPr>
                </a:tc>
                <a:tc>
                  <a:txBody>
                    <a:bodyPr/>
                    <a:lstStyle/>
                    <a:p>
                      <a:pPr algn="r" fontAlgn="b"/>
                      <a:r>
                        <a:rPr lang="en-US" altLang="zh-CN" sz="1400" b="0" i="0" u="none" strike="noStrike" dirty="0">
                          <a:solidFill>
                            <a:srgbClr val="000000"/>
                          </a:solidFill>
                          <a:effectLst/>
                          <a:latin typeface="Calibri" panose="020F0502020204030204" pitchFamily="34" charset="0"/>
                        </a:rPr>
                        <a:t>17.92%</a:t>
                      </a:r>
                    </a:p>
                  </a:txBody>
                  <a:tcPr marL="6350" marR="6350" marT="6350" marB="0" anchor="b">
                    <a:lnL>
                      <a:noFill/>
                    </a:lnL>
                    <a:lnR>
                      <a:noFill/>
                    </a:lnR>
                    <a:lnT>
                      <a:noFill/>
                    </a:lnT>
                    <a:lnB>
                      <a:noFill/>
                    </a:lnB>
                    <a:solidFill>
                      <a:srgbClr val="FFFFFF"/>
                    </a:solidFill>
                  </a:tcPr>
                </a:tc>
                <a:tc>
                  <a:txBody>
                    <a:bodyPr/>
                    <a:lstStyle/>
                    <a:p>
                      <a:pPr algn="r" fontAlgn="b"/>
                      <a:r>
                        <a:rPr lang="en-US" altLang="zh-CN" sz="1400" b="0" i="0" u="none" strike="noStrike">
                          <a:solidFill>
                            <a:srgbClr val="000000"/>
                          </a:solidFill>
                          <a:effectLst/>
                          <a:latin typeface="Calibri" panose="020F0502020204030204" pitchFamily="34" charset="0"/>
                        </a:rPr>
                        <a:t>11.50%</a:t>
                      </a:r>
                    </a:p>
                  </a:txBody>
                  <a:tcPr marL="6350" marR="6350" marT="6350" marB="0" anchor="b">
                    <a:lnL>
                      <a:noFill/>
                    </a:lnL>
                    <a:lnR>
                      <a:noFill/>
                    </a:lnR>
                    <a:lnT>
                      <a:noFill/>
                    </a:lnT>
                    <a:lnB>
                      <a:noFill/>
                    </a:lnB>
                    <a:solidFill>
                      <a:srgbClr val="FFFFFF"/>
                    </a:solidFill>
                  </a:tcPr>
                </a:tc>
              </a:tr>
              <a:tr h="121384">
                <a:tc>
                  <a:txBody>
                    <a:bodyPr/>
                    <a:lstStyle/>
                    <a:p>
                      <a:pPr fontAlgn="b"/>
                      <a:r>
                        <a:rPr lang="en-US" sz="1400" b="1" i="0" u="none" strike="noStrike" dirty="0">
                          <a:solidFill>
                            <a:srgbClr val="000000"/>
                          </a:solidFill>
                          <a:effectLst/>
                          <a:latin typeface="Calibri" panose="020F0502020204030204" pitchFamily="34" charset="0"/>
                        </a:rPr>
                        <a:t>Abstain percentage (&lt;30%)</a:t>
                      </a:r>
                    </a:p>
                  </a:txBody>
                  <a:tcPr marL="6350" marR="6350" marT="6350" marB="0" anchor="b">
                    <a:lnL>
                      <a:noFill/>
                    </a:lnL>
                    <a:lnR>
                      <a:noFill/>
                    </a:lnR>
                    <a:lnT>
                      <a:noFill/>
                    </a:lnT>
                    <a:lnB>
                      <a:noFill/>
                    </a:lnB>
                    <a:solidFill>
                      <a:srgbClr val="FFFFFF"/>
                    </a:solidFill>
                  </a:tcPr>
                </a:tc>
                <a:tc>
                  <a:txBody>
                    <a:bodyPr/>
                    <a:lstStyle/>
                    <a:p>
                      <a:pPr algn="r" fontAlgn="b"/>
                      <a:r>
                        <a:rPr lang="en-US" altLang="zh-CN" sz="1400" b="0" i="0" u="none" strike="noStrike">
                          <a:solidFill>
                            <a:srgbClr val="000000"/>
                          </a:solidFill>
                          <a:effectLst/>
                          <a:latin typeface="Calibri" panose="020F0502020204030204" pitchFamily="34" charset="0"/>
                        </a:rPr>
                        <a:t>6.16%</a:t>
                      </a:r>
                    </a:p>
                  </a:txBody>
                  <a:tcPr marL="6350" marR="6350" marT="6350" marB="0" anchor="b">
                    <a:lnL>
                      <a:noFill/>
                    </a:lnL>
                    <a:lnR>
                      <a:noFill/>
                    </a:lnR>
                    <a:lnT>
                      <a:noFill/>
                    </a:lnT>
                    <a:lnB>
                      <a:noFill/>
                    </a:lnB>
                    <a:solidFill>
                      <a:srgbClr val="E2EFDA"/>
                    </a:solidFill>
                  </a:tcPr>
                </a:tc>
                <a:tc>
                  <a:txBody>
                    <a:bodyPr/>
                    <a:lstStyle/>
                    <a:p>
                      <a:pPr algn="r" fontAlgn="b"/>
                      <a:r>
                        <a:rPr lang="en-US" altLang="zh-CN" sz="1400" b="0" i="0" u="none" strike="noStrike">
                          <a:solidFill>
                            <a:srgbClr val="000000"/>
                          </a:solidFill>
                          <a:effectLst/>
                          <a:latin typeface="Calibri" panose="020F0502020204030204" pitchFamily="34" charset="0"/>
                        </a:rPr>
                        <a:t>8.21%</a:t>
                      </a:r>
                    </a:p>
                  </a:txBody>
                  <a:tcPr marL="6350" marR="6350" marT="6350" marB="0" anchor="b">
                    <a:lnL>
                      <a:noFill/>
                    </a:lnL>
                    <a:lnR>
                      <a:noFill/>
                    </a:lnR>
                    <a:lnT>
                      <a:noFill/>
                    </a:lnT>
                    <a:lnB>
                      <a:noFill/>
                    </a:lnB>
                    <a:solidFill>
                      <a:srgbClr val="E2EFDA"/>
                    </a:solidFill>
                  </a:tcPr>
                </a:tc>
              </a:tr>
              <a:tr h="121384">
                <a:tc>
                  <a:txBody>
                    <a:bodyPr/>
                    <a:lstStyle/>
                    <a:p>
                      <a:pPr fontAlgn="b"/>
                      <a:r>
                        <a:rPr lang="en-US" sz="1400" b="1" i="0" u="none" strike="noStrike">
                          <a:solidFill>
                            <a:srgbClr val="000000"/>
                          </a:solidFill>
                          <a:effectLst/>
                          <a:latin typeface="Calibri" panose="020F0502020204030204" pitchFamily="34" charset="0"/>
                        </a:rPr>
                        <a:t>Pool = Voters - Ex-officio</a:t>
                      </a:r>
                    </a:p>
                  </a:txBody>
                  <a:tcPr marL="6350" marR="6350" marT="6350" marB="0" anchor="b">
                    <a:lnL>
                      <a:noFill/>
                    </a:lnL>
                    <a:lnR>
                      <a:noFill/>
                    </a:lnR>
                    <a:lnT>
                      <a:noFill/>
                    </a:lnT>
                    <a:lnB>
                      <a:noFill/>
                    </a:lnB>
                    <a:solidFill>
                      <a:srgbClr val="FFFFFF"/>
                    </a:solidFill>
                  </a:tcPr>
                </a:tc>
                <a:tc>
                  <a:txBody>
                    <a:bodyPr/>
                    <a:lstStyle/>
                    <a:p>
                      <a:pPr algn="r" fontAlgn="b"/>
                      <a:r>
                        <a:rPr lang="en-US" altLang="zh-CN" sz="1400" b="0" i="0" u="none" strike="noStrike">
                          <a:solidFill>
                            <a:srgbClr val="000000"/>
                          </a:solidFill>
                          <a:effectLst/>
                          <a:latin typeface="Calibri" panose="020F0502020204030204" pitchFamily="34" charset="0"/>
                        </a:rPr>
                        <a:t>340</a:t>
                      </a:r>
                    </a:p>
                  </a:txBody>
                  <a:tcPr marL="6350" marR="6350" marT="6350" marB="0" anchor="b">
                    <a:lnL>
                      <a:noFill/>
                    </a:lnL>
                    <a:lnR>
                      <a:noFill/>
                    </a:lnR>
                    <a:lnT>
                      <a:noFill/>
                    </a:lnT>
                    <a:lnB>
                      <a:noFill/>
                    </a:lnB>
                    <a:solidFill>
                      <a:srgbClr val="FFFFFF"/>
                    </a:solidFill>
                  </a:tcPr>
                </a:tc>
                <a:tc>
                  <a:txBody>
                    <a:bodyPr/>
                    <a:lstStyle/>
                    <a:p>
                      <a:pPr algn="r" fontAlgn="b"/>
                      <a:r>
                        <a:rPr lang="en-US" altLang="zh-CN" sz="1400" b="0" i="0" u="none" strike="noStrike">
                          <a:solidFill>
                            <a:srgbClr val="000000"/>
                          </a:solidFill>
                          <a:effectLst/>
                          <a:latin typeface="Calibri" panose="020F0502020204030204" pitchFamily="34" charset="0"/>
                        </a:rPr>
                        <a:t>340</a:t>
                      </a:r>
                    </a:p>
                  </a:txBody>
                  <a:tcPr marL="6350" marR="6350" marT="6350" marB="0" anchor="b">
                    <a:lnL>
                      <a:noFill/>
                    </a:lnL>
                    <a:lnR>
                      <a:noFill/>
                    </a:lnR>
                    <a:lnT>
                      <a:noFill/>
                    </a:lnT>
                    <a:lnB>
                      <a:noFill/>
                    </a:lnB>
                    <a:solidFill>
                      <a:srgbClr val="FFFFFF"/>
                    </a:solidFill>
                  </a:tcPr>
                </a:tc>
              </a:tr>
              <a:tr h="121384">
                <a:tc>
                  <a:txBody>
                    <a:bodyPr/>
                    <a:lstStyle/>
                    <a:p>
                      <a:pPr fontAlgn="b"/>
                      <a:r>
                        <a:rPr lang="en-US" sz="1400" b="1" i="0" u="none" strike="noStrike">
                          <a:solidFill>
                            <a:srgbClr val="000000"/>
                          </a:solidFill>
                          <a:effectLst/>
                          <a:latin typeface="Calibri" panose="020F0502020204030204" pitchFamily="34" charset="0"/>
                        </a:rPr>
                        <a:t>Return rate (&gt;50%)</a:t>
                      </a:r>
                    </a:p>
                  </a:txBody>
                  <a:tcPr marL="6350" marR="6350" marT="6350" marB="0" anchor="b">
                    <a:lnL>
                      <a:noFill/>
                    </a:lnL>
                    <a:lnR>
                      <a:noFill/>
                    </a:lnR>
                    <a:lnT>
                      <a:noFill/>
                    </a:lnT>
                    <a:lnB>
                      <a:noFill/>
                    </a:lnB>
                    <a:solidFill>
                      <a:srgbClr val="FFFFFF"/>
                    </a:solidFill>
                  </a:tcPr>
                </a:tc>
                <a:tc>
                  <a:txBody>
                    <a:bodyPr/>
                    <a:lstStyle/>
                    <a:p>
                      <a:pPr algn="r" fontAlgn="b"/>
                      <a:r>
                        <a:rPr lang="en-US" altLang="zh-CN" sz="1400" b="0" i="0" u="none" strike="noStrike">
                          <a:solidFill>
                            <a:srgbClr val="000000"/>
                          </a:solidFill>
                          <a:effectLst/>
                          <a:latin typeface="Calibri" panose="020F0502020204030204" pitchFamily="34" charset="0"/>
                        </a:rPr>
                        <a:t>69.71%</a:t>
                      </a:r>
                    </a:p>
                  </a:txBody>
                  <a:tcPr marL="6350" marR="6350" marT="6350" marB="0" anchor="b">
                    <a:lnL>
                      <a:noFill/>
                    </a:lnL>
                    <a:lnR>
                      <a:noFill/>
                    </a:lnR>
                    <a:lnT>
                      <a:noFill/>
                    </a:lnT>
                    <a:lnB>
                      <a:noFill/>
                    </a:lnB>
                    <a:solidFill>
                      <a:srgbClr val="E2EFDA"/>
                    </a:solidFill>
                  </a:tcPr>
                </a:tc>
                <a:tc>
                  <a:txBody>
                    <a:bodyPr/>
                    <a:lstStyle/>
                    <a:p>
                      <a:pPr algn="r" fontAlgn="b"/>
                      <a:r>
                        <a:rPr lang="en-US" altLang="zh-CN" sz="1400" b="0" i="0" u="none" strike="noStrike">
                          <a:solidFill>
                            <a:srgbClr val="000000"/>
                          </a:solidFill>
                          <a:effectLst/>
                          <a:latin typeface="Calibri" panose="020F0502020204030204" pitchFamily="34" charset="0"/>
                        </a:rPr>
                        <a:t>76.18%</a:t>
                      </a:r>
                    </a:p>
                  </a:txBody>
                  <a:tcPr marL="6350" marR="6350" marT="6350" marB="0" anchor="b">
                    <a:lnL>
                      <a:noFill/>
                    </a:lnL>
                    <a:lnR>
                      <a:noFill/>
                    </a:lnR>
                    <a:lnT>
                      <a:noFill/>
                    </a:lnT>
                    <a:lnB>
                      <a:noFill/>
                    </a:lnB>
                    <a:solidFill>
                      <a:srgbClr val="E2EFDA"/>
                    </a:solidFill>
                  </a:tcPr>
                </a:tc>
              </a:tr>
              <a:tr h="171902">
                <a:tc>
                  <a:txBody>
                    <a:bodyPr/>
                    <a:lstStyle/>
                    <a:p>
                      <a:pPr fontAlgn="b"/>
                      <a:r>
                        <a:rPr lang="zh-CN" altLang="en-US" sz="1000" b="1" i="0" u="none" strike="noStrike" dirty="0">
                          <a:solidFill>
                            <a:srgbClr val="000000"/>
                          </a:solidFill>
                          <a:effectLst/>
                          <a:latin typeface="Calibri" panose="020F0502020204030204" pitchFamily="34" charset="0"/>
                        </a:rPr>
                        <a:t/>
                      </a:r>
                      <a:br>
                        <a:rPr lang="zh-CN" altLang="en-US" sz="1000" b="1" i="0" u="none" strike="noStrike" dirty="0">
                          <a:solidFill>
                            <a:srgbClr val="000000"/>
                          </a:solidFill>
                          <a:effectLst/>
                          <a:latin typeface="Calibri" panose="020F0502020204030204" pitchFamily="34" charset="0"/>
                        </a:rPr>
                      </a:br>
                      <a:endParaRPr lang="zh-CN" altLang="en-US" sz="1000" b="1"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a:noFill/>
                    </a:lnB>
                    <a:solidFill>
                      <a:srgbClr val="FFFFFF"/>
                    </a:solidFill>
                  </a:tcPr>
                </a:tc>
                <a:tc>
                  <a:txBody>
                    <a:bodyPr/>
                    <a:lstStyle/>
                    <a:p>
                      <a:pPr fontAlgn="b"/>
                      <a:r>
                        <a:rPr lang="zh-CN" altLang="en-US" sz="1000" b="0" i="0" u="none" strike="noStrike" dirty="0">
                          <a:solidFill>
                            <a:srgbClr val="000000"/>
                          </a:solidFill>
                          <a:effectLst/>
                          <a:latin typeface="Calibri" panose="020F0502020204030204" pitchFamily="34" charset="0"/>
                        </a:rPr>
                        <a:t/>
                      </a:r>
                      <a:br>
                        <a:rPr lang="zh-CN" altLang="en-US" sz="1000" b="0" i="0" u="none" strike="noStrike" dirty="0">
                          <a:solidFill>
                            <a:srgbClr val="000000"/>
                          </a:solidFill>
                          <a:effectLst/>
                          <a:latin typeface="Calibri" panose="020F0502020204030204" pitchFamily="34" charset="0"/>
                        </a:rPr>
                      </a:br>
                      <a:endParaRPr lang="zh-CN" altLang="en-US" sz="1000" b="0"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a:noFill/>
                    </a:lnB>
                    <a:solidFill>
                      <a:srgbClr val="FFFFFF"/>
                    </a:solidFill>
                  </a:tcPr>
                </a:tc>
                <a:tc>
                  <a:txBody>
                    <a:bodyPr/>
                    <a:lstStyle/>
                    <a:p>
                      <a:pPr fontAlgn="b"/>
                      <a:r>
                        <a:rPr lang="zh-CN" altLang="en-US" sz="1000" b="0" i="0" u="none" strike="noStrike" dirty="0">
                          <a:solidFill>
                            <a:srgbClr val="000000"/>
                          </a:solidFill>
                          <a:effectLst/>
                          <a:latin typeface="Calibri" panose="020F0502020204030204" pitchFamily="34" charset="0"/>
                        </a:rPr>
                        <a:t/>
                      </a:r>
                      <a:br>
                        <a:rPr lang="zh-CN" altLang="en-US" sz="1000" b="0" i="0" u="none" strike="noStrike" dirty="0">
                          <a:solidFill>
                            <a:srgbClr val="000000"/>
                          </a:solidFill>
                          <a:effectLst/>
                          <a:latin typeface="Calibri" panose="020F0502020204030204" pitchFamily="34" charset="0"/>
                        </a:rPr>
                      </a:br>
                      <a:endParaRPr lang="zh-CN" altLang="en-US" sz="1000" b="0"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a:noFill/>
                    </a:lnB>
                    <a:solidFill>
                      <a:srgbClr val="FFFFFF"/>
                    </a:solidFill>
                  </a:tcPr>
                </a:tc>
              </a:tr>
              <a:tr h="121384">
                <a:tc>
                  <a:txBody>
                    <a:bodyPr/>
                    <a:lstStyle/>
                    <a:p>
                      <a:pPr fontAlgn="b"/>
                      <a:r>
                        <a:rPr lang="en-US" sz="1400" b="1" i="0" u="none" strike="noStrike">
                          <a:solidFill>
                            <a:srgbClr val="000000"/>
                          </a:solidFill>
                          <a:effectLst/>
                          <a:latin typeface="Calibri" panose="020F0502020204030204" pitchFamily="34" charset="0"/>
                        </a:rPr>
                        <a:t>Ballot duration (days)</a:t>
                      </a:r>
                    </a:p>
                  </a:txBody>
                  <a:tcPr marL="6350" marR="6350" marT="6350" marB="0" anchor="b">
                    <a:lnL>
                      <a:noFill/>
                    </a:lnL>
                    <a:lnR>
                      <a:noFill/>
                    </a:lnR>
                    <a:lnT>
                      <a:noFill/>
                    </a:lnT>
                    <a:lnB>
                      <a:noFill/>
                    </a:lnB>
                    <a:solidFill>
                      <a:srgbClr val="FFFFFF"/>
                    </a:solidFill>
                  </a:tcPr>
                </a:tc>
                <a:tc>
                  <a:txBody>
                    <a:bodyPr/>
                    <a:lstStyle/>
                    <a:p>
                      <a:pPr algn="r" fontAlgn="b"/>
                      <a:r>
                        <a:rPr lang="en-US" altLang="zh-CN" sz="1400" b="0" i="0" u="none" strike="noStrike">
                          <a:solidFill>
                            <a:srgbClr val="000000"/>
                          </a:solidFill>
                          <a:effectLst/>
                          <a:latin typeface="Calibri" panose="020F0502020204030204" pitchFamily="34" charset="0"/>
                        </a:rPr>
                        <a:t>30</a:t>
                      </a:r>
                    </a:p>
                  </a:txBody>
                  <a:tcPr marL="6350" marR="6350" marT="6350" marB="0" anchor="b">
                    <a:lnL>
                      <a:noFill/>
                    </a:lnL>
                    <a:lnR>
                      <a:noFill/>
                    </a:lnR>
                    <a:lnT>
                      <a:noFill/>
                    </a:lnT>
                    <a:lnB>
                      <a:noFill/>
                    </a:lnB>
                    <a:solidFill>
                      <a:srgbClr val="FFFFFF"/>
                    </a:solidFill>
                  </a:tcPr>
                </a:tc>
                <a:tc>
                  <a:txBody>
                    <a:bodyPr/>
                    <a:lstStyle/>
                    <a:p>
                      <a:pPr algn="r" fontAlgn="b"/>
                      <a:r>
                        <a:rPr lang="en-US" altLang="zh-CN" sz="1400" b="0" i="0" u="none" strike="noStrike">
                          <a:solidFill>
                            <a:srgbClr val="000000"/>
                          </a:solidFill>
                          <a:effectLst/>
                          <a:latin typeface="Calibri" panose="020F0502020204030204" pitchFamily="34" charset="0"/>
                        </a:rPr>
                        <a:t>20</a:t>
                      </a:r>
                    </a:p>
                  </a:txBody>
                  <a:tcPr marL="6350" marR="6350" marT="6350" marB="0" anchor="b">
                    <a:lnL>
                      <a:noFill/>
                    </a:lnL>
                    <a:lnR>
                      <a:noFill/>
                    </a:lnR>
                    <a:lnT>
                      <a:noFill/>
                    </a:lnT>
                    <a:lnB>
                      <a:noFill/>
                    </a:lnB>
                    <a:solidFill>
                      <a:srgbClr val="FFFFFF"/>
                    </a:solidFill>
                  </a:tcPr>
                </a:tc>
              </a:tr>
              <a:tr h="121384">
                <a:tc>
                  <a:txBody>
                    <a:bodyPr/>
                    <a:lstStyle/>
                    <a:p>
                      <a:pPr fontAlgn="b"/>
                      <a:r>
                        <a:rPr lang="en-US" sz="1400" b="1" i="0" u="none" strike="noStrike">
                          <a:solidFill>
                            <a:srgbClr val="000000"/>
                          </a:solidFill>
                          <a:effectLst/>
                          <a:latin typeface="Calibri" panose="020F0502020204030204" pitchFamily="34" charset="0"/>
                        </a:rPr>
                        <a:t>Ballot open</a:t>
                      </a:r>
                    </a:p>
                  </a:txBody>
                  <a:tcPr marL="6350" marR="6350" marT="6350" marB="0" anchor="b">
                    <a:lnL>
                      <a:noFill/>
                    </a:lnL>
                    <a:lnR>
                      <a:noFill/>
                    </a:lnR>
                    <a:lnT>
                      <a:noFill/>
                    </a:lnT>
                    <a:lnB>
                      <a:noFill/>
                    </a:lnB>
                    <a:solidFill>
                      <a:srgbClr val="FFFFFF"/>
                    </a:solidFill>
                  </a:tcPr>
                </a:tc>
                <a:tc>
                  <a:txBody>
                    <a:bodyPr/>
                    <a:lstStyle/>
                    <a:p>
                      <a:pPr algn="r" fontAlgn="b"/>
                      <a:r>
                        <a:rPr lang="en-US" sz="1400" b="0" i="0" u="none" strike="noStrike">
                          <a:solidFill>
                            <a:srgbClr val="000000"/>
                          </a:solidFill>
                          <a:effectLst/>
                          <a:latin typeface="Calibri" panose="020F0502020204030204" pitchFamily="34" charset="0"/>
                        </a:rPr>
                        <a:t>19-Oct-20</a:t>
                      </a:r>
                    </a:p>
                  </a:txBody>
                  <a:tcPr marL="6350" marR="6350" marT="6350" marB="0" anchor="b">
                    <a:lnL>
                      <a:noFill/>
                    </a:lnL>
                    <a:lnR>
                      <a:noFill/>
                    </a:lnR>
                    <a:lnT>
                      <a:noFill/>
                    </a:lnT>
                    <a:lnB>
                      <a:noFill/>
                    </a:lnB>
                    <a:solidFill>
                      <a:srgbClr val="FFFFFF"/>
                    </a:solidFill>
                  </a:tcPr>
                </a:tc>
                <a:tc>
                  <a:txBody>
                    <a:bodyPr/>
                    <a:lstStyle/>
                    <a:p>
                      <a:pPr algn="r" fontAlgn="b"/>
                      <a:r>
                        <a:rPr lang="en-US" sz="1400" b="0" i="0" u="none" strike="noStrike">
                          <a:solidFill>
                            <a:srgbClr val="000000"/>
                          </a:solidFill>
                          <a:effectLst/>
                          <a:latin typeface="Calibri" panose="020F0502020204030204" pitchFamily="34" charset="0"/>
                        </a:rPr>
                        <a:t>12-Jul-21</a:t>
                      </a:r>
                    </a:p>
                  </a:txBody>
                  <a:tcPr marL="6350" marR="6350" marT="6350" marB="0" anchor="b">
                    <a:lnL>
                      <a:noFill/>
                    </a:lnL>
                    <a:lnR>
                      <a:noFill/>
                    </a:lnR>
                    <a:lnT>
                      <a:noFill/>
                    </a:lnT>
                    <a:lnB>
                      <a:noFill/>
                    </a:lnB>
                    <a:solidFill>
                      <a:srgbClr val="FFFFFF"/>
                    </a:solidFill>
                  </a:tcPr>
                </a:tc>
              </a:tr>
              <a:tr h="121384">
                <a:tc>
                  <a:txBody>
                    <a:bodyPr/>
                    <a:lstStyle/>
                    <a:p>
                      <a:pPr fontAlgn="b"/>
                      <a:r>
                        <a:rPr lang="en-US" sz="1400" b="1" i="0" u="none" strike="noStrike">
                          <a:solidFill>
                            <a:srgbClr val="000000"/>
                          </a:solidFill>
                          <a:effectLst/>
                          <a:latin typeface="Calibri" panose="020F0502020204030204" pitchFamily="34" charset="0"/>
                        </a:rPr>
                        <a:t>Ballot close</a:t>
                      </a:r>
                    </a:p>
                  </a:txBody>
                  <a:tcPr marL="6350" marR="6350" marT="6350" marB="0" anchor="b">
                    <a:lnL>
                      <a:noFill/>
                    </a:lnL>
                    <a:lnR>
                      <a:noFill/>
                    </a:lnR>
                    <a:lnT>
                      <a:noFill/>
                    </a:lnT>
                    <a:lnB>
                      <a:noFill/>
                    </a:lnB>
                    <a:solidFill>
                      <a:srgbClr val="FFFFFF"/>
                    </a:solidFill>
                  </a:tcPr>
                </a:tc>
                <a:tc>
                  <a:txBody>
                    <a:bodyPr/>
                    <a:lstStyle/>
                    <a:p>
                      <a:pPr algn="r" fontAlgn="b"/>
                      <a:r>
                        <a:rPr lang="en-US" sz="1400" b="0" i="0" u="none" strike="noStrike" dirty="0">
                          <a:solidFill>
                            <a:srgbClr val="000000"/>
                          </a:solidFill>
                          <a:effectLst/>
                          <a:latin typeface="Calibri" panose="020F0502020204030204" pitchFamily="34" charset="0"/>
                        </a:rPr>
                        <a:t>18-Nov-20</a:t>
                      </a:r>
                    </a:p>
                  </a:txBody>
                  <a:tcPr marL="6350" marR="6350" marT="6350" marB="0" anchor="b">
                    <a:lnL>
                      <a:noFill/>
                    </a:lnL>
                    <a:lnR>
                      <a:noFill/>
                    </a:lnR>
                    <a:lnT>
                      <a:noFill/>
                    </a:lnT>
                    <a:lnB>
                      <a:noFill/>
                    </a:lnB>
                    <a:solidFill>
                      <a:srgbClr val="FFFFFF"/>
                    </a:solidFill>
                  </a:tcPr>
                </a:tc>
                <a:tc>
                  <a:txBody>
                    <a:bodyPr/>
                    <a:lstStyle/>
                    <a:p>
                      <a:pPr algn="r" fontAlgn="b"/>
                      <a:r>
                        <a:rPr lang="en-US" sz="1400" b="0" i="0" u="none" strike="noStrike" dirty="0">
                          <a:solidFill>
                            <a:srgbClr val="000000"/>
                          </a:solidFill>
                          <a:effectLst/>
                          <a:latin typeface="Calibri" panose="020F0502020204030204" pitchFamily="34" charset="0"/>
                        </a:rPr>
                        <a:t>1-Aug-21</a:t>
                      </a:r>
                    </a:p>
                  </a:txBody>
                  <a:tcPr marL="6350" marR="6350" marT="6350" marB="0" anchor="b">
                    <a:lnL>
                      <a:noFill/>
                    </a:lnL>
                    <a:lnR>
                      <a:noFill/>
                    </a:lnR>
                    <a:lnT>
                      <a:noFill/>
                    </a:lnT>
                    <a:lnB>
                      <a:noFill/>
                    </a:lnB>
                    <a:solidFill>
                      <a:srgbClr val="FFFFFF"/>
                    </a:solidFill>
                  </a:tcPr>
                </a:tc>
              </a:tr>
            </a:tbl>
          </a:graphicData>
        </a:graphic>
      </p:graphicFrame>
      <p:sp>
        <p:nvSpPr>
          <p:cNvPr id="11" name="Rectangle 2"/>
          <p:cNvSpPr>
            <a:spLocks noChangeArrowheads="1"/>
          </p:cNvSpPr>
          <p:nvPr/>
        </p:nvSpPr>
        <p:spPr bwMode="auto">
          <a:xfrm>
            <a:off x="3465513" y="25098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800" b="0" i="0" u="none" strike="noStrike" cap="none" normalizeH="0" baseline="0" smtClean="0">
                <a:ln>
                  <a:noFill/>
                </a:ln>
                <a:solidFill>
                  <a:schemeClr val="tx1"/>
                </a:solidFill>
                <a:effectLst/>
                <a:latin typeface="Arial" panose="020B0604020202020204" pitchFamily="34" charset="0"/>
              </a:rPr>
              <a:t/>
            </a:r>
            <a:br>
              <a:rPr kumimoji="0" lang="zh-CN" altLang="zh-CN" sz="1800" b="0" i="0" u="none" strike="noStrike" cap="none" normalizeH="0" baseline="0" smtClean="0">
                <a:ln>
                  <a:noFill/>
                </a:ln>
                <a:solidFill>
                  <a:schemeClr val="tx1"/>
                </a:solidFill>
                <a:effectLst/>
                <a:latin typeface="Arial" panose="020B0604020202020204" pitchFamily="34" charset="0"/>
              </a:rPr>
            </a:b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23521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Aug 1</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7</a:t>
            </a:r>
            <a:r>
              <a:rPr lang="en-US" altLang="zh-CN" sz="3600" kern="0" baseline="30000" noProof="0" dirty="0" smtClean="0">
                <a:latin typeface="Arial" panose="020B0604020202020204" pitchFamily="34" charset="0"/>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lang="en-US" altLang="en-US" sz="2000" kern="0" dirty="0" smtClean="0">
                <a:latin typeface="Arial" panose="020B0604020202020204" pitchFamily="34" charset="0"/>
              </a:rPr>
              <a:t>(call for candidate)</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EX Tech Editor: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Call for tech editor candidate</a:t>
            </a:r>
            <a:endParaRPr lang="en-GB" altLang="en-US" dirty="0" smtClean="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Comment Assignment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Present</a:t>
            </a:r>
            <a:r>
              <a:rPr lang="en-US" altLang="en-GB" sz="2400" noProof="0" dirty="0">
                <a:ln>
                  <a:noFill/>
                </a:ln>
                <a:effectLst/>
                <a:uLnTx/>
                <a:uFillTx/>
                <a:sym typeface="+mn-ea"/>
              </a:rPr>
              <a:t>ations and </a:t>
            </a:r>
            <a:r>
              <a:rPr lang="en-US" altLang="en-GB" sz="2400" noProof="0" dirty="0" smtClean="0">
                <a:ln>
                  <a:noFill/>
                </a:ln>
                <a:effectLst/>
                <a:uLnTx/>
                <a:uFillTx/>
                <a:sym typeface="+mn-ea"/>
              </a:rPr>
              <a:t>discussion</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eaLnBrk="0" hangingPunct="0">
              <a:defRPr/>
            </a:pPr>
            <a:r>
              <a:rPr lang="en-US" altLang="zh-CN" sz="2400" dirty="0" smtClean="0">
                <a:sym typeface="+mn-ea"/>
              </a:rPr>
              <a:t>call for submission</a:t>
            </a:r>
            <a:endParaRPr lang="en-US" altLang="zh-CN" sz="2400" b="1"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Adjourn; next TC on Aug 24</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505172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Aug 24</a:t>
            </a:r>
            <a:r>
              <a:rPr lang="en-US" altLang="zh-CN" sz="3600" kern="0" baseline="30000" noProof="0" dirty="0" smtClean="0">
                <a:latin typeface="Arial" panose="020B0604020202020204" pitchFamily="34" charset="0"/>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lang="en-US" altLang="en-US" sz="2000" kern="0" dirty="0" smtClean="0">
                <a:latin typeface="Arial" panose="020B0604020202020204" pitchFamily="34" charset="0"/>
              </a:rPr>
              <a:t>(call for candidate)</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EX Tech Editor: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284541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Call for tech editor candidate</a:t>
            </a:r>
            <a:endParaRPr lang="en-GB" altLang="en-US" dirty="0" smtClean="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Present</a:t>
            </a:r>
            <a:r>
              <a:rPr lang="en-US" altLang="en-GB" sz="2400" noProof="0" dirty="0">
                <a:ln>
                  <a:noFill/>
                </a:ln>
                <a:effectLst/>
                <a:uLnTx/>
                <a:uFillTx/>
                <a:sym typeface="+mn-ea"/>
              </a:rPr>
              <a:t>ations and </a:t>
            </a:r>
            <a:r>
              <a:rPr lang="en-US" altLang="en-GB" sz="2400" noProof="0" dirty="0" smtClean="0">
                <a:ln>
                  <a:noFill/>
                </a:ln>
                <a:effectLst/>
                <a:uLnTx/>
                <a:uFillTx/>
                <a:sym typeface="+mn-ea"/>
              </a:rPr>
              <a:t>discussion</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eaLnBrk="0" hangingPunct="0">
              <a:defRPr/>
            </a:pPr>
            <a:r>
              <a:rPr lang="en-US" altLang="zh-CN" sz="2400" dirty="0" smtClean="0">
                <a:sym typeface="+mn-ea"/>
              </a:rPr>
              <a:t>call for submission</a:t>
            </a:r>
            <a:endParaRPr lang="en-US" altLang="zh-CN" sz="2400" b="1"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Adjourn; next TC on Aug 31</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094903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Aug 31</a:t>
            </a:r>
            <a:r>
              <a:rPr lang="en-US" altLang="zh-CN" sz="3600" kern="0" baseline="30000" noProof="0" dirty="0" smtClean="0">
                <a:latin typeface="Arial" panose="020B0604020202020204" pitchFamily="34" charset="0"/>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lang="en-US" altLang="en-US" sz="2000" kern="0" dirty="0" smtClean="0">
                <a:latin typeface="Arial" panose="020B0604020202020204" pitchFamily="34" charset="0"/>
              </a:rPr>
              <a:t>(call for candidate)</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EX Tech Editor: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5904973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Call for tech editor candidate</a:t>
            </a:r>
            <a:endParaRPr lang="en-GB" altLang="en-US" dirty="0" smtClean="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Present</a:t>
            </a:r>
            <a:r>
              <a:rPr lang="en-US" altLang="en-GB" sz="2400" noProof="0" dirty="0">
                <a:ln>
                  <a:noFill/>
                </a:ln>
                <a:effectLst/>
                <a:uLnTx/>
                <a:uFillTx/>
                <a:sym typeface="+mn-ea"/>
              </a:rPr>
              <a:t>ations and </a:t>
            </a:r>
            <a:r>
              <a:rPr lang="en-US" altLang="en-GB" sz="2400" noProof="0" dirty="0" smtClean="0">
                <a:ln>
                  <a:noFill/>
                </a:ln>
                <a:effectLst/>
                <a:uLnTx/>
                <a:uFillTx/>
                <a:sym typeface="+mn-ea"/>
              </a:rPr>
              <a:t>discussion</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eaLnBrk="0" hangingPunct="0">
              <a:defRPr/>
            </a:pPr>
            <a:r>
              <a:rPr lang="en-US" altLang="zh-CN" sz="2400" dirty="0" smtClean="0">
                <a:sym typeface="+mn-ea"/>
              </a:rPr>
              <a:t>call for submission</a:t>
            </a:r>
            <a:endParaRPr lang="en-US" altLang="zh-CN" sz="2400" b="1"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970009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8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800" b="1" noProof="1" smtClean="0">
                <a:latin typeface="Calibri" panose="020F0502020204030204" pitchFamily="34" charset="0"/>
              </a:rPr>
              <a:t>Any material submitted during standards development, whether verbal, recorded, or in written form, is a Contribution and shall comply with the IEEE SA Copyright Policy</a:t>
            </a:r>
          </a:p>
          <a:p>
            <a:pPr marL="342900" indent="-342900" eaLnBrk="0" hangingPunct="0">
              <a:lnSpc>
                <a:spcPct val="90000"/>
              </a:lnSpc>
              <a:buFont typeface="Monotype Sorts" charset="2"/>
            </a:pPr>
            <a:endParaRPr lang="en-US" altLang="en-US" sz="2800" b="1" noProof="1">
              <a:latin typeface="Calibri" panose="020F0502020204030204" pitchFamily="34" charset="0"/>
            </a:endParaRPr>
          </a:p>
          <a:p>
            <a:pPr marL="342900" indent="-342900" eaLnBrk="0" hangingPunct="0">
              <a:lnSpc>
                <a:spcPct val="90000"/>
              </a:lnSpc>
              <a:buFont typeface="Monotype Sorts" charset="2"/>
            </a:pPr>
            <a:r>
              <a:rPr lang="en-US" altLang="en-US" sz="2800" b="1" noProof="1" smtClean="0">
                <a:latin typeface="Calibri" panose="020F0502020204030204" pitchFamily="34" charset="0"/>
              </a:rPr>
              <a:t>Instruct the Secretary to record in the minutes that the foregoing information is provided and that the copyright slides are shown</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fontScale="92500"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noProof="1">
                <a:latin typeface="Calibri" panose="020F0502020204030204" pitchFamily="34" charset="0"/>
              </a:rPr>
              <a:t>Clause 6.1 of the IEEE-SA Standards Board Operations Manual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a:t>
            </a:r>
            <a:r>
              <a:rPr lang="en-US" altLang="en-US" sz="2400" i="1" dirty="0" smtClean="0">
                <a:latin typeface="Calibri" panose="020F0502020204030204" pitchFamily="34" charset="0"/>
              </a:rPr>
              <a:t>submitted</a:t>
            </a:r>
            <a:endParaRPr lang="en-US" altLang="en-US" sz="2800" noProof="1" smtClean="0"/>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1646597"/>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Manual</a:t>
            </a:r>
            <a:br>
              <a:rPr lang="en-US" altLang="zh-CN" sz="2000" dirty="0"/>
            </a:br>
            <a:endParaRPr lang="en-US" altLang="zh-CN" sz="2000" dirty="0"/>
          </a:p>
          <a:p>
            <a:pPr>
              <a:buSzPct val="150000"/>
            </a:pPr>
            <a:r>
              <a:rPr lang="en-US" altLang="zh-CN" sz="2000" dirty="0"/>
              <a:t>IEEE SA Copyright Policy, </a:t>
            </a:r>
            <a:r>
              <a:rPr lang="en-US" altLang="zh-CN" sz="2000" dirty="0" smtClean="0"/>
              <a:t>see</a:t>
            </a:r>
          </a:p>
          <a:p>
            <a:pPr lvl="1">
              <a:buSzPct val="150000"/>
            </a:pPr>
            <a:r>
              <a:rPr lang="en-US" altLang="zh-CN" sz="2000" dirty="0" smtClean="0"/>
              <a:t>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234</TotalTime>
  <Words>1916</Words>
  <Application>Microsoft Office PowerPoint</Application>
  <PresentationFormat>宽屏</PresentationFormat>
  <Paragraphs>381</Paragraphs>
  <Slides>26</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26</vt:i4>
      </vt:variant>
    </vt:vector>
  </HeadingPairs>
  <TitlesOfParts>
    <vt:vector size="37"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Aug 2021</vt:lpstr>
      <vt:lpstr>TGbd Documents Update</vt:lpstr>
      <vt:lpstr>Current TGbd Timeline (updated)</vt:lpstr>
      <vt:lpstr>Submission List (Empty)</vt:lpstr>
      <vt:lpstr>IEEE 802.11 TGbd Teleconference</vt:lpstr>
      <vt:lpstr>PowerPoint 演示文稿</vt:lpstr>
      <vt:lpstr>Recirculation WG LB 254 Report</vt:lpstr>
      <vt:lpstr>IEEE 802.11 TGbd Teleconference</vt:lpstr>
      <vt:lpstr>PowerPoint 演示文稿</vt:lpstr>
      <vt:lpstr>IEEE 802.11 TGbd Teleconference</vt:lpstr>
      <vt:lpstr>PowerPoint 演示文稿</vt:lpstr>
      <vt:lpstr>IEEE 802.11 TGbd Teleconference</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5166</cp:revision>
  <cp:lastPrinted>2014-11-04T15:04:00Z</cp:lastPrinted>
  <dcterms:created xsi:type="dcterms:W3CDTF">2007-04-17T18:10:00Z</dcterms:created>
  <dcterms:modified xsi:type="dcterms:W3CDTF">2021-08-10T16:17:39Z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2052-11.1.0.10495</vt:lpwstr>
  </property>
  <property fmtid="{D5CDD505-2E9C-101B-9397-08002B2CF9AE}" pid="28" name="ICV">
    <vt:lpwstr>5FAEED58D0E94EEFA5509E7FA7330222</vt:lpwstr>
  </property>
</Properties>
</file>