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80" r:id="rId21"/>
    <p:sldId id="1165" r:id="rId22"/>
    <p:sldId id="1181" r:id="rId23"/>
    <p:sldId id="1182" r:id="rId24"/>
    <p:sldId id="1183" r:id="rId25"/>
    <p:sldId id="1184" r:id="rId26"/>
    <p:sldId id="1185"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/1303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8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t>
            </a:r>
            <a:r>
              <a:rPr lang="en-US" altLang="zh-CN" sz="3200" dirty="0" smtClean="0"/>
              <a:t>Aug </a:t>
            </a:r>
            <a:r>
              <a:rPr lang="en-US" altLang="zh-CN" sz="3200" dirty="0" smtClean="0"/>
              <a:t>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sym typeface="+mn-ea"/>
              </a:rPr>
              <a:t>Aug 10,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17,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24,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127701799"/>
              </p:ext>
            </p:extLst>
          </p:nvPr>
        </p:nvGraphicFramePr>
        <p:xfrm>
          <a:off x="1447922" y="1756302"/>
          <a:ext cx="9637599" cy="44805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a:t>
                      </a:r>
                      <a:r>
                        <a:rPr lang="en-US" altLang="zh-CN" sz="1200" dirty="0" smtClean="0">
                          <a:solidFill>
                            <a:schemeClr val="tx1"/>
                          </a:solidFill>
                        </a:rPr>
                        <a:t>11-21/0941r2,</a:t>
                      </a:r>
                      <a:r>
                        <a:rPr lang="en-US" altLang="zh-CN" sz="1200" dirty="0" smtClean="0">
                          <a:solidFill>
                            <a:srgbClr val="0070C0"/>
                          </a:solidFill>
                        </a:rPr>
                        <a:t> 11-21/1303r0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a:t>
                      </a:r>
                      <a:r>
                        <a:rPr lang="en-US" altLang="zh-CN" sz="1200" baseline="0" dirty="0" smtClean="0">
                          <a:solidFill>
                            <a:schemeClr val="tx1"/>
                          </a:solidFill>
                          <a:sym typeface="+mn-ea"/>
                        </a:rPr>
                        <a:t>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a:t>
                      </a:r>
                      <a:r>
                        <a:rPr lang="en-US" altLang="zh-CN" sz="1200" dirty="0" smtClean="0">
                          <a:solidFill>
                            <a:schemeClr val="tx1"/>
                          </a:solidFill>
                        </a:rPr>
                        <a:t>), </a:t>
                      </a:r>
                      <a:r>
                        <a:rPr lang="en-US" altLang="zh-CN" sz="1200" dirty="0" smtClean="0">
                          <a:solidFill>
                            <a:srgbClr val="0070C0"/>
                          </a:solidFill>
                        </a:rPr>
                        <a:t>11-21/1296 (LB254)</a:t>
                      </a:r>
                      <a:endParaRPr lang="en-US" altLang="zh-CN" sz="1200" dirty="0" smtClean="0">
                        <a:solidFill>
                          <a:srgbClr val="0070C0"/>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(Empty)</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sz="2000" dirty="0" smtClean="0">
                <a:solidFill>
                  <a:schemeClr val="tx1"/>
                </a:solidFill>
                <a:latin typeface="Calibri" panose="020F0502020204030204" pitchFamily="34" charset="0"/>
                <a:cs typeface="Calibri" panose="020F0502020204030204" pitchFamily="34" charset="0"/>
              </a:rPr>
              <a:t>Call for submission</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Recirculation WG LB 254 report</a:t>
            </a:r>
            <a:endParaRPr lang="en-US" altLang="zh-CN"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 (11-21/1296r0)</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17</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Recirculation WG LB 254 Report</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834949536"/>
              </p:ext>
            </p:extLst>
          </p:nvPr>
        </p:nvGraphicFramePr>
        <p:xfrm>
          <a:off x="1905110" y="1676446"/>
          <a:ext cx="8610373" cy="1995170"/>
        </p:xfrm>
        <a:graphic>
          <a:graphicData uri="http://schemas.openxmlformats.org/drawingml/2006/table">
            <a:tbl>
              <a:tblPr>
                <a:tableStyleId>{8EC20E35-A176-4012-BC5E-935CFFF8708E}</a:tableStyleId>
              </a:tblPr>
              <a:tblGrid>
                <a:gridCol w="2473191"/>
                <a:gridCol w="1489105"/>
                <a:gridCol w="1523960"/>
                <a:gridCol w="3124117"/>
              </a:tblGrid>
              <a:tr h="206985">
                <a:tc>
                  <a:txBody>
                    <a:bodyPr/>
                    <a:lstStyle/>
                    <a:p>
                      <a:pPr algn="ctr" fontAlgn="ctr"/>
                      <a:r>
                        <a:rPr lang="en-US" sz="1600" b="1" u="none" strike="noStrike" dirty="0">
                          <a:effectLst/>
                        </a:rPr>
                        <a:t>P802.11bd Ballot Series</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LB251</a:t>
                      </a:r>
                      <a:r>
                        <a:rPr lang="en-US" sz="1600" b="1" u="none" strike="noStrike" dirty="0">
                          <a:effectLst/>
                        </a:rPr>
                        <a:t> (D1.0)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LB254</a:t>
                      </a:r>
                      <a:r>
                        <a:rPr lang="en-US" sz="1600" b="1" u="none" strike="noStrike" dirty="0">
                          <a:effectLst/>
                        </a:rPr>
                        <a:t> (D2.0)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zh-CN" altLang="en-US" sz="1600" b="1" u="none" strike="noStrike" dirty="0">
                          <a:effectLst/>
                        </a:rPr>
                        <a:t/>
                      </a:r>
                      <a:br>
                        <a:rPr lang="zh-CN" altLang="en-US" sz="1600" b="1" u="none" strike="noStrike" dirty="0">
                          <a:effectLst/>
                        </a:rPr>
                      </a:br>
                      <a:endParaRPr lang="zh-CN" altLang="en-US" sz="1600" b="1" i="0" u="none" strike="noStrike" dirty="0">
                        <a:solidFill>
                          <a:srgbClr val="000000"/>
                        </a:solidFill>
                        <a:effectLst/>
                        <a:latin typeface="Calibri" panose="020F0502020204030204" pitchFamily="34" charset="0"/>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174</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200</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Disapprove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38</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26</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Abstain - Lack of expertise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21</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28</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105010">
                <a:tc>
                  <a:txBody>
                    <a:bodyPr/>
                    <a:lstStyle/>
                    <a:p>
                      <a:pPr fontAlgn="b"/>
                      <a:r>
                        <a:rPr lang="en-US" sz="1600" u="none" strike="noStrike" dirty="0">
                          <a:effectLst/>
                        </a:rPr>
                        <a:t>Invalid</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 disapprove w/o comment</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Lack of time</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Other</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2323662990"/>
              </p:ext>
            </p:extLst>
          </p:nvPr>
        </p:nvGraphicFramePr>
        <p:xfrm>
          <a:off x="2743288" y="3962386"/>
          <a:ext cx="5943444" cy="2288540"/>
        </p:xfrm>
        <a:graphic>
          <a:graphicData uri="http://schemas.openxmlformats.org/drawingml/2006/table">
            <a:tbl>
              <a:tblPr/>
              <a:tblGrid>
                <a:gridCol w="2306411"/>
                <a:gridCol w="2036875"/>
                <a:gridCol w="1600158"/>
              </a:tblGrid>
              <a:tr h="219710">
                <a:tc>
                  <a:txBody>
                    <a:bodyPr/>
                    <a:lstStyle/>
                    <a:p>
                      <a:pPr fontAlgn="b"/>
                      <a:endParaRPr lang="en-US"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solidFill>
                      <a:srgbClr val="FFFFFF"/>
                    </a:solid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LB251 (D1.0)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LB254 (D2.0)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r>
              <a:tr h="121384">
                <a:tc>
                  <a:txBody>
                    <a:bodyPr/>
                    <a:lstStyle/>
                    <a:p>
                      <a:pPr fontAlgn="b"/>
                      <a:r>
                        <a:rPr lang="en-US" sz="1400" b="1" i="0" u="none" strike="noStrike" dirty="0">
                          <a:solidFill>
                            <a:srgbClr val="000000"/>
                          </a:solidFill>
                          <a:effectLst/>
                          <a:latin typeface="Calibri" panose="020F0502020204030204" pitchFamily="34" charset="0"/>
                        </a:rPr>
                        <a:t>Approval percentage (&gt;75%)</a:t>
                      </a:r>
                    </a:p>
                  </a:txBody>
                  <a:tcPr marL="6350" marR="6350" marT="6350" marB="0" anchor="b">
                    <a:lnL>
                      <a:noFill/>
                    </a:lnL>
                    <a:lnR>
                      <a:noFill/>
                    </a:lnR>
                    <a:lnT w="12700" cmpd="sng">
                      <a:noFill/>
                      <a:prstDash val="solid"/>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82.08%</a:t>
                      </a:r>
                    </a:p>
                  </a:txBody>
                  <a:tcPr marL="6350" marR="6350" marT="6350" marB="0" anchor="b">
                    <a:lnL>
                      <a:noFill/>
                    </a:lnL>
                    <a:lnR>
                      <a:noFill/>
                    </a:lnR>
                    <a:lnT w="12700" cmpd="sng">
                      <a:noFill/>
                      <a:prstDash val="solid"/>
                    </a:lnT>
                    <a:lnB>
                      <a:noFill/>
                    </a:lnB>
                    <a:solidFill>
                      <a:srgbClr val="A9D08E"/>
                    </a:solidFill>
                  </a:tcPr>
                </a:tc>
                <a:tc>
                  <a:txBody>
                    <a:bodyPr/>
                    <a:lstStyle/>
                    <a:p>
                      <a:pPr algn="r" fontAlgn="b"/>
                      <a:r>
                        <a:rPr lang="en-US" altLang="zh-CN" sz="1400" b="0" i="0" u="none" strike="noStrike" dirty="0">
                          <a:solidFill>
                            <a:srgbClr val="000000"/>
                          </a:solidFill>
                          <a:effectLst/>
                          <a:latin typeface="Calibri" panose="020F0502020204030204" pitchFamily="34" charset="0"/>
                        </a:rPr>
                        <a:t>88.50%</a:t>
                      </a:r>
                    </a:p>
                  </a:txBody>
                  <a:tcPr marL="6350" marR="6350" marT="6350" marB="0" anchor="b">
                    <a:lnL>
                      <a:noFill/>
                    </a:lnL>
                    <a:lnR>
                      <a:noFill/>
                    </a:lnR>
                    <a:lnT w="12700" cmpd="sng">
                      <a:noFill/>
                      <a:prstDash val="solid"/>
                    </a:lnT>
                    <a:lnB>
                      <a:noFill/>
                    </a:lnB>
                    <a:solidFill>
                      <a:srgbClr val="A9D08E"/>
                    </a:solidFill>
                  </a:tcPr>
                </a:tc>
              </a:tr>
              <a:tr h="121384">
                <a:tc>
                  <a:txBody>
                    <a:bodyPr/>
                    <a:lstStyle/>
                    <a:p>
                      <a:pPr fontAlgn="b"/>
                      <a:r>
                        <a:rPr lang="en-US" sz="1400" b="1" i="0" u="none" strike="noStrike">
                          <a:solidFill>
                            <a:srgbClr val="000000"/>
                          </a:solidFill>
                          <a:effectLst/>
                          <a:latin typeface="Calibri" panose="020F0502020204030204" pitchFamily="34" charset="0"/>
                        </a:rPr>
                        <a:t>Disapproval percentage</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17.92%</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11.50%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dirty="0">
                          <a:solidFill>
                            <a:srgbClr val="000000"/>
                          </a:solidFill>
                          <a:effectLst/>
                          <a:latin typeface="Calibri" panose="020F0502020204030204" pitchFamily="34" charset="0"/>
                        </a:rPr>
                        <a:t>Abstain percentage (&lt;30%)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6.16%</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8.21%</a:t>
                      </a:r>
                    </a:p>
                  </a:txBody>
                  <a:tcPr marL="6350" marR="6350" marT="6350" marB="0" anchor="b">
                    <a:lnL>
                      <a:noFill/>
                    </a:lnL>
                    <a:lnR>
                      <a:noFill/>
                    </a:lnR>
                    <a:lnT>
                      <a:noFill/>
                    </a:lnT>
                    <a:lnB>
                      <a:noFill/>
                    </a:lnB>
                    <a:solidFill>
                      <a:srgbClr val="E2EFDA"/>
                    </a:solidFill>
                  </a:tcPr>
                </a:tc>
              </a:tr>
              <a:tr h="121384">
                <a:tc>
                  <a:txBody>
                    <a:bodyPr/>
                    <a:lstStyle/>
                    <a:p>
                      <a:pPr fontAlgn="b"/>
                      <a:r>
                        <a:rPr lang="en-US" sz="1400" b="1" i="0" u="none" strike="noStrike">
                          <a:solidFill>
                            <a:srgbClr val="000000"/>
                          </a:solidFill>
                          <a:effectLst/>
                          <a:latin typeface="Calibri" panose="020F0502020204030204" pitchFamily="34" charset="0"/>
                        </a:rPr>
                        <a:t>Pool = Voters - Ex-officio</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Return rate (&gt;50%)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69.71%</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76.18%</a:t>
                      </a:r>
                    </a:p>
                  </a:txBody>
                  <a:tcPr marL="6350" marR="6350" marT="6350" marB="0" anchor="b">
                    <a:lnL>
                      <a:noFill/>
                    </a:lnL>
                    <a:lnR>
                      <a:noFill/>
                    </a:lnR>
                    <a:lnT>
                      <a:noFill/>
                    </a:lnT>
                    <a:lnB>
                      <a:noFill/>
                    </a:lnB>
                    <a:solidFill>
                      <a:srgbClr val="E2EFDA"/>
                    </a:solidFill>
                  </a:tcPr>
                </a:tc>
              </a:tr>
              <a:tr h="171902">
                <a:tc>
                  <a:txBody>
                    <a:bodyPr/>
                    <a:lstStyle/>
                    <a:p>
                      <a:pPr fontAlgn="b"/>
                      <a:r>
                        <a:rPr lang="zh-CN" altLang="en-US" sz="1000" b="1" i="0" u="none" strike="noStrike" dirty="0">
                          <a:solidFill>
                            <a:srgbClr val="000000"/>
                          </a:solidFill>
                          <a:effectLst/>
                          <a:latin typeface="Calibri" panose="020F0502020204030204" pitchFamily="34" charset="0"/>
                        </a:rPr>
                        <a:t/>
                      </a:r>
                      <a:br>
                        <a:rPr lang="zh-CN" altLang="en-US" sz="1000" b="1" i="0" u="none" strike="noStrike" dirty="0">
                          <a:solidFill>
                            <a:srgbClr val="000000"/>
                          </a:solidFill>
                          <a:effectLst/>
                          <a:latin typeface="Calibri" panose="020F0502020204030204" pitchFamily="34" charset="0"/>
                        </a:rPr>
                      </a:br>
                      <a:endParaRPr lang="zh-CN" altLang="en-US" sz="10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duration (days)</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20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open</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19-Oct-20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12-Jul-21</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close</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18-Nov-20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1-Aug-21</a:t>
                      </a:r>
                    </a:p>
                  </a:txBody>
                  <a:tcPr marL="6350" marR="6350" marT="6350" marB="0" anchor="b">
                    <a:lnL>
                      <a:noFill/>
                    </a:lnL>
                    <a:lnR>
                      <a:noFill/>
                    </a:lnR>
                    <a:lnT>
                      <a:noFill/>
                    </a:lnT>
                    <a:lnB>
                      <a:noFill/>
                    </a:lnB>
                    <a:solidFill>
                      <a:srgbClr val="FFFFFF"/>
                    </a:solidFill>
                  </a:tcPr>
                </a:tc>
              </a:tr>
            </a:tbl>
          </a:graphicData>
        </a:graphic>
      </p:graphicFrame>
      <p:sp>
        <p:nvSpPr>
          <p:cNvPr id="11" name="Rectangle 2"/>
          <p:cNvSpPr>
            <a:spLocks noChangeArrowheads="1"/>
          </p:cNvSpPr>
          <p:nvPr/>
        </p:nvSpPr>
        <p:spPr bwMode="auto">
          <a:xfrm>
            <a:off x="3465513" y="2509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anose="020B0604020202020204" pitchFamily="34" charset="0"/>
              </a:rPr>
              <a:t/>
            </a:r>
            <a:br>
              <a:rPr kumimoji="0" lang="zh-CN" altLang="zh-CN" sz="1800" b="0" i="0" u="none" strike="noStrike" cap="none" normalizeH="0" baseline="0" smtClean="0">
                <a:ln>
                  <a:noFill/>
                </a:ln>
                <a:solidFill>
                  <a:schemeClr val="tx1"/>
                </a:solidFill>
                <a:effectLst/>
                <a:latin typeface="Arial" panose="020B0604020202020204" pitchFamily="34" charset="0"/>
              </a:rPr>
            </a:b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52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24</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0517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24</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2845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31</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9490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31</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90497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70009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73</TotalTime>
  <Words>1910</Words>
  <Application>Microsoft Office PowerPoint</Application>
  <PresentationFormat>宽屏</PresentationFormat>
  <Paragraphs>380</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Aug 2021</vt:lpstr>
      <vt:lpstr>TGbd Documents Update</vt:lpstr>
      <vt:lpstr>Current TGbd Timeline (updated)</vt:lpstr>
      <vt:lpstr>Submission List (Empty)</vt:lpstr>
      <vt:lpstr>IEEE 802.11 TGbd Teleconference</vt:lpstr>
      <vt:lpstr>PowerPoint 演示文稿</vt:lpstr>
      <vt:lpstr>Recirculation WG LB 254 Report</vt:lpstr>
      <vt:lpstr>IEEE 802.11 TGbd Teleconference</vt:lpstr>
      <vt:lpstr>PowerPoint 演示文稿</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5158</cp:revision>
  <cp:lastPrinted>2014-11-04T15:04:00Z</cp:lastPrinted>
  <dcterms:created xsi:type="dcterms:W3CDTF">2007-04-17T18:10:00Z</dcterms:created>
  <dcterms:modified xsi:type="dcterms:W3CDTF">2021-08-09T06:24:03Z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