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65"/>
  </p:notesMasterIdLst>
  <p:handoutMasterIdLst>
    <p:handoutMasterId r:id="rId66"/>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79" r:id="rId29"/>
    <p:sldId id="680" r:id="rId30"/>
    <p:sldId id="2368" r:id="rId31"/>
    <p:sldId id="2369" r:id="rId32"/>
    <p:sldId id="687" r:id="rId33"/>
    <p:sldId id="688" r:id="rId34"/>
    <p:sldId id="695" r:id="rId35"/>
    <p:sldId id="2371" r:id="rId36"/>
    <p:sldId id="2373" r:id="rId37"/>
    <p:sldId id="2372" r:id="rId38"/>
    <p:sldId id="696" r:id="rId39"/>
    <p:sldId id="697" r:id="rId40"/>
    <p:sldId id="707" r:id="rId41"/>
    <p:sldId id="2378" r:id="rId42"/>
    <p:sldId id="2375" r:id="rId43"/>
    <p:sldId id="2377" r:id="rId44"/>
    <p:sldId id="2374" r:id="rId45"/>
    <p:sldId id="2376" r:id="rId46"/>
    <p:sldId id="708" r:id="rId47"/>
    <p:sldId id="709" r:id="rId48"/>
    <p:sldId id="2379" r:id="rId49"/>
    <p:sldId id="2387" r:id="rId50"/>
    <p:sldId id="2388" r:id="rId51"/>
    <p:sldId id="2383" r:id="rId52"/>
    <p:sldId id="2385" r:id="rId53"/>
    <p:sldId id="2386" r:id="rId54"/>
    <p:sldId id="315" r:id="rId55"/>
    <p:sldId id="312" r:id="rId56"/>
    <p:sldId id="318" r:id="rId57"/>
    <p:sldId id="472" r:id="rId58"/>
    <p:sldId id="473" r:id="rId59"/>
    <p:sldId id="474" r:id="rId60"/>
    <p:sldId id="480" r:id="rId61"/>
    <p:sldId id="259" r:id="rId62"/>
    <p:sldId id="260" r:id="rId63"/>
    <p:sldId id="261" r:id="rId6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Sep. 13th daily slot 2 - Sep. IEEE electronic meeting" id="{DE843586-E506-4D30-A655-52B441F0114A}">
          <p14:sldIdLst>
            <p14:sldId id="690"/>
            <p14:sldId id="694"/>
            <p14:sldId id="679"/>
            <p14:sldId id="680"/>
          </p14:sldIdLst>
        </p14:section>
        <p14:section name="Sep. 14th daily slot 3 - Sep. IEEE electronic meeting" id="{347EDFAB-725B-4685-8406-804F1F654820}">
          <p14:sldIdLst>
            <p14:sldId id="2368"/>
            <p14:sldId id="2369"/>
            <p14:sldId id="687"/>
            <p14:sldId id="688"/>
          </p14:sldIdLst>
        </p14:section>
        <p14:section name="Sep. 15th daily slot 3 - Sep. IEEE electronic meeting" id="{0AD43289-B43F-47F1-8F81-0E941BD8A437}">
          <p14:sldIdLst>
            <p14:sldId id="695"/>
            <p14:sldId id="2371"/>
            <p14:sldId id="2373"/>
            <p14:sldId id="2372"/>
            <p14:sldId id="696"/>
            <p14:sldId id="697"/>
          </p14:sldIdLst>
        </p14:section>
        <p14:section name="Sep. 20th daily slot 3 - Sep. IEEE electronic meeting" id="{1A9E3158-5FD2-4867-8B3A-8937856AEB11}">
          <p14:sldIdLst>
            <p14:sldId id="707"/>
            <p14:sldId id="2378"/>
            <p14:sldId id="2375"/>
            <p14:sldId id="2377"/>
            <p14:sldId id="2374"/>
            <p14:sldId id="2376"/>
            <p14:sldId id="708"/>
            <p14:sldId id="709"/>
          </p14:sldIdLst>
        </p14:section>
        <p14:section name="Sep. 28th TGaz Telecon" id="{F798CFFE-CB83-4700-94C0-72F9624B0A82}">
          <p14:sldIdLst>
            <p14:sldId id="2379"/>
            <p14:sldId id="2387"/>
            <p14:sldId id="2388"/>
            <p14:sldId id="2383"/>
            <p14:sldId id="2385"/>
            <p14:sldId id="238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7C2F28-2FF6-4414-A903-B840D5E946BF}" v="4" dt="2021-09-28T18:35:34.195"/>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15" autoAdjust="0"/>
    <p:restoredTop sz="96807" autoAdjust="0"/>
  </p:normalViewPr>
  <p:slideViewPr>
    <p:cSldViewPr>
      <p:cViewPr varScale="1">
        <p:scale>
          <a:sx n="106" d="100"/>
          <a:sy n="106" d="100"/>
        </p:scale>
        <p:origin x="414"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F57C2F28-2FF6-4414-A903-B840D5E946BF}"/>
    <pc:docChg chg="undo custSel addSld delSld modSld modMainMaster modSection">
      <pc:chgData name="Segev, Jonathan" userId="7c67a1b0-8725-4553-8055-0888dbcaef94" providerId="ADAL" clId="{F57C2F28-2FF6-4414-A903-B840D5E946BF}" dt="2021-09-28T18:37:18.394" v="1085" actId="20577"/>
      <pc:docMkLst>
        <pc:docMk/>
      </pc:docMkLst>
      <pc:sldChg chg="modSp mod">
        <pc:chgData name="Segev, Jonathan" userId="7c67a1b0-8725-4553-8055-0888dbcaef94" providerId="ADAL" clId="{F57C2F28-2FF6-4414-A903-B840D5E946BF}" dt="2021-09-28T17:24:52.526" v="1" actId="20577"/>
        <pc:sldMkLst>
          <pc:docMk/>
          <pc:sldMk cId="0" sldId="256"/>
        </pc:sldMkLst>
        <pc:spChg chg="mod">
          <ac:chgData name="Segev, Jonathan" userId="7c67a1b0-8725-4553-8055-0888dbcaef94" providerId="ADAL" clId="{F57C2F28-2FF6-4414-A903-B840D5E946BF}" dt="2021-09-28T17:24:52.526" v="1" actId="20577"/>
          <ac:spMkLst>
            <pc:docMk/>
            <pc:sldMk cId="0" sldId="256"/>
            <ac:spMk id="3074" creationId="{00000000-0000-0000-0000-000000000000}"/>
          </ac:spMkLst>
        </pc:spChg>
      </pc:sldChg>
      <pc:sldChg chg="modSp mod">
        <pc:chgData name="Segev, Jonathan" userId="7c67a1b0-8725-4553-8055-0888dbcaef94" providerId="ADAL" clId="{F57C2F28-2FF6-4414-A903-B840D5E946BF}" dt="2021-09-28T17:25:08.025" v="18" actId="6549"/>
        <pc:sldMkLst>
          <pc:docMk/>
          <pc:sldMk cId="1558500835" sldId="265"/>
        </pc:sldMkLst>
        <pc:spChg chg="mod">
          <ac:chgData name="Segev, Jonathan" userId="7c67a1b0-8725-4553-8055-0888dbcaef94" providerId="ADAL" clId="{F57C2F28-2FF6-4414-A903-B840D5E946BF}" dt="2021-09-28T17:25:08.025" v="18" actId="6549"/>
          <ac:spMkLst>
            <pc:docMk/>
            <pc:sldMk cId="1558500835" sldId="265"/>
            <ac:spMk id="3" creationId="{00000000-0000-0000-0000-000000000000}"/>
          </ac:spMkLst>
        </pc:spChg>
      </pc:sldChg>
      <pc:sldChg chg="modSp add mod">
        <pc:chgData name="Segev, Jonathan" userId="7c67a1b0-8725-4553-8055-0888dbcaef94" providerId="ADAL" clId="{F57C2F28-2FF6-4414-A903-B840D5E946BF}" dt="2021-09-28T18:37:18.394" v="1085" actId="20577"/>
        <pc:sldMkLst>
          <pc:docMk/>
          <pc:sldMk cId="3492394568" sldId="2379"/>
        </pc:sldMkLst>
        <pc:spChg chg="mod">
          <ac:chgData name="Segev, Jonathan" userId="7c67a1b0-8725-4553-8055-0888dbcaef94" providerId="ADAL" clId="{F57C2F28-2FF6-4414-A903-B840D5E946BF}" dt="2021-09-28T18:28:15.710" v="963" actId="6549"/>
          <ac:spMkLst>
            <pc:docMk/>
            <pc:sldMk cId="3492394568" sldId="2379"/>
            <ac:spMk id="2" creationId="{00000000-0000-0000-0000-000000000000}"/>
          </ac:spMkLst>
        </pc:spChg>
        <pc:spChg chg="mod">
          <ac:chgData name="Segev, Jonathan" userId="7c67a1b0-8725-4553-8055-0888dbcaef94" providerId="ADAL" clId="{F57C2F28-2FF6-4414-A903-B840D5E946BF}" dt="2021-09-28T18:37:18.394" v="1085" actId="20577"/>
          <ac:spMkLst>
            <pc:docMk/>
            <pc:sldMk cId="3492394568" sldId="2379"/>
            <ac:spMk id="3" creationId="{00000000-0000-0000-0000-000000000000}"/>
          </ac:spMkLst>
        </pc:spChg>
      </pc:sldChg>
      <pc:sldChg chg="add del">
        <pc:chgData name="Segev, Jonathan" userId="7c67a1b0-8725-4553-8055-0888dbcaef94" providerId="ADAL" clId="{F57C2F28-2FF6-4414-A903-B840D5E946BF}" dt="2021-09-28T18:06:33.966" v="150" actId="47"/>
        <pc:sldMkLst>
          <pc:docMk/>
          <pc:sldMk cId="1886259207" sldId="2380"/>
        </pc:sldMkLst>
      </pc:sldChg>
      <pc:sldChg chg="add del">
        <pc:chgData name="Segev, Jonathan" userId="7c67a1b0-8725-4553-8055-0888dbcaef94" providerId="ADAL" clId="{F57C2F28-2FF6-4414-A903-B840D5E946BF}" dt="2021-09-28T18:06:34.867" v="151" actId="47"/>
        <pc:sldMkLst>
          <pc:docMk/>
          <pc:sldMk cId="3081840084" sldId="2381"/>
        </pc:sldMkLst>
      </pc:sldChg>
      <pc:sldChg chg="add del">
        <pc:chgData name="Segev, Jonathan" userId="7c67a1b0-8725-4553-8055-0888dbcaef94" providerId="ADAL" clId="{F57C2F28-2FF6-4414-A903-B840D5E946BF}" dt="2021-09-28T18:06:35.889" v="152" actId="47"/>
        <pc:sldMkLst>
          <pc:docMk/>
          <pc:sldMk cId="3289193079" sldId="2382"/>
        </pc:sldMkLst>
      </pc:sldChg>
      <pc:sldChg chg="modSp add mod">
        <pc:chgData name="Segev, Jonathan" userId="7c67a1b0-8725-4553-8055-0888dbcaef94" providerId="ADAL" clId="{F57C2F28-2FF6-4414-A903-B840D5E946BF}" dt="2021-09-28T18:06:50.497" v="156" actId="13926"/>
        <pc:sldMkLst>
          <pc:docMk/>
          <pc:sldMk cId="17237622" sldId="2383"/>
        </pc:sldMkLst>
        <pc:spChg chg="mod">
          <ac:chgData name="Segev, Jonathan" userId="7c67a1b0-8725-4553-8055-0888dbcaef94" providerId="ADAL" clId="{F57C2F28-2FF6-4414-A903-B840D5E946BF}" dt="2021-09-28T18:06:50.497" v="156" actId="13926"/>
          <ac:spMkLst>
            <pc:docMk/>
            <pc:sldMk cId="17237622" sldId="2383"/>
            <ac:spMk id="8" creationId="{CC5B7EB9-3DEF-4981-89A9-614127FF9327}"/>
          </ac:spMkLst>
        </pc:spChg>
      </pc:sldChg>
      <pc:sldChg chg="add del">
        <pc:chgData name="Segev, Jonathan" userId="7c67a1b0-8725-4553-8055-0888dbcaef94" providerId="ADAL" clId="{F57C2F28-2FF6-4414-A903-B840D5E946BF}" dt="2021-09-28T18:07:10.172" v="169" actId="47"/>
        <pc:sldMkLst>
          <pc:docMk/>
          <pc:sldMk cId="3012259415" sldId="2384"/>
        </pc:sldMkLst>
      </pc:sldChg>
      <pc:sldChg chg="add">
        <pc:chgData name="Segev, Jonathan" userId="7c67a1b0-8725-4553-8055-0888dbcaef94" providerId="ADAL" clId="{F57C2F28-2FF6-4414-A903-B840D5E946BF}" dt="2021-09-28T17:40:35.903" v="21"/>
        <pc:sldMkLst>
          <pc:docMk/>
          <pc:sldMk cId="407562671" sldId="2385"/>
        </pc:sldMkLst>
      </pc:sldChg>
      <pc:sldChg chg="add">
        <pc:chgData name="Segev, Jonathan" userId="7c67a1b0-8725-4553-8055-0888dbcaef94" providerId="ADAL" clId="{F57C2F28-2FF6-4414-A903-B840D5E946BF}" dt="2021-09-28T17:40:35.903" v="21"/>
        <pc:sldMkLst>
          <pc:docMk/>
          <pc:sldMk cId="3473005437" sldId="2386"/>
        </pc:sldMkLst>
      </pc:sldChg>
      <pc:sldChg chg="modSp new mod">
        <pc:chgData name="Segev, Jonathan" userId="7c67a1b0-8725-4553-8055-0888dbcaef94" providerId="ADAL" clId="{F57C2F28-2FF6-4414-A903-B840D5E946BF}" dt="2021-09-28T18:35:25.179" v="1013" actId="20577"/>
        <pc:sldMkLst>
          <pc:docMk/>
          <pc:sldMk cId="3383694137" sldId="2387"/>
        </pc:sldMkLst>
        <pc:spChg chg="mod">
          <ac:chgData name="Segev, Jonathan" userId="7c67a1b0-8725-4553-8055-0888dbcaef94" providerId="ADAL" clId="{F57C2F28-2FF6-4414-A903-B840D5E946BF}" dt="2021-09-28T18:18:33.369" v="789" actId="20577"/>
          <ac:spMkLst>
            <pc:docMk/>
            <pc:sldMk cId="3383694137" sldId="2387"/>
            <ac:spMk id="2" creationId="{BE7A2E27-B911-43AB-9C7E-FCF4B9254AB1}"/>
          </ac:spMkLst>
        </pc:spChg>
        <pc:spChg chg="mod">
          <ac:chgData name="Segev, Jonathan" userId="7c67a1b0-8725-4553-8055-0888dbcaef94" providerId="ADAL" clId="{F57C2F28-2FF6-4414-A903-B840D5E946BF}" dt="2021-09-28T18:35:25.179" v="1013" actId="20577"/>
          <ac:spMkLst>
            <pc:docMk/>
            <pc:sldMk cId="3383694137" sldId="2387"/>
            <ac:spMk id="3" creationId="{58DC4818-033C-4F14-9367-D95A7A4450C6}"/>
          </ac:spMkLst>
        </pc:spChg>
      </pc:sldChg>
      <pc:sldChg chg="add">
        <pc:chgData name="Segev, Jonathan" userId="7c67a1b0-8725-4553-8055-0888dbcaef94" providerId="ADAL" clId="{F57C2F28-2FF6-4414-A903-B840D5E946BF}" dt="2021-09-28T18:29:07.949" v="1011"/>
        <pc:sldMkLst>
          <pc:docMk/>
          <pc:sldMk cId="1874752763" sldId="2388"/>
        </pc:sldMkLst>
      </pc:sldChg>
      <pc:sldChg chg="add del">
        <pc:chgData name="Segev, Jonathan" userId="7c67a1b0-8725-4553-8055-0888dbcaef94" providerId="ADAL" clId="{F57C2F28-2FF6-4414-A903-B840D5E946BF}" dt="2021-09-28T18:35:34.195" v="1015"/>
        <pc:sldMkLst>
          <pc:docMk/>
          <pc:sldMk cId="4191769945" sldId="2389"/>
        </pc:sldMkLst>
      </pc:sldChg>
      <pc:sldMasterChg chg="modSp mod">
        <pc:chgData name="Segev, Jonathan" userId="7c67a1b0-8725-4553-8055-0888dbcaef94" providerId="ADAL" clId="{F57C2F28-2FF6-4414-A903-B840D5E946BF}" dt="2021-09-28T17:39:58.460" v="20" actId="20577"/>
        <pc:sldMasterMkLst>
          <pc:docMk/>
          <pc:sldMasterMk cId="0" sldId="2147483648"/>
        </pc:sldMasterMkLst>
        <pc:spChg chg="mod">
          <ac:chgData name="Segev, Jonathan" userId="7c67a1b0-8725-4553-8055-0888dbcaef94" providerId="ADAL" clId="{F57C2F28-2FF6-4414-A903-B840D5E946BF}" dt="2021-09-28T17:39:58.460" v="2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9/28/2021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30705386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506448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802.11-21/1297r7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mailto:dstanley@ieee.org" TargetMode="External"/><Relationship Id="rId2" Type="http://schemas.openxmlformats.org/officeDocument/2006/relationships/hyperlink" Target="https://mentor.ieee.org/802.11/dcn/21/11-21-1524-00-0000-communication-from-wfa-re-p802-11az.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mailto:dstanley@ieee.org" TargetMode="External"/><Relationship Id="rId2" Type="http://schemas.openxmlformats.org/officeDocument/2006/relationships/hyperlink" Target="https://mentor.ieee.org/802.11/dcn/21/11-21-1524-00-0000-communication-from-wfa-re-p802-11az.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September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2021-09-28</a:t>
            </a:r>
          </a:p>
        </p:txBody>
      </p:sp>
      <p:sp>
        <p:nvSpPr>
          <p:cNvPr id="6" name="Date Placeholder 3"/>
          <p:cNvSpPr>
            <a:spLocks noGrp="1"/>
          </p:cNvSpPr>
          <p:nvPr>
            <p:ph type="dt" idx="10"/>
          </p:nvPr>
        </p:nvSpPr>
        <p:spPr/>
        <p:txBody>
          <a:bodyPr/>
          <a:lstStyle/>
          <a:p>
            <a:r>
              <a:rPr lang="en-US"/>
              <a:t>Sep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September Electronic Meeting Agenda </a:t>
            </a:r>
          </a:p>
          <a:p>
            <a:pPr algn="ctr">
              <a:lnSpc>
                <a:spcPct val="90000"/>
              </a:lnSpc>
              <a:buFontTx/>
              <a:buNone/>
            </a:pPr>
            <a:r>
              <a:rPr lang="en-US" altLang="en-US" sz="3600" dirty="0">
                <a:cs typeface="Times New Roman" panose="02020603050405020304" pitchFamily="18" charset="0"/>
              </a:rPr>
              <a:t>And telecons meetings running between Sep. and Nov.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a:t>
            </a:r>
            <a:r>
              <a:rPr lang="en-US" altLang="en-US" sz="1600" b="0" dirty="0">
                <a:cs typeface="Times New Roman" panose="02020603050405020304" pitchFamily="18" charset="0"/>
              </a:rPr>
              <a:t>(Intel corporation)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Sep 2021</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Sep. IEEE  Electronic Plenary Meeting Week Agenda</a:t>
            </a:r>
            <a:endParaRPr lang="en-US" dirty="0"/>
          </a:p>
        </p:txBody>
      </p:sp>
      <p:sp>
        <p:nvSpPr>
          <p:cNvPr id="3" name="Content Placeholder 2"/>
          <p:cNvSpPr>
            <a:spLocks noGrp="1"/>
          </p:cNvSpPr>
          <p:nvPr>
            <p:ph idx="1"/>
          </p:nvPr>
        </p:nvSpPr>
        <p:spPr>
          <a:xfrm>
            <a:off x="914401" y="1196752"/>
            <a:ext cx="10361084" cy="511256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(5 min).</a:t>
            </a:r>
          </a:p>
          <a:p>
            <a:pPr algn="just">
              <a:spcBef>
                <a:spcPct val="20000"/>
              </a:spcBef>
              <a:buFontTx/>
              <a:buChar char="•"/>
            </a:pPr>
            <a:r>
              <a:rPr lang="en-US" altLang="en-US" sz="1600" b="0" dirty="0"/>
              <a:t>Review of LB255 CR results and progress. (10min) – Roy </a:t>
            </a:r>
          </a:p>
          <a:p>
            <a:pPr algn="just">
              <a:spcBef>
                <a:spcPct val="20000"/>
              </a:spcBef>
              <a:buFontTx/>
              <a:buChar char="•"/>
            </a:pPr>
            <a:r>
              <a:rPr lang="en-US" altLang="en-US" sz="1600" b="0" dirty="0"/>
              <a:t>Consider approval of previous meeting minutes.</a:t>
            </a:r>
          </a:p>
          <a:p>
            <a:pPr algn="just">
              <a:spcBef>
                <a:spcPct val="20000"/>
              </a:spcBef>
              <a:buFontTx/>
              <a:buChar char="•"/>
            </a:pPr>
            <a:r>
              <a:rPr lang="en-US" altLang="en-US" sz="1600" b="0" dirty="0"/>
              <a:t>Review submissions – as permitted.</a:t>
            </a:r>
          </a:p>
          <a:p>
            <a:pPr algn="just">
              <a:spcBef>
                <a:spcPct val="20000"/>
              </a:spcBef>
              <a:buFontTx/>
              <a:buChar char="•"/>
            </a:pPr>
            <a:r>
              <a:rPr lang="en-US" sz="1600" b="0" dirty="0"/>
              <a:t>Consider LB 255 ballot completion </a:t>
            </a:r>
          </a:p>
          <a:p>
            <a:pPr algn="just">
              <a:spcBef>
                <a:spcPct val="20000"/>
              </a:spcBef>
              <a:buFontTx/>
              <a:buChar char="•"/>
            </a:pPr>
            <a:r>
              <a:rPr lang="en-US" sz="1600" b="0" dirty="0"/>
              <a:t>Consider 802.11az Report to EC on Conditional/unconditional Approval to go to SA ballot – 30 min special order (as needed)</a:t>
            </a:r>
          </a:p>
          <a:p>
            <a:pPr algn="just">
              <a:spcBef>
                <a:spcPct val="20000"/>
              </a:spcBef>
              <a:buFontTx/>
              <a:buChar char="•"/>
            </a:pPr>
            <a:r>
              <a:rPr lang="en-US" sz="1600" b="0" dirty="0"/>
              <a:t>Review and setup telecon plan – 5 min special order</a:t>
            </a:r>
          </a:p>
          <a:p>
            <a:pPr algn="just">
              <a:spcBef>
                <a:spcPct val="20000"/>
              </a:spcBef>
              <a:buFontTx/>
              <a:buChar char="•"/>
            </a:pPr>
            <a:r>
              <a:rPr lang="en-US" sz="1600" b="0" dirty="0"/>
              <a:t>Review progress made during the week – 5 min special order</a:t>
            </a:r>
          </a:p>
          <a:p>
            <a:pPr algn="just">
              <a:spcBef>
                <a:spcPct val="20000"/>
              </a:spcBef>
              <a:buFontTx/>
              <a:buChar char="•"/>
            </a:pPr>
            <a:r>
              <a:rPr lang="en-US" sz="1600" b="0" dirty="0"/>
              <a:t>Review program timelines – 10min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62245798"/>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11-21-1297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11-21-771</a:t>
                      </a:r>
                    </a:p>
                  </a:txBody>
                  <a:tcPr marT="45712" marB="45712"/>
                </a:tc>
                <a:tc>
                  <a:txBody>
                    <a:bodyPr/>
                    <a:lstStyle/>
                    <a:p>
                      <a:r>
                        <a:rPr lang="en-US" sz="1400" b="0" dirty="0"/>
                        <a:t>Jonathan Segev</a:t>
                      </a:r>
                    </a:p>
                  </a:txBody>
                  <a:tcPr marT="45712" marB="45712"/>
                </a:tc>
                <a:tc>
                  <a:txBody>
                    <a:bodyPr/>
                    <a:lstStyle/>
                    <a:p>
                      <a:r>
                        <a:rPr lang="en-US" sz="1400" b="0" dirty="0" err="1"/>
                        <a:t>TGaz</a:t>
                      </a:r>
                      <a:r>
                        <a:rPr lang="en-US" sz="1400" b="0" dirty="0"/>
                        <a:t> Motion compendium</a:t>
                      </a:r>
                    </a:p>
                  </a:txBody>
                  <a:tcPr marT="45712" marB="45712"/>
                </a:tc>
                <a:tc>
                  <a:txBody>
                    <a:bodyPr/>
                    <a:lstStyle/>
                    <a:p>
                      <a:r>
                        <a:rPr lang="en-US" sz="1400" b="0" dirty="0"/>
                        <a:t>agenda</a:t>
                      </a:r>
                    </a:p>
                  </a:txBody>
                  <a:tcPr marT="45712" marB="45712"/>
                </a:tc>
                <a:extLst>
                  <a:ext uri="{0D108BD9-81ED-4DB2-BD59-A6C34878D82A}">
                    <a16:rowId xmlns:a16="http://schemas.microsoft.com/office/drawing/2014/main" val="10002"/>
                  </a:ext>
                </a:extLst>
              </a:tr>
              <a:tr h="0">
                <a:tc>
                  <a:txBody>
                    <a:bodyPr/>
                    <a:lstStyle/>
                    <a:p>
                      <a:r>
                        <a:rPr lang="en-US" sz="1400" b="0" dirty="0"/>
                        <a:t>11-21-1471</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B255 Comments</a:t>
                      </a:r>
                      <a:endParaRPr lang="en-US" sz="1400" b="0" dirty="0"/>
                    </a:p>
                  </a:txBody>
                  <a:tcPr marT="45712" marB="45712"/>
                </a:tc>
                <a:tc>
                  <a:txBody>
                    <a:bodyPr/>
                    <a:lstStyle/>
                    <a:p>
                      <a:r>
                        <a:rPr lang="en-US" sz="1400" b="0" dirty="0"/>
                        <a:t>Editors report</a:t>
                      </a:r>
                    </a:p>
                  </a:txBody>
                  <a:tcPr marT="45712" marB="45712"/>
                </a:tc>
                <a:extLst>
                  <a:ext uri="{0D108BD9-81ED-4DB2-BD59-A6C34878D82A}">
                    <a16:rowId xmlns:a16="http://schemas.microsoft.com/office/drawing/2014/main" val="10006"/>
                  </a:ext>
                </a:extLst>
              </a:tr>
              <a:tr h="0">
                <a:tc>
                  <a:txBody>
                    <a:bodyPr/>
                    <a:lstStyle/>
                    <a:p>
                      <a:r>
                        <a:rPr lang="en-US" sz="1400" dirty="0"/>
                        <a:t>11-21-1495</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 Resolutions for Editorial Comments in LB255</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11-21-1487</a:t>
                      </a:r>
                    </a:p>
                  </a:txBody>
                  <a:tcPr marT="45712" marB="45712"/>
                </a:tc>
                <a:tc>
                  <a:txBody>
                    <a:bodyPr/>
                    <a:lstStyle/>
                    <a:p>
                      <a:r>
                        <a:rPr lang="en-US" sz="1400" dirty="0"/>
                        <a:t>Nehru Bhandaru</a:t>
                      </a:r>
                    </a:p>
                  </a:txBody>
                  <a:tcPr marT="45712" marB="45712"/>
                </a:tc>
                <a:tc>
                  <a:txBody>
                    <a:bodyPr/>
                    <a:lstStyle/>
                    <a:p>
                      <a:r>
                        <a:rPr lang="en-US" sz="1400" dirty="0"/>
                        <a:t>lb-255-crs-nb-a</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11-21-1489</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11az LB255 CIDs on LTF repetition</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11-21-1496</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LB255 PICS comment resolution</a:t>
                      </a:r>
                    </a:p>
                  </a:txBody>
                  <a:tcPr marT="45712" marB="45712"/>
                </a:tc>
                <a:tc>
                  <a:txBody>
                    <a:bodyPr/>
                    <a:lstStyle/>
                    <a:p>
                      <a:r>
                        <a:rPr lang="en-US" sz="1400" dirty="0"/>
                        <a:t>CR</a:t>
                      </a:r>
                    </a:p>
                  </a:txBody>
                  <a:tcPr marT="45712" marB="45712"/>
                </a:tc>
                <a:extLst>
                  <a:ext uri="{0D108BD9-81ED-4DB2-BD59-A6C34878D82A}">
                    <a16:rowId xmlns:a16="http://schemas.microsoft.com/office/drawing/2014/main" val="575163954"/>
                  </a:ext>
                </a:extLst>
              </a:tr>
              <a:tr h="0">
                <a:tc>
                  <a:txBody>
                    <a:bodyPr/>
                    <a:lstStyle/>
                    <a:p>
                      <a:r>
                        <a:rPr lang="en-US" sz="1400" dirty="0"/>
                        <a:t>11-21-1501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802.11az Report to EC on Conditional/unconditional Approval</a:t>
                      </a:r>
                      <a:endParaRPr lang="en-US" sz="1400" dirty="0"/>
                    </a:p>
                  </a:txBody>
                  <a:tcPr marT="45712" marB="45712"/>
                </a:tc>
                <a:tc>
                  <a:txBody>
                    <a:bodyPr/>
                    <a:lstStyle/>
                    <a:p>
                      <a:r>
                        <a:rPr lang="en-US" sz="1400" dirty="0"/>
                        <a:t>Initiation of SA ballot</a:t>
                      </a:r>
                    </a:p>
                  </a:txBody>
                  <a:tcPr marT="45712" marB="45712"/>
                </a:tc>
                <a:extLst>
                  <a:ext uri="{0D108BD9-81ED-4DB2-BD59-A6C34878D82A}">
                    <a16:rowId xmlns:a16="http://schemas.microsoft.com/office/drawing/2014/main" val="104942563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Review submissions – as time permits</a:t>
            </a:r>
          </a:p>
          <a:p>
            <a:pPr algn="just">
              <a:spcBef>
                <a:spcPct val="20000"/>
              </a:spcBef>
              <a:buFontTx/>
              <a:buChar char="•"/>
            </a:pP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75133621"/>
              </p:ext>
            </p:extLst>
          </p:nvPr>
        </p:nvGraphicFramePr>
        <p:xfrm>
          <a:off x="914401" y="1260086"/>
          <a:ext cx="10460567" cy="359646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11-21-1297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11-21-771</a:t>
                      </a:r>
                    </a:p>
                  </a:txBody>
                  <a:tcPr marT="45712" marB="45712"/>
                </a:tc>
                <a:tc>
                  <a:txBody>
                    <a:bodyPr/>
                    <a:lstStyle/>
                    <a:p>
                      <a:r>
                        <a:rPr lang="en-US" sz="1400" b="0" dirty="0"/>
                        <a:t>Jonathan Segev</a:t>
                      </a:r>
                    </a:p>
                  </a:txBody>
                  <a:tcPr marT="45712" marB="45712"/>
                </a:tc>
                <a:tc>
                  <a:txBody>
                    <a:bodyPr/>
                    <a:lstStyle/>
                    <a:p>
                      <a:r>
                        <a:rPr lang="en-US" sz="1400" b="0" dirty="0" err="1"/>
                        <a:t>TGaz</a:t>
                      </a:r>
                      <a:r>
                        <a:rPr lang="en-US" sz="1400" b="0" dirty="0"/>
                        <a:t> Motion compendium</a:t>
                      </a:r>
                    </a:p>
                  </a:txBody>
                  <a:tcPr marT="45712" marB="45712"/>
                </a:tc>
                <a:tc>
                  <a:txBody>
                    <a:bodyPr/>
                    <a:lstStyle/>
                    <a:p>
                      <a:r>
                        <a:rPr lang="en-US" sz="1400" b="0" dirty="0"/>
                        <a:t>agenda</a:t>
                      </a:r>
                    </a:p>
                  </a:txBody>
                  <a:tcPr marT="45712" marB="45712"/>
                </a:tc>
                <a:extLst>
                  <a:ext uri="{0D108BD9-81ED-4DB2-BD59-A6C34878D82A}">
                    <a16:rowId xmlns:a16="http://schemas.microsoft.com/office/drawing/2014/main" val="2220858004"/>
                  </a:ext>
                </a:extLst>
              </a:tr>
              <a:tr h="0">
                <a:tc>
                  <a:txBody>
                    <a:bodyPr/>
                    <a:lstStyle/>
                    <a:p>
                      <a:r>
                        <a:rPr lang="en-US" sz="1400" b="0" dirty="0"/>
                        <a:t>11-21-1471</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B255 Comments</a:t>
                      </a:r>
                      <a:endParaRPr lang="en-US" sz="1400" b="0" dirty="0"/>
                    </a:p>
                  </a:txBody>
                  <a:tcPr marT="45712" marB="45712"/>
                </a:tc>
                <a:tc>
                  <a:txBody>
                    <a:bodyPr/>
                    <a:lstStyle/>
                    <a:p>
                      <a:r>
                        <a:rPr lang="en-US" sz="1400" b="0" dirty="0"/>
                        <a:t>Editors report</a:t>
                      </a:r>
                    </a:p>
                  </a:txBody>
                  <a:tcPr marT="45712" marB="45712"/>
                </a:tc>
                <a:extLst>
                  <a:ext uri="{0D108BD9-81ED-4DB2-BD59-A6C34878D82A}">
                    <a16:rowId xmlns:a16="http://schemas.microsoft.com/office/drawing/2014/main" val="10002"/>
                  </a:ext>
                </a:extLst>
              </a:tr>
              <a:tr h="0">
                <a:tc>
                  <a:txBody>
                    <a:bodyPr/>
                    <a:lstStyle/>
                    <a:p>
                      <a:r>
                        <a:rPr lang="en-US" sz="1400" dirty="0"/>
                        <a:t>11-21-1495</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 Resolutions for Editorial Comments in LB255</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3"/>
                  </a:ext>
                </a:extLst>
              </a:tr>
              <a:tr h="0">
                <a:tc>
                  <a:txBody>
                    <a:bodyPr/>
                    <a:lstStyle/>
                    <a:p>
                      <a:r>
                        <a:rPr lang="en-US" sz="1400" dirty="0"/>
                        <a:t>11-21-1487</a:t>
                      </a:r>
                    </a:p>
                  </a:txBody>
                  <a:tcPr marT="45712" marB="45712"/>
                </a:tc>
                <a:tc>
                  <a:txBody>
                    <a:bodyPr/>
                    <a:lstStyle/>
                    <a:p>
                      <a:r>
                        <a:rPr lang="en-US" sz="1400" dirty="0"/>
                        <a:t>Nehru Bhandaru</a:t>
                      </a:r>
                    </a:p>
                  </a:txBody>
                  <a:tcPr marT="45712" marB="45712"/>
                </a:tc>
                <a:tc>
                  <a:txBody>
                    <a:bodyPr/>
                    <a:lstStyle/>
                    <a:p>
                      <a:r>
                        <a:rPr lang="en-US" sz="1400" dirty="0"/>
                        <a:t>lb-255-crs-nb-a</a:t>
                      </a:r>
                    </a:p>
                  </a:txBody>
                  <a:tcPr marT="45712" marB="45712"/>
                </a:tc>
                <a:tc>
                  <a:txBody>
                    <a:bodyPr/>
                    <a:lstStyle/>
                    <a:p>
                      <a:r>
                        <a:rPr lang="en-US" sz="1400" dirty="0"/>
                        <a:t>CR – moved to next meeting slot</a:t>
                      </a:r>
                    </a:p>
                  </a:txBody>
                  <a:tcPr marT="45712" marB="45712"/>
                </a:tc>
                <a:extLst>
                  <a:ext uri="{0D108BD9-81ED-4DB2-BD59-A6C34878D82A}">
                    <a16:rowId xmlns:a16="http://schemas.microsoft.com/office/drawing/2014/main" val="10004"/>
                  </a:ext>
                </a:extLst>
              </a:tr>
              <a:tr h="0">
                <a:tc>
                  <a:txBody>
                    <a:bodyPr/>
                    <a:lstStyle/>
                    <a:p>
                      <a:r>
                        <a:rPr lang="en-US" sz="1400" dirty="0"/>
                        <a:t>11-21-1489</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11az LB255 CIDs on LTF repetition</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r>
                        <a:rPr lang="en-US" sz="1400" dirty="0"/>
                        <a:t>11-21-1496</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LB255 PICS comment resolution</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September Electronic meeting and teleconferences running between the Sep. and Nov.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8263785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6777046"/>
              </p:ext>
            </p:extLst>
          </p:nvPr>
        </p:nvGraphicFramePr>
        <p:xfrm>
          <a:off x="914401" y="1260086"/>
          <a:ext cx="10460567" cy="237732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595368">
                  <a:extLst>
                    <a:ext uri="{9D8B030D-6E8A-4147-A177-3AD203B41FA5}">
                      <a16:colId xmlns:a16="http://schemas.microsoft.com/office/drawing/2014/main" val="20003"/>
                    </a:ext>
                  </a:extLst>
                </a:gridCol>
                <a:gridCol w="875288">
                  <a:extLst>
                    <a:ext uri="{9D8B030D-6E8A-4147-A177-3AD203B41FA5}">
                      <a16:colId xmlns:a16="http://schemas.microsoft.com/office/drawing/2014/main" val="82298833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endParaRPr lang="en-US" sz="1600" dirty="0">
                        <a:solidFill>
                          <a:schemeClr val="bg1"/>
                        </a:solidFill>
                      </a:endParaRPr>
                    </a:p>
                  </a:txBody>
                  <a:tcPr marR="36000" marT="45712" marB="45712"/>
                </a:tc>
                <a:extLst>
                  <a:ext uri="{0D108BD9-81ED-4DB2-BD59-A6C34878D82A}">
                    <a16:rowId xmlns:a16="http://schemas.microsoft.com/office/drawing/2014/main" val="10000"/>
                  </a:ext>
                </a:extLst>
              </a:tr>
              <a:tr h="0">
                <a:tc>
                  <a:txBody>
                    <a:bodyPr/>
                    <a:lstStyle/>
                    <a:p>
                      <a:r>
                        <a:rPr lang="en-US" sz="1400" dirty="0"/>
                        <a:t>11-21-1495</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 Resolutions for Editorial Comments in LB255</a:t>
                      </a:r>
                    </a:p>
                  </a:txBody>
                  <a:tcPr marT="45712" marB="45712"/>
                </a:tc>
                <a:tc>
                  <a:txBody>
                    <a:bodyPr/>
                    <a:lstStyle/>
                    <a:p>
                      <a:r>
                        <a:rPr lang="en-US" sz="1400" dirty="0"/>
                        <a:t>CR</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3"/>
                  </a:ext>
                </a:extLst>
              </a:tr>
              <a:tr h="0">
                <a:tc>
                  <a:txBody>
                    <a:bodyPr/>
                    <a:lstStyle/>
                    <a:p>
                      <a:r>
                        <a:rPr lang="en-US" sz="1400" dirty="0"/>
                        <a:t>11-21-1487</a:t>
                      </a:r>
                    </a:p>
                  </a:txBody>
                  <a:tcPr marT="45712" marB="45712"/>
                </a:tc>
                <a:tc>
                  <a:txBody>
                    <a:bodyPr/>
                    <a:lstStyle/>
                    <a:p>
                      <a:r>
                        <a:rPr lang="en-US" sz="1400" dirty="0"/>
                        <a:t>Nehru Bhandaru</a:t>
                      </a:r>
                    </a:p>
                  </a:txBody>
                  <a:tcPr marT="45712" marB="45712"/>
                </a:tc>
                <a:tc>
                  <a:txBody>
                    <a:bodyPr/>
                    <a:lstStyle/>
                    <a:p>
                      <a:r>
                        <a:rPr lang="en-US" sz="1400" dirty="0"/>
                        <a:t>lb-255-crs-nb-a</a:t>
                      </a:r>
                    </a:p>
                  </a:txBody>
                  <a:tcPr marT="45712" marB="45712"/>
                </a:tc>
                <a:tc>
                  <a:txBody>
                    <a:bodyPr/>
                    <a:lstStyle/>
                    <a:p>
                      <a:r>
                        <a:rPr lang="en-US" sz="1400" dirty="0"/>
                        <a:t>CR</a:t>
                      </a:r>
                    </a:p>
                  </a:txBody>
                  <a:tcPr marT="45712" marB="45712"/>
                </a:tc>
                <a:tc>
                  <a:txBody>
                    <a:bodyPr/>
                    <a:lstStyle/>
                    <a:p>
                      <a:r>
                        <a:rPr lang="en-US" sz="1400" dirty="0"/>
                        <a:t>20min</a:t>
                      </a:r>
                    </a:p>
                  </a:txBody>
                  <a:tcPr marT="45712" marB="45712"/>
                </a:tc>
                <a:extLst>
                  <a:ext uri="{0D108BD9-81ED-4DB2-BD59-A6C34878D82A}">
                    <a16:rowId xmlns:a16="http://schemas.microsoft.com/office/drawing/2014/main" val="10004"/>
                  </a:ext>
                </a:extLst>
              </a:tr>
              <a:tr h="0">
                <a:tc>
                  <a:txBody>
                    <a:bodyPr/>
                    <a:lstStyle/>
                    <a:p>
                      <a:r>
                        <a:rPr lang="en-US" sz="1400" dirty="0"/>
                        <a:t>11-21-1507</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kern="1200" dirty="0">
                          <a:solidFill>
                            <a:schemeClr val="dk1"/>
                          </a:solidFill>
                          <a:effectLst/>
                          <a:latin typeface="+mn-lt"/>
                          <a:ea typeface="+mn-ea"/>
                          <a:cs typeface="+mn-cs"/>
                        </a:rPr>
                        <a:t>18 CID Resolution for LB255</a:t>
                      </a:r>
                      <a:endParaRPr lang="en-US" sz="1100" dirty="0"/>
                    </a:p>
                  </a:txBody>
                  <a:tcPr marT="45712" marB="45712"/>
                </a:tc>
                <a:tc>
                  <a:txBody>
                    <a:bodyPr/>
                    <a:lstStyle/>
                    <a:p>
                      <a:r>
                        <a:rPr lang="en-US" sz="1400" dirty="0"/>
                        <a:t>CR</a:t>
                      </a:r>
                    </a:p>
                  </a:txBody>
                  <a:tcPr marT="45712" marB="45712"/>
                </a:tc>
                <a:tc>
                  <a:txBody>
                    <a:bodyPr/>
                    <a:lstStyle/>
                    <a:p>
                      <a:r>
                        <a:rPr lang="en-US" sz="1400" dirty="0"/>
                        <a:t>20min</a:t>
                      </a:r>
                    </a:p>
                  </a:txBody>
                  <a:tcPr marT="45712" marB="45712"/>
                </a:tc>
                <a:extLst>
                  <a:ext uri="{0D108BD9-81ED-4DB2-BD59-A6C34878D82A}">
                    <a16:rowId xmlns:a16="http://schemas.microsoft.com/office/drawing/2014/main" val="10006"/>
                  </a:ext>
                </a:extLst>
              </a:tr>
              <a:tr h="0">
                <a:tc>
                  <a:txBody>
                    <a:bodyPr/>
                    <a:lstStyle/>
                    <a:p>
                      <a:r>
                        <a:rPr lang="en-US" sz="1400" dirty="0"/>
                        <a:t>11-21-1501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P802.11az Report to EC on Unconditional SA ballot</a:t>
                      </a:r>
                    </a:p>
                  </a:txBody>
                  <a:tcPr marT="45712" marB="45712"/>
                </a:tc>
                <a:tc>
                  <a:txBody>
                    <a:bodyPr/>
                    <a:lstStyle/>
                    <a:p>
                      <a:r>
                        <a:rPr lang="en-US" sz="1400" dirty="0"/>
                        <a:t>SA ballot report</a:t>
                      </a:r>
                    </a:p>
                  </a:txBody>
                  <a:tcPr marT="45712" marB="45712"/>
                </a:tc>
                <a:tc>
                  <a:txBody>
                    <a:bodyPr/>
                    <a:lstStyle/>
                    <a:p>
                      <a:r>
                        <a:rPr lang="en-US" sz="1400" dirty="0"/>
                        <a:t>35min as needed</a:t>
                      </a:r>
                    </a:p>
                  </a:txBody>
                  <a:tcPr marT="45712" marB="45712"/>
                </a:tc>
                <a:extLst>
                  <a:ext uri="{0D108BD9-81ED-4DB2-BD59-A6C34878D82A}">
                    <a16:rowId xmlns:a16="http://schemas.microsoft.com/office/drawing/2014/main" val="10007"/>
                  </a:ext>
                </a:extLst>
              </a:tr>
              <a:tr h="0">
                <a:tc>
                  <a:txBody>
                    <a:bodyPr/>
                    <a:lstStyle/>
                    <a:p>
                      <a:r>
                        <a:rPr lang="en-US" sz="1400" dirty="0"/>
                        <a:t>11-21-1517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 6052</a:t>
                      </a:r>
                    </a:p>
                  </a:txBody>
                  <a:tcPr marT="45712" marB="45712"/>
                </a:tc>
                <a:tc>
                  <a:txBody>
                    <a:bodyPr/>
                    <a:lstStyle/>
                    <a:p>
                      <a:r>
                        <a:rPr lang="en-US" sz="1400" dirty="0"/>
                        <a:t>CR (AOB)</a:t>
                      </a:r>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0700922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CR submissions.</a:t>
            </a:r>
          </a:p>
          <a:p>
            <a:pPr algn="just">
              <a:spcBef>
                <a:spcPct val="20000"/>
              </a:spcBef>
              <a:buFontTx/>
              <a:buChar char="•"/>
            </a:pPr>
            <a:r>
              <a:rPr lang="en-US" altLang="en-US" sz="1600" b="0" dirty="0"/>
              <a:t>Recess until 11:15 </a:t>
            </a:r>
          </a:p>
          <a:p>
            <a:pPr algn="just">
              <a:spcBef>
                <a:spcPct val="20000"/>
              </a:spcBef>
              <a:buFontTx/>
              <a:buChar char="•"/>
            </a:pPr>
            <a:r>
              <a:rPr lang="en-US" altLang="en-US" sz="1600" b="0" dirty="0"/>
              <a:t>Approve CR for LB255 (11-21-1471)</a:t>
            </a:r>
          </a:p>
          <a:p>
            <a:pPr algn="just">
              <a:spcBef>
                <a:spcPct val="20000"/>
              </a:spcBef>
              <a:buFontTx/>
              <a:buChar char="•"/>
            </a:pPr>
            <a:r>
              <a:rPr lang="en-US" altLang="en-US" sz="1600" b="0" dirty="0"/>
              <a:t>Reaffirm the P802.11az CSD.</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022274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33943342"/>
              </p:ext>
            </p:extLst>
          </p:nvPr>
        </p:nvGraphicFramePr>
        <p:xfrm>
          <a:off x="914401" y="1260086"/>
          <a:ext cx="10460567" cy="237732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595368">
                  <a:extLst>
                    <a:ext uri="{9D8B030D-6E8A-4147-A177-3AD203B41FA5}">
                      <a16:colId xmlns:a16="http://schemas.microsoft.com/office/drawing/2014/main" val="20003"/>
                    </a:ext>
                  </a:extLst>
                </a:gridCol>
                <a:gridCol w="875288">
                  <a:extLst>
                    <a:ext uri="{9D8B030D-6E8A-4147-A177-3AD203B41FA5}">
                      <a16:colId xmlns:a16="http://schemas.microsoft.com/office/drawing/2014/main" val="82298833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endParaRPr lang="en-US" sz="1600" dirty="0">
                        <a:solidFill>
                          <a:schemeClr val="bg1"/>
                        </a:solidFill>
                      </a:endParaRPr>
                    </a:p>
                  </a:txBody>
                  <a:tcPr marR="36000" marT="45712" marB="45712"/>
                </a:tc>
                <a:extLst>
                  <a:ext uri="{0D108BD9-81ED-4DB2-BD59-A6C34878D82A}">
                    <a16:rowId xmlns:a16="http://schemas.microsoft.com/office/drawing/2014/main" val="10000"/>
                  </a:ext>
                </a:extLst>
              </a:tr>
              <a:tr h="0">
                <a:tc>
                  <a:txBody>
                    <a:bodyPr/>
                    <a:lstStyle/>
                    <a:p>
                      <a:r>
                        <a:rPr lang="en-US" sz="1400" dirty="0"/>
                        <a:t>11-21-1521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LB255 PICS CRs Part 2</a:t>
                      </a:r>
                    </a:p>
                  </a:txBody>
                  <a:tcPr marT="45712" marB="45712"/>
                </a:tc>
                <a:tc>
                  <a:txBody>
                    <a:bodyPr/>
                    <a:lstStyle/>
                    <a:p>
                      <a:r>
                        <a:rPr lang="en-US" sz="1400" dirty="0"/>
                        <a:t>CR</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r>
                        <a:rPr lang="en-US" sz="1400"/>
                        <a:t>11-21-1501</a:t>
                      </a:r>
                      <a:endParaRPr lang="en-US" sz="1400" dirty="0"/>
                    </a:p>
                  </a:txBody>
                  <a:tcPr marT="45712" marB="45712"/>
                </a:tc>
                <a:tc>
                  <a:txBody>
                    <a:bodyPr/>
                    <a:lstStyle/>
                    <a:p>
                      <a:r>
                        <a:rPr lang="en-US" sz="140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P802.11az Report to EC on Unconditional SA ballot</a:t>
                      </a:r>
                      <a:endParaRPr lang="en-US" sz="1400" dirty="0"/>
                    </a:p>
                  </a:txBody>
                  <a:tcPr marT="45712" marB="45712"/>
                </a:tc>
                <a:tc>
                  <a:txBody>
                    <a:bodyPr/>
                    <a:lstStyle/>
                    <a:p>
                      <a:r>
                        <a:rPr lang="en-US" sz="1400"/>
                        <a:t>SA ballot report</a:t>
                      </a:r>
                      <a:endParaRPr lang="en-US" sz="1400" dirty="0"/>
                    </a:p>
                  </a:txBody>
                  <a:tcPr marT="45712" marB="45712"/>
                </a:tc>
                <a:tc>
                  <a:txBody>
                    <a:bodyPr/>
                    <a:lstStyle/>
                    <a:p>
                      <a:r>
                        <a:rPr lang="en-US" sz="1400" dirty="0"/>
                        <a:t>35min as needed</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1826547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54B1F-A94B-4B74-9F6A-41F27B70056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1DDB8E6-135C-4BE1-B536-D8CD1D42D6CF}"/>
              </a:ext>
            </a:extLst>
          </p:cNvPr>
          <p:cNvSpPr>
            <a:spLocks noGrp="1"/>
          </p:cNvSpPr>
          <p:nvPr>
            <p:ph idx="1"/>
          </p:nvPr>
        </p:nvSpPr>
        <p:spPr/>
        <p:txBody>
          <a:bodyPr/>
          <a:lstStyle/>
          <a:p>
            <a:r>
              <a:rPr lang="en-US" sz="4800" dirty="0"/>
              <a:t>In Recess Until 14:15 ET / 11:15 PT</a:t>
            </a:r>
          </a:p>
        </p:txBody>
      </p:sp>
      <p:sp>
        <p:nvSpPr>
          <p:cNvPr id="4" name="Slide Number Placeholder 3">
            <a:extLst>
              <a:ext uri="{FF2B5EF4-FFF2-40B4-BE49-F238E27FC236}">
                <a16:creationId xmlns:a16="http://schemas.microsoft.com/office/drawing/2014/main" id="{32FFC2C8-96E0-4DEE-B87A-B1AA9247FA4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067E972D-F2F2-4F3D-AF8D-507763824A1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F930F1E-D1A0-4D3A-B67C-0324906ECF3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4540960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E5FCD-CA32-4D42-BC2C-B1ABECD1A272}"/>
              </a:ext>
            </a:extLst>
          </p:cNvPr>
          <p:cNvSpPr>
            <a:spLocks noGrp="1"/>
          </p:cNvSpPr>
          <p:nvPr>
            <p:ph type="title"/>
          </p:nvPr>
        </p:nvSpPr>
        <p:spPr/>
        <p:txBody>
          <a:bodyPr/>
          <a:lstStyle/>
          <a:p>
            <a:r>
              <a:rPr lang="en-US" dirty="0"/>
              <a:t>Reaffirm P802.11az CSD</a:t>
            </a:r>
          </a:p>
        </p:txBody>
      </p:sp>
      <p:sp>
        <p:nvSpPr>
          <p:cNvPr id="3" name="Content Placeholder 2">
            <a:extLst>
              <a:ext uri="{FF2B5EF4-FFF2-40B4-BE49-F238E27FC236}">
                <a16:creationId xmlns:a16="http://schemas.microsoft.com/office/drawing/2014/main" id="{8C227D0A-22DD-4B6F-ADCF-239837B0189B}"/>
              </a:ext>
            </a:extLst>
          </p:cNvPr>
          <p:cNvSpPr>
            <a:spLocks noGrp="1"/>
          </p:cNvSpPr>
          <p:nvPr>
            <p:ph idx="1"/>
          </p:nvPr>
        </p:nvSpPr>
        <p:spPr/>
        <p:txBody>
          <a:bodyPr/>
          <a:lstStyle/>
          <a:p>
            <a:r>
              <a:rPr lang="en-US" sz="1800" b="1" u="sng" dirty="0">
                <a:solidFill>
                  <a:srgbClr val="0563C1"/>
                </a:solidFill>
                <a:effectLst/>
                <a:latin typeface="Calibri" panose="020F0502020204030204" pitchFamily="34" charset="0"/>
                <a:ea typeface="Times New Roman" panose="02020603050405020304" pitchFamily="18" charset="0"/>
                <a:hlinkClick r:id="rId2"/>
              </a:rPr>
              <a:t>https://mentor.ieee.org/802-ec/dcn/19/ec-19-0064-00-ACSD-p802-11az.docx</a:t>
            </a:r>
            <a:endParaRPr lang="en-US" dirty="0"/>
          </a:p>
        </p:txBody>
      </p:sp>
      <p:sp>
        <p:nvSpPr>
          <p:cNvPr id="4" name="Slide Number Placeholder 3">
            <a:extLst>
              <a:ext uri="{FF2B5EF4-FFF2-40B4-BE49-F238E27FC236}">
                <a16:creationId xmlns:a16="http://schemas.microsoft.com/office/drawing/2014/main" id="{9BD8A436-D944-4E8C-9562-07A087DAD1FE}"/>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19F481B7-ACC3-4A52-8F6C-FCE40F3DA4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AD47B95-8095-44FC-B23E-2458E569CBCF}"/>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26996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614686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Sep. 802 electronic interim session</a:t>
            </a:r>
          </a:p>
          <a:p>
            <a:pPr marL="457200" lvl="1" indent="0"/>
            <a:r>
              <a:rPr lang="en-US" dirty="0"/>
              <a:t>This meeting is part of the Sep.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and consider P802.11az Report to EC (20 min – as needed)</a:t>
            </a:r>
          </a:p>
          <a:p>
            <a:pPr lvl="1" algn="just">
              <a:spcBef>
                <a:spcPct val="20000"/>
              </a:spcBef>
              <a:buFontTx/>
              <a:buChar char="•"/>
            </a:pPr>
            <a:r>
              <a:rPr lang="en-US" altLang="en-US" sz="1200" b="0" dirty="0"/>
              <a:t>Approve EC report and SA ballot request</a:t>
            </a:r>
          </a:p>
          <a:p>
            <a:pPr algn="just">
              <a:spcBef>
                <a:spcPct val="20000"/>
              </a:spcBef>
              <a:buFontTx/>
              <a:buChar char="•"/>
            </a:pPr>
            <a:r>
              <a:rPr lang="en-US" altLang="en-US" sz="1600" b="0" dirty="0"/>
              <a:t>Review submission 11-21-1524 liaison from WFA (20 min – as needed)</a:t>
            </a:r>
          </a:p>
          <a:p>
            <a:pPr algn="just">
              <a:spcBef>
                <a:spcPct val="20000"/>
              </a:spcBef>
              <a:buFontTx/>
              <a:buChar char="•"/>
            </a:pPr>
            <a:r>
              <a:rPr lang="en-US" sz="1600" b="0" dirty="0"/>
              <a:t>Timeline Review (10min) – special order</a:t>
            </a:r>
          </a:p>
          <a:p>
            <a:pPr algn="just">
              <a:spcBef>
                <a:spcPct val="20000"/>
              </a:spcBef>
              <a:buFontTx/>
              <a:buChar char="•"/>
            </a:pPr>
            <a:r>
              <a:rPr lang="en-US" sz="1600" b="0" dirty="0"/>
              <a:t>Setup telecons (5min)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 </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961051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C2597-86B4-437A-A2F6-E5E8C80B56A5}"/>
              </a:ext>
            </a:extLst>
          </p:cNvPr>
          <p:cNvSpPr>
            <a:spLocks noGrp="1"/>
          </p:cNvSpPr>
          <p:nvPr>
            <p:ph type="title"/>
          </p:nvPr>
        </p:nvSpPr>
        <p:spPr/>
        <p:txBody>
          <a:bodyPr/>
          <a:lstStyle/>
          <a:p>
            <a:r>
              <a:rPr lang="en-US" dirty="0"/>
              <a:t>WFA Liaison</a:t>
            </a:r>
          </a:p>
        </p:txBody>
      </p:sp>
      <p:sp>
        <p:nvSpPr>
          <p:cNvPr id="3" name="Content Placeholder 2">
            <a:extLst>
              <a:ext uri="{FF2B5EF4-FFF2-40B4-BE49-F238E27FC236}">
                <a16:creationId xmlns:a16="http://schemas.microsoft.com/office/drawing/2014/main" id="{D984D76B-DC40-4780-9315-1DD38FCAFAD0}"/>
              </a:ext>
            </a:extLst>
          </p:cNvPr>
          <p:cNvSpPr>
            <a:spLocks noGrp="1"/>
          </p:cNvSpPr>
          <p:nvPr>
            <p:ph idx="1"/>
          </p:nvPr>
        </p:nvSpPr>
        <p:spPr>
          <a:xfrm>
            <a:off x="914401" y="1751015"/>
            <a:ext cx="10361084" cy="4343400"/>
          </a:xfrm>
        </p:spPr>
        <p:txBody>
          <a:bodyPr/>
          <a:lstStyle/>
          <a:p>
            <a:r>
              <a:rPr lang="en-US" sz="1000" dirty="0">
                <a:effectLst/>
                <a:latin typeface="Calibri" panose="020F0502020204030204" pitchFamily="34" charset="0"/>
                <a:ea typeface="Calibri" panose="020F0502020204030204" pitchFamily="34" charset="0"/>
              </a:rPr>
              <a:t>--- This message came from the IEEE 802.11 Working Group Reflector --- </a:t>
            </a:r>
          </a:p>
          <a:p>
            <a:r>
              <a:rPr lang="en-US" sz="1000" dirty="0">
                <a:effectLst/>
                <a:latin typeface="Calibri" panose="020F0502020204030204" pitchFamily="34" charset="0"/>
                <a:ea typeface="Calibri" panose="020F0502020204030204" pitchFamily="34" charset="0"/>
              </a:rPr>
              <a:t>Dear 802.11 members,</a:t>
            </a:r>
          </a:p>
          <a:p>
            <a:r>
              <a:rPr lang="en-US" sz="1000" dirty="0">
                <a:effectLst/>
                <a:latin typeface="Calibri" panose="020F0502020204030204" pitchFamily="34" charset="0"/>
                <a:ea typeface="Calibri" panose="020F0502020204030204" pitchFamily="34" charset="0"/>
              </a:rPr>
              <a:t> </a:t>
            </a:r>
          </a:p>
          <a:p>
            <a:r>
              <a:rPr lang="en-US" sz="1000" dirty="0">
                <a:effectLst/>
                <a:latin typeface="Calibri" panose="020F0502020204030204" pitchFamily="34" charset="0"/>
                <a:ea typeface="Calibri" panose="020F0502020204030204" pitchFamily="34" charset="0"/>
              </a:rPr>
              <a:t>Please see </a:t>
            </a:r>
            <a:r>
              <a:rPr lang="en-US" sz="1000" u="sng" dirty="0">
                <a:solidFill>
                  <a:srgbClr val="0000FF"/>
                </a:solidFill>
                <a:effectLst/>
                <a:latin typeface="Calibri" panose="020F0502020204030204" pitchFamily="34" charset="0"/>
                <a:ea typeface="Calibri" panose="020F0502020204030204" pitchFamily="34" charset="0"/>
                <a:hlinkClick r:id="rId2"/>
              </a:rPr>
              <a:t>https://mentor.ieee.org/802.11/dcn/21/11-21-1524-00-0000-communication-from-wfa-re-p802-11az.docx</a:t>
            </a:r>
            <a:r>
              <a:rPr lang="en-US" sz="1000" dirty="0">
                <a:effectLst/>
                <a:latin typeface="Calibri" panose="020F0502020204030204" pitchFamily="34" charset="0"/>
                <a:ea typeface="Calibri" panose="020F0502020204030204" pitchFamily="34" charset="0"/>
              </a:rPr>
              <a:t> , which contains a communication from Wi-Fi Alliance regarding P802.11az D3.1.</a:t>
            </a:r>
          </a:p>
          <a:p>
            <a:r>
              <a:rPr lang="en-US" sz="1000" dirty="0">
                <a:effectLst/>
                <a:latin typeface="Calibri" panose="020F0502020204030204" pitchFamily="34" charset="0"/>
                <a:ea typeface="Calibri" panose="020F0502020204030204" pitchFamily="34" charset="0"/>
              </a:rPr>
              <a:t>Consideration of this document is assigned to </a:t>
            </a:r>
            <a:r>
              <a:rPr lang="en-US" sz="1000" dirty="0" err="1">
                <a:effectLst/>
                <a:latin typeface="Calibri" panose="020F0502020204030204" pitchFamily="34" charset="0"/>
                <a:ea typeface="Calibri" panose="020F0502020204030204" pitchFamily="34" charset="0"/>
              </a:rPr>
              <a:t>TGaz</a:t>
            </a:r>
            <a:r>
              <a:rPr lang="en-US" sz="1000" dirty="0">
                <a:effectLst/>
                <a:latin typeface="Calibri" panose="020F0502020204030204" pitchFamily="34" charset="0"/>
                <a:ea typeface="Calibri" panose="020F0502020204030204" pitchFamily="34" charset="0"/>
              </a:rPr>
              <a:t>. </a:t>
            </a:r>
          </a:p>
          <a:p>
            <a:r>
              <a:rPr lang="en-US" sz="1000" dirty="0">
                <a:effectLst/>
                <a:latin typeface="Calibri" panose="020F0502020204030204" pitchFamily="34" charset="0"/>
                <a:ea typeface="Calibri" panose="020F0502020204030204" pitchFamily="34" charset="0"/>
              </a:rPr>
              <a:t> </a:t>
            </a:r>
          </a:p>
          <a:p>
            <a:r>
              <a:rPr lang="en-US" sz="1000" dirty="0">
                <a:effectLst/>
                <a:latin typeface="Calibri" panose="020F0502020204030204" pitchFamily="34" charset="0"/>
                <a:ea typeface="Calibri" panose="020F0502020204030204" pitchFamily="34" charset="0"/>
              </a:rPr>
              <a:t>Given the results of LB255 and </a:t>
            </a:r>
            <a:r>
              <a:rPr lang="en-US" sz="1000" dirty="0" err="1">
                <a:effectLst/>
                <a:latin typeface="Calibri" panose="020F0502020204030204" pitchFamily="34" charset="0"/>
                <a:ea typeface="Calibri" panose="020F0502020204030204" pitchFamily="34" charset="0"/>
              </a:rPr>
              <a:t>TGaz</a:t>
            </a:r>
            <a:r>
              <a:rPr lang="en-US" sz="1000" dirty="0">
                <a:effectLst/>
                <a:latin typeface="Calibri" panose="020F0502020204030204" pitchFamily="34" charset="0"/>
                <a:ea typeface="Calibri" panose="020F0502020204030204" pitchFamily="34" charset="0"/>
              </a:rPr>
              <a:t> progress this week, I expect P802.11az to transition from WG to SA ballot within the next 3 weeks. </a:t>
            </a:r>
            <a:br>
              <a:rPr lang="en-US" sz="1000" dirty="0">
                <a:effectLst/>
                <a:latin typeface="Calibri" panose="020F0502020204030204" pitchFamily="34" charset="0"/>
                <a:ea typeface="Calibri" panose="020F0502020204030204" pitchFamily="34" charset="0"/>
              </a:rPr>
            </a:br>
            <a:r>
              <a:rPr lang="en-US" sz="1000" dirty="0">
                <a:effectLst/>
                <a:latin typeface="Calibri" panose="020F0502020204030204" pitchFamily="34" charset="0"/>
                <a:ea typeface="Calibri" panose="020F0502020204030204" pitchFamily="34" charset="0"/>
              </a:rPr>
              <a:t>My recommendation to </a:t>
            </a:r>
            <a:r>
              <a:rPr lang="en-US" sz="1000" dirty="0" err="1">
                <a:effectLst/>
                <a:latin typeface="Calibri" panose="020F0502020204030204" pitchFamily="34" charset="0"/>
                <a:ea typeface="Calibri" panose="020F0502020204030204" pitchFamily="34" charset="0"/>
              </a:rPr>
              <a:t>TGaz</a:t>
            </a:r>
            <a:r>
              <a:rPr lang="en-US" sz="1000" dirty="0">
                <a:effectLst/>
                <a:latin typeface="Calibri" panose="020F0502020204030204" pitchFamily="34" charset="0"/>
                <a:ea typeface="Calibri" panose="020F0502020204030204" pitchFamily="34" charset="0"/>
              </a:rPr>
              <a:t>, and the WG is to consider the items in this communication ( described in the communication as "several minor items") together with received initial SA ballot comments as </a:t>
            </a:r>
            <a:br>
              <a:rPr lang="en-US" sz="1000" dirty="0">
                <a:effectLst/>
                <a:latin typeface="Calibri" panose="020F0502020204030204" pitchFamily="34" charset="0"/>
                <a:ea typeface="Calibri" panose="020F0502020204030204" pitchFamily="34" charset="0"/>
              </a:rPr>
            </a:br>
            <a:r>
              <a:rPr lang="en-US" sz="1000" dirty="0">
                <a:effectLst/>
                <a:latin typeface="Calibri" panose="020F0502020204030204" pitchFamily="34" charset="0"/>
                <a:ea typeface="Calibri" panose="020F0502020204030204" pitchFamily="34" charset="0"/>
              </a:rPr>
              <a:t>the basis for future changes to P802.11az D4.0. </a:t>
            </a:r>
          </a:p>
          <a:p>
            <a:r>
              <a:rPr lang="en-US" sz="1000" dirty="0">
                <a:effectLst/>
                <a:latin typeface="Calibri" panose="020F0502020204030204" pitchFamily="34" charset="0"/>
                <a:ea typeface="Calibri" panose="020F0502020204030204" pitchFamily="34" charset="0"/>
              </a:rPr>
              <a:t> </a:t>
            </a:r>
          </a:p>
          <a:p>
            <a:r>
              <a:rPr lang="en-US" sz="1000" dirty="0">
                <a:effectLst/>
                <a:latin typeface="Calibri" panose="020F0502020204030204" pitchFamily="34" charset="0"/>
                <a:ea typeface="Calibri" panose="020F0502020204030204" pitchFamily="34" charset="0"/>
              </a:rPr>
              <a:t>Let me know of any questions.</a:t>
            </a:r>
          </a:p>
          <a:p>
            <a:r>
              <a:rPr lang="en-US" sz="1000" dirty="0">
                <a:effectLst/>
                <a:latin typeface="Calibri" panose="020F0502020204030204" pitchFamily="34" charset="0"/>
                <a:ea typeface="Calibri" panose="020F0502020204030204" pitchFamily="34" charset="0"/>
              </a:rPr>
              <a:t> </a:t>
            </a:r>
          </a:p>
          <a:p>
            <a:r>
              <a:rPr lang="en-US" sz="1000" dirty="0">
                <a:effectLst/>
                <a:latin typeface="Calibri" panose="020F0502020204030204" pitchFamily="34" charset="0"/>
                <a:ea typeface="Calibri" panose="020F0502020204030204" pitchFamily="34" charset="0"/>
              </a:rPr>
              <a:t>Thanks,</a:t>
            </a:r>
          </a:p>
          <a:p>
            <a:r>
              <a:rPr lang="en-US" sz="1000" dirty="0">
                <a:effectLst/>
                <a:latin typeface="Calibri" panose="020F0502020204030204" pitchFamily="34" charset="0"/>
                <a:ea typeface="Calibri" panose="020F0502020204030204" pitchFamily="34" charset="0"/>
              </a:rPr>
              <a:t> </a:t>
            </a:r>
          </a:p>
          <a:p>
            <a:r>
              <a:rPr lang="en-US" sz="1000" dirty="0">
                <a:effectLst/>
                <a:latin typeface="Calibri" panose="020F0502020204030204" pitchFamily="34" charset="0"/>
                <a:ea typeface="Calibri" panose="020F0502020204030204" pitchFamily="34" charset="0"/>
              </a:rPr>
              <a:t>Dorothy</a:t>
            </a:r>
          </a:p>
          <a:p>
            <a:pPr marL="0" indent="0"/>
            <a:r>
              <a:rPr lang="en-US" sz="1000" u="sng" dirty="0">
                <a:solidFill>
                  <a:srgbClr val="000080"/>
                </a:solidFill>
                <a:effectLst/>
                <a:latin typeface="Arial" panose="020B0604020202020204" pitchFamily="34" charset="0"/>
                <a:ea typeface="Calibri" panose="020F0502020204030204" pitchFamily="34" charset="0"/>
              </a:rPr>
              <a:t>----------------------</a:t>
            </a:r>
            <a:br>
              <a:rPr lang="en-US" sz="1000" dirty="0">
                <a:solidFill>
                  <a:srgbClr val="000080"/>
                </a:solidFill>
                <a:effectLst/>
                <a:latin typeface="Arial" panose="020B0604020202020204" pitchFamily="34" charset="0"/>
                <a:ea typeface="Calibri" panose="020F0502020204030204" pitchFamily="34" charset="0"/>
              </a:rPr>
            </a:br>
            <a:r>
              <a:rPr lang="en-US" sz="1000" dirty="0">
                <a:solidFill>
                  <a:srgbClr val="000080"/>
                </a:solidFill>
                <a:effectLst/>
                <a:latin typeface="Arial" panose="020B0604020202020204" pitchFamily="34" charset="0"/>
                <a:ea typeface="Calibri" panose="020F0502020204030204" pitchFamily="34" charset="0"/>
              </a:rPr>
              <a:t>Dorothy Stanley</a:t>
            </a:r>
            <a:br>
              <a:rPr lang="en-US" sz="1000" dirty="0">
                <a:solidFill>
                  <a:srgbClr val="000080"/>
                </a:solidFill>
                <a:effectLst/>
                <a:latin typeface="Arial" panose="020B0604020202020204" pitchFamily="34" charset="0"/>
                <a:ea typeface="Calibri" panose="020F0502020204030204" pitchFamily="34" charset="0"/>
              </a:rPr>
            </a:br>
            <a:r>
              <a:rPr lang="en-US" sz="1000" dirty="0">
                <a:solidFill>
                  <a:srgbClr val="000080"/>
                </a:solidFill>
                <a:effectLst/>
                <a:latin typeface="Arial" panose="020B0604020202020204" pitchFamily="34" charset="0"/>
                <a:ea typeface="Calibri" panose="020F0502020204030204" pitchFamily="34" charset="0"/>
              </a:rPr>
              <a:t>IEEE 802.11 WG Chair, </a:t>
            </a:r>
            <a:r>
              <a:rPr lang="en-US" sz="1000" u="sng" dirty="0">
                <a:solidFill>
                  <a:srgbClr val="0000FF"/>
                </a:solidFill>
                <a:effectLst/>
                <a:latin typeface="Calibri" panose="020F0502020204030204" pitchFamily="34" charset="0"/>
                <a:ea typeface="Calibri" panose="020F0502020204030204" pitchFamily="34" charset="0"/>
                <a:hlinkClick r:id="rId3"/>
              </a:rPr>
              <a:t>dstanley@ieee.org</a:t>
            </a:r>
            <a:br>
              <a:rPr lang="en-US" sz="1000" dirty="0">
                <a:solidFill>
                  <a:srgbClr val="000080"/>
                </a:solidFill>
                <a:effectLst/>
                <a:latin typeface="Arial" panose="020B0604020202020204" pitchFamily="34" charset="0"/>
                <a:ea typeface="Calibri" panose="020F0502020204030204" pitchFamily="34" charset="0"/>
              </a:rPr>
            </a:br>
            <a:endParaRPr lang="en-US" sz="1100" dirty="0"/>
          </a:p>
        </p:txBody>
      </p:sp>
      <p:sp>
        <p:nvSpPr>
          <p:cNvPr id="4" name="Slide Number Placeholder 3">
            <a:extLst>
              <a:ext uri="{FF2B5EF4-FFF2-40B4-BE49-F238E27FC236}">
                <a16:creationId xmlns:a16="http://schemas.microsoft.com/office/drawing/2014/main" id="{25FECFB3-F6B5-4B7B-AEEE-39E09736F51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D79C22AF-63A3-4DAB-B7B6-CB7D8C41B27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04BDA-6233-465E-9B42-4444EB8044A7}"/>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981759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2021</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8362375" y="3691972"/>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1" name="Rectangle 10">
            <a:extLst>
              <a:ext uri="{FF2B5EF4-FFF2-40B4-BE49-F238E27FC236}">
                <a16:creationId xmlns:a16="http://schemas.microsoft.com/office/drawing/2014/main" id="{36C1BC97-7DA8-491A-B41C-81572DD6822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2" name="Rectangle 11">
            <a:extLst>
              <a:ext uri="{FF2B5EF4-FFF2-40B4-BE49-F238E27FC236}">
                <a16:creationId xmlns:a16="http://schemas.microsoft.com/office/drawing/2014/main" id="{B3AE55C0-2EC6-46CD-A3A2-0464D3CED8D0}"/>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16" name="Group 15">
            <a:extLst>
              <a:ext uri="{FF2B5EF4-FFF2-40B4-BE49-F238E27FC236}">
                <a16:creationId xmlns:a16="http://schemas.microsoft.com/office/drawing/2014/main" id="{A704EFC4-FD54-4A91-A05E-478DE0F0484D}"/>
              </a:ext>
            </a:extLst>
          </p:cNvPr>
          <p:cNvGrpSpPr/>
          <p:nvPr/>
        </p:nvGrpSpPr>
        <p:grpSpPr>
          <a:xfrm>
            <a:off x="1772692" y="1988840"/>
            <a:ext cx="8500127" cy="4176464"/>
            <a:chOff x="1339290" y="1268760"/>
            <a:chExt cx="6503157" cy="3782041"/>
          </a:xfrm>
        </p:grpSpPr>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Line 10">
              <a:extLst>
                <a:ext uri="{FF2B5EF4-FFF2-40B4-BE49-F238E27FC236}">
                  <a16:creationId xmlns:a16="http://schemas.microsoft.com/office/drawing/2014/main" id="{5E56E0B5-B1AA-4069-99A6-FC9469FAB2DA}"/>
                </a:ext>
              </a:extLst>
            </p:cNvPr>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3" name="Text Box 24">
            <a:extLst>
              <a:ext uri="{FF2B5EF4-FFF2-40B4-BE49-F238E27FC236}">
                <a16:creationId xmlns:a16="http://schemas.microsoft.com/office/drawing/2014/main" id="{7FC2C3F8-2CDC-4D36-8967-8619BB5E3AEB}"/>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24" name="Rectangle 23">
            <a:extLst>
              <a:ext uri="{FF2B5EF4-FFF2-40B4-BE49-F238E27FC236}">
                <a16:creationId xmlns:a16="http://schemas.microsoft.com/office/drawing/2014/main" id="{A220E145-44B3-44F3-8CDC-395CF91068DE}"/>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5" name="Rectangle 24">
            <a:extLst>
              <a:ext uri="{FF2B5EF4-FFF2-40B4-BE49-F238E27FC236}">
                <a16:creationId xmlns:a16="http://schemas.microsoft.com/office/drawing/2014/main" id="{C0BFFC7F-69E7-493B-85CF-0F2AE9D0F894}"/>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Text Box 24">
            <a:extLst>
              <a:ext uri="{FF2B5EF4-FFF2-40B4-BE49-F238E27FC236}">
                <a16:creationId xmlns:a16="http://schemas.microsoft.com/office/drawing/2014/main" id="{CA2B81EE-9A0D-4AE4-BF1C-9C4E431E832D}"/>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31" name="Isosceles Triangle 30">
            <a:extLst>
              <a:ext uri="{FF2B5EF4-FFF2-40B4-BE49-F238E27FC236}">
                <a16:creationId xmlns:a16="http://schemas.microsoft.com/office/drawing/2014/main" id="{FB1EBFA9-5D5B-4C33-9F9A-024333B788D1}"/>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2" name="Text Box 24">
            <a:extLst>
              <a:ext uri="{FF2B5EF4-FFF2-40B4-BE49-F238E27FC236}">
                <a16:creationId xmlns:a16="http://schemas.microsoft.com/office/drawing/2014/main" id="{AE7524F1-E0DC-45BA-8F39-34A5CF892621}"/>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33" name="Isosceles Triangle 32">
            <a:extLst>
              <a:ext uri="{FF2B5EF4-FFF2-40B4-BE49-F238E27FC236}">
                <a16:creationId xmlns:a16="http://schemas.microsoft.com/office/drawing/2014/main" id="{D9A6C0B7-4A09-4409-A54B-965662D316BC}"/>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34" name="Straight Connector 33">
            <a:extLst>
              <a:ext uri="{FF2B5EF4-FFF2-40B4-BE49-F238E27FC236}">
                <a16:creationId xmlns:a16="http://schemas.microsoft.com/office/drawing/2014/main" id="{7554879C-6362-4F39-878B-1284298DF7CC}"/>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4">
            <a:extLst>
              <a:ext uri="{FF2B5EF4-FFF2-40B4-BE49-F238E27FC236}">
                <a16:creationId xmlns:a16="http://schemas.microsoft.com/office/drawing/2014/main" id="{ECB54B2A-620D-440C-B43D-681464BFEF80}"/>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36" name="Isosceles Triangle 35">
            <a:extLst>
              <a:ext uri="{FF2B5EF4-FFF2-40B4-BE49-F238E27FC236}">
                <a16:creationId xmlns:a16="http://schemas.microsoft.com/office/drawing/2014/main" id="{8FE3C52B-753E-4642-A4E7-8CB4E52E542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7" name="Isosceles Triangle 36">
            <a:extLst>
              <a:ext uri="{FF2B5EF4-FFF2-40B4-BE49-F238E27FC236}">
                <a16:creationId xmlns:a16="http://schemas.microsoft.com/office/drawing/2014/main" id="{0FAE2763-3F26-415B-AA6B-70706858BFE3}"/>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a:extLst>
              <a:ext uri="{FF2B5EF4-FFF2-40B4-BE49-F238E27FC236}">
                <a16:creationId xmlns:a16="http://schemas.microsoft.com/office/drawing/2014/main" id="{A0A75DAB-5BE1-423C-AAA6-79317872B703}"/>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39" name="Straight Connector 38">
            <a:extLst>
              <a:ext uri="{FF2B5EF4-FFF2-40B4-BE49-F238E27FC236}">
                <a16:creationId xmlns:a16="http://schemas.microsoft.com/office/drawing/2014/main" id="{A2FA76FA-3809-4D38-B844-5EC04AE23DE9}"/>
              </a:ext>
            </a:extLst>
          </p:cNvPr>
          <p:cNvCxnSpPr/>
          <p:nvPr/>
        </p:nvCxnSpPr>
        <p:spPr bwMode="auto">
          <a:xfrm flipV="1">
            <a:off x="803996" y="4182034"/>
            <a:ext cx="436259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2" name="Rectangle 41">
            <a:extLst>
              <a:ext uri="{FF2B5EF4-FFF2-40B4-BE49-F238E27FC236}">
                <a16:creationId xmlns:a16="http://schemas.microsoft.com/office/drawing/2014/main" id="{2F605876-D477-4F14-8794-156D78F9CCE3}"/>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43" name="Rectangle 42">
            <a:extLst>
              <a:ext uri="{FF2B5EF4-FFF2-40B4-BE49-F238E27FC236}">
                <a16:creationId xmlns:a16="http://schemas.microsoft.com/office/drawing/2014/main" id="{F27A7D85-1757-4C66-BECD-EE937921E20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5" name="Oval Callout 61">
            <a:extLst>
              <a:ext uri="{FF2B5EF4-FFF2-40B4-BE49-F238E27FC236}">
                <a16:creationId xmlns:a16="http://schemas.microsoft.com/office/drawing/2014/main" id="{49408F65-A8D4-40C2-8F0C-90D804E150FC}"/>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46" name="Rectangle 45">
            <a:extLst>
              <a:ext uri="{FF2B5EF4-FFF2-40B4-BE49-F238E27FC236}">
                <a16:creationId xmlns:a16="http://schemas.microsoft.com/office/drawing/2014/main" id="{03C9889A-27AD-43D8-B8CE-A8E4750782B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p:nvPr/>
        </p:nvCxnSpPr>
        <p:spPr bwMode="auto">
          <a:xfrm>
            <a:off x="5195919" y="4182700"/>
            <a:ext cx="29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53" name="Group 52">
            <a:extLst>
              <a:ext uri="{FF2B5EF4-FFF2-40B4-BE49-F238E27FC236}">
                <a16:creationId xmlns:a16="http://schemas.microsoft.com/office/drawing/2014/main" id="{3A4FB35A-50D6-469F-99F8-16B8A03D244B}"/>
              </a:ext>
            </a:extLst>
          </p:cNvPr>
          <p:cNvGrpSpPr/>
          <p:nvPr/>
        </p:nvGrpSpPr>
        <p:grpSpPr>
          <a:xfrm>
            <a:off x="7668534" y="2425355"/>
            <a:ext cx="650149" cy="672139"/>
            <a:chOff x="7668534" y="2425355"/>
            <a:chExt cx="650149" cy="672139"/>
          </a:xfrm>
        </p:grpSpPr>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dirty="0">
                <a:latin typeface="Arial" panose="020B0604020202020204" pitchFamily="34" charset="0"/>
                <a:cs typeface="Arial" panose="020B0604020202020204" pitchFamily="34" charset="0"/>
              </a:endParaRPr>
            </a:p>
          </p:txBody>
        </p:sp>
      </p:gr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7055129" y="389074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61" name="Rectangle 60">
            <a:extLst>
              <a:ext uri="{FF2B5EF4-FFF2-40B4-BE49-F238E27FC236}">
                <a16:creationId xmlns:a16="http://schemas.microsoft.com/office/drawing/2014/main" id="{2FCE8FAF-B14E-4F71-BAA4-E3B8B00BCE3B}"/>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63" name="Rectangle 62">
            <a:extLst>
              <a:ext uri="{FF2B5EF4-FFF2-40B4-BE49-F238E27FC236}">
                <a16:creationId xmlns:a16="http://schemas.microsoft.com/office/drawing/2014/main" id="{D8F87CA2-0597-4AA6-BF19-2637B50B5365}"/>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5" name="Group 64">
            <a:extLst>
              <a:ext uri="{FF2B5EF4-FFF2-40B4-BE49-F238E27FC236}">
                <a16:creationId xmlns:a16="http://schemas.microsoft.com/office/drawing/2014/main" id="{5C4386E9-6573-400F-8829-B11428E125E8}"/>
              </a:ext>
            </a:extLst>
          </p:cNvPr>
          <p:cNvGrpSpPr/>
          <p:nvPr/>
        </p:nvGrpSpPr>
        <p:grpSpPr>
          <a:xfrm>
            <a:off x="8987553" y="2424078"/>
            <a:ext cx="650149" cy="395140"/>
            <a:chOff x="7668534" y="2425355"/>
            <a:chExt cx="650149" cy="395140"/>
          </a:xfrm>
        </p:grpSpPr>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7" name="Isosceles Triangle 66">
              <a:extLst>
                <a:ext uri="{FF2B5EF4-FFF2-40B4-BE49-F238E27FC236}">
                  <a16:creationId xmlns:a16="http://schemas.microsoft.com/office/drawing/2014/main" id="{B27DF6EE-ADC3-4847-9D51-CEA933982259}"/>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8" name="Group 67">
            <a:extLst>
              <a:ext uri="{FF2B5EF4-FFF2-40B4-BE49-F238E27FC236}">
                <a16:creationId xmlns:a16="http://schemas.microsoft.com/office/drawing/2014/main" id="{B9FA3AC2-AEA9-4687-9EBA-351C3F630833}"/>
              </a:ext>
            </a:extLst>
          </p:cNvPr>
          <p:cNvGrpSpPr/>
          <p:nvPr/>
        </p:nvGrpSpPr>
        <p:grpSpPr>
          <a:xfrm>
            <a:off x="9622315" y="2404168"/>
            <a:ext cx="650149" cy="395140"/>
            <a:chOff x="7668534" y="2425355"/>
            <a:chExt cx="650149" cy="395140"/>
          </a:xfrm>
        </p:grpSpPr>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0" name="Isosceles Triangle 69">
              <a:extLst>
                <a:ext uri="{FF2B5EF4-FFF2-40B4-BE49-F238E27FC236}">
                  <a16:creationId xmlns:a16="http://schemas.microsoft.com/office/drawing/2014/main" id="{C44A6D3F-F58B-49B8-B813-47495B7D1BD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1" name="Oval Callout 93">
            <a:extLst>
              <a:ext uri="{FF2B5EF4-FFF2-40B4-BE49-F238E27FC236}">
                <a16:creationId xmlns:a16="http://schemas.microsoft.com/office/drawing/2014/main" id="{03FFBD8E-0982-407D-87DF-E910B21CDB1A}"/>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5803497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2021</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8374863" y="3691972"/>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1" name="Rectangle 10">
            <a:extLst>
              <a:ext uri="{FF2B5EF4-FFF2-40B4-BE49-F238E27FC236}">
                <a16:creationId xmlns:a16="http://schemas.microsoft.com/office/drawing/2014/main" id="{36C1BC97-7DA8-491A-B41C-81572DD6822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2" name="Rectangle 11">
            <a:extLst>
              <a:ext uri="{FF2B5EF4-FFF2-40B4-BE49-F238E27FC236}">
                <a16:creationId xmlns:a16="http://schemas.microsoft.com/office/drawing/2014/main" id="{B3AE55C0-2EC6-46CD-A3A2-0464D3CED8D0}"/>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16" name="Group 15">
            <a:extLst>
              <a:ext uri="{FF2B5EF4-FFF2-40B4-BE49-F238E27FC236}">
                <a16:creationId xmlns:a16="http://schemas.microsoft.com/office/drawing/2014/main" id="{A704EFC4-FD54-4A91-A05E-478DE0F0484D}"/>
              </a:ext>
            </a:extLst>
          </p:cNvPr>
          <p:cNvGrpSpPr/>
          <p:nvPr/>
        </p:nvGrpSpPr>
        <p:grpSpPr>
          <a:xfrm>
            <a:off x="1772692" y="1988840"/>
            <a:ext cx="8500127" cy="4176464"/>
            <a:chOff x="1339290" y="1268760"/>
            <a:chExt cx="6503157" cy="3782041"/>
          </a:xfrm>
        </p:grpSpPr>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Line 10">
              <a:extLst>
                <a:ext uri="{FF2B5EF4-FFF2-40B4-BE49-F238E27FC236}">
                  <a16:creationId xmlns:a16="http://schemas.microsoft.com/office/drawing/2014/main" id="{5E56E0B5-B1AA-4069-99A6-FC9469FAB2DA}"/>
                </a:ext>
              </a:extLst>
            </p:cNvPr>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3" name="Text Box 24">
            <a:extLst>
              <a:ext uri="{FF2B5EF4-FFF2-40B4-BE49-F238E27FC236}">
                <a16:creationId xmlns:a16="http://schemas.microsoft.com/office/drawing/2014/main" id="{7FC2C3F8-2CDC-4D36-8967-8619BB5E3AEB}"/>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24" name="Rectangle 23">
            <a:extLst>
              <a:ext uri="{FF2B5EF4-FFF2-40B4-BE49-F238E27FC236}">
                <a16:creationId xmlns:a16="http://schemas.microsoft.com/office/drawing/2014/main" id="{A220E145-44B3-44F3-8CDC-395CF91068DE}"/>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Text Box 24">
            <a:extLst>
              <a:ext uri="{FF2B5EF4-FFF2-40B4-BE49-F238E27FC236}">
                <a16:creationId xmlns:a16="http://schemas.microsoft.com/office/drawing/2014/main" id="{CA2B81EE-9A0D-4AE4-BF1C-9C4E431E832D}"/>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31" name="Isosceles Triangle 30">
            <a:extLst>
              <a:ext uri="{FF2B5EF4-FFF2-40B4-BE49-F238E27FC236}">
                <a16:creationId xmlns:a16="http://schemas.microsoft.com/office/drawing/2014/main" id="{FB1EBFA9-5D5B-4C33-9F9A-024333B788D1}"/>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2" name="Text Box 24">
            <a:extLst>
              <a:ext uri="{FF2B5EF4-FFF2-40B4-BE49-F238E27FC236}">
                <a16:creationId xmlns:a16="http://schemas.microsoft.com/office/drawing/2014/main" id="{AE7524F1-E0DC-45BA-8F39-34A5CF892621}"/>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33" name="Isosceles Triangle 32">
            <a:extLst>
              <a:ext uri="{FF2B5EF4-FFF2-40B4-BE49-F238E27FC236}">
                <a16:creationId xmlns:a16="http://schemas.microsoft.com/office/drawing/2014/main" id="{D9A6C0B7-4A09-4409-A54B-965662D316BC}"/>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34" name="Straight Connector 33">
            <a:extLst>
              <a:ext uri="{FF2B5EF4-FFF2-40B4-BE49-F238E27FC236}">
                <a16:creationId xmlns:a16="http://schemas.microsoft.com/office/drawing/2014/main" id="{7554879C-6362-4F39-878B-1284298DF7CC}"/>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4">
            <a:extLst>
              <a:ext uri="{FF2B5EF4-FFF2-40B4-BE49-F238E27FC236}">
                <a16:creationId xmlns:a16="http://schemas.microsoft.com/office/drawing/2014/main" id="{ECB54B2A-620D-440C-B43D-681464BFEF80}"/>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36" name="Isosceles Triangle 35">
            <a:extLst>
              <a:ext uri="{FF2B5EF4-FFF2-40B4-BE49-F238E27FC236}">
                <a16:creationId xmlns:a16="http://schemas.microsoft.com/office/drawing/2014/main" id="{8FE3C52B-753E-4642-A4E7-8CB4E52E542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7" name="Isosceles Triangle 36">
            <a:extLst>
              <a:ext uri="{FF2B5EF4-FFF2-40B4-BE49-F238E27FC236}">
                <a16:creationId xmlns:a16="http://schemas.microsoft.com/office/drawing/2014/main" id="{0FAE2763-3F26-415B-AA6B-70706858BFE3}"/>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a:extLst>
              <a:ext uri="{FF2B5EF4-FFF2-40B4-BE49-F238E27FC236}">
                <a16:creationId xmlns:a16="http://schemas.microsoft.com/office/drawing/2014/main" id="{A0A75DAB-5BE1-423C-AAA6-79317872B703}"/>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39" name="Straight Connector 38">
            <a:extLst>
              <a:ext uri="{FF2B5EF4-FFF2-40B4-BE49-F238E27FC236}">
                <a16:creationId xmlns:a16="http://schemas.microsoft.com/office/drawing/2014/main" id="{A2FA76FA-3809-4D38-B844-5EC04AE23DE9}"/>
              </a:ext>
            </a:extLst>
          </p:cNvPr>
          <p:cNvCxnSpPr/>
          <p:nvPr/>
        </p:nvCxnSpPr>
        <p:spPr bwMode="auto">
          <a:xfrm flipV="1">
            <a:off x="3007963" y="4182034"/>
            <a:ext cx="215862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2" name="Rectangle 41">
            <a:extLst>
              <a:ext uri="{FF2B5EF4-FFF2-40B4-BE49-F238E27FC236}">
                <a16:creationId xmlns:a16="http://schemas.microsoft.com/office/drawing/2014/main" id="{2F605876-D477-4F14-8794-156D78F9CCE3}"/>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43" name="Rectangle 42">
            <a:extLst>
              <a:ext uri="{FF2B5EF4-FFF2-40B4-BE49-F238E27FC236}">
                <a16:creationId xmlns:a16="http://schemas.microsoft.com/office/drawing/2014/main" id="{F27A7D85-1757-4C66-BECD-EE937921E20B}"/>
              </a:ext>
            </a:extLst>
          </p:cNvPr>
          <p:cNvSpPr/>
          <p:nvPr/>
        </p:nvSpPr>
        <p:spPr>
          <a:xfrm>
            <a:off x="3766413" y="3897433"/>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5" name="Oval Callout 61">
            <a:extLst>
              <a:ext uri="{FF2B5EF4-FFF2-40B4-BE49-F238E27FC236}">
                <a16:creationId xmlns:a16="http://schemas.microsoft.com/office/drawing/2014/main" id="{49408F65-A8D4-40C2-8F0C-90D804E150FC}"/>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46" name="Rectangle 45">
            <a:extLst>
              <a:ext uri="{FF2B5EF4-FFF2-40B4-BE49-F238E27FC236}">
                <a16:creationId xmlns:a16="http://schemas.microsoft.com/office/drawing/2014/main" id="{03C9889A-27AD-43D8-B8CE-A8E4750782B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p:nvPr/>
        </p:nvCxnSpPr>
        <p:spPr bwMode="auto">
          <a:xfrm>
            <a:off x="5195919" y="4182700"/>
            <a:ext cx="32795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7863226" y="242535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10165148" y="245739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10023107" y="2717775"/>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7055129" y="389074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9120473" y="3892445"/>
            <a:ext cx="365612"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61" name="Rectangle 60">
            <a:extLst>
              <a:ext uri="{FF2B5EF4-FFF2-40B4-BE49-F238E27FC236}">
                <a16:creationId xmlns:a16="http://schemas.microsoft.com/office/drawing/2014/main" id="{2FCE8FAF-B14E-4F71-BAA4-E3B8B00BCE3B}"/>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8475419" y="3889351"/>
            <a:ext cx="653793"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63" name="Rectangle 62">
            <a:extLst>
              <a:ext uri="{FF2B5EF4-FFF2-40B4-BE49-F238E27FC236}">
                <a16:creationId xmlns:a16="http://schemas.microsoft.com/office/drawing/2014/main" id="{D8F87CA2-0597-4AA6-BF19-2637B50B5365}"/>
              </a:ext>
            </a:extLst>
          </p:cNvPr>
          <p:cNvSpPr/>
          <p:nvPr/>
        </p:nvSpPr>
        <p:spPr>
          <a:xfrm>
            <a:off x="8040216" y="3890636"/>
            <a:ext cx="446793"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7944710" y="5104342"/>
            <a:ext cx="1158306" cy="487541"/>
          </a:xfrm>
          <a:prstGeom prst="wedgeEllipseCallout">
            <a:avLst>
              <a:gd name="adj1" fmla="val 1351"/>
              <a:gd name="adj2" fmla="val -216017"/>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5" name="Group 64">
            <a:extLst>
              <a:ext uri="{FF2B5EF4-FFF2-40B4-BE49-F238E27FC236}">
                <a16:creationId xmlns:a16="http://schemas.microsoft.com/office/drawing/2014/main" id="{5C4386E9-6573-400F-8829-B11428E125E8}"/>
              </a:ext>
            </a:extLst>
          </p:cNvPr>
          <p:cNvGrpSpPr/>
          <p:nvPr/>
        </p:nvGrpSpPr>
        <p:grpSpPr>
          <a:xfrm>
            <a:off x="8825203" y="2424085"/>
            <a:ext cx="650149" cy="395140"/>
            <a:chOff x="7668534" y="2425355"/>
            <a:chExt cx="650149" cy="395140"/>
          </a:xfrm>
        </p:grpSpPr>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7" name="Isosceles Triangle 66">
              <a:extLst>
                <a:ext uri="{FF2B5EF4-FFF2-40B4-BE49-F238E27FC236}">
                  <a16:creationId xmlns:a16="http://schemas.microsoft.com/office/drawing/2014/main" id="{B27DF6EE-ADC3-4847-9D51-CEA933982259}"/>
                </a:ext>
              </a:extLst>
            </p:cNvPr>
            <p:cNvSpPr>
              <a:spLocks noChangeArrowheads="1"/>
            </p:cNvSpPr>
            <p:nvPr/>
          </p:nvSpPr>
          <p:spPr bwMode="auto">
            <a:xfrm flipH="1">
              <a:off x="7819651"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8" name="Group 67">
            <a:extLst>
              <a:ext uri="{FF2B5EF4-FFF2-40B4-BE49-F238E27FC236}">
                <a16:creationId xmlns:a16="http://schemas.microsoft.com/office/drawing/2014/main" id="{B9FA3AC2-AEA9-4687-9EBA-351C3F630833}"/>
              </a:ext>
            </a:extLst>
          </p:cNvPr>
          <p:cNvGrpSpPr/>
          <p:nvPr/>
        </p:nvGrpSpPr>
        <p:grpSpPr>
          <a:xfrm>
            <a:off x="9108615" y="2911009"/>
            <a:ext cx="650149" cy="395140"/>
            <a:chOff x="7668534" y="2425355"/>
            <a:chExt cx="650149" cy="395140"/>
          </a:xfrm>
        </p:grpSpPr>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0" name="Isosceles Triangle 69">
              <a:extLst>
                <a:ext uri="{FF2B5EF4-FFF2-40B4-BE49-F238E27FC236}">
                  <a16:creationId xmlns:a16="http://schemas.microsoft.com/office/drawing/2014/main" id="{C44A6D3F-F58B-49B8-B813-47495B7D1BD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1" name="Oval Callout 93">
            <a:extLst>
              <a:ext uri="{FF2B5EF4-FFF2-40B4-BE49-F238E27FC236}">
                <a16:creationId xmlns:a16="http://schemas.microsoft.com/office/drawing/2014/main" id="{03FFBD8E-0982-407D-87DF-E910B21CDB1A}"/>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8340149" y="3057284"/>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8165518" y="3280475"/>
            <a:ext cx="6501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815627" y="3892145"/>
            <a:ext cx="443690"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9468734" y="3892445"/>
            <a:ext cx="343813"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3</a:t>
            </a:r>
            <a:r>
              <a:rPr lang="en-US" sz="1100" baseline="30000" dirty="0">
                <a:solidFill>
                  <a:schemeClr val="tx1"/>
                </a:solidFill>
              </a:rPr>
              <a:t>rd</a:t>
            </a:r>
            <a:r>
              <a:rPr lang="en-US" sz="1100" dirty="0">
                <a:solidFill>
                  <a:schemeClr val="tx1"/>
                </a:solidFill>
              </a:rPr>
              <a:t> SA</a:t>
            </a:r>
          </a:p>
        </p:txBody>
      </p:sp>
      <p:grpSp>
        <p:nvGrpSpPr>
          <p:cNvPr id="78" name="Group 77">
            <a:extLst>
              <a:ext uri="{FF2B5EF4-FFF2-40B4-BE49-F238E27FC236}">
                <a16:creationId xmlns:a16="http://schemas.microsoft.com/office/drawing/2014/main" id="{99755303-B7E3-4544-B5C7-D4AC84A21B0D}"/>
              </a:ext>
            </a:extLst>
          </p:cNvPr>
          <p:cNvGrpSpPr/>
          <p:nvPr/>
        </p:nvGrpSpPr>
        <p:grpSpPr>
          <a:xfrm>
            <a:off x="9497641" y="2457390"/>
            <a:ext cx="650149" cy="395140"/>
            <a:chOff x="7668534" y="2425355"/>
            <a:chExt cx="650149" cy="395140"/>
          </a:xfrm>
        </p:grpSpPr>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p:txBody>
        </p:sp>
        <p:sp>
          <p:nvSpPr>
            <p:cNvPr id="80" name="Isosceles Triangle 79">
              <a:extLst>
                <a:ext uri="{FF2B5EF4-FFF2-40B4-BE49-F238E27FC236}">
                  <a16:creationId xmlns:a16="http://schemas.microsoft.com/office/drawing/2014/main" id="{A5D96FA7-57C1-40B5-B57B-3A271879819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41703496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2021</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Sep. 22</a:t>
            </a:r>
            <a:r>
              <a:rPr lang="en-US" altLang="en-US" sz="2000" b="0" kern="0" baseline="30000" dirty="0"/>
              <a:t>nd</a:t>
            </a:r>
            <a:r>
              <a:rPr lang="en-US" altLang="en-US" sz="2000" b="0" kern="0" dirty="0"/>
              <a:t> 	Wed. 	13:00 – 15:00 ET - cancelled</a:t>
            </a:r>
          </a:p>
          <a:p>
            <a:pPr>
              <a:buFont typeface="Arial" panose="020B0604020202020204" pitchFamily="34" charset="0"/>
              <a:buChar char="•"/>
            </a:pPr>
            <a:r>
              <a:rPr lang="en-US" altLang="en-US" sz="2000" b="0" kern="0" dirty="0"/>
              <a:t>Sep. 23</a:t>
            </a:r>
            <a:r>
              <a:rPr lang="en-US" altLang="en-US" sz="2000" b="0" kern="0" baseline="30000" dirty="0"/>
              <a:t>rd</a:t>
            </a:r>
            <a:r>
              <a:rPr lang="en-US" altLang="en-US" sz="2000" b="0" kern="0" dirty="0"/>
              <a:t> 	Thu.	12:00 – 14:00 ET - cancelled</a:t>
            </a:r>
          </a:p>
          <a:p>
            <a:pPr>
              <a:buFont typeface="Arial" panose="020B0604020202020204" pitchFamily="34" charset="0"/>
              <a:buChar char="•"/>
            </a:pPr>
            <a:r>
              <a:rPr lang="en-US" altLang="en-US" sz="2000" b="0" kern="0" dirty="0"/>
              <a:t>Sep. 28</a:t>
            </a:r>
            <a:r>
              <a:rPr lang="en-US" altLang="en-US" sz="2000" b="0" kern="0" baseline="30000" dirty="0"/>
              <a:t>th</a:t>
            </a:r>
            <a:r>
              <a:rPr lang="en-US" altLang="en-US" sz="2000" b="0" kern="0" dirty="0"/>
              <a:t> 	Tue. 	13:00 – 15:00 ET - cancelled</a:t>
            </a:r>
          </a:p>
          <a:p>
            <a:pPr>
              <a:buFont typeface="Arial" panose="020B0604020202020204" pitchFamily="34" charset="0"/>
              <a:buChar char="•"/>
            </a:pPr>
            <a:r>
              <a:rPr lang="en-US" altLang="en-US" sz="2000" b="0" kern="0" dirty="0">
                <a:highlight>
                  <a:srgbClr val="FFFF00"/>
                </a:highlight>
              </a:rPr>
              <a:t>Sep. 29</a:t>
            </a:r>
            <a:r>
              <a:rPr lang="en-US" altLang="en-US" sz="2000" b="0" kern="0" baseline="30000" dirty="0">
                <a:highlight>
                  <a:srgbClr val="FFFF00"/>
                </a:highlight>
              </a:rPr>
              <a:t>th</a:t>
            </a:r>
            <a:r>
              <a:rPr lang="en-US" altLang="en-US" sz="2000" b="0" kern="0" dirty="0">
                <a:highlight>
                  <a:srgbClr val="FFFF00"/>
                </a:highlight>
              </a:rPr>
              <a:t> 	Wed. 	13:00 – 15:00 ET</a:t>
            </a:r>
          </a:p>
          <a:p>
            <a:pPr>
              <a:buFont typeface="Arial" panose="020B0604020202020204" pitchFamily="34" charset="0"/>
              <a:buChar char="•"/>
            </a:pPr>
            <a:r>
              <a:rPr lang="en-US" altLang="en-US" sz="2000" b="0" kern="0" dirty="0"/>
              <a:t>Sep. 30</a:t>
            </a:r>
            <a:r>
              <a:rPr lang="en-US" altLang="en-US" sz="2000" b="0" kern="0" baseline="30000" dirty="0"/>
              <a:t>th</a:t>
            </a:r>
            <a:r>
              <a:rPr lang="en-US" altLang="en-US" sz="2000" b="0" kern="0" dirty="0"/>
              <a:t> 	Thu.	12:00 – 14:00 ET - cancelled</a:t>
            </a:r>
          </a:p>
          <a:p>
            <a:pPr>
              <a:buFont typeface="Arial" panose="020B0604020202020204" pitchFamily="34" charset="0"/>
              <a:buChar char="•"/>
            </a:pPr>
            <a:r>
              <a:rPr lang="en-US" altLang="en-US" sz="2000" b="0" kern="0" dirty="0">
                <a:highlight>
                  <a:srgbClr val="FFFF00"/>
                </a:highlight>
              </a:rPr>
              <a:t>Oct. 4</a:t>
            </a:r>
            <a:r>
              <a:rPr lang="en-US" altLang="en-US" sz="2000" b="0" kern="0" baseline="30000" dirty="0">
                <a:highlight>
                  <a:srgbClr val="FFFF00"/>
                </a:highlight>
              </a:rPr>
              <a:t>th</a:t>
            </a:r>
            <a:r>
              <a:rPr lang="en-US" altLang="en-US" sz="2000" b="0" kern="0" dirty="0">
                <a:highlight>
                  <a:srgbClr val="FFFF00"/>
                </a:highlight>
              </a:rPr>
              <a:t>  	Mon. 	13:00 – 15:00 ET *</a:t>
            </a:r>
            <a:r>
              <a:rPr lang="en-US" altLang="en-US" sz="2000" b="0" dirty="0">
                <a:solidFill>
                  <a:schemeClr val="tx1"/>
                </a:solidFill>
                <a:highlight>
                  <a:srgbClr val="FFFF00"/>
                </a:highlight>
              </a:rPr>
              <a:t> </a:t>
            </a:r>
            <a:r>
              <a:rPr lang="en-US" altLang="en-US" sz="2000" b="0" baseline="30000" dirty="0">
                <a:solidFill>
                  <a:schemeClr val="tx1"/>
                </a:solidFill>
                <a:highlight>
                  <a:srgbClr val="FFFF00"/>
                </a:highlight>
              </a:rPr>
              <a:t>+</a:t>
            </a:r>
          </a:p>
          <a:p>
            <a:pPr>
              <a:buFont typeface="Arial" panose="020B0604020202020204" pitchFamily="34" charset="0"/>
              <a:buChar char="•"/>
            </a:pPr>
            <a:r>
              <a:rPr lang="en-US" altLang="en-US" sz="2000" b="0" kern="0" dirty="0">
                <a:highlight>
                  <a:srgbClr val="FFFF00"/>
                </a:highlight>
              </a:rPr>
              <a:t>Nov. 8</a:t>
            </a:r>
            <a:r>
              <a:rPr lang="en-US" altLang="en-US" sz="2000" b="0" kern="0" baseline="30000" dirty="0">
                <a:highlight>
                  <a:srgbClr val="FFFF00"/>
                </a:highlight>
              </a:rPr>
              <a:t>th</a:t>
            </a:r>
            <a:r>
              <a:rPr lang="en-US" altLang="en-US" sz="2000" b="0" kern="0" dirty="0">
                <a:highlight>
                  <a:srgbClr val="FFFF00"/>
                </a:highlight>
              </a:rPr>
              <a:t> 	Mon.	13:30 – 15:30 ET ** </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9282375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F67C0-E520-4654-95B1-7AAFD2D00F3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0A5CCD8-2274-4F27-8805-6B332AB99EC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94D6200-6FF9-4383-B74F-58A24487833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F31EF722-426D-4D33-9CD2-09841B980F1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38CF97B-CC15-438F-96FA-380CFA4BD9FD}"/>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652999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360060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28</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Short reminder on </a:t>
            </a:r>
            <a:r>
              <a:rPr lang="en-US" altLang="en-US" sz="1600" b="0" dirty="0" err="1"/>
              <a:t>TGaz</a:t>
            </a:r>
            <a:r>
              <a:rPr lang="en-US" altLang="en-US" sz="1600" b="0" dirty="0"/>
              <a:t> and LB256 status, next steps and what to expect (7min)</a:t>
            </a:r>
          </a:p>
          <a:p>
            <a:pPr algn="just">
              <a:spcBef>
                <a:spcPct val="20000"/>
              </a:spcBef>
              <a:buFontTx/>
              <a:buChar char="•"/>
            </a:pPr>
            <a:r>
              <a:rPr lang="en-US" altLang="en-US" sz="1600" b="0" dirty="0"/>
              <a:t>Review submission 11-21-1580 </a:t>
            </a:r>
            <a:r>
              <a:rPr lang="en-US" altLang="en-US" sz="1600" b="0" dirty="0" err="1"/>
              <a:t>wfa</a:t>
            </a:r>
            <a:r>
              <a:rPr lang="en-US" altLang="en-US" sz="1600" b="0" dirty="0"/>
              <a:t> security review response Nehru Bhandaru (20 min – as needed)</a:t>
            </a:r>
          </a:p>
          <a:p>
            <a:pPr algn="just">
              <a:spcBef>
                <a:spcPct val="20000"/>
              </a:spcBef>
              <a:buFontTx/>
              <a:buChar char="•"/>
            </a:pPr>
            <a:r>
              <a:rPr lang="en-US" sz="1600" b="0" dirty="0"/>
              <a:t>Telecons reminder (5min)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 </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4923945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A2E27-B911-43AB-9C7E-FCF4B9254AB1}"/>
              </a:ext>
            </a:extLst>
          </p:cNvPr>
          <p:cNvSpPr>
            <a:spLocks noGrp="1"/>
          </p:cNvSpPr>
          <p:nvPr>
            <p:ph type="title"/>
          </p:nvPr>
        </p:nvSpPr>
        <p:spPr/>
        <p:txBody>
          <a:bodyPr/>
          <a:lstStyle/>
          <a:p>
            <a:r>
              <a:rPr lang="en-US" dirty="0"/>
              <a:t>LB256 Status and what to expect</a:t>
            </a:r>
          </a:p>
        </p:txBody>
      </p:sp>
      <p:sp>
        <p:nvSpPr>
          <p:cNvPr id="3" name="Content Placeholder 2">
            <a:extLst>
              <a:ext uri="{FF2B5EF4-FFF2-40B4-BE49-F238E27FC236}">
                <a16:creationId xmlns:a16="http://schemas.microsoft.com/office/drawing/2014/main" id="{58DC4818-033C-4F14-9367-D95A7A4450C6}"/>
              </a:ext>
            </a:extLst>
          </p:cNvPr>
          <p:cNvSpPr>
            <a:spLocks noGrp="1"/>
          </p:cNvSpPr>
          <p:nvPr>
            <p:ph idx="1"/>
          </p:nvPr>
        </p:nvSpPr>
        <p:spPr>
          <a:xfrm>
            <a:off x="914401" y="1628801"/>
            <a:ext cx="10361084" cy="4465614"/>
          </a:xfrm>
        </p:spPr>
        <p:txBody>
          <a:bodyPr/>
          <a:lstStyle/>
          <a:p>
            <a:pPr>
              <a:buFont typeface="Arial" panose="020B0604020202020204" pitchFamily="34" charset="0"/>
              <a:buChar char="•"/>
            </a:pPr>
            <a:r>
              <a:rPr lang="en-US" b="0" dirty="0"/>
              <a:t>P802.11az D4.0 unchanged draft is now going through LB256.</a:t>
            </a:r>
          </a:p>
          <a:p>
            <a:pPr>
              <a:buFont typeface="Arial" panose="020B0604020202020204" pitchFamily="34" charset="0"/>
              <a:buChar char="•"/>
            </a:pPr>
            <a:r>
              <a:rPr lang="en-US" b="0" dirty="0"/>
              <a:t>If any comments received on LB256 the TG will consider resolution during the Oct. 4</a:t>
            </a:r>
            <a:r>
              <a:rPr lang="en-US" b="0" baseline="30000" dirty="0"/>
              <a:t>th</a:t>
            </a:r>
            <a:r>
              <a:rPr lang="en-US" b="0" dirty="0"/>
              <a:t> meeting – valid comments are those related to the CR DB of LB255.</a:t>
            </a:r>
          </a:p>
          <a:p>
            <a:pPr>
              <a:buFont typeface="Arial" panose="020B0604020202020204" pitchFamily="34" charset="0"/>
              <a:buChar char="•"/>
            </a:pPr>
            <a:r>
              <a:rPr lang="en-US" b="0" dirty="0"/>
              <a:t>Oct. 5</a:t>
            </a:r>
            <a:r>
              <a:rPr lang="en-US" b="0" baseline="30000" dirty="0"/>
              <a:t>th</a:t>
            </a:r>
            <a:r>
              <a:rPr lang="en-US" b="0" dirty="0"/>
              <a:t> – EC to consider request for unconditional SA ballot initiation</a:t>
            </a:r>
          </a:p>
          <a:p>
            <a:pPr>
              <a:buFont typeface="Arial" panose="020B0604020202020204" pitchFamily="34" charset="0"/>
              <a:buChar char="•"/>
            </a:pPr>
            <a:r>
              <a:rPr lang="en-US" b="0" dirty="0"/>
              <a:t>Nov. 8</a:t>
            </a:r>
            <a:r>
              <a:rPr lang="en-US" b="0" baseline="30000" dirty="0"/>
              <a:t>th</a:t>
            </a:r>
            <a:r>
              <a:rPr lang="en-US" b="0" dirty="0"/>
              <a:t> – telecon will be dedicated on initial SA ballot results (pending successful completion of Initial SA ballot).</a:t>
            </a:r>
          </a:p>
          <a:p>
            <a:pPr>
              <a:buFont typeface="Arial" panose="020B0604020202020204" pitchFamily="34" charset="0"/>
              <a:buChar char="•"/>
            </a:pPr>
            <a:r>
              <a:rPr lang="en-US" b="0" dirty="0"/>
              <a:t>During the Initial SA the complete draft is under review.</a:t>
            </a:r>
          </a:p>
          <a:p>
            <a:pPr>
              <a:buFont typeface="Arial" panose="020B0604020202020204" pitchFamily="34" charset="0"/>
              <a:buChar char="•"/>
            </a:pPr>
            <a:r>
              <a:rPr lang="en-US" b="0" dirty="0"/>
              <a:t>TG will then be able to run motions during telecons to resolve comments.</a:t>
            </a:r>
          </a:p>
          <a:p>
            <a:endParaRPr lang="en-US" b="0" dirty="0"/>
          </a:p>
          <a:p>
            <a:endParaRPr lang="en-US" b="0" dirty="0"/>
          </a:p>
        </p:txBody>
      </p:sp>
      <p:sp>
        <p:nvSpPr>
          <p:cNvPr id="4" name="Slide Number Placeholder 3">
            <a:extLst>
              <a:ext uri="{FF2B5EF4-FFF2-40B4-BE49-F238E27FC236}">
                <a16:creationId xmlns:a16="http://schemas.microsoft.com/office/drawing/2014/main" id="{F424671C-8451-4910-994C-369358213D7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B1FCE0F-CBEE-4F67-948C-5C6AA631BE4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EFD6668-3BB6-4489-8433-0DFF5100FF5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83694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C2597-86B4-437A-A2F6-E5E8C80B56A5}"/>
              </a:ext>
            </a:extLst>
          </p:cNvPr>
          <p:cNvSpPr>
            <a:spLocks noGrp="1"/>
          </p:cNvSpPr>
          <p:nvPr>
            <p:ph type="title"/>
          </p:nvPr>
        </p:nvSpPr>
        <p:spPr/>
        <p:txBody>
          <a:bodyPr/>
          <a:lstStyle/>
          <a:p>
            <a:r>
              <a:rPr lang="en-US" dirty="0"/>
              <a:t>WFA Liaison</a:t>
            </a:r>
          </a:p>
        </p:txBody>
      </p:sp>
      <p:sp>
        <p:nvSpPr>
          <p:cNvPr id="3" name="Content Placeholder 2">
            <a:extLst>
              <a:ext uri="{FF2B5EF4-FFF2-40B4-BE49-F238E27FC236}">
                <a16:creationId xmlns:a16="http://schemas.microsoft.com/office/drawing/2014/main" id="{D984D76B-DC40-4780-9315-1DD38FCAFAD0}"/>
              </a:ext>
            </a:extLst>
          </p:cNvPr>
          <p:cNvSpPr>
            <a:spLocks noGrp="1"/>
          </p:cNvSpPr>
          <p:nvPr>
            <p:ph idx="1"/>
          </p:nvPr>
        </p:nvSpPr>
        <p:spPr>
          <a:xfrm>
            <a:off x="914401" y="1751015"/>
            <a:ext cx="10361084" cy="4343400"/>
          </a:xfrm>
        </p:spPr>
        <p:txBody>
          <a:bodyPr/>
          <a:lstStyle/>
          <a:p>
            <a:r>
              <a:rPr lang="en-US" sz="1000" dirty="0">
                <a:effectLst/>
                <a:latin typeface="Calibri" panose="020F0502020204030204" pitchFamily="34" charset="0"/>
                <a:ea typeface="Calibri" panose="020F0502020204030204" pitchFamily="34" charset="0"/>
              </a:rPr>
              <a:t>--- This message came from the IEEE 802.11 Working Group Reflector --- </a:t>
            </a:r>
          </a:p>
          <a:p>
            <a:r>
              <a:rPr lang="en-US" sz="1000" dirty="0">
                <a:effectLst/>
                <a:latin typeface="Calibri" panose="020F0502020204030204" pitchFamily="34" charset="0"/>
                <a:ea typeface="Calibri" panose="020F0502020204030204" pitchFamily="34" charset="0"/>
              </a:rPr>
              <a:t>Dear 802.11 members,</a:t>
            </a:r>
          </a:p>
          <a:p>
            <a:r>
              <a:rPr lang="en-US" sz="1000" dirty="0">
                <a:effectLst/>
                <a:latin typeface="Calibri" panose="020F0502020204030204" pitchFamily="34" charset="0"/>
                <a:ea typeface="Calibri" panose="020F0502020204030204" pitchFamily="34" charset="0"/>
              </a:rPr>
              <a:t> </a:t>
            </a:r>
          </a:p>
          <a:p>
            <a:r>
              <a:rPr lang="en-US" sz="1000" dirty="0">
                <a:effectLst/>
                <a:latin typeface="Calibri" panose="020F0502020204030204" pitchFamily="34" charset="0"/>
                <a:ea typeface="Calibri" panose="020F0502020204030204" pitchFamily="34" charset="0"/>
              </a:rPr>
              <a:t>Please see </a:t>
            </a:r>
            <a:r>
              <a:rPr lang="en-US" sz="1000" u="sng" dirty="0">
                <a:solidFill>
                  <a:srgbClr val="0000FF"/>
                </a:solidFill>
                <a:effectLst/>
                <a:latin typeface="Calibri" panose="020F0502020204030204" pitchFamily="34" charset="0"/>
                <a:ea typeface="Calibri" panose="020F0502020204030204" pitchFamily="34" charset="0"/>
                <a:hlinkClick r:id="rId2"/>
              </a:rPr>
              <a:t>https://mentor.ieee.org/802.11/dcn/21/11-21-1524-00-0000-communication-from-wfa-re-p802-11az.docx</a:t>
            </a:r>
            <a:r>
              <a:rPr lang="en-US" sz="1000" dirty="0">
                <a:effectLst/>
                <a:latin typeface="Calibri" panose="020F0502020204030204" pitchFamily="34" charset="0"/>
                <a:ea typeface="Calibri" panose="020F0502020204030204" pitchFamily="34" charset="0"/>
              </a:rPr>
              <a:t> , which contains a communication from Wi-Fi Alliance regarding P802.11az D3.1.</a:t>
            </a:r>
          </a:p>
          <a:p>
            <a:r>
              <a:rPr lang="en-US" sz="1000" dirty="0">
                <a:effectLst/>
                <a:latin typeface="Calibri" panose="020F0502020204030204" pitchFamily="34" charset="0"/>
                <a:ea typeface="Calibri" panose="020F0502020204030204" pitchFamily="34" charset="0"/>
              </a:rPr>
              <a:t>Consideration of this document is assigned to </a:t>
            </a:r>
            <a:r>
              <a:rPr lang="en-US" sz="1000" dirty="0" err="1">
                <a:effectLst/>
                <a:latin typeface="Calibri" panose="020F0502020204030204" pitchFamily="34" charset="0"/>
                <a:ea typeface="Calibri" panose="020F0502020204030204" pitchFamily="34" charset="0"/>
              </a:rPr>
              <a:t>TGaz</a:t>
            </a:r>
            <a:r>
              <a:rPr lang="en-US" sz="1000" dirty="0">
                <a:effectLst/>
                <a:latin typeface="Calibri" panose="020F0502020204030204" pitchFamily="34" charset="0"/>
                <a:ea typeface="Calibri" panose="020F0502020204030204" pitchFamily="34" charset="0"/>
              </a:rPr>
              <a:t>. </a:t>
            </a:r>
          </a:p>
          <a:p>
            <a:r>
              <a:rPr lang="en-US" sz="1000" dirty="0">
                <a:effectLst/>
                <a:latin typeface="Calibri" panose="020F0502020204030204" pitchFamily="34" charset="0"/>
                <a:ea typeface="Calibri" panose="020F0502020204030204" pitchFamily="34" charset="0"/>
              </a:rPr>
              <a:t> </a:t>
            </a:r>
          </a:p>
          <a:p>
            <a:r>
              <a:rPr lang="en-US" sz="1000" dirty="0">
                <a:effectLst/>
                <a:latin typeface="Calibri" panose="020F0502020204030204" pitchFamily="34" charset="0"/>
                <a:ea typeface="Calibri" panose="020F0502020204030204" pitchFamily="34" charset="0"/>
              </a:rPr>
              <a:t>Given the results of LB255 and </a:t>
            </a:r>
            <a:r>
              <a:rPr lang="en-US" sz="1000" dirty="0" err="1">
                <a:effectLst/>
                <a:latin typeface="Calibri" panose="020F0502020204030204" pitchFamily="34" charset="0"/>
                <a:ea typeface="Calibri" panose="020F0502020204030204" pitchFamily="34" charset="0"/>
              </a:rPr>
              <a:t>TGaz</a:t>
            </a:r>
            <a:r>
              <a:rPr lang="en-US" sz="1000" dirty="0">
                <a:effectLst/>
                <a:latin typeface="Calibri" panose="020F0502020204030204" pitchFamily="34" charset="0"/>
                <a:ea typeface="Calibri" panose="020F0502020204030204" pitchFamily="34" charset="0"/>
              </a:rPr>
              <a:t> progress this week, I expect P802.11az to transition from WG to SA ballot within the next 3 weeks. </a:t>
            </a:r>
            <a:br>
              <a:rPr lang="en-US" sz="1000" dirty="0">
                <a:effectLst/>
                <a:latin typeface="Calibri" panose="020F0502020204030204" pitchFamily="34" charset="0"/>
                <a:ea typeface="Calibri" panose="020F0502020204030204" pitchFamily="34" charset="0"/>
              </a:rPr>
            </a:br>
            <a:r>
              <a:rPr lang="en-US" sz="1000" dirty="0">
                <a:effectLst/>
                <a:latin typeface="Calibri" panose="020F0502020204030204" pitchFamily="34" charset="0"/>
                <a:ea typeface="Calibri" panose="020F0502020204030204" pitchFamily="34" charset="0"/>
              </a:rPr>
              <a:t>My recommendation to </a:t>
            </a:r>
            <a:r>
              <a:rPr lang="en-US" sz="1000" dirty="0" err="1">
                <a:effectLst/>
                <a:latin typeface="Calibri" panose="020F0502020204030204" pitchFamily="34" charset="0"/>
                <a:ea typeface="Calibri" panose="020F0502020204030204" pitchFamily="34" charset="0"/>
              </a:rPr>
              <a:t>TGaz</a:t>
            </a:r>
            <a:r>
              <a:rPr lang="en-US" sz="1000" dirty="0">
                <a:effectLst/>
                <a:latin typeface="Calibri" panose="020F0502020204030204" pitchFamily="34" charset="0"/>
                <a:ea typeface="Calibri" panose="020F0502020204030204" pitchFamily="34" charset="0"/>
              </a:rPr>
              <a:t>, and the WG is to consider the items in this communication ( described in the communication as "several minor items") together with received initial SA ballot comments as </a:t>
            </a:r>
            <a:br>
              <a:rPr lang="en-US" sz="1000" dirty="0">
                <a:effectLst/>
                <a:latin typeface="Calibri" panose="020F0502020204030204" pitchFamily="34" charset="0"/>
                <a:ea typeface="Calibri" panose="020F0502020204030204" pitchFamily="34" charset="0"/>
              </a:rPr>
            </a:br>
            <a:r>
              <a:rPr lang="en-US" sz="1000" dirty="0">
                <a:effectLst/>
                <a:latin typeface="Calibri" panose="020F0502020204030204" pitchFamily="34" charset="0"/>
                <a:ea typeface="Calibri" panose="020F0502020204030204" pitchFamily="34" charset="0"/>
              </a:rPr>
              <a:t>the basis for future changes to P802.11az D4.0. </a:t>
            </a:r>
          </a:p>
          <a:p>
            <a:r>
              <a:rPr lang="en-US" sz="1000" dirty="0">
                <a:effectLst/>
                <a:latin typeface="Calibri" panose="020F0502020204030204" pitchFamily="34" charset="0"/>
                <a:ea typeface="Calibri" panose="020F0502020204030204" pitchFamily="34" charset="0"/>
              </a:rPr>
              <a:t> </a:t>
            </a:r>
          </a:p>
          <a:p>
            <a:r>
              <a:rPr lang="en-US" sz="1000" dirty="0">
                <a:effectLst/>
                <a:latin typeface="Calibri" panose="020F0502020204030204" pitchFamily="34" charset="0"/>
                <a:ea typeface="Calibri" panose="020F0502020204030204" pitchFamily="34" charset="0"/>
              </a:rPr>
              <a:t>Let me know of any questions.</a:t>
            </a:r>
          </a:p>
          <a:p>
            <a:r>
              <a:rPr lang="en-US" sz="1000" dirty="0">
                <a:effectLst/>
                <a:latin typeface="Calibri" panose="020F0502020204030204" pitchFamily="34" charset="0"/>
                <a:ea typeface="Calibri" panose="020F0502020204030204" pitchFamily="34" charset="0"/>
              </a:rPr>
              <a:t> </a:t>
            </a:r>
          </a:p>
          <a:p>
            <a:r>
              <a:rPr lang="en-US" sz="1000" dirty="0">
                <a:effectLst/>
                <a:latin typeface="Calibri" panose="020F0502020204030204" pitchFamily="34" charset="0"/>
                <a:ea typeface="Calibri" panose="020F0502020204030204" pitchFamily="34" charset="0"/>
              </a:rPr>
              <a:t>Thanks,</a:t>
            </a:r>
          </a:p>
          <a:p>
            <a:r>
              <a:rPr lang="en-US" sz="1000" dirty="0">
                <a:effectLst/>
                <a:latin typeface="Calibri" panose="020F0502020204030204" pitchFamily="34" charset="0"/>
                <a:ea typeface="Calibri" panose="020F0502020204030204" pitchFamily="34" charset="0"/>
              </a:rPr>
              <a:t> </a:t>
            </a:r>
          </a:p>
          <a:p>
            <a:r>
              <a:rPr lang="en-US" sz="1000" dirty="0">
                <a:effectLst/>
                <a:latin typeface="Calibri" panose="020F0502020204030204" pitchFamily="34" charset="0"/>
                <a:ea typeface="Calibri" panose="020F0502020204030204" pitchFamily="34" charset="0"/>
              </a:rPr>
              <a:t>Dorothy</a:t>
            </a:r>
          </a:p>
          <a:p>
            <a:pPr marL="0" indent="0"/>
            <a:r>
              <a:rPr lang="en-US" sz="1000" u="sng" dirty="0">
                <a:solidFill>
                  <a:srgbClr val="000080"/>
                </a:solidFill>
                <a:effectLst/>
                <a:latin typeface="Arial" panose="020B0604020202020204" pitchFamily="34" charset="0"/>
                <a:ea typeface="Calibri" panose="020F0502020204030204" pitchFamily="34" charset="0"/>
              </a:rPr>
              <a:t>----------------------</a:t>
            </a:r>
            <a:br>
              <a:rPr lang="en-US" sz="1000" dirty="0">
                <a:solidFill>
                  <a:srgbClr val="000080"/>
                </a:solidFill>
                <a:effectLst/>
                <a:latin typeface="Arial" panose="020B0604020202020204" pitchFamily="34" charset="0"/>
                <a:ea typeface="Calibri" panose="020F0502020204030204" pitchFamily="34" charset="0"/>
              </a:rPr>
            </a:br>
            <a:r>
              <a:rPr lang="en-US" sz="1000" dirty="0">
                <a:solidFill>
                  <a:srgbClr val="000080"/>
                </a:solidFill>
                <a:effectLst/>
                <a:latin typeface="Arial" panose="020B0604020202020204" pitchFamily="34" charset="0"/>
                <a:ea typeface="Calibri" panose="020F0502020204030204" pitchFamily="34" charset="0"/>
              </a:rPr>
              <a:t>Dorothy Stanley</a:t>
            </a:r>
            <a:br>
              <a:rPr lang="en-US" sz="1000" dirty="0">
                <a:solidFill>
                  <a:srgbClr val="000080"/>
                </a:solidFill>
                <a:effectLst/>
                <a:latin typeface="Arial" panose="020B0604020202020204" pitchFamily="34" charset="0"/>
                <a:ea typeface="Calibri" panose="020F0502020204030204" pitchFamily="34" charset="0"/>
              </a:rPr>
            </a:br>
            <a:r>
              <a:rPr lang="en-US" sz="1000" dirty="0">
                <a:solidFill>
                  <a:srgbClr val="000080"/>
                </a:solidFill>
                <a:effectLst/>
                <a:latin typeface="Arial" panose="020B0604020202020204" pitchFamily="34" charset="0"/>
                <a:ea typeface="Calibri" panose="020F0502020204030204" pitchFamily="34" charset="0"/>
              </a:rPr>
              <a:t>IEEE 802.11 WG Chair, </a:t>
            </a:r>
            <a:r>
              <a:rPr lang="en-US" sz="1000" u="sng" dirty="0">
                <a:solidFill>
                  <a:srgbClr val="0000FF"/>
                </a:solidFill>
                <a:effectLst/>
                <a:latin typeface="Calibri" panose="020F0502020204030204" pitchFamily="34" charset="0"/>
                <a:ea typeface="Calibri" panose="020F0502020204030204" pitchFamily="34" charset="0"/>
                <a:hlinkClick r:id="rId3"/>
              </a:rPr>
              <a:t>dstanley@ieee.org</a:t>
            </a:r>
            <a:br>
              <a:rPr lang="en-US" sz="1000" dirty="0">
                <a:solidFill>
                  <a:srgbClr val="000080"/>
                </a:solidFill>
                <a:effectLst/>
                <a:latin typeface="Arial" panose="020B0604020202020204" pitchFamily="34" charset="0"/>
                <a:ea typeface="Calibri" panose="020F0502020204030204" pitchFamily="34" charset="0"/>
              </a:rPr>
            </a:br>
            <a:endParaRPr lang="en-US" sz="1100" dirty="0"/>
          </a:p>
        </p:txBody>
      </p:sp>
      <p:sp>
        <p:nvSpPr>
          <p:cNvPr id="4" name="Slide Number Placeholder 3">
            <a:extLst>
              <a:ext uri="{FF2B5EF4-FFF2-40B4-BE49-F238E27FC236}">
                <a16:creationId xmlns:a16="http://schemas.microsoft.com/office/drawing/2014/main" id="{25FECFB3-F6B5-4B7B-AEEE-39E09736F51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79C22AF-63A3-4DAB-B7B6-CB7D8C41B27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04BDA-6233-465E-9B42-4444EB8044A7}"/>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87475276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2021</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Oct. 4</a:t>
            </a:r>
            <a:r>
              <a:rPr lang="en-US" altLang="en-US" sz="2000" b="0" kern="0" baseline="30000" dirty="0"/>
              <a:t>th</a:t>
            </a:r>
            <a:r>
              <a:rPr lang="en-US" altLang="en-US" sz="2000" b="0" kern="0" dirty="0"/>
              <a:t>  	Mon. 	13:00 – 15:00 ET *</a:t>
            </a:r>
            <a:r>
              <a:rPr lang="en-US" altLang="en-US" sz="2000" b="0" dirty="0">
                <a:solidFill>
                  <a:schemeClr val="tx1"/>
                </a:solidFill>
              </a:rPr>
              <a:t> </a:t>
            </a:r>
            <a:r>
              <a:rPr lang="en-US" altLang="en-US" sz="2000" b="0" baseline="30000" dirty="0">
                <a:solidFill>
                  <a:schemeClr val="tx1"/>
                </a:solidFill>
              </a:rPr>
              <a:t>+</a:t>
            </a:r>
          </a:p>
          <a:p>
            <a:pPr>
              <a:buFont typeface="Arial" panose="020B0604020202020204" pitchFamily="34" charset="0"/>
              <a:buChar char="•"/>
            </a:pPr>
            <a:r>
              <a:rPr lang="en-US" altLang="en-US" sz="2000" b="0" kern="0" dirty="0"/>
              <a:t>Nov. 8</a:t>
            </a:r>
            <a:r>
              <a:rPr lang="en-US" altLang="en-US" sz="2000" b="0" kern="0" baseline="30000" dirty="0"/>
              <a:t>th</a:t>
            </a:r>
            <a:r>
              <a:rPr lang="en-US" altLang="en-US" sz="2000" b="0" kern="0" dirty="0"/>
              <a:t> 	Mon.	13:30 – 15:30 ET ** </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72376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75626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4730054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105702</TotalTime>
  <Words>5943</Words>
  <Application>Microsoft Office PowerPoint</Application>
  <PresentationFormat>Widescreen</PresentationFormat>
  <Paragraphs>875</Paragraphs>
  <Slides>63</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63</vt:i4>
      </vt:variant>
    </vt:vector>
  </HeadingPairs>
  <TitlesOfParts>
    <vt:vector size="71" baseType="lpstr">
      <vt:lpstr>Arial</vt:lpstr>
      <vt:lpstr>Calibri</vt:lpstr>
      <vt:lpstr>Monotype Sorts</vt:lpstr>
      <vt:lpstr>Montserrat</vt:lpstr>
      <vt:lpstr>Times</vt:lpstr>
      <vt:lpstr>Times New Roman</vt:lpstr>
      <vt:lpstr>Office Theme</vt:lpstr>
      <vt:lpstr>Document</vt:lpstr>
      <vt:lpstr>TGaz Next Generation Positioning  Agenda for the September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Sep. IEEE  Electronic Plenary Meeting Week Agenda</vt:lpstr>
      <vt:lpstr>Submission List for the week</vt:lpstr>
      <vt:lpstr>IEEE Electronic Meeting Week – Sep. 13th</vt:lpstr>
      <vt:lpstr>Submission List for the Sep. 13th meeting</vt:lpstr>
      <vt:lpstr>Review Submissions</vt:lpstr>
      <vt:lpstr>PowerPoint Presentation</vt:lpstr>
      <vt:lpstr>IEEE Electronic Meeting Week – Sep. 14th</vt:lpstr>
      <vt:lpstr>Submission List for the Sep. 14th meeting</vt:lpstr>
      <vt:lpstr>PowerPoint Presentation</vt:lpstr>
      <vt:lpstr>PowerPoint Presentation</vt:lpstr>
      <vt:lpstr>IEEE Electronic Meeting slot – Sep. 15th</vt:lpstr>
      <vt:lpstr>Submission List for the Sep. 14th meeting</vt:lpstr>
      <vt:lpstr>PowerPoint Presentation</vt:lpstr>
      <vt:lpstr>Reaffirm P802.11az CSD</vt:lpstr>
      <vt:lpstr>PowerPoint Presentation</vt:lpstr>
      <vt:lpstr>PowerPoint Presentation</vt:lpstr>
      <vt:lpstr>IEEE Electronic Meeting slot – Sep. 20th</vt:lpstr>
      <vt:lpstr>WFA Liaison</vt:lpstr>
      <vt:lpstr>Timeline – previously approved</vt:lpstr>
      <vt:lpstr>Timeline – previously approved</vt:lpstr>
      <vt:lpstr>Scheduled telecons</vt:lpstr>
      <vt:lpstr>PowerPoint Presentation</vt:lpstr>
      <vt:lpstr>PowerPoint Presentation</vt:lpstr>
      <vt:lpstr>PowerPoint Presentation</vt:lpstr>
      <vt:lpstr>IEEE Electronic Meeting slot – Sep. 28th</vt:lpstr>
      <vt:lpstr>LB256 Status and what to expect</vt:lpstr>
      <vt:lpstr>WFA Liaison</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701</cp:revision>
  <cp:lastPrinted>1601-01-01T00:00:00Z</cp:lastPrinted>
  <dcterms:created xsi:type="dcterms:W3CDTF">2018-08-06T10:28:59Z</dcterms:created>
  <dcterms:modified xsi:type="dcterms:W3CDTF">2021-09-28T18:37:22Z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