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59"/>
  </p:notesMasterIdLst>
  <p:handoutMasterIdLst>
    <p:handoutMasterId r:id="rId60"/>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79" r:id="rId29"/>
    <p:sldId id="680" r:id="rId30"/>
    <p:sldId id="2368" r:id="rId31"/>
    <p:sldId id="2369" r:id="rId32"/>
    <p:sldId id="687" r:id="rId33"/>
    <p:sldId id="688" r:id="rId34"/>
    <p:sldId id="695" r:id="rId35"/>
    <p:sldId id="2371" r:id="rId36"/>
    <p:sldId id="2373" r:id="rId37"/>
    <p:sldId id="2372" r:id="rId38"/>
    <p:sldId id="696" r:id="rId39"/>
    <p:sldId id="697" r:id="rId40"/>
    <p:sldId id="707" r:id="rId41"/>
    <p:sldId id="2378" r:id="rId42"/>
    <p:sldId id="2375" r:id="rId43"/>
    <p:sldId id="2377" r:id="rId44"/>
    <p:sldId id="2374" r:id="rId45"/>
    <p:sldId id="2376" r:id="rId46"/>
    <p:sldId id="708" r:id="rId47"/>
    <p:sldId id="709"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79"/>
            <p14:sldId id="680"/>
          </p14:sldIdLst>
        </p14:section>
        <p14:section name="Sep. 14th daily slot 3 - Sep. IEEE electronic meeting" id="{347EDFAB-725B-4685-8406-804F1F654820}">
          <p14:sldIdLst>
            <p14:sldId id="2368"/>
            <p14:sldId id="2369"/>
            <p14:sldId id="687"/>
            <p14:sldId id="688"/>
          </p14:sldIdLst>
        </p14:section>
        <p14:section name="Sep. 15th daily slot 3 - Sep. IEEE electronic meeting" id="{0AD43289-B43F-47F1-8F81-0E941BD8A437}">
          <p14:sldIdLst>
            <p14:sldId id="695"/>
            <p14:sldId id="2371"/>
            <p14:sldId id="2373"/>
            <p14:sldId id="2372"/>
            <p14:sldId id="696"/>
            <p14:sldId id="697"/>
          </p14:sldIdLst>
        </p14:section>
        <p14:section name="Sep. 20th daily slot 3 - Sep. IEEE electronic meeting" id="{1A9E3158-5FD2-4867-8B3A-8937856AEB11}">
          <p14:sldIdLst>
            <p14:sldId id="707"/>
            <p14:sldId id="2378"/>
            <p14:sldId id="2375"/>
            <p14:sldId id="2377"/>
            <p14:sldId id="2374"/>
            <p14:sldId id="2376"/>
            <p14:sldId id="708"/>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BDB8D-526B-42E3-BBE9-540C565779DE}" v="29" dt="2021-09-20T18:38:20.81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96807" autoAdjust="0"/>
  </p:normalViewPr>
  <p:slideViewPr>
    <p:cSldViewPr>
      <p:cViewPr>
        <p:scale>
          <a:sx n="125" d="100"/>
          <a:sy n="125" d="100"/>
        </p:scale>
        <p:origin x="546" y="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070538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50644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s://mentor.ieee.org/802.11/dcn/21/11-21-1524-00-0000-communication-from-wfa-re-p802-11az.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September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2021-09-20</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Dibakar Das </a:t>
            </a:r>
            <a:r>
              <a:rPr lang="en-US" altLang="en-US" sz="1600" b="0" dirty="0">
                <a:cs typeface="Times New Roman" panose="02020603050405020304" pitchFamily="18" charset="0"/>
              </a:rPr>
              <a:t>(Intel corporation)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LB255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Consider LB 255 ballot completion </a:t>
            </a:r>
          </a:p>
          <a:p>
            <a:pPr algn="just">
              <a:spcBef>
                <a:spcPct val="20000"/>
              </a:spcBef>
              <a:buFontTx/>
              <a:buChar char="•"/>
            </a:pPr>
            <a:r>
              <a:rPr lang="en-US" sz="1600" b="0" dirty="0"/>
              <a:t>Consider 802.11az Report to EC on Conditional/unconditional Approval to go to SA ballot – 30 min special order (as needed)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224579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575163954"/>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802.11az Report to EC on Conditional/unconditional Approval</a:t>
                      </a:r>
                      <a:endParaRPr lang="en-US" sz="1400" dirty="0"/>
                    </a:p>
                  </a:txBody>
                  <a:tcPr marT="45712" marB="45712"/>
                </a:tc>
                <a:tc>
                  <a:txBody>
                    <a:bodyPr/>
                    <a:lstStyle/>
                    <a:p>
                      <a:r>
                        <a:rPr lang="en-US" sz="1400" dirty="0"/>
                        <a:t>Initiation of SA ballot</a:t>
                      </a:r>
                    </a:p>
                  </a:txBody>
                  <a:tcPr marT="45712" marB="45712"/>
                </a:tc>
                <a:extLst>
                  <a:ext uri="{0D108BD9-81ED-4DB2-BD59-A6C34878D82A}">
                    <a16:rowId xmlns:a16="http://schemas.microsoft.com/office/drawing/2014/main" val="104942563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133621"/>
              </p:ext>
            </p:extLst>
          </p:nvPr>
        </p:nvGraphicFramePr>
        <p:xfrm>
          <a:off x="914401" y="1260086"/>
          <a:ext cx="10460567" cy="35964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 – moved to next meeting slot</a:t>
                      </a:r>
                    </a:p>
                  </a:txBody>
                  <a:tcPr marT="45712" marB="45712"/>
                </a:tc>
                <a:extLst>
                  <a:ext uri="{0D108BD9-81ED-4DB2-BD59-A6C34878D82A}">
                    <a16:rowId xmlns:a16="http://schemas.microsoft.com/office/drawing/2014/main" val="10004"/>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26378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777046"/>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4"/>
                  </a:ext>
                </a:extLst>
              </a:tr>
              <a:tr h="0">
                <a:tc>
                  <a:txBody>
                    <a:bodyPr/>
                    <a:lstStyle/>
                    <a:p>
                      <a:r>
                        <a:rPr lang="en-US" sz="1400" dirty="0"/>
                        <a:t>11-21-1507</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18 CID Resolution for LB255</a:t>
                      </a:r>
                      <a:endParaRPr lang="en-US" sz="1100" dirty="0"/>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6"/>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P802.11az Report to EC on Unconditional SA ballot</a:t>
                      </a:r>
                    </a:p>
                  </a:txBody>
                  <a:tcPr marT="45712" marB="45712"/>
                </a:tc>
                <a:tc>
                  <a:txBody>
                    <a:bodyPr/>
                    <a:lstStyle/>
                    <a:p>
                      <a:r>
                        <a:rPr lang="en-US" sz="1400" dirty="0"/>
                        <a:t>SA ballot report</a:t>
                      </a:r>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r>
                        <a:rPr lang="en-US" sz="1400" dirty="0"/>
                        <a:t>11-21-1517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 6052</a:t>
                      </a:r>
                    </a:p>
                  </a:txBody>
                  <a:tcPr marT="45712" marB="45712"/>
                </a:tc>
                <a:tc>
                  <a:txBody>
                    <a:bodyPr/>
                    <a:lstStyle/>
                    <a:p>
                      <a:r>
                        <a:rPr lang="en-US" sz="1400" dirty="0"/>
                        <a:t>CR (AOB)</a:t>
                      </a:r>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70092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a:t>
            </a:r>
          </a:p>
          <a:p>
            <a:pPr algn="just">
              <a:spcBef>
                <a:spcPct val="20000"/>
              </a:spcBef>
              <a:buFontTx/>
              <a:buChar char="•"/>
            </a:pPr>
            <a:r>
              <a:rPr lang="en-US" altLang="en-US" sz="1600" b="0" dirty="0"/>
              <a:t>Recess until 11:15 </a:t>
            </a:r>
          </a:p>
          <a:p>
            <a:pPr algn="just">
              <a:spcBef>
                <a:spcPct val="20000"/>
              </a:spcBef>
              <a:buFontTx/>
              <a:buChar char="•"/>
            </a:pPr>
            <a:r>
              <a:rPr lang="en-US" altLang="en-US" sz="1600" b="0" dirty="0"/>
              <a:t>Approve CR for LB255 (11-21-1471)</a:t>
            </a:r>
          </a:p>
          <a:p>
            <a:pPr algn="just">
              <a:spcBef>
                <a:spcPct val="20000"/>
              </a:spcBef>
              <a:buFontTx/>
              <a:buChar char="•"/>
            </a:pPr>
            <a:r>
              <a:rPr lang="en-US" altLang="en-US" sz="1600" b="0" dirty="0"/>
              <a:t>Reaffirm the P802.11az CSD.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33943342"/>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11-21-1521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CRs Part 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r>
                        <a:rPr lang="en-US" sz="1400"/>
                        <a:t>11-21-1501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P802.11az Report to EC on Unconditional SA ballot</a:t>
                      </a:r>
                      <a:endParaRPr lang="en-US" sz="1400" dirty="0"/>
                    </a:p>
                  </a:txBody>
                  <a:tcPr marT="45712" marB="45712"/>
                </a:tc>
                <a:tc>
                  <a:txBody>
                    <a:bodyPr/>
                    <a:lstStyle/>
                    <a:p>
                      <a:r>
                        <a:rPr lang="en-US" sz="1400"/>
                        <a:t>SA ballot report</a:t>
                      </a:r>
                      <a:endParaRPr lang="en-US" sz="1400" dirty="0"/>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2654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54B1F-A94B-4B74-9F6A-41F27B7005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DDB8E6-135C-4BE1-B536-D8CD1D42D6CF}"/>
              </a:ext>
            </a:extLst>
          </p:cNvPr>
          <p:cNvSpPr>
            <a:spLocks noGrp="1"/>
          </p:cNvSpPr>
          <p:nvPr>
            <p:ph idx="1"/>
          </p:nvPr>
        </p:nvSpPr>
        <p:spPr/>
        <p:txBody>
          <a:bodyPr/>
          <a:lstStyle/>
          <a:p>
            <a:r>
              <a:rPr lang="en-US" sz="4800" dirty="0"/>
              <a:t>In Recess Until 14:15 ET / 11:15 PT</a:t>
            </a:r>
          </a:p>
        </p:txBody>
      </p:sp>
      <p:sp>
        <p:nvSpPr>
          <p:cNvPr id="4" name="Slide Number Placeholder 3">
            <a:extLst>
              <a:ext uri="{FF2B5EF4-FFF2-40B4-BE49-F238E27FC236}">
                <a16:creationId xmlns:a16="http://schemas.microsoft.com/office/drawing/2014/main" id="{32FFC2C8-96E0-4DEE-B87A-B1AA9247FA4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67E972D-F2F2-4F3D-AF8D-507763824A1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930F1E-D1A0-4D3A-B67C-0324906ECF3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5409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5FCD-CA32-4D42-BC2C-B1ABECD1A272}"/>
              </a:ext>
            </a:extLst>
          </p:cNvPr>
          <p:cNvSpPr>
            <a:spLocks noGrp="1"/>
          </p:cNvSpPr>
          <p:nvPr>
            <p:ph type="title"/>
          </p:nvPr>
        </p:nvSpPr>
        <p:spPr/>
        <p:txBody>
          <a:bodyPr/>
          <a:lstStyle/>
          <a:p>
            <a:r>
              <a:rPr lang="en-US" dirty="0"/>
              <a:t>Reaffirm P802.11az CSD</a:t>
            </a:r>
          </a:p>
        </p:txBody>
      </p:sp>
      <p:sp>
        <p:nvSpPr>
          <p:cNvPr id="3" name="Content Placeholder 2">
            <a:extLst>
              <a:ext uri="{FF2B5EF4-FFF2-40B4-BE49-F238E27FC236}">
                <a16:creationId xmlns:a16="http://schemas.microsoft.com/office/drawing/2014/main" id="{8C227D0A-22DD-4B6F-ADCF-239837B0189B}"/>
              </a:ext>
            </a:extLst>
          </p:cNvPr>
          <p:cNvSpPr>
            <a:spLocks noGrp="1"/>
          </p:cNvSpPr>
          <p:nvPr>
            <p:ph idx="1"/>
          </p:nvPr>
        </p:nvSpPr>
        <p:spPr/>
        <p:txBody>
          <a:bodyPr/>
          <a:lstStyle/>
          <a:p>
            <a:r>
              <a:rPr lang="en-US" sz="1800" b="1" u="sng" dirty="0">
                <a:solidFill>
                  <a:srgbClr val="0563C1"/>
                </a:solidFill>
                <a:effectLst/>
                <a:latin typeface="Calibri" panose="020F0502020204030204" pitchFamily="34" charset="0"/>
                <a:ea typeface="Times New Roman" panose="02020603050405020304" pitchFamily="18" charset="0"/>
                <a:hlinkClick r:id="rId2"/>
              </a:rPr>
              <a:t>https://mentor.ieee.org/802-ec/dcn/19/ec-19-0064-00-ACSD-p802-11az.docx</a:t>
            </a:r>
            <a:endParaRPr lang="en-US" dirty="0"/>
          </a:p>
        </p:txBody>
      </p:sp>
      <p:sp>
        <p:nvSpPr>
          <p:cNvPr id="4" name="Slide Number Placeholder 3">
            <a:extLst>
              <a:ext uri="{FF2B5EF4-FFF2-40B4-BE49-F238E27FC236}">
                <a16:creationId xmlns:a16="http://schemas.microsoft.com/office/drawing/2014/main" id="{9BD8A436-D944-4E8C-9562-07A087DAD1F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9F481B7-ACC3-4A52-8F6C-FCE40F3DA4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AD47B95-8095-44FC-B23E-2458E569CBC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996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interim session</a:t>
            </a:r>
          </a:p>
          <a:p>
            <a:pPr marL="457200" lvl="1" indent="0"/>
            <a:r>
              <a:rPr lang="en-US" dirty="0"/>
              <a:t>This meeting is part of the Sep.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and consider P802.11az Report to EC (20 min – as needed)</a:t>
            </a:r>
          </a:p>
          <a:p>
            <a:pPr lvl="1" algn="just">
              <a:spcBef>
                <a:spcPct val="20000"/>
              </a:spcBef>
              <a:buFontTx/>
              <a:buChar char="•"/>
            </a:pPr>
            <a:r>
              <a:rPr lang="en-US" altLang="en-US" sz="1200" b="0" dirty="0"/>
              <a:t>Approve EC report and SA ballot request</a:t>
            </a:r>
          </a:p>
          <a:p>
            <a:pPr algn="just">
              <a:spcBef>
                <a:spcPct val="20000"/>
              </a:spcBef>
              <a:buFontTx/>
              <a:buChar char="•"/>
            </a:pPr>
            <a:r>
              <a:rPr lang="en-US" altLang="en-US" sz="1600" b="0" dirty="0"/>
              <a:t>Review submission 11-21-1524 liaison from WFA (20 min – as needed)</a:t>
            </a:r>
          </a:p>
          <a:p>
            <a:pPr algn="just">
              <a:spcBef>
                <a:spcPct val="20000"/>
              </a:spcBef>
              <a:buFontTx/>
              <a:buChar char="•"/>
            </a:pPr>
            <a:r>
              <a:rPr lang="en-US" sz="1600" b="0" dirty="0"/>
              <a:t>Timeline Review (10min) – special order</a:t>
            </a:r>
          </a:p>
          <a:p>
            <a:pPr algn="just">
              <a:spcBef>
                <a:spcPct val="20000"/>
              </a:spcBef>
              <a:buFontTx/>
              <a:buChar char="•"/>
            </a:pPr>
            <a:r>
              <a:rPr lang="en-US" sz="1600" b="0" dirty="0"/>
              <a:t>Setup telecons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2597-86B4-437A-A2F6-E5E8C80B56A5}"/>
              </a:ext>
            </a:extLst>
          </p:cNvPr>
          <p:cNvSpPr>
            <a:spLocks noGrp="1"/>
          </p:cNvSpPr>
          <p:nvPr>
            <p:ph type="title"/>
          </p:nvPr>
        </p:nvSpPr>
        <p:spPr/>
        <p:txBody>
          <a:bodyPr/>
          <a:lstStyle/>
          <a:p>
            <a:r>
              <a:rPr lang="en-US" dirty="0"/>
              <a:t>WFA Liaison</a:t>
            </a:r>
          </a:p>
        </p:txBody>
      </p:sp>
      <p:sp>
        <p:nvSpPr>
          <p:cNvPr id="3" name="Content Placeholder 2">
            <a:extLst>
              <a:ext uri="{FF2B5EF4-FFF2-40B4-BE49-F238E27FC236}">
                <a16:creationId xmlns:a16="http://schemas.microsoft.com/office/drawing/2014/main" id="{D984D76B-DC40-4780-9315-1DD38FCAFAD0}"/>
              </a:ext>
            </a:extLst>
          </p:cNvPr>
          <p:cNvSpPr>
            <a:spLocks noGrp="1"/>
          </p:cNvSpPr>
          <p:nvPr>
            <p:ph idx="1"/>
          </p:nvPr>
        </p:nvSpPr>
        <p:spPr>
          <a:xfrm>
            <a:off x="914401" y="1751015"/>
            <a:ext cx="10361084" cy="4343400"/>
          </a:xfrm>
        </p:spPr>
        <p:txBody>
          <a:bodyPr/>
          <a:lstStyle/>
          <a:p>
            <a:r>
              <a:rPr lang="en-US" sz="1000" dirty="0">
                <a:effectLst/>
                <a:latin typeface="Calibri" panose="020F0502020204030204" pitchFamily="34" charset="0"/>
                <a:ea typeface="Calibri" panose="020F0502020204030204" pitchFamily="34" charset="0"/>
              </a:rPr>
              <a:t>--- This message came from the IEEE 802.11 Working Group Reflector --- </a:t>
            </a:r>
          </a:p>
          <a:p>
            <a:r>
              <a:rPr lang="en-US" sz="1000" dirty="0">
                <a:effectLst/>
                <a:latin typeface="Calibri" panose="020F0502020204030204" pitchFamily="34" charset="0"/>
                <a:ea typeface="Calibri" panose="020F0502020204030204" pitchFamily="34" charset="0"/>
              </a:rPr>
              <a:t>Dear 802.11 members,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Please see </a:t>
            </a:r>
            <a:r>
              <a:rPr lang="en-US" sz="1000" u="sng" dirty="0">
                <a:solidFill>
                  <a:srgbClr val="0000FF"/>
                </a:solidFill>
                <a:effectLst/>
                <a:latin typeface="Calibri" panose="020F0502020204030204" pitchFamily="34" charset="0"/>
                <a:ea typeface="Calibri" panose="020F0502020204030204" pitchFamily="34" charset="0"/>
                <a:hlinkClick r:id="rId2"/>
              </a:rPr>
              <a:t>https://mentor.ieee.org/802.11/dcn/21/11-21-1524-00-0000-communication-from-wfa-re-p802-11az.docx</a:t>
            </a:r>
            <a:r>
              <a:rPr lang="en-US" sz="1000" dirty="0">
                <a:effectLst/>
                <a:latin typeface="Calibri" panose="020F0502020204030204" pitchFamily="34" charset="0"/>
                <a:ea typeface="Calibri" panose="020F0502020204030204" pitchFamily="34" charset="0"/>
              </a:rPr>
              <a:t> , which contains a communication from Wi-Fi Alliance regarding P802.11az D3.1.</a:t>
            </a:r>
          </a:p>
          <a:p>
            <a:r>
              <a:rPr lang="en-US" sz="1000" dirty="0">
                <a:effectLst/>
                <a:latin typeface="Calibri" panose="020F0502020204030204" pitchFamily="34" charset="0"/>
                <a:ea typeface="Calibri" panose="020F0502020204030204" pitchFamily="34" charset="0"/>
              </a:rPr>
              <a:t>Consideration of this document is assigned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Given the results of LB255 and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progress this week, I expect P802.11az to transition from WG to SA ballot within the next 3 weeks.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My recommendation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and the WG is to consider the items in this communication ( described in the communication as "several minor items") together with received initial SA ballot comments as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the basis for future changes to P802.11az D4.0.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Let me know of any questions.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Thanks,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Dorothy</a:t>
            </a:r>
          </a:p>
          <a:p>
            <a:pPr marL="0" indent="0"/>
            <a:r>
              <a:rPr lang="en-US" sz="1000" u="sng" dirty="0">
                <a:solidFill>
                  <a:srgbClr val="000080"/>
                </a:solidFill>
                <a:effectLst/>
                <a:latin typeface="Arial" panose="020B0604020202020204" pitchFamily="34" charset="0"/>
                <a:ea typeface="Calibri" panose="020F0502020204030204" pitchFamily="34" charset="0"/>
              </a:rPr>
              <a:t>----------------------</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Dorothy Stanley</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IEEE 802.11 WG Chair, </a:t>
            </a:r>
            <a:r>
              <a:rPr lang="en-US" sz="1000" u="sng" dirty="0">
                <a:solidFill>
                  <a:srgbClr val="0000FF"/>
                </a:solidFill>
                <a:effectLst/>
                <a:latin typeface="Calibri" panose="020F0502020204030204" pitchFamily="34" charset="0"/>
                <a:ea typeface="Calibri" panose="020F0502020204030204" pitchFamily="34" charset="0"/>
                <a:hlinkClick r:id="rId3"/>
              </a:rPr>
              <a:t>dstanley@ieee.org</a:t>
            </a:r>
            <a:br>
              <a:rPr lang="en-US" sz="1000" dirty="0">
                <a:solidFill>
                  <a:srgbClr val="000080"/>
                </a:solidFill>
                <a:effectLst/>
                <a:latin typeface="Arial" panose="020B0604020202020204" pitchFamily="34" charset="0"/>
                <a:ea typeface="Calibri" panose="020F0502020204030204" pitchFamily="34" charset="0"/>
              </a:rPr>
            </a:br>
            <a:endParaRPr lang="en-US" sz="1100" dirty="0"/>
          </a:p>
        </p:txBody>
      </p:sp>
      <p:sp>
        <p:nvSpPr>
          <p:cNvPr id="4" name="Slide Number Placeholder 3">
            <a:extLst>
              <a:ext uri="{FF2B5EF4-FFF2-40B4-BE49-F238E27FC236}">
                <a16:creationId xmlns:a16="http://schemas.microsoft.com/office/drawing/2014/main" id="{25FECFB3-F6B5-4B7B-AEEE-39E09736F51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79C22AF-63A3-4DAB-B7B6-CB7D8C41B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04BDA-6233-465E-9B42-4444EB8044A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8175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5" name="Rectangle 24">
            <a:extLst>
              <a:ext uri="{FF2B5EF4-FFF2-40B4-BE49-F238E27FC236}">
                <a16:creationId xmlns:a16="http://schemas.microsoft.com/office/drawing/2014/main" id="{C0BFFC7F-69E7-493B-85CF-0F2AE9D0F894}"/>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29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3" name="Group 52">
            <a:extLst>
              <a:ext uri="{FF2B5EF4-FFF2-40B4-BE49-F238E27FC236}">
                <a16:creationId xmlns:a16="http://schemas.microsoft.com/office/drawing/2014/main" id="{3A4FB35A-50D6-469F-99F8-16B8A03D244B}"/>
              </a:ext>
            </a:extLst>
          </p:cNvPr>
          <p:cNvGrpSpPr/>
          <p:nvPr/>
        </p:nvGrpSpPr>
        <p:grpSpPr>
          <a:xfrm>
            <a:off x="7668534" y="2425355"/>
            <a:ext cx="650149" cy="672139"/>
            <a:chOff x="7668534" y="2425355"/>
            <a:chExt cx="650149" cy="672139"/>
          </a:xfrm>
        </p:grpSpPr>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987553" y="2424078"/>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622315" y="2404168"/>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80349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892445"/>
            <a:ext cx="365612"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653793"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08615" y="2911009"/>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892145"/>
            <a:ext cx="443690"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892445"/>
            <a:ext cx="3438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3</a:t>
            </a:r>
            <a:r>
              <a:rPr lang="en-US" sz="1100" baseline="30000" dirty="0">
                <a:solidFill>
                  <a:schemeClr val="tx1"/>
                </a:solidFill>
              </a:rPr>
              <a:t>rd</a:t>
            </a:r>
            <a:r>
              <a:rPr lang="en-US" sz="1100" dirty="0">
                <a:solidFill>
                  <a:schemeClr val="tx1"/>
                </a:solidFill>
              </a:rPr>
              <a:t> SA</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395140"/>
            <a:chOff x="7668534" y="2425355"/>
            <a:chExt cx="650149" cy="395140"/>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 22</a:t>
            </a:r>
            <a:r>
              <a:rPr lang="en-US" altLang="en-US" sz="2000" b="0" kern="0" baseline="30000" dirty="0"/>
              <a:t>nd</a:t>
            </a:r>
            <a:r>
              <a:rPr lang="en-US" altLang="en-US" sz="2000" b="0" kern="0" dirty="0"/>
              <a:t> 	Wed. 	13:00 – 15:00 ET - cancelled</a:t>
            </a:r>
          </a:p>
          <a:p>
            <a:pPr>
              <a:buFont typeface="Arial" panose="020B0604020202020204" pitchFamily="34" charset="0"/>
              <a:buChar char="•"/>
            </a:pPr>
            <a:r>
              <a:rPr lang="en-US" altLang="en-US" sz="2000" b="0" kern="0" dirty="0"/>
              <a:t>Sep. 23</a:t>
            </a:r>
            <a:r>
              <a:rPr lang="en-US" altLang="en-US" sz="2000" b="0" kern="0" baseline="30000" dirty="0"/>
              <a:t>rd</a:t>
            </a:r>
            <a:r>
              <a:rPr lang="en-US" altLang="en-US" sz="2000" b="0" kern="0" dirty="0"/>
              <a:t> 	Thu.	12:00 – 14:00 ET - cancelled</a:t>
            </a:r>
          </a:p>
          <a:p>
            <a:pPr>
              <a:buFont typeface="Arial" panose="020B0604020202020204" pitchFamily="34" charset="0"/>
              <a:buChar char="•"/>
            </a:pPr>
            <a:r>
              <a:rPr lang="en-US" altLang="en-US" sz="2000" b="0" kern="0" dirty="0"/>
              <a:t>Sep. 28</a:t>
            </a:r>
            <a:r>
              <a:rPr lang="en-US" altLang="en-US" sz="2000" b="0" kern="0" baseline="30000" dirty="0"/>
              <a:t>th</a:t>
            </a:r>
            <a:r>
              <a:rPr lang="en-US" altLang="en-US" sz="2000" b="0" kern="0" dirty="0"/>
              <a:t> 	Tue. 	13:00 – 15:00 ET - cancelled</a:t>
            </a:r>
          </a:p>
          <a:p>
            <a:pPr>
              <a:buFont typeface="Arial" panose="020B0604020202020204" pitchFamily="34" charset="0"/>
              <a:buChar char="•"/>
            </a:pPr>
            <a:r>
              <a:rPr lang="en-US" altLang="en-US" sz="2000" b="0" kern="0" dirty="0">
                <a:highlight>
                  <a:srgbClr val="FFFF00"/>
                </a:highlight>
              </a:rPr>
              <a:t>Sep. 29</a:t>
            </a:r>
            <a:r>
              <a:rPr lang="en-US" altLang="en-US" sz="2000" b="0" kern="0" baseline="30000" dirty="0">
                <a:highlight>
                  <a:srgbClr val="FFFF00"/>
                </a:highlight>
              </a:rPr>
              <a:t>th</a:t>
            </a:r>
            <a:r>
              <a:rPr lang="en-US" altLang="en-US" sz="2000" b="0" kern="0" dirty="0">
                <a:highlight>
                  <a:srgbClr val="FFFF00"/>
                </a:highlight>
              </a:rPr>
              <a:t> 	Wed. 	13:00 – 15:00 ET</a:t>
            </a:r>
          </a:p>
          <a:p>
            <a:pPr>
              <a:buFont typeface="Arial" panose="020B0604020202020204" pitchFamily="34" charset="0"/>
              <a:buChar char="•"/>
            </a:pPr>
            <a:r>
              <a:rPr lang="en-US" altLang="en-US" sz="2000" b="0" kern="0" dirty="0"/>
              <a:t>Sep. 30</a:t>
            </a:r>
            <a:r>
              <a:rPr lang="en-US" altLang="en-US" sz="2000" b="0" kern="0" baseline="30000" dirty="0"/>
              <a:t>th</a:t>
            </a:r>
            <a:r>
              <a:rPr lang="en-US" altLang="en-US" sz="2000" b="0" kern="0" dirty="0"/>
              <a:t> 	Thu.	12:00 – 14:00 ET - cancelled</a:t>
            </a:r>
          </a:p>
          <a:p>
            <a:pPr>
              <a:buFont typeface="Arial" panose="020B0604020202020204" pitchFamily="34" charset="0"/>
              <a:buChar char="•"/>
            </a:pPr>
            <a:r>
              <a:rPr lang="en-US" altLang="en-US" sz="2000" b="0" kern="0" dirty="0">
                <a:highlight>
                  <a:srgbClr val="FFFF00"/>
                </a:highlight>
              </a:rPr>
              <a:t>Oct. 4</a:t>
            </a:r>
            <a:r>
              <a:rPr lang="en-US" altLang="en-US" sz="2000" b="0" kern="0" baseline="30000" dirty="0">
                <a:highlight>
                  <a:srgbClr val="FFFF00"/>
                </a:highlight>
              </a:rPr>
              <a:t>th</a:t>
            </a:r>
            <a:r>
              <a:rPr lang="en-US" altLang="en-US" sz="2000" b="0" kern="0" dirty="0">
                <a:highlight>
                  <a:srgbClr val="FFFF00"/>
                </a:highlight>
              </a:rPr>
              <a:t>  	Mon. 	13:00 – 15:00 ET *</a:t>
            </a:r>
            <a:r>
              <a:rPr lang="en-US" altLang="en-US" sz="2000" b="0" dirty="0">
                <a:solidFill>
                  <a:schemeClr val="tx1"/>
                </a:solidFill>
                <a:highlight>
                  <a:srgbClr val="FFFF00"/>
                </a:highlight>
              </a:rPr>
              <a:t> </a:t>
            </a:r>
            <a:r>
              <a:rPr lang="en-US" altLang="en-US" sz="2000" b="0" baseline="30000" dirty="0">
                <a:solidFill>
                  <a:schemeClr val="tx1"/>
                </a:solidFill>
                <a:highlight>
                  <a:srgbClr val="FFFF00"/>
                </a:highlight>
              </a:rPr>
              <a:t>+</a:t>
            </a:r>
          </a:p>
          <a:p>
            <a:pPr>
              <a:buFont typeface="Arial" panose="020B0604020202020204" pitchFamily="34" charset="0"/>
              <a:buChar char="•"/>
            </a:pPr>
            <a:r>
              <a:rPr lang="en-US" altLang="en-US" sz="2000" b="0" kern="0" dirty="0">
                <a:highlight>
                  <a:srgbClr val="FFFF00"/>
                </a:highlight>
              </a:rPr>
              <a:t>Nov. 8</a:t>
            </a:r>
            <a:r>
              <a:rPr lang="en-US" altLang="en-US" sz="2000" b="0" kern="0" baseline="30000" dirty="0">
                <a:highlight>
                  <a:srgbClr val="FFFF00"/>
                </a:highlight>
              </a:rPr>
              <a:t>th</a:t>
            </a:r>
            <a:r>
              <a:rPr lang="en-US" altLang="en-US" sz="2000" b="0" kern="0" dirty="0">
                <a:highlight>
                  <a:srgbClr val="FFFF00"/>
                </a:highlight>
              </a:rPr>
              <a:t> 	Mon.	13:30 – 15:30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67C0-E520-4654-95B1-7AAFD2D00F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A5CCD8-2274-4F27-8805-6B332AB99E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94D6200-6FF9-4383-B74F-58A24487833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31EF722-426D-4D33-9CD2-09841B980F1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38CF97B-CC15-438F-96FA-380CFA4BD9F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65299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105620</TotalTime>
  <Words>5458</Words>
  <Application>Microsoft Office PowerPoint</Application>
  <PresentationFormat>Widescreen</PresentationFormat>
  <Paragraphs>814</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Agenda for the September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Review Submissions</vt:lpstr>
      <vt:lpstr>PowerPoint Presentation</vt:lpstr>
      <vt:lpstr>IEEE Electronic Meeting Week – Sep. 14th</vt:lpstr>
      <vt:lpstr>Submission List for the Sep. 14th meeting</vt:lpstr>
      <vt:lpstr>PowerPoint Presentation</vt:lpstr>
      <vt:lpstr>PowerPoint Presentation</vt:lpstr>
      <vt:lpstr>IEEE Electronic Meeting slot – Sep. 15th</vt:lpstr>
      <vt:lpstr>Submission List for the Sep. 14th meeting</vt:lpstr>
      <vt:lpstr>PowerPoint Presentation</vt:lpstr>
      <vt:lpstr>Reaffirm P802.11az CSD</vt:lpstr>
      <vt:lpstr>PowerPoint Presentation</vt:lpstr>
      <vt:lpstr>PowerPoint Presentation</vt:lpstr>
      <vt:lpstr>IEEE Electronic Meeting slot – Sep. 20th</vt:lpstr>
      <vt:lpstr>WFA Liaison</vt:lpstr>
      <vt:lpstr>Timeline – previously approved</vt:lpstr>
      <vt:lpstr>Timeline – previously approved</vt:lpstr>
      <vt:lpstr>Scheduled telecons</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2021-09-20T18:48:34Z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