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79" r:id="rId29"/>
    <p:sldId id="680" r:id="rId30"/>
    <p:sldId id="2368" r:id="rId31"/>
    <p:sldId id="2369" r:id="rId32"/>
    <p:sldId id="687" r:id="rId33"/>
    <p:sldId id="688" r:id="rId34"/>
    <p:sldId id="695" r:id="rId35"/>
    <p:sldId id="2371" r:id="rId36"/>
    <p:sldId id="2373" r:id="rId37"/>
    <p:sldId id="2372" r:id="rId38"/>
    <p:sldId id="696" r:id="rId39"/>
    <p:sldId id="697" r:id="rId40"/>
    <p:sldId id="707" r:id="rId41"/>
    <p:sldId id="708" r:id="rId42"/>
    <p:sldId id="709" r:id="rId43"/>
    <p:sldId id="698" r:id="rId44"/>
    <p:sldId id="699" r:id="rId45"/>
    <p:sldId id="700" r:id="rId46"/>
    <p:sldId id="315" r:id="rId47"/>
    <p:sldId id="312" r:id="rId48"/>
    <p:sldId id="318" r:id="rId49"/>
    <p:sldId id="472" r:id="rId50"/>
    <p:sldId id="473" r:id="rId51"/>
    <p:sldId id="474" r:id="rId52"/>
    <p:sldId id="480" r:id="rId53"/>
    <p:sldId id="259" r:id="rId54"/>
    <p:sldId id="260" r:id="rId55"/>
    <p:sldId id="261"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3th daily slot 2 - Sep. IEEE electronic meeting" id="{DE843586-E506-4D30-A655-52B441F0114A}">
          <p14:sldIdLst>
            <p14:sldId id="690"/>
            <p14:sldId id="694"/>
            <p14:sldId id="679"/>
            <p14:sldId id="680"/>
          </p14:sldIdLst>
        </p14:section>
        <p14:section name="Sep. 14th daily slot 3 - Sep. IEEE electronic meeting" id="{347EDFAB-725B-4685-8406-804F1F654820}">
          <p14:sldIdLst>
            <p14:sldId id="2368"/>
            <p14:sldId id="2369"/>
            <p14:sldId id="687"/>
            <p14:sldId id="688"/>
          </p14:sldIdLst>
        </p14:section>
        <p14:section name="Sep. 15th daily slot 3 - Sep. IEEE electronic meeting" id="{0AD43289-B43F-47F1-8F81-0E941BD8A437}">
          <p14:sldIdLst>
            <p14:sldId id="695"/>
            <p14:sldId id="2371"/>
            <p14:sldId id="2373"/>
            <p14:sldId id="2372"/>
            <p14:sldId id="696"/>
            <p14:sldId id="697"/>
          </p14:sldIdLst>
        </p14:section>
        <p14:section name="Sep. 16th daily slot 3 - Sep. IEEE electronic meeting" id="{25310FA8-E361-401D-BE73-5A5A27461F53}">
          <p14:sldIdLst>
            <p14:sldId id="707"/>
            <p14:sldId id="708"/>
            <p14:sldId id="709"/>
          </p14:sldIdLst>
        </p14:section>
        <p14:section name="Sep. 20th daily slot 3 - Sep. IEEE electronic meeting" id="{1A9E3158-5FD2-4867-8B3A-8937856AEB11}">
          <p14:sldIdLst>
            <p14:sldId id="698"/>
            <p14:sldId id="699"/>
            <p14:sldId id="700"/>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6807" autoAdjust="0"/>
  </p:normalViewPr>
  <p:slideViewPr>
    <p:cSldViewPr>
      <p:cViewPr varScale="1">
        <p:scale>
          <a:sx n="122" d="100"/>
          <a:sy n="122" d="100"/>
        </p:scale>
        <p:origin x="120" y="12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1BC3224-293F-4C7C-BEE7-1FF9B3A58A0A}"/>
    <pc:docChg chg="undo custSel addSld modSld modMainMaster modSection">
      <pc:chgData name="Segev, Jonathan" userId="7c67a1b0-8725-4553-8055-0888dbcaef94" providerId="ADAL" clId="{C1BC3224-293F-4C7C-BEE7-1FF9B3A58A0A}" dt="2021-09-15T18:16:06.059" v="150" actId="20577"/>
      <pc:docMkLst>
        <pc:docMk/>
      </pc:docMkLst>
      <pc:sldChg chg="modSp mod">
        <pc:chgData name="Segev, Jonathan" userId="7c67a1b0-8725-4553-8055-0888dbcaef94" providerId="ADAL" clId="{C1BC3224-293F-4C7C-BEE7-1FF9B3A58A0A}" dt="2021-09-15T17:32:33.143" v="36" actId="404"/>
        <pc:sldMkLst>
          <pc:docMk/>
          <pc:sldMk cId="1558500835" sldId="265"/>
        </pc:sldMkLst>
        <pc:spChg chg="mod">
          <ac:chgData name="Segev, Jonathan" userId="7c67a1b0-8725-4553-8055-0888dbcaef94" providerId="ADAL" clId="{C1BC3224-293F-4C7C-BEE7-1FF9B3A58A0A}" dt="2021-09-15T17:32:33.143" v="36" actId="404"/>
          <ac:spMkLst>
            <pc:docMk/>
            <pc:sldMk cId="1558500835" sldId="265"/>
            <ac:spMk id="3" creationId="{00000000-0000-0000-0000-000000000000}"/>
          </ac:spMkLst>
        </pc:spChg>
      </pc:sldChg>
      <pc:sldChg chg="modSp mod">
        <pc:chgData name="Segev, Jonathan" userId="7c67a1b0-8725-4553-8055-0888dbcaef94" providerId="ADAL" clId="{C1BC3224-293F-4C7C-BEE7-1FF9B3A58A0A}" dt="2021-09-15T18:16:06.059" v="150" actId="20577"/>
        <pc:sldMkLst>
          <pc:docMk/>
          <pc:sldMk cId="3002227407" sldId="695"/>
        </pc:sldMkLst>
        <pc:spChg chg="mod">
          <ac:chgData name="Segev, Jonathan" userId="7c67a1b0-8725-4553-8055-0888dbcaef94" providerId="ADAL" clId="{C1BC3224-293F-4C7C-BEE7-1FF9B3A58A0A}" dt="2021-09-15T18:16:06.059" v="150" actId="20577"/>
          <ac:spMkLst>
            <pc:docMk/>
            <pc:sldMk cId="3002227407" sldId="695"/>
            <ac:spMk id="3" creationId="{00000000-0000-0000-0000-000000000000}"/>
          </ac:spMkLst>
        </pc:spChg>
      </pc:sldChg>
      <pc:sldChg chg="modSp new mod">
        <pc:chgData name="Segev, Jonathan" userId="7c67a1b0-8725-4553-8055-0888dbcaef94" providerId="ADAL" clId="{C1BC3224-293F-4C7C-BEE7-1FF9B3A58A0A}" dt="2021-09-15T18:06:07.898" v="137" actId="403"/>
        <pc:sldMkLst>
          <pc:docMk/>
          <pc:sldMk cId="1454096089" sldId="2373"/>
        </pc:sldMkLst>
        <pc:spChg chg="mod">
          <ac:chgData name="Segev, Jonathan" userId="7c67a1b0-8725-4553-8055-0888dbcaef94" providerId="ADAL" clId="{C1BC3224-293F-4C7C-BEE7-1FF9B3A58A0A}" dt="2021-09-15T18:06:07.898" v="137" actId="403"/>
          <ac:spMkLst>
            <pc:docMk/>
            <pc:sldMk cId="1454096089" sldId="2373"/>
            <ac:spMk id="3" creationId="{01DDB8E6-135C-4BE1-B536-D8CD1D42D6CF}"/>
          </ac:spMkLst>
        </pc:spChg>
      </pc:sldChg>
      <pc:sldMasterChg chg="modSp mod">
        <pc:chgData name="Segev, Jonathan" userId="7c67a1b0-8725-4553-8055-0888dbcaef94" providerId="ADAL" clId="{C1BC3224-293F-4C7C-BEE7-1FF9B3A58A0A}" dt="2021-09-15T17:26:59.822" v="1" actId="20577"/>
        <pc:sldMasterMkLst>
          <pc:docMk/>
          <pc:sldMasterMk cId="0" sldId="2147483648"/>
        </pc:sldMasterMkLst>
        <pc:spChg chg="mod">
          <ac:chgData name="Segev, Jonathan" userId="7c67a1b0-8725-4553-8055-0888dbcaef94" providerId="ADAL" clId="{C1BC3224-293F-4C7C-BEE7-1FF9B3A58A0A}" dt="2021-09-15T17:26:59.822"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070538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506448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September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2021-09-14</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September Electronic Meeting Agenda </a:t>
            </a:r>
          </a:p>
          <a:p>
            <a:pPr algn="ctr">
              <a:lnSpc>
                <a:spcPct val="90000"/>
              </a:lnSpc>
              <a:buFontTx/>
              <a:buNone/>
            </a:pPr>
            <a:r>
              <a:rPr lang="en-US" altLang="en-US" sz="3600" dirty="0">
                <a:cs typeface="Times New Roman" panose="02020603050405020304" pitchFamily="18" charset="0"/>
              </a:rPr>
              <a:t>And telecons meetings running between Sep. and Nov.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Dibakar Das </a:t>
            </a:r>
            <a:r>
              <a:rPr lang="en-US" altLang="en-US" sz="1600" b="0" dirty="0">
                <a:cs typeface="Times New Roman" panose="02020603050405020304" pitchFamily="18" charset="0"/>
              </a:rPr>
              <a:t>(Intel corporation)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LB255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Consider LB 255 ballot completion </a:t>
            </a:r>
          </a:p>
          <a:p>
            <a:pPr algn="just">
              <a:spcBef>
                <a:spcPct val="20000"/>
              </a:spcBef>
              <a:buFontTx/>
              <a:buChar char="•"/>
            </a:pPr>
            <a:r>
              <a:rPr lang="en-US" sz="1600" b="0" dirty="0"/>
              <a:t>Consider 802.11az Report to EC on Conditional/unconditional Approval to go to SA ballot – 30 min special order (as needed)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2245798"/>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6"/>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11-21-1489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11-21-1496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575163954"/>
                  </a:ext>
                </a:extLst>
              </a:tr>
              <a:tr h="0">
                <a:tc>
                  <a:txBody>
                    <a:bodyPr/>
                    <a:lstStyle/>
                    <a:p>
                      <a:r>
                        <a:rPr lang="en-US" sz="1400" dirty="0"/>
                        <a:t>11-21-1501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802.11az Report to EC on Conditional/unconditional Approval</a:t>
                      </a:r>
                      <a:endParaRPr lang="en-US" sz="1400" dirty="0"/>
                    </a:p>
                  </a:txBody>
                  <a:tcPr marT="45712" marB="45712"/>
                </a:tc>
                <a:tc>
                  <a:txBody>
                    <a:bodyPr/>
                    <a:lstStyle/>
                    <a:p>
                      <a:r>
                        <a:rPr lang="en-US" sz="1400" dirty="0"/>
                        <a:t>Initiation of SA ballot</a:t>
                      </a:r>
                    </a:p>
                  </a:txBody>
                  <a:tcPr marT="45712" marB="45712"/>
                </a:tc>
                <a:extLst>
                  <a:ext uri="{0D108BD9-81ED-4DB2-BD59-A6C34878D82A}">
                    <a16:rowId xmlns:a16="http://schemas.microsoft.com/office/drawing/2014/main" val="104942563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submissions – as time permits</a:t>
            </a:r>
          </a:p>
          <a:p>
            <a:pPr algn="just">
              <a:spcBef>
                <a:spcPct val="20000"/>
              </a:spcBef>
              <a:buFontTx/>
              <a:buChar char="•"/>
            </a:pP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5133621"/>
              </p:ext>
            </p:extLst>
          </p:nvPr>
        </p:nvGraphicFramePr>
        <p:xfrm>
          <a:off x="914401" y="1260086"/>
          <a:ext cx="10460567" cy="35964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2220858004"/>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2"/>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 – moved to next meeting slot</a:t>
                      </a:r>
                    </a:p>
                  </a:txBody>
                  <a:tcPr marT="45712" marB="45712"/>
                </a:tc>
                <a:extLst>
                  <a:ext uri="{0D108BD9-81ED-4DB2-BD59-A6C34878D82A}">
                    <a16:rowId xmlns:a16="http://schemas.microsoft.com/office/drawing/2014/main" val="10004"/>
                  </a:ext>
                </a:extLst>
              </a:tr>
              <a:tr h="0">
                <a:tc>
                  <a:txBody>
                    <a:bodyPr/>
                    <a:lstStyle/>
                    <a:p>
                      <a:r>
                        <a:rPr lang="en-US" sz="1400" dirty="0"/>
                        <a:t>11-21-1489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11-21-1496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Electronic meeting and teleconferences running between the Sep. and Nov.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8263785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777046"/>
              </p:ext>
            </p:extLst>
          </p:nvPr>
        </p:nvGraphicFramePr>
        <p:xfrm>
          <a:off x="914401" y="1260086"/>
          <a:ext cx="10460567" cy="237732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595368">
                  <a:extLst>
                    <a:ext uri="{9D8B030D-6E8A-4147-A177-3AD203B41FA5}">
                      <a16:colId xmlns:a16="http://schemas.microsoft.com/office/drawing/2014/main" val="20003"/>
                    </a:ext>
                  </a:extLst>
                </a:gridCol>
                <a:gridCol w="875288">
                  <a:extLst>
                    <a:ext uri="{9D8B030D-6E8A-4147-A177-3AD203B41FA5}">
                      <a16:colId xmlns:a16="http://schemas.microsoft.com/office/drawing/2014/main" val="82298833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endParaRPr lang="en-US" sz="1600" dirty="0">
                        <a:solidFill>
                          <a:schemeClr val="bg1"/>
                        </a:solidFill>
                      </a:endParaRPr>
                    </a:p>
                  </a:txBody>
                  <a:tcPr marR="36000" marT="45712" marB="45712"/>
                </a:tc>
                <a:extLst>
                  <a:ext uri="{0D108BD9-81ED-4DB2-BD59-A6C34878D82A}">
                    <a16:rowId xmlns:a16="http://schemas.microsoft.com/office/drawing/2014/main" val="10000"/>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3"/>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10004"/>
                  </a:ext>
                </a:extLst>
              </a:tr>
              <a:tr h="0">
                <a:tc>
                  <a:txBody>
                    <a:bodyPr/>
                    <a:lstStyle/>
                    <a:p>
                      <a:r>
                        <a:rPr lang="en-US" sz="1400" dirty="0"/>
                        <a:t>11-21-1507</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18 CID Resolution for LB255</a:t>
                      </a:r>
                      <a:endParaRPr lang="en-US" sz="1100" dirty="0"/>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10006"/>
                  </a:ext>
                </a:extLst>
              </a:tr>
              <a:tr h="0">
                <a:tc>
                  <a:txBody>
                    <a:bodyPr/>
                    <a:lstStyle/>
                    <a:p>
                      <a:r>
                        <a:rPr lang="en-US" sz="1400" dirty="0"/>
                        <a:t>11-21-1501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P802.11az Report to EC on Unconditional SA ballot</a:t>
                      </a:r>
                    </a:p>
                  </a:txBody>
                  <a:tcPr marT="45712" marB="45712"/>
                </a:tc>
                <a:tc>
                  <a:txBody>
                    <a:bodyPr/>
                    <a:lstStyle/>
                    <a:p>
                      <a:r>
                        <a:rPr lang="en-US" sz="1400" dirty="0"/>
                        <a:t>SA ballot report</a:t>
                      </a:r>
                    </a:p>
                  </a:txBody>
                  <a:tcPr marT="45712" marB="45712"/>
                </a:tc>
                <a:tc>
                  <a:txBody>
                    <a:bodyPr/>
                    <a:lstStyle/>
                    <a:p>
                      <a:r>
                        <a:rPr lang="en-US" sz="1400" dirty="0"/>
                        <a:t>35min as needed</a:t>
                      </a:r>
                    </a:p>
                  </a:txBody>
                  <a:tcPr marT="45712" marB="45712"/>
                </a:tc>
                <a:extLst>
                  <a:ext uri="{0D108BD9-81ED-4DB2-BD59-A6C34878D82A}">
                    <a16:rowId xmlns:a16="http://schemas.microsoft.com/office/drawing/2014/main" val="10007"/>
                  </a:ext>
                </a:extLst>
              </a:tr>
              <a:tr h="0">
                <a:tc>
                  <a:txBody>
                    <a:bodyPr/>
                    <a:lstStyle/>
                    <a:p>
                      <a:r>
                        <a:rPr lang="en-US" sz="1400" dirty="0"/>
                        <a:t>11-21-1517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 6052</a:t>
                      </a:r>
                    </a:p>
                  </a:txBody>
                  <a:tcPr marT="45712" marB="45712"/>
                </a:tc>
                <a:tc>
                  <a:txBody>
                    <a:bodyPr/>
                    <a:lstStyle/>
                    <a:p>
                      <a:r>
                        <a:rPr lang="en-US" sz="1400" dirty="0"/>
                        <a:t>CR (AOB)</a:t>
                      </a:r>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70092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CR submissions.</a:t>
            </a:r>
          </a:p>
          <a:p>
            <a:pPr algn="just">
              <a:spcBef>
                <a:spcPct val="20000"/>
              </a:spcBef>
              <a:buFontTx/>
              <a:buChar char="•"/>
            </a:pPr>
            <a:r>
              <a:rPr lang="en-US" altLang="en-US" sz="1600" b="0" dirty="0"/>
              <a:t>Recess until 11:15 </a:t>
            </a:r>
          </a:p>
          <a:p>
            <a:pPr algn="just">
              <a:spcBef>
                <a:spcPct val="20000"/>
              </a:spcBef>
              <a:buFontTx/>
              <a:buChar char="•"/>
            </a:pPr>
            <a:r>
              <a:rPr lang="en-US" altLang="en-US" sz="1600" b="0" dirty="0"/>
              <a:t>Approve CR </a:t>
            </a:r>
            <a:r>
              <a:rPr lang="en-US" altLang="en-US" sz="1600" b="0"/>
              <a:t>for LB255 (11-21-1471)</a:t>
            </a:r>
            <a:endParaRPr lang="en-US" altLang="en-US" sz="1600" b="0" dirty="0"/>
          </a:p>
          <a:p>
            <a:pPr algn="just">
              <a:spcBef>
                <a:spcPct val="20000"/>
              </a:spcBef>
              <a:buFontTx/>
              <a:buChar char="•"/>
            </a:pPr>
            <a:r>
              <a:rPr lang="en-US" altLang="en-US" sz="1600" b="0" dirty="0"/>
              <a:t>Reaffirm the P802.11az CSD.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33943342"/>
              </p:ext>
            </p:extLst>
          </p:nvPr>
        </p:nvGraphicFramePr>
        <p:xfrm>
          <a:off x="914401" y="1260086"/>
          <a:ext cx="10460567" cy="237732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595368">
                  <a:extLst>
                    <a:ext uri="{9D8B030D-6E8A-4147-A177-3AD203B41FA5}">
                      <a16:colId xmlns:a16="http://schemas.microsoft.com/office/drawing/2014/main" val="20003"/>
                    </a:ext>
                  </a:extLst>
                </a:gridCol>
                <a:gridCol w="875288">
                  <a:extLst>
                    <a:ext uri="{9D8B030D-6E8A-4147-A177-3AD203B41FA5}">
                      <a16:colId xmlns:a16="http://schemas.microsoft.com/office/drawing/2014/main" val="82298833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endParaRPr lang="en-US" sz="1600" dirty="0">
                        <a:solidFill>
                          <a:schemeClr val="bg1"/>
                        </a:solidFill>
                      </a:endParaRPr>
                    </a:p>
                  </a:txBody>
                  <a:tcPr marR="36000" marT="45712" marB="45712"/>
                </a:tc>
                <a:extLst>
                  <a:ext uri="{0D108BD9-81ED-4DB2-BD59-A6C34878D82A}">
                    <a16:rowId xmlns:a16="http://schemas.microsoft.com/office/drawing/2014/main" val="10000"/>
                  </a:ext>
                </a:extLst>
              </a:tr>
              <a:tr h="0">
                <a:tc>
                  <a:txBody>
                    <a:bodyPr/>
                    <a:lstStyle/>
                    <a:p>
                      <a:r>
                        <a:rPr lang="en-US" sz="1400" dirty="0"/>
                        <a:t>11-21-1521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CRs Part 2</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r>
                        <a:rPr lang="en-US" sz="1400"/>
                        <a:t>11-21-1501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P802.11az Report to EC on Unconditional SA ballot</a:t>
                      </a:r>
                      <a:endParaRPr lang="en-US" sz="1400" dirty="0"/>
                    </a:p>
                  </a:txBody>
                  <a:tcPr marT="45712" marB="45712"/>
                </a:tc>
                <a:tc>
                  <a:txBody>
                    <a:bodyPr/>
                    <a:lstStyle/>
                    <a:p>
                      <a:r>
                        <a:rPr lang="en-US" sz="1400"/>
                        <a:t>SA ballot report</a:t>
                      </a:r>
                      <a:endParaRPr lang="en-US" sz="1400" dirty="0"/>
                    </a:p>
                  </a:txBody>
                  <a:tcPr marT="45712" marB="45712"/>
                </a:tc>
                <a:tc>
                  <a:txBody>
                    <a:bodyPr/>
                    <a:lstStyle/>
                    <a:p>
                      <a:r>
                        <a:rPr lang="en-US" sz="1400" dirty="0"/>
                        <a:t>35min as needed</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1826547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54B1F-A94B-4B74-9F6A-41F27B7005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DDB8E6-135C-4BE1-B536-D8CD1D42D6CF}"/>
              </a:ext>
            </a:extLst>
          </p:cNvPr>
          <p:cNvSpPr>
            <a:spLocks noGrp="1"/>
          </p:cNvSpPr>
          <p:nvPr>
            <p:ph idx="1"/>
          </p:nvPr>
        </p:nvSpPr>
        <p:spPr/>
        <p:txBody>
          <a:bodyPr/>
          <a:lstStyle/>
          <a:p>
            <a:r>
              <a:rPr lang="en-US" sz="4800" dirty="0"/>
              <a:t>In Recess Until 14:15 ET / 11:15 PT</a:t>
            </a:r>
          </a:p>
        </p:txBody>
      </p:sp>
      <p:sp>
        <p:nvSpPr>
          <p:cNvPr id="4" name="Slide Number Placeholder 3">
            <a:extLst>
              <a:ext uri="{FF2B5EF4-FFF2-40B4-BE49-F238E27FC236}">
                <a16:creationId xmlns:a16="http://schemas.microsoft.com/office/drawing/2014/main" id="{32FFC2C8-96E0-4DEE-B87A-B1AA9247FA4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067E972D-F2F2-4F3D-AF8D-507763824A1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F930F1E-D1A0-4D3A-B67C-0324906ECF3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454096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5FCD-CA32-4D42-BC2C-B1ABECD1A272}"/>
              </a:ext>
            </a:extLst>
          </p:cNvPr>
          <p:cNvSpPr>
            <a:spLocks noGrp="1"/>
          </p:cNvSpPr>
          <p:nvPr>
            <p:ph type="title"/>
          </p:nvPr>
        </p:nvSpPr>
        <p:spPr/>
        <p:txBody>
          <a:bodyPr/>
          <a:lstStyle/>
          <a:p>
            <a:r>
              <a:rPr lang="en-US" dirty="0"/>
              <a:t>Reaffirm P802.11az CSD</a:t>
            </a:r>
          </a:p>
        </p:txBody>
      </p:sp>
      <p:sp>
        <p:nvSpPr>
          <p:cNvPr id="3" name="Content Placeholder 2">
            <a:extLst>
              <a:ext uri="{FF2B5EF4-FFF2-40B4-BE49-F238E27FC236}">
                <a16:creationId xmlns:a16="http://schemas.microsoft.com/office/drawing/2014/main" id="{8C227D0A-22DD-4B6F-ADCF-239837B0189B}"/>
              </a:ext>
            </a:extLst>
          </p:cNvPr>
          <p:cNvSpPr>
            <a:spLocks noGrp="1"/>
          </p:cNvSpPr>
          <p:nvPr>
            <p:ph idx="1"/>
          </p:nvPr>
        </p:nvSpPr>
        <p:spPr/>
        <p:txBody>
          <a:bodyPr/>
          <a:lstStyle/>
          <a:p>
            <a:r>
              <a:rPr lang="en-US" sz="1800" b="1" u="sng" dirty="0">
                <a:solidFill>
                  <a:srgbClr val="0563C1"/>
                </a:solidFill>
                <a:effectLst/>
                <a:latin typeface="Calibri" panose="020F0502020204030204" pitchFamily="34" charset="0"/>
                <a:ea typeface="Times New Roman" panose="02020603050405020304" pitchFamily="18" charset="0"/>
                <a:hlinkClick r:id="rId2"/>
              </a:rPr>
              <a:t>https://mentor.ieee.org/802-ec/dcn/19/ec-19-0064-00-ACSD-p802-11az.docx</a:t>
            </a:r>
            <a:endParaRPr lang="en-US" dirty="0"/>
          </a:p>
        </p:txBody>
      </p:sp>
      <p:sp>
        <p:nvSpPr>
          <p:cNvPr id="4" name="Slide Number Placeholder 3">
            <a:extLst>
              <a:ext uri="{FF2B5EF4-FFF2-40B4-BE49-F238E27FC236}">
                <a16:creationId xmlns:a16="http://schemas.microsoft.com/office/drawing/2014/main" id="{9BD8A436-D944-4E8C-9562-07A087DAD1F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9F481B7-ACC3-4A52-8F6C-FCE40F3DA4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AD47B95-8095-44FC-B23E-2458E569CBCF}"/>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996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Sep. 802 electronic interim session</a:t>
            </a:r>
          </a:p>
          <a:p>
            <a:pPr marL="457200" lvl="1" indent="0"/>
            <a:r>
              <a:rPr lang="en-US" dirty="0"/>
              <a:t>This meeting is part of the Sep.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28316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039602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03175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105476</TotalTime>
  <Words>4790</Words>
  <Application>Microsoft Office PowerPoint</Application>
  <PresentationFormat>Widescreen</PresentationFormat>
  <Paragraphs>672</Paragraphs>
  <Slides>55</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2" baseType="lpstr">
      <vt:lpstr>Arial</vt:lpstr>
      <vt:lpstr>Calibri</vt:lpstr>
      <vt:lpstr>Monotype Sorts</vt:lpstr>
      <vt:lpstr>Montserrat</vt:lpstr>
      <vt:lpstr>Times New Roman</vt:lpstr>
      <vt:lpstr>Office Theme</vt:lpstr>
      <vt:lpstr>Document</vt:lpstr>
      <vt:lpstr>TGaz Next Generation Positioning  Agenda for the September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 IEEE  Electronic Plenary Meeting Week Agenda</vt:lpstr>
      <vt:lpstr>Submission List for the week</vt:lpstr>
      <vt:lpstr>IEEE Electronic Meeting Week – Sep. 13th</vt:lpstr>
      <vt:lpstr>Submission List for the Sep. 13th meeting</vt:lpstr>
      <vt:lpstr>Review Submissions</vt:lpstr>
      <vt:lpstr>PowerPoint Presentation</vt:lpstr>
      <vt:lpstr>IEEE Electronic Meeting Week – Sep. 14th</vt:lpstr>
      <vt:lpstr>Submission List for the Sep. 14th meeting</vt:lpstr>
      <vt:lpstr>PowerPoint Presentation</vt:lpstr>
      <vt:lpstr>PowerPoint Presentation</vt:lpstr>
      <vt:lpstr>IEEE Electronic Meeting slot – Sep. 15th</vt:lpstr>
      <vt:lpstr>Submission List for the Sep. 14th meeting</vt:lpstr>
      <vt:lpstr>PowerPoint Presentation</vt:lpstr>
      <vt:lpstr>Reaffirm P802.11az CSD</vt:lpstr>
      <vt:lpstr>PowerPoint Presentation</vt:lpstr>
      <vt:lpstr>PowerPoint Presentation</vt:lpstr>
      <vt:lpstr>IEEE Electronic Meeting slot – Sep. 16th</vt:lpstr>
      <vt:lpstr>PowerPoint Presentation</vt:lpstr>
      <vt:lpstr>PowerPoint Presentation</vt:lpstr>
      <vt:lpstr>IEEE Electronic Meeting slot – Sep. 20th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2021-09-15T18:16:07Z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