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4"/>
  </p:notesMasterIdLst>
  <p:handoutMasterIdLst>
    <p:handoutMasterId r:id="rId55"/>
  </p:handoutMasterIdLst>
  <p:sldIdLst>
    <p:sldId id="256" r:id="rId2"/>
    <p:sldId id="265" r:id="rId3"/>
    <p:sldId id="257" r:id="rId4"/>
    <p:sldId id="2366" r:id="rId5"/>
    <p:sldId id="2367" r:id="rId6"/>
    <p:sldId id="591"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693" r:id="rId29"/>
    <p:sldId id="679" r:id="rId30"/>
    <p:sldId id="680" r:id="rId31"/>
    <p:sldId id="686" r:id="rId32"/>
    <p:sldId id="687" r:id="rId33"/>
    <p:sldId id="688" r:id="rId34"/>
    <p:sldId id="695" r:id="rId35"/>
    <p:sldId id="696" r:id="rId36"/>
    <p:sldId id="697" r:id="rId37"/>
    <p:sldId id="707" r:id="rId38"/>
    <p:sldId id="708" r:id="rId39"/>
    <p:sldId id="709" r:id="rId40"/>
    <p:sldId id="698" r:id="rId41"/>
    <p:sldId id="699" r:id="rId42"/>
    <p:sldId id="700" r:id="rId43"/>
    <p:sldId id="315" r:id="rId44"/>
    <p:sldId id="312" r:id="rId45"/>
    <p:sldId id="318" r:id="rId46"/>
    <p:sldId id="472" r:id="rId47"/>
    <p:sldId id="473" r:id="rId48"/>
    <p:sldId id="474" r:id="rId49"/>
    <p:sldId id="480" r:id="rId50"/>
    <p:sldId id="259" r:id="rId51"/>
    <p:sldId id="260" r:id="rId52"/>
    <p:sldId id="261" r:id="rId5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591"/>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Sep. 13th daily slot 2 - Sep. IEEE electronic meeting" id="{DE843586-E506-4D30-A655-52B441F0114A}">
          <p14:sldIdLst>
            <p14:sldId id="690"/>
            <p14:sldId id="694"/>
            <p14:sldId id="693"/>
            <p14:sldId id="679"/>
            <p14:sldId id="680"/>
          </p14:sldIdLst>
        </p14:section>
        <p14:section name="Sep. 14th daily slot 3 - Sep. IEEE electronic meeting" id="{347EDFAB-725B-4685-8406-804F1F654820}">
          <p14:sldIdLst>
            <p14:sldId id="686"/>
            <p14:sldId id="687"/>
            <p14:sldId id="688"/>
          </p14:sldIdLst>
        </p14:section>
        <p14:section name="Sep. 15th daily slot 3 - Sep. IEEE electronic meeting" id="{0AD43289-B43F-47F1-8F81-0E941BD8A437}">
          <p14:sldIdLst>
            <p14:sldId id="695"/>
            <p14:sldId id="696"/>
            <p14:sldId id="697"/>
          </p14:sldIdLst>
        </p14:section>
        <p14:section name="Sep. 16th daily slot 3 - Sep. IEEE electronic meeting" id="{25310FA8-E361-401D-BE73-5A5A27461F53}">
          <p14:sldIdLst>
            <p14:sldId id="707"/>
            <p14:sldId id="708"/>
            <p14:sldId id="709"/>
          </p14:sldIdLst>
        </p14:section>
        <p14:section name="Sep. 20th daily slot 3 - Sep. IEEE electronic meeting" id="{1A9E3158-5FD2-4867-8B3A-8937856AEB11}">
          <p14:sldIdLst>
            <p14:sldId id="698"/>
            <p14:sldId id="699"/>
            <p14:sldId id="700"/>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082717-095A-4518-BFA8-40B1F72DE01A}" v="1" dt="2021-09-13T16:22:20.840"/>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15" autoAdjust="0"/>
    <p:restoredTop sz="96807" autoAdjust="0"/>
  </p:normalViewPr>
  <p:slideViewPr>
    <p:cSldViewPr>
      <p:cViewPr varScale="1">
        <p:scale>
          <a:sx n="113" d="100"/>
          <a:sy n="113" d="100"/>
        </p:scale>
        <p:origin x="138" y="330"/>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61"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8D082717-095A-4518-BFA8-40B1F72DE01A}"/>
    <pc:docChg chg="custSel modSld modMainMaster">
      <pc:chgData name="Segev, Jonathan" userId="7c67a1b0-8725-4553-8055-0888dbcaef94" providerId="ADAL" clId="{8D082717-095A-4518-BFA8-40B1F72DE01A}" dt="2021-09-13T16:22:20.839" v="61"/>
      <pc:docMkLst>
        <pc:docMk/>
      </pc:docMkLst>
      <pc:sldChg chg="modSp mod">
        <pc:chgData name="Segev, Jonathan" userId="7c67a1b0-8725-4553-8055-0888dbcaef94" providerId="ADAL" clId="{8D082717-095A-4518-BFA8-40B1F72DE01A}" dt="2021-09-13T15:33:51.599" v="28" actId="20577"/>
        <pc:sldMkLst>
          <pc:docMk/>
          <pc:sldMk cId="1606978152" sldId="345"/>
        </pc:sldMkLst>
        <pc:graphicFrameChg chg="modGraphic">
          <ac:chgData name="Segev, Jonathan" userId="7c67a1b0-8725-4553-8055-0888dbcaef94" providerId="ADAL" clId="{8D082717-095A-4518-BFA8-40B1F72DE01A}" dt="2021-09-13T15:33:51.599" v="28" actId="20577"/>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8D082717-095A-4518-BFA8-40B1F72DE01A}" dt="2021-09-13T15:29:20.183" v="25" actId="20577"/>
        <pc:sldMkLst>
          <pc:docMk/>
          <pc:sldMk cId="2279493781" sldId="690"/>
        </pc:sldMkLst>
        <pc:spChg chg="mod">
          <ac:chgData name="Segev, Jonathan" userId="7c67a1b0-8725-4553-8055-0888dbcaef94" providerId="ADAL" clId="{8D082717-095A-4518-BFA8-40B1F72DE01A}" dt="2021-09-13T15:29:20.183" v="25" actId="20577"/>
          <ac:spMkLst>
            <pc:docMk/>
            <pc:sldMk cId="2279493781" sldId="690"/>
            <ac:spMk id="3" creationId="{00000000-0000-0000-0000-000000000000}"/>
          </ac:spMkLst>
        </pc:spChg>
      </pc:sldChg>
      <pc:sldChg chg="modSp mod">
        <pc:chgData name="Segev, Jonathan" userId="7c67a1b0-8725-4553-8055-0888dbcaef94" providerId="ADAL" clId="{8D082717-095A-4518-BFA8-40B1F72DE01A}" dt="2021-09-13T16:22:20.839" v="61"/>
        <pc:sldMkLst>
          <pc:docMk/>
          <pc:sldMk cId="3473345634" sldId="694"/>
        </pc:sldMkLst>
        <pc:graphicFrameChg chg="mod modGraphic">
          <ac:chgData name="Segev, Jonathan" userId="7c67a1b0-8725-4553-8055-0888dbcaef94" providerId="ADAL" clId="{8D082717-095A-4518-BFA8-40B1F72DE01A}" dt="2021-09-13T16:22:20.839" v="61"/>
          <ac:graphicFrameMkLst>
            <pc:docMk/>
            <pc:sldMk cId="3473345634" sldId="694"/>
            <ac:graphicFrameMk id="7" creationId="{00000000-0000-0000-0000-000000000000}"/>
          </ac:graphicFrameMkLst>
        </pc:graphicFrameChg>
      </pc:sldChg>
      <pc:sldChg chg="modSp mod">
        <pc:chgData name="Segev, Jonathan" userId="7c67a1b0-8725-4553-8055-0888dbcaef94" providerId="ADAL" clId="{8D082717-095A-4518-BFA8-40B1F72DE01A}" dt="2021-09-13T15:18:00.948" v="24" actId="20577"/>
        <pc:sldMkLst>
          <pc:docMk/>
          <pc:sldMk cId="1968720319" sldId="2366"/>
        </pc:sldMkLst>
        <pc:spChg chg="mod">
          <ac:chgData name="Segev, Jonathan" userId="7c67a1b0-8725-4553-8055-0888dbcaef94" providerId="ADAL" clId="{8D082717-095A-4518-BFA8-40B1F72DE01A}" dt="2021-09-13T15:18:00.948" v="24" actId="20577"/>
          <ac:spMkLst>
            <pc:docMk/>
            <pc:sldMk cId="1968720319" sldId="2366"/>
            <ac:spMk id="3" creationId="{00000000-0000-0000-0000-000000000000}"/>
          </ac:spMkLst>
        </pc:spChg>
      </pc:sldChg>
      <pc:sldMasterChg chg="modSp mod">
        <pc:chgData name="Segev, Jonathan" userId="7c67a1b0-8725-4553-8055-0888dbcaef94" providerId="ADAL" clId="{8D082717-095A-4518-BFA8-40B1F72DE01A}" dt="2021-09-13T15:17:17.828" v="1" actId="20577"/>
        <pc:sldMasterMkLst>
          <pc:docMk/>
          <pc:sldMasterMk cId="0" sldId="2147483648"/>
        </pc:sldMasterMkLst>
        <pc:spChg chg="mod">
          <ac:chgData name="Segev, Jonathan" userId="7c67a1b0-8725-4553-8055-0888dbcaef94" providerId="ADAL" clId="{8D082717-095A-4518-BFA8-40B1F72DE01A}" dt="2021-09-13T15:17:17.828"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802.11-21/1297r2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September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2021-09-12</a:t>
            </a:r>
          </a:p>
        </p:txBody>
      </p:sp>
      <p:sp>
        <p:nvSpPr>
          <p:cNvPr id="6" name="Date Placeholder 3"/>
          <p:cNvSpPr>
            <a:spLocks noGrp="1"/>
          </p:cNvSpPr>
          <p:nvPr>
            <p:ph type="dt" idx="10"/>
          </p:nvPr>
        </p:nvSpPr>
        <p:spPr/>
        <p:txBody>
          <a:bodyPr/>
          <a:lstStyle/>
          <a:p>
            <a:r>
              <a:rPr lang="en-US"/>
              <a:t>Sep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September Electronic Meeting Agenda </a:t>
            </a:r>
          </a:p>
          <a:p>
            <a:pPr algn="ctr">
              <a:lnSpc>
                <a:spcPct val="90000"/>
              </a:lnSpc>
              <a:buFontTx/>
              <a:buNone/>
            </a:pPr>
            <a:r>
              <a:rPr lang="en-US" altLang="en-US" sz="3600" dirty="0">
                <a:cs typeface="Times New Roman" panose="02020603050405020304" pitchFamily="18" charset="0"/>
              </a:rPr>
              <a:t>And telecons meetings running between Sep. and Nov.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Sep 2021</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Sep. IEEE  Electronic Plenary Meeting Week Agenda</a:t>
            </a:r>
            <a:endParaRPr lang="en-US" dirty="0"/>
          </a:p>
        </p:txBody>
      </p:sp>
      <p:sp>
        <p:nvSpPr>
          <p:cNvPr id="3" name="Content Placeholder 2"/>
          <p:cNvSpPr>
            <a:spLocks noGrp="1"/>
          </p:cNvSpPr>
          <p:nvPr>
            <p:ph idx="1"/>
          </p:nvPr>
        </p:nvSpPr>
        <p:spPr>
          <a:xfrm>
            <a:off x="914401" y="1196752"/>
            <a:ext cx="10361084" cy="511256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(5 min).</a:t>
            </a:r>
          </a:p>
          <a:p>
            <a:pPr algn="just">
              <a:spcBef>
                <a:spcPct val="20000"/>
              </a:spcBef>
              <a:buFontTx/>
              <a:buChar char="•"/>
            </a:pPr>
            <a:r>
              <a:rPr lang="en-US" altLang="en-US" sz="1600" b="0" dirty="0"/>
              <a:t>Review of LB255 CR results and progress. (10min) – Roy </a:t>
            </a:r>
          </a:p>
          <a:p>
            <a:pPr algn="just">
              <a:spcBef>
                <a:spcPct val="20000"/>
              </a:spcBef>
              <a:buFontTx/>
              <a:buChar char="•"/>
            </a:pPr>
            <a:r>
              <a:rPr lang="en-US" altLang="en-US" sz="1600" b="0" dirty="0"/>
              <a:t>Consider approval of previous meeting minutes.</a:t>
            </a:r>
          </a:p>
          <a:p>
            <a:pPr algn="just">
              <a:spcBef>
                <a:spcPct val="20000"/>
              </a:spcBef>
              <a:buFontTx/>
              <a:buChar char="•"/>
            </a:pPr>
            <a:r>
              <a:rPr lang="en-US" altLang="en-US" sz="1600" b="0" dirty="0"/>
              <a:t>Review submissions – as permitted.</a:t>
            </a:r>
          </a:p>
          <a:p>
            <a:pPr algn="just">
              <a:spcBef>
                <a:spcPct val="20000"/>
              </a:spcBef>
              <a:buFontTx/>
              <a:buChar char="•"/>
            </a:pPr>
            <a:r>
              <a:rPr lang="en-US" sz="1600" b="0" dirty="0"/>
              <a:t>Consider LB 255 ballot completion </a:t>
            </a:r>
          </a:p>
          <a:p>
            <a:pPr algn="just">
              <a:spcBef>
                <a:spcPct val="20000"/>
              </a:spcBef>
              <a:buFontTx/>
              <a:buChar char="•"/>
            </a:pPr>
            <a:r>
              <a:rPr lang="en-US" sz="1600" b="0" dirty="0"/>
              <a:t>Consider 802.11az Report to EC on Conditional/unconditional Approval to go to SA ballot – 30 min special order (as needed)</a:t>
            </a:r>
          </a:p>
          <a:p>
            <a:pPr algn="just">
              <a:spcBef>
                <a:spcPct val="20000"/>
              </a:spcBef>
              <a:buFontTx/>
              <a:buChar char="•"/>
            </a:pPr>
            <a:r>
              <a:rPr lang="en-US" sz="1600" b="0" dirty="0"/>
              <a:t>Review and setup telecon plan – 5 min special order</a:t>
            </a:r>
          </a:p>
          <a:p>
            <a:pPr algn="just">
              <a:spcBef>
                <a:spcPct val="20000"/>
              </a:spcBef>
              <a:buFontTx/>
              <a:buChar char="•"/>
            </a:pPr>
            <a:r>
              <a:rPr lang="en-US" sz="1600" b="0" dirty="0"/>
              <a:t>Review progress made during the week – 5 min special order</a:t>
            </a:r>
          </a:p>
          <a:p>
            <a:pPr algn="just">
              <a:spcBef>
                <a:spcPct val="20000"/>
              </a:spcBef>
              <a:buFontTx/>
              <a:buChar char="•"/>
            </a:pPr>
            <a:r>
              <a:rPr lang="en-US" sz="1600" b="0" dirty="0"/>
              <a:t>Review program timelines – 10min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62245798"/>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11-21-1297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11-21-771</a:t>
                      </a:r>
                    </a:p>
                  </a:txBody>
                  <a:tcPr marT="45712" marB="45712"/>
                </a:tc>
                <a:tc>
                  <a:txBody>
                    <a:bodyPr/>
                    <a:lstStyle/>
                    <a:p>
                      <a:r>
                        <a:rPr lang="en-US" sz="1400" b="0" dirty="0"/>
                        <a:t>Jonathan Segev</a:t>
                      </a:r>
                    </a:p>
                  </a:txBody>
                  <a:tcPr marT="45712" marB="45712"/>
                </a:tc>
                <a:tc>
                  <a:txBody>
                    <a:bodyPr/>
                    <a:lstStyle/>
                    <a:p>
                      <a:r>
                        <a:rPr lang="en-US" sz="1400" b="0" dirty="0" err="1"/>
                        <a:t>TGaz</a:t>
                      </a:r>
                      <a:r>
                        <a:rPr lang="en-US" sz="1400" b="0" dirty="0"/>
                        <a:t> Motion compendium</a:t>
                      </a:r>
                    </a:p>
                  </a:txBody>
                  <a:tcPr marT="45712" marB="45712"/>
                </a:tc>
                <a:tc>
                  <a:txBody>
                    <a:bodyPr/>
                    <a:lstStyle/>
                    <a:p>
                      <a:r>
                        <a:rPr lang="en-US" sz="1400" b="0" dirty="0"/>
                        <a:t>agenda</a:t>
                      </a:r>
                    </a:p>
                  </a:txBody>
                  <a:tcPr marT="45712" marB="45712"/>
                </a:tc>
                <a:extLst>
                  <a:ext uri="{0D108BD9-81ED-4DB2-BD59-A6C34878D82A}">
                    <a16:rowId xmlns:a16="http://schemas.microsoft.com/office/drawing/2014/main" val="10002"/>
                  </a:ext>
                </a:extLst>
              </a:tr>
              <a:tr h="0">
                <a:tc>
                  <a:txBody>
                    <a:bodyPr/>
                    <a:lstStyle/>
                    <a:p>
                      <a:r>
                        <a:rPr lang="en-US" sz="1400" b="0" dirty="0"/>
                        <a:t>11-21-1471</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B255 Comments</a:t>
                      </a:r>
                      <a:endParaRPr lang="en-US" sz="1400" b="0" dirty="0"/>
                    </a:p>
                  </a:txBody>
                  <a:tcPr marT="45712" marB="45712"/>
                </a:tc>
                <a:tc>
                  <a:txBody>
                    <a:bodyPr/>
                    <a:lstStyle/>
                    <a:p>
                      <a:r>
                        <a:rPr lang="en-US" sz="1400" b="0" dirty="0"/>
                        <a:t>Editors report</a:t>
                      </a:r>
                    </a:p>
                  </a:txBody>
                  <a:tcPr marT="45712" marB="45712"/>
                </a:tc>
                <a:extLst>
                  <a:ext uri="{0D108BD9-81ED-4DB2-BD59-A6C34878D82A}">
                    <a16:rowId xmlns:a16="http://schemas.microsoft.com/office/drawing/2014/main" val="10006"/>
                  </a:ext>
                </a:extLst>
              </a:tr>
              <a:tr h="0">
                <a:tc>
                  <a:txBody>
                    <a:bodyPr/>
                    <a:lstStyle/>
                    <a:p>
                      <a:r>
                        <a:rPr lang="en-US" sz="1400" dirty="0"/>
                        <a:t>11-21-1495</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 Resolutions for Editorial Comments in LB255</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11-21-1487</a:t>
                      </a:r>
                    </a:p>
                  </a:txBody>
                  <a:tcPr marT="45712" marB="45712"/>
                </a:tc>
                <a:tc>
                  <a:txBody>
                    <a:bodyPr/>
                    <a:lstStyle/>
                    <a:p>
                      <a:r>
                        <a:rPr lang="en-US" sz="1400" dirty="0"/>
                        <a:t>Nehru Bhandaru</a:t>
                      </a:r>
                    </a:p>
                  </a:txBody>
                  <a:tcPr marT="45712" marB="45712"/>
                </a:tc>
                <a:tc>
                  <a:txBody>
                    <a:bodyPr/>
                    <a:lstStyle/>
                    <a:p>
                      <a:r>
                        <a:rPr lang="en-US" sz="1400" dirty="0"/>
                        <a:t>lb-255-crs-nb-a</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r>
                        <a:rPr lang="en-US" sz="1400" dirty="0"/>
                        <a:t>11-21-1489</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resolutions to 11az LB255 CIDs on LTF repetition</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11-21-1496</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LB255 PICS comment resolution</a:t>
                      </a:r>
                    </a:p>
                  </a:txBody>
                  <a:tcPr marT="45712" marB="45712"/>
                </a:tc>
                <a:tc>
                  <a:txBody>
                    <a:bodyPr/>
                    <a:lstStyle/>
                    <a:p>
                      <a:r>
                        <a:rPr lang="en-US" sz="1400" dirty="0"/>
                        <a:t>CR</a:t>
                      </a:r>
                    </a:p>
                  </a:txBody>
                  <a:tcPr marT="45712" marB="45712"/>
                </a:tc>
                <a:extLst>
                  <a:ext uri="{0D108BD9-81ED-4DB2-BD59-A6C34878D82A}">
                    <a16:rowId xmlns:a16="http://schemas.microsoft.com/office/drawing/2014/main" val="575163954"/>
                  </a:ext>
                </a:extLst>
              </a:tr>
              <a:tr h="0">
                <a:tc>
                  <a:txBody>
                    <a:bodyPr/>
                    <a:lstStyle/>
                    <a:p>
                      <a:r>
                        <a:rPr lang="en-US" sz="1400" dirty="0"/>
                        <a:t>11-21-1501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802.11az Report to EC on Conditional/unconditional Approval</a:t>
                      </a:r>
                      <a:endParaRPr lang="en-US" sz="1400" dirty="0"/>
                    </a:p>
                  </a:txBody>
                  <a:tcPr marT="45712" marB="45712"/>
                </a:tc>
                <a:tc>
                  <a:txBody>
                    <a:bodyPr/>
                    <a:lstStyle/>
                    <a:p>
                      <a:r>
                        <a:rPr lang="en-US" sz="1400" dirty="0"/>
                        <a:t>Initiation of SA ballot</a:t>
                      </a:r>
                    </a:p>
                  </a:txBody>
                  <a:tcPr marT="45712" marB="45712"/>
                </a:tc>
                <a:extLst>
                  <a:ext uri="{0D108BD9-81ED-4DB2-BD59-A6C34878D82A}">
                    <a16:rowId xmlns:a16="http://schemas.microsoft.com/office/drawing/2014/main" val="1049425630"/>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Review submissions – as time permits</a:t>
            </a:r>
          </a:p>
          <a:p>
            <a:pPr algn="just">
              <a:spcBef>
                <a:spcPct val="20000"/>
              </a:spcBef>
              <a:buFontTx/>
              <a:buChar char="•"/>
            </a:pP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75133621"/>
              </p:ext>
            </p:extLst>
          </p:nvPr>
        </p:nvGraphicFramePr>
        <p:xfrm>
          <a:off x="914401" y="1260086"/>
          <a:ext cx="10460567" cy="359646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11-21-1297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11-21-771</a:t>
                      </a:r>
                    </a:p>
                  </a:txBody>
                  <a:tcPr marT="45712" marB="45712"/>
                </a:tc>
                <a:tc>
                  <a:txBody>
                    <a:bodyPr/>
                    <a:lstStyle/>
                    <a:p>
                      <a:r>
                        <a:rPr lang="en-US" sz="1400" b="0" dirty="0"/>
                        <a:t>Jonathan Segev</a:t>
                      </a:r>
                    </a:p>
                  </a:txBody>
                  <a:tcPr marT="45712" marB="45712"/>
                </a:tc>
                <a:tc>
                  <a:txBody>
                    <a:bodyPr/>
                    <a:lstStyle/>
                    <a:p>
                      <a:r>
                        <a:rPr lang="en-US" sz="1400" b="0" dirty="0" err="1"/>
                        <a:t>TGaz</a:t>
                      </a:r>
                      <a:r>
                        <a:rPr lang="en-US" sz="1400" b="0" dirty="0"/>
                        <a:t> Motion compendium</a:t>
                      </a:r>
                    </a:p>
                  </a:txBody>
                  <a:tcPr marT="45712" marB="45712"/>
                </a:tc>
                <a:tc>
                  <a:txBody>
                    <a:bodyPr/>
                    <a:lstStyle/>
                    <a:p>
                      <a:r>
                        <a:rPr lang="en-US" sz="1400" b="0" dirty="0"/>
                        <a:t>agenda</a:t>
                      </a:r>
                    </a:p>
                  </a:txBody>
                  <a:tcPr marT="45712" marB="45712"/>
                </a:tc>
                <a:extLst>
                  <a:ext uri="{0D108BD9-81ED-4DB2-BD59-A6C34878D82A}">
                    <a16:rowId xmlns:a16="http://schemas.microsoft.com/office/drawing/2014/main" val="2220858004"/>
                  </a:ext>
                </a:extLst>
              </a:tr>
              <a:tr h="0">
                <a:tc>
                  <a:txBody>
                    <a:bodyPr/>
                    <a:lstStyle/>
                    <a:p>
                      <a:r>
                        <a:rPr lang="en-US" sz="1400" b="0" dirty="0"/>
                        <a:t>11-21-1471</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B255 Comments</a:t>
                      </a:r>
                      <a:endParaRPr lang="en-US" sz="1400" b="0" dirty="0"/>
                    </a:p>
                  </a:txBody>
                  <a:tcPr marT="45712" marB="45712"/>
                </a:tc>
                <a:tc>
                  <a:txBody>
                    <a:bodyPr/>
                    <a:lstStyle/>
                    <a:p>
                      <a:r>
                        <a:rPr lang="en-US" sz="1400" b="0" dirty="0"/>
                        <a:t>Editors report</a:t>
                      </a:r>
                    </a:p>
                  </a:txBody>
                  <a:tcPr marT="45712" marB="45712"/>
                </a:tc>
                <a:extLst>
                  <a:ext uri="{0D108BD9-81ED-4DB2-BD59-A6C34878D82A}">
                    <a16:rowId xmlns:a16="http://schemas.microsoft.com/office/drawing/2014/main" val="10002"/>
                  </a:ext>
                </a:extLst>
              </a:tr>
              <a:tr h="0">
                <a:tc>
                  <a:txBody>
                    <a:bodyPr/>
                    <a:lstStyle/>
                    <a:p>
                      <a:r>
                        <a:rPr lang="en-US" sz="1400" dirty="0"/>
                        <a:t>11-21-1495</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 Resolutions for Editorial Comments in LB255</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3"/>
                  </a:ext>
                </a:extLst>
              </a:tr>
              <a:tr h="0">
                <a:tc>
                  <a:txBody>
                    <a:bodyPr/>
                    <a:lstStyle/>
                    <a:p>
                      <a:r>
                        <a:rPr lang="en-US" sz="1400" dirty="0"/>
                        <a:t>11-21-1487</a:t>
                      </a:r>
                    </a:p>
                  </a:txBody>
                  <a:tcPr marT="45712" marB="45712"/>
                </a:tc>
                <a:tc>
                  <a:txBody>
                    <a:bodyPr/>
                    <a:lstStyle/>
                    <a:p>
                      <a:r>
                        <a:rPr lang="en-US" sz="1400" dirty="0"/>
                        <a:t>Nehru Bhandaru</a:t>
                      </a:r>
                    </a:p>
                  </a:txBody>
                  <a:tcPr marT="45712" marB="45712"/>
                </a:tc>
                <a:tc>
                  <a:txBody>
                    <a:bodyPr/>
                    <a:lstStyle/>
                    <a:p>
                      <a:r>
                        <a:rPr lang="en-US" sz="1400" dirty="0"/>
                        <a:t>lb-255-crs-nb-a</a:t>
                      </a:r>
                    </a:p>
                  </a:txBody>
                  <a:tcPr marT="45712" marB="45712"/>
                </a:tc>
                <a:tc>
                  <a:txBody>
                    <a:bodyPr/>
                    <a:lstStyle/>
                    <a:p>
                      <a:r>
                        <a:rPr lang="en-US" sz="1400" dirty="0"/>
                        <a:t>CR – moved to next meeting slot</a:t>
                      </a:r>
                    </a:p>
                  </a:txBody>
                  <a:tcPr marT="45712" marB="45712"/>
                </a:tc>
                <a:extLst>
                  <a:ext uri="{0D108BD9-81ED-4DB2-BD59-A6C34878D82A}">
                    <a16:rowId xmlns:a16="http://schemas.microsoft.com/office/drawing/2014/main" val="10004"/>
                  </a:ext>
                </a:extLst>
              </a:tr>
              <a:tr h="0">
                <a:tc>
                  <a:txBody>
                    <a:bodyPr/>
                    <a:lstStyle/>
                    <a:p>
                      <a:r>
                        <a:rPr lang="en-US" sz="1400" dirty="0"/>
                        <a:t>11-21-1489</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resolutions to 11az LB255 CIDs on LTF repetition</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5"/>
                  </a:ext>
                </a:extLst>
              </a:tr>
              <a:tr h="0">
                <a:tc>
                  <a:txBody>
                    <a:bodyPr/>
                    <a:lstStyle/>
                    <a:p>
                      <a:r>
                        <a:rPr lang="en-US" sz="1400" dirty="0"/>
                        <a:t>11-21-1496</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LB255 PICS comment resolution</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r>
              <a:rPr lang="en-US" sz="2000" dirty="0"/>
              <a:t>Motion </a:t>
            </a:r>
            <a:r>
              <a:rPr lang="en-US" sz="2000" b="0" dirty="0"/>
              <a:t>(202105-01):</a:t>
            </a:r>
          </a:p>
          <a:p>
            <a:endParaRPr lang="en-US" sz="2000" b="0" dirty="0"/>
          </a:p>
          <a:p>
            <a:r>
              <a:rPr lang="en-US" sz="2000" b="0" dirty="0"/>
              <a:t>Moved by:</a:t>
            </a:r>
          </a:p>
          <a:p>
            <a:r>
              <a:rPr lang="en-US" sz="2000" b="0" dirty="0"/>
              <a:t>Seconded by:</a:t>
            </a:r>
          </a:p>
          <a:p>
            <a:r>
              <a:rPr lang="en-US" sz="2000" b="0" dirty="0"/>
              <a:t>Results (Y/N/A):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September Electronic meeting and teleconferences running between the Sep. and Nov.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14</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TBA</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TBA</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0022274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6146868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TBA</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5961051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7360060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a:buFont typeface="Arial" panose="020B0604020202020204" pitchFamily="34" charset="0"/>
              <a:buChar char="•"/>
            </a:pPr>
            <a:r>
              <a:rPr lang="en-US" sz="2000" dirty="0"/>
              <a:t>Registration for the Sep. 802 electronic interim session</a:t>
            </a:r>
          </a:p>
          <a:p>
            <a:pPr marL="457200" lvl="1" indent="0"/>
            <a:r>
              <a:rPr lang="en-US" dirty="0"/>
              <a:t>This meeting is part of the Sep. 802 plenary session</a:t>
            </a:r>
          </a:p>
          <a:p>
            <a:pPr marL="457200" lvl="1" indent="0"/>
            <a:r>
              <a:rPr lang="en-US" dirty="0"/>
              <a:t>You must pay the registration fee in order to attend</a:t>
            </a:r>
          </a:p>
          <a:p>
            <a:pPr marL="457200" lvl="1" indent="0"/>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marL="457200" lvl="1" indent="0"/>
            <a:r>
              <a:rPr lang="en-US"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357188" indent="-357188">
              <a:buFont typeface="Arial" panose="020B0604020202020204" pitchFamily="34" charset="0"/>
              <a:buChar char="•"/>
            </a:pPr>
            <a:r>
              <a:rPr lang="en-US" altLang="en-US" sz="2000" dirty="0"/>
              <a:t>Attendance:</a:t>
            </a:r>
            <a:endParaRPr lang="en-US" altLang="en-US" sz="2000" dirty="0">
              <a:hlinkClick r:id="rId4"/>
            </a:endParaRPr>
          </a:p>
          <a:p>
            <a:pPr lvl="1"/>
            <a:r>
              <a:rPr lang="en-US" altLang="en-US" sz="1800" dirty="0"/>
              <a:t>Please register by logging to IMAT and register your attendance at </a:t>
            </a:r>
            <a:r>
              <a:rPr lang="en-US" sz="1800" dirty="0">
                <a:hlinkClick r:id="rId5"/>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TBA</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228316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7039602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7603175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103921</TotalTime>
  <Words>4483</Words>
  <Application>Microsoft Office PowerPoint</Application>
  <PresentationFormat>Widescreen</PresentationFormat>
  <Paragraphs>602</Paragraphs>
  <Slides>52</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52</vt:i4>
      </vt:variant>
    </vt:vector>
  </HeadingPairs>
  <TitlesOfParts>
    <vt:vector size="59" baseType="lpstr">
      <vt:lpstr>Arial</vt:lpstr>
      <vt:lpstr>Calibri</vt:lpstr>
      <vt:lpstr>Monotype Sorts</vt:lpstr>
      <vt:lpstr>Montserrat</vt:lpstr>
      <vt:lpstr>Times New Roman</vt:lpstr>
      <vt:lpstr>Office Theme</vt:lpstr>
      <vt:lpstr>Document</vt:lpstr>
      <vt:lpstr>TGaz Next Generation Positioning  Agenda for the September Electronic Meeting and  the Following Telecons Agenda</vt:lpstr>
      <vt:lpstr>IEEE 802.11 Task Group AZ Next Generation Positioning </vt:lpstr>
      <vt:lpstr>Abstract</vt:lpstr>
      <vt:lpstr>Logistics</vt:lpstr>
      <vt:lpstr>Logistics</vt:lpstr>
      <vt:lpstr>Meeting Decorum</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Sep. IEEE  Electronic Plenary Meeting Week Agenda</vt:lpstr>
      <vt:lpstr>Submission List for the week</vt:lpstr>
      <vt:lpstr>IEEE Electronic Meeting Week – Sep. 13th</vt:lpstr>
      <vt:lpstr>Submission List for the Sep. 13th meeting</vt:lpstr>
      <vt:lpstr>Submissions Awaiting Motions</vt:lpstr>
      <vt:lpstr>Review Submissions</vt:lpstr>
      <vt:lpstr>PowerPoint Presentation</vt:lpstr>
      <vt:lpstr>IEEE Electronic Meeting slot – Sep. 14th</vt:lpstr>
      <vt:lpstr>PowerPoint Presentation</vt:lpstr>
      <vt:lpstr>PowerPoint Presentation</vt:lpstr>
      <vt:lpstr>IEEE Electronic Meeting slot – Sep. 15th</vt:lpstr>
      <vt:lpstr>PowerPoint Presentation</vt:lpstr>
      <vt:lpstr>PowerPoint Presentation</vt:lpstr>
      <vt:lpstr>IEEE Electronic Meeting slot – Sep. 16th</vt:lpstr>
      <vt:lpstr>PowerPoint Presentation</vt:lpstr>
      <vt:lpstr>PowerPoint Presentation</vt:lpstr>
      <vt:lpstr>IEEE Electronic Meeting slot – Sep. 20th</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697</cp:revision>
  <cp:lastPrinted>1601-01-01T00:00:00Z</cp:lastPrinted>
  <dcterms:created xsi:type="dcterms:W3CDTF">2018-08-06T10:28:59Z</dcterms:created>
  <dcterms:modified xsi:type="dcterms:W3CDTF">2021-09-13T16:22:27Z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