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3"/>
  </p:notesMasterIdLst>
  <p:handoutMasterIdLst>
    <p:handoutMasterId r:id="rId24"/>
  </p:handoutMasterIdLst>
  <p:sldIdLst>
    <p:sldId id="256" r:id="rId2"/>
    <p:sldId id="257" r:id="rId3"/>
    <p:sldId id="268" r:id="rId4"/>
    <p:sldId id="294" r:id="rId5"/>
    <p:sldId id="269" r:id="rId6"/>
    <p:sldId id="260" r:id="rId7"/>
    <p:sldId id="261" r:id="rId8"/>
    <p:sldId id="262" r:id="rId9"/>
    <p:sldId id="263" r:id="rId10"/>
    <p:sldId id="283" r:id="rId11"/>
    <p:sldId id="284" r:id="rId12"/>
    <p:sldId id="287" r:id="rId13"/>
    <p:sldId id="288" r:id="rId14"/>
    <p:sldId id="289" r:id="rId15"/>
    <p:sldId id="270" r:id="rId16"/>
    <p:sldId id="308" r:id="rId17"/>
    <p:sldId id="297" r:id="rId18"/>
    <p:sldId id="296" r:id="rId19"/>
    <p:sldId id="295" r:id="rId20"/>
    <p:sldId id="307" r:id="rId21"/>
    <p:sldId id="306" r:id="rId22"/>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4" autoAdjust="0"/>
    <p:restoredTop sz="94660"/>
  </p:normalViewPr>
  <p:slideViewPr>
    <p:cSldViewPr>
      <p:cViewPr varScale="1">
        <p:scale>
          <a:sx n="68" d="100"/>
          <a:sy n="68" d="100"/>
        </p:scale>
        <p:origin x="66" y="150"/>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8/6/2021</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384175" y="701675"/>
            <a:ext cx="6165850" cy="3468688"/>
          </a:xfrm>
          <a:ln/>
        </p:spPr>
      </p:sp>
      <p:sp>
        <p:nvSpPr>
          <p:cNvPr id="21507" name="Notes Placeholder 2"/>
          <p:cNvSpPr>
            <a:spLocks noGrp="1"/>
          </p:cNvSpPr>
          <p:nvPr>
            <p:ph type="body" idx="1"/>
          </p:nvPr>
        </p:nvSpPr>
        <p:spPr>
          <a:noFill/>
          <a:ln/>
        </p:spPr>
        <p:txBody>
          <a:bodyPr/>
          <a:lstStyle/>
          <a:p>
            <a:endParaRPr lang="en-US"/>
          </a:p>
        </p:txBody>
      </p:sp>
      <p:sp>
        <p:nvSpPr>
          <p:cNvPr id="21508" name="Header Placeholder 3"/>
          <p:cNvSpPr>
            <a:spLocks noGrp="1"/>
          </p:cNvSpPr>
          <p:nvPr>
            <p:ph type="hdr" sz="quarter"/>
          </p:nvPr>
        </p:nvSpPr>
        <p:spPr>
          <a:noFill/>
        </p:spPr>
        <p:txBody>
          <a:bodyPr/>
          <a:lstStyle/>
          <a:p>
            <a:r>
              <a:rPr lang="en-US"/>
              <a:t>doc.: IEEE 802.11-16/0190r0</a:t>
            </a:r>
          </a:p>
        </p:txBody>
      </p:sp>
      <p:sp>
        <p:nvSpPr>
          <p:cNvPr id="21509" name="Date Placeholder 4"/>
          <p:cNvSpPr>
            <a:spLocks noGrp="1"/>
          </p:cNvSpPr>
          <p:nvPr>
            <p:ph type="dt" sz="quarter" idx="1"/>
          </p:nvPr>
        </p:nvSpPr>
        <p:spPr>
          <a:noFill/>
        </p:spPr>
        <p:txBody>
          <a:bodyPr/>
          <a:lstStyle/>
          <a:p>
            <a:r>
              <a:rPr lang="en-US"/>
              <a:t>January 2016</a:t>
            </a:r>
          </a:p>
        </p:txBody>
      </p:sp>
      <p:sp>
        <p:nvSpPr>
          <p:cNvPr id="21510" name="Footer Placeholder 5"/>
          <p:cNvSpPr>
            <a:spLocks noGrp="1"/>
          </p:cNvSpPr>
          <p:nvPr>
            <p:ph type="ftr" sz="quarter" idx="4"/>
          </p:nvPr>
        </p:nvSpPr>
        <p:spPr>
          <a:noFill/>
        </p:spPr>
        <p:txBody>
          <a:bodyPr/>
          <a:lstStyle/>
          <a:p>
            <a:pPr lvl="4"/>
            <a:r>
              <a:rPr lang="en-US"/>
              <a:t>Joseph Levy (InterDigital)</a:t>
            </a:r>
          </a:p>
        </p:txBody>
      </p:sp>
      <p:sp>
        <p:nvSpPr>
          <p:cNvPr id="21511" name="Slide Number Placeholder 6"/>
          <p:cNvSpPr>
            <a:spLocks noGrp="1"/>
          </p:cNvSpPr>
          <p:nvPr>
            <p:ph type="sldNum" sz="quarter" idx="5"/>
          </p:nvPr>
        </p:nvSpPr>
        <p:spPr>
          <a:noFill/>
        </p:spPr>
        <p:txBody>
          <a:bodyPr/>
          <a:lstStyle/>
          <a:p>
            <a:r>
              <a:rPr lang="en-US"/>
              <a:t>Page </a:t>
            </a:r>
            <a:fld id="{3D3FA66A-62ED-4644-A773-A96A93BA9B1D}" type="slidenum">
              <a:rPr lang="en-US" smtClean="0"/>
              <a:pPr/>
              <a:t>20</a:t>
            </a:fld>
            <a:endParaRPr lang="en-US"/>
          </a:p>
        </p:txBody>
      </p:sp>
    </p:spTree>
    <p:extLst>
      <p:ext uri="{BB962C8B-B14F-4D97-AF65-F5344CB8AC3E}">
        <p14:creationId xmlns:p14="http://schemas.microsoft.com/office/powerpoint/2010/main" val="193413113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685507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80354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406709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9</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680421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38385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8013865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305243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802.11-21/1295r1</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602315" cy="2730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Aug 2021</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3.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development.standards.ieee.org/myproject-web/public/view.html#pardetail/8770"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hyperlink" Target="https://mentor.ieee.org/802.11/dcn/20/11-20-1117-05-0rcm-rcm-sg-proposed-rcm-csd-draft.docx"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21/11-21-0332-12-00bh-issues-tracking.doc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openxmlformats.org/officeDocument/2006/relationships/hyperlink" Target="https://mentor.ieee.org/802.11/dcn/21/11-21-1083-00-00bh-a-signature-based-method-for-identifying-stas-with-randomized-mac-addresses.pptx" TargetMode="External"/><Relationship Id="rId4" Type="http://schemas.openxmlformats.org/officeDocument/2006/relationships/hyperlink" Target="https://mentor.ieee.org/802.11/dcn/21/11-21-1140-01-00bh-issues-matrix.pptx"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21/11-21-0332-12-00bh-issues-tracking.docx"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20/11-20-1988-00-0rcm-client-id-query-concept.ppt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hyperlink" Target="https://mentor.ieee.org/802.11/dcn/20/11-20-1989-00-0rcm-id-query-proposal.docx"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bylaws/sect6-7.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TGbh-agenda-2021-August-10</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2021-08-06</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1456167156"/>
              </p:ext>
            </p:extLst>
          </p:nvPr>
        </p:nvGraphicFramePr>
        <p:xfrm>
          <a:off x="984250" y="2411413"/>
          <a:ext cx="10239375" cy="2482850"/>
        </p:xfrm>
        <a:graphic>
          <a:graphicData uri="http://schemas.openxmlformats.org/presentationml/2006/ole">
            <mc:AlternateContent xmlns:mc="http://schemas.openxmlformats.org/markup-compatibility/2006">
              <mc:Choice xmlns:v="urn:schemas-microsoft-com:vml" Requires="v">
                <p:oleObj name="Document" r:id="rId3" imgW="10466184" imgH="2537736" progId="Word.Document.8">
                  <p:embed/>
                </p:oleObj>
              </mc:Choice>
              <mc:Fallback>
                <p:oleObj name="Document" r:id="rId3" imgW="10466184" imgH="2537736" progId="Word.Document.8">
                  <p:embed/>
                  <p:pic>
                    <p:nvPicPr>
                      <p:cNvPr id="0" name="Picture 3"/>
                      <p:cNvPicPr>
                        <a:picLocks noChangeAspect="1" noChangeArrowheads="1"/>
                      </p:cNvPicPr>
                      <p:nvPr/>
                    </p:nvPicPr>
                    <p:blipFill>
                      <a:blip r:embed="rId4"/>
                      <a:srcRect/>
                      <a:stretch>
                        <a:fillRect/>
                      </a:stretch>
                    </p:blipFill>
                    <p:spPr bwMode="auto">
                      <a:xfrm>
                        <a:off x="984250" y="2411413"/>
                        <a:ext cx="10239375" cy="248285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7" name="Slide Number Placeholder 3">
            <a:extLst>
              <a:ext uri="{FF2B5EF4-FFF2-40B4-BE49-F238E27FC236}">
                <a16:creationId xmlns:a16="http://schemas.microsoft.com/office/drawing/2014/main" id="{55A6AF36-539C-49F8-A5C5-50E3C41EB9FD}"/>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8" name="Slide Number Placeholder 3">
            <a:extLst>
              <a:ext uri="{FF2B5EF4-FFF2-40B4-BE49-F238E27FC236}">
                <a16:creationId xmlns:a16="http://schemas.microsoft.com/office/drawing/2014/main" id="{01378ADC-FC6C-429A-A8D0-659AC50CE410}"/>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3600" dirty="0" err="1"/>
              <a:t>TGbh</a:t>
            </a:r>
            <a:r>
              <a:rPr lang="en-US" altLang="en-US" sz="3600" dirty="0"/>
              <a:t> Agenda – 10 August 2021</a:t>
            </a:r>
            <a:endParaRPr lang="en-GB" sz="3600" dirty="0"/>
          </a:p>
        </p:txBody>
      </p:sp>
      <p:sp>
        <p:nvSpPr>
          <p:cNvPr id="4098" name="Rectangle 2"/>
          <p:cNvSpPr>
            <a:spLocks noGrp="1" noChangeArrowheads="1"/>
          </p:cNvSpPr>
          <p:nvPr>
            <p:ph idx="1"/>
          </p:nvPr>
        </p:nvSpPr>
        <p:spPr>
          <a:xfrm>
            <a:off x="914401" y="1524000"/>
            <a:ext cx="10361084" cy="4951414"/>
          </a:xfrm>
          <a:ln/>
        </p:spPr>
        <p:txBody>
          <a:bodyPr/>
          <a:lstStyle/>
          <a:p>
            <a:pPr marL="457200" indent="-457200">
              <a:lnSpc>
                <a:spcPct val="90000"/>
              </a:lnSpc>
              <a:spcBef>
                <a:spcPts val="300"/>
              </a:spcBef>
              <a:spcAft>
                <a:spcPts val="600"/>
              </a:spcAft>
              <a:buFont typeface="Arial" panose="020B0604020202020204" pitchFamily="34" charset="0"/>
              <a:buChar char="•"/>
              <a:defRPr/>
            </a:pPr>
            <a:r>
              <a:rPr lang="en-US" sz="3200" dirty="0"/>
              <a:t>Attendance, noises/recording, meeting protocol reminders</a:t>
            </a:r>
          </a:p>
          <a:p>
            <a:pPr marL="457200" indent="-457200">
              <a:lnSpc>
                <a:spcPct val="90000"/>
              </a:lnSpc>
              <a:spcBef>
                <a:spcPts val="300"/>
              </a:spcBef>
              <a:spcAft>
                <a:spcPts val="600"/>
              </a:spcAft>
              <a:buFont typeface="Arial" panose="020B0604020202020204" pitchFamily="34" charset="0"/>
              <a:buChar char="•"/>
              <a:defRPr/>
            </a:pPr>
            <a:r>
              <a:rPr lang="en-US" sz="3200" dirty="0"/>
              <a:t>Policies, duty to inform, participation rules</a:t>
            </a:r>
          </a:p>
          <a:p>
            <a:pPr marL="457200" indent="-457200">
              <a:lnSpc>
                <a:spcPct val="90000"/>
              </a:lnSpc>
              <a:spcBef>
                <a:spcPts val="300"/>
              </a:spcBef>
              <a:spcAft>
                <a:spcPts val="600"/>
              </a:spcAft>
              <a:buFont typeface="Arial" panose="020B0604020202020204" pitchFamily="34" charset="0"/>
              <a:buChar char="•"/>
              <a:defRPr/>
            </a:pPr>
            <a:r>
              <a:rPr lang="en-US" sz="3200" dirty="0"/>
              <a:t>Organization topics (see also Backup slides):</a:t>
            </a:r>
          </a:p>
          <a:p>
            <a:pPr marL="857250" lvl="1" indent="-457200">
              <a:lnSpc>
                <a:spcPct val="90000"/>
              </a:lnSpc>
              <a:spcBef>
                <a:spcPts val="300"/>
              </a:spcBef>
              <a:spcAft>
                <a:spcPts val="600"/>
              </a:spcAft>
              <a:buFont typeface="Arial" panose="020B0604020202020204" pitchFamily="34" charset="0"/>
              <a:buChar char="•"/>
              <a:defRPr/>
            </a:pPr>
            <a:r>
              <a:rPr lang="en-US" sz="2400" dirty="0"/>
              <a:t>PAR/CSD: </a:t>
            </a:r>
            <a:r>
              <a:rPr lang="en-US" sz="2400" dirty="0">
                <a:hlinkClick r:id="rId3"/>
              </a:rPr>
              <a:t>https://development.standards.ieee.org/myproject-web/public/view.html#pardetail/8770</a:t>
            </a:r>
            <a:r>
              <a:rPr lang="en-US" sz="2400" dirty="0"/>
              <a:t>; </a:t>
            </a:r>
            <a:r>
              <a:rPr lang="en-US" sz="2400" dirty="0">
                <a:hlinkClick r:id="rId4"/>
              </a:rPr>
              <a:t>11-20/1117r5</a:t>
            </a:r>
            <a:endParaRPr lang="en-US" sz="2400" dirty="0"/>
          </a:p>
          <a:p>
            <a:pPr marL="857250" lvl="1" indent="-457200">
              <a:lnSpc>
                <a:spcPct val="90000"/>
              </a:lnSpc>
              <a:spcBef>
                <a:spcPts val="300"/>
              </a:spcBef>
              <a:spcAft>
                <a:spcPts val="600"/>
              </a:spcAft>
              <a:buFont typeface="Arial" panose="020B0604020202020204" pitchFamily="34" charset="0"/>
              <a:buChar char="•"/>
              <a:defRPr/>
            </a:pPr>
            <a:r>
              <a:rPr lang="en-US" sz="2400" dirty="0"/>
              <a:t>Timeline estimate</a:t>
            </a:r>
          </a:p>
          <a:p>
            <a:pPr marL="457200" indent="-457200">
              <a:lnSpc>
                <a:spcPct val="90000"/>
              </a:lnSpc>
              <a:spcBef>
                <a:spcPts val="300"/>
              </a:spcBef>
              <a:spcAft>
                <a:spcPts val="600"/>
              </a:spcAft>
              <a:buFont typeface="Arial" panose="020B0604020202020204" pitchFamily="34" charset="0"/>
              <a:buChar char="•"/>
              <a:defRPr/>
            </a:pPr>
            <a:r>
              <a:rPr lang="en-US" sz="3200" dirty="0"/>
              <a:t>Issues Tracking/Contributions (next slide) </a:t>
            </a:r>
          </a:p>
          <a:p>
            <a:pPr marL="457200" indent="-457200">
              <a:lnSpc>
                <a:spcPct val="90000"/>
              </a:lnSpc>
              <a:spcBef>
                <a:spcPts val="300"/>
              </a:spcBef>
              <a:spcAft>
                <a:spcPts val="600"/>
              </a:spcAft>
              <a:buFont typeface="Arial" panose="020B0604020202020204" pitchFamily="34" charset="0"/>
              <a:buChar char="•"/>
              <a:defRPr/>
            </a:pPr>
            <a:r>
              <a:rPr lang="en-US" sz="3200" dirty="0"/>
              <a:t>Next meetings: Aug 19 19:00 ET, Aug 31 9:00 ET</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15</a:t>
            </a:fld>
            <a:endParaRPr lang="en-GB"/>
          </a:p>
        </p:txBody>
      </p:sp>
    </p:spTree>
    <p:extLst>
      <p:ext uri="{BB962C8B-B14F-4D97-AF65-F5344CB8AC3E}">
        <p14:creationId xmlns:p14="http://schemas.microsoft.com/office/powerpoint/2010/main" val="14477043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Issues Tracking/Contributions</a:t>
            </a:r>
            <a:endParaRPr lang="en-GB" dirty="0"/>
          </a:p>
        </p:txBody>
      </p:sp>
      <p:sp>
        <p:nvSpPr>
          <p:cNvPr id="4098" name="Rectangle 2"/>
          <p:cNvSpPr>
            <a:spLocks noGrp="1" noChangeArrowheads="1"/>
          </p:cNvSpPr>
          <p:nvPr>
            <p:ph idx="1"/>
          </p:nvPr>
        </p:nvSpPr>
        <p:spPr>
          <a:xfrm>
            <a:off x="914401" y="1371600"/>
            <a:ext cx="10361084" cy="5103814"/>
          </a:xfrm>
          <a:ln/>
        </p:spPr>
        <p:txBody>
          <a:bodyPr/>
          <a:lstStyle/>
          <a:p>
            <a:pPr marL="0" indent="0">
              <a:lnSpc>
                <a:spcPct val="90000"/>
              </a:lnSpc>
              <a:spcBef>
                <a:spcPts val="0"/>
              </a:spcBef>
              <a:spcAft>
                <a:spcPts val="600"/>
              </a:spcAft>
              <a:defRPr/>
            </a:pPr>
            <a:r>
              <a:rPr lang="en-US" sz="3200" dirty="0"/>
              <a:t>Issues Tracking document: </a:t>
            </a:r>
            <a:r>
              <a:rPr lang="en-US" sz="2800" dirty="0"/>
              <a:t> </a:t>
            </a:r>
            <a:r>
              <a:rPr lang="en-US" sz="2800" dirty="0">
                <a:hlinkClick r:id="rId3"/>
              </a:rPr>
              <a:t>11-21/0332r12</a:t>
            </a:r>
            <a:r>
              <a:rPr lang="en-US" sz="2800" dirty="0"/>
              <a:t> </a:t>
            </a:r>
          </a:p>
          <a:p>
            <a:pPr marL="457200" indent="-457200">
              <a:lnSpc>
                <a:spcPct val="90000"/>
              </a:lnSpc>
              <a:spcBef>
                <a:spcPts val="0"/>
              </a:spcBef>
              <a:spcAft>
                <a:spcPts val="600"/>
              </a:spcAft>
              <a:buFont typeface="Arial" panose="020B0604020202020204" pitchFamily="34" charset="0"/>
              <a:buChar char="•"/>
              <a:defRPr/>
            </a:pPr>
            <a:r>
              <a:rPr lang="en-US" sz="2800" dirty="0"/>
              <a:t>Gather requirements </a:t>
            </a:r>
            <a:r>
              <a:rPr lang="en-US" sz="2800" b="0" dirty="0"/>
              <a:t>(start with RCM/ARC materials, add to it)</a:t>
            </a:r>
            <a:endParaRPr lang="en-US" sz="2800" dirty="0"/>
          </a:p>
          <a:p>
            <a:pPr marL="857250" lvl="1" indent="-457200">
              <a:lnSpc>
                <a:spcPct val="90000"/>
              </a:lnSpc>
              <a:spcBef>
                <a:spcPts val="0"/>
              </a:spcBef>
              <a:spcAft>
                <a:spcPts val="600"/>
              </a:spcAft>
              <a:buFont typeface="Arial" panose="020B0604020202020204" pitchFamily="34" charset="0"/>
              <a:buChar char="•"/>
              <a:defRPr/>
            </a:pPr>
            <a:r>
              <a:rPr lang="en-US" altLang="en-US" sz="2200" dirty="0"/>
              <a:t>“Real world” use case(s) for features/operations/services of 802.11 that are impacted by randomized and/or changing MAC addresses, to understand the impact and what/who is impacted</a:t>
            </a:r>
          </a:p>
          <a:p>
            <a:pPr marL="1257300" lvl="2" indent="-457200">
              <a:lnSpc>
                <a:spcPct val="90000"/>
              </a:lnSpc>
              <a:spcBef>
                <a:spcPts val="0"/>
              </a:spcBef>
              <a:spcAft>
                <a:spcPts val="600"/>
              </a:spcAft>
              <a:buFont typeface="Arial" panose="020B0604020202020204" pitchFamily="34" charset="0"/>
              <a:buChar char="•"/>
              <a:defRPr/>
            </a:pPr>
            <a:r>
              <a:rPr lang="en-US" altLang="en-US" sz="2200" dirty="0">
                <a:solidFill>
                  <a:srgbClr val="FF0000"/>
                </a:solidFill>
              </a:rPr>
              <a:t>Completed (other than editorial cleanup)?</a:t>
            </a:r>
          </a:p>
          <a:p>
            <a:pPr marL="857250" lvl="1" indent="-457200">
              <a:lnSpc>
                <a:spcPct val="90000"/>
              </a:lnSpc>
              <a:spcBef>
                <a:spcPts val="0"/>
              </a:spcBef>
              <a:spcAft>
                <a:spcPts val="600"/>
              </a:spcAft>
              <a:buFont typeface="Arial" panose="020B0604020202020204" pitchFamily="34" charset="0"/>
              <a:buChar char="•"/>
              <a:defRPr/>
            </a:pPr>
            <a:r>
              <a:rPr lang="en-US" altLang="en-US" sz="2200" dirty="0"/>
              <a:t>Identify the specific features of 802.11 that are impacted, and within agreed scope</a:t>
            </a:r>
          </a:p>
          <a:p>
            <a:pPr marL="1257300" lvl="2" indent="-457200">
              <a:lnSpc>
                <a:spcPct val="90000"/>
              </a:lnSpc>
              <a:spcBef>
                <a:spcPts val="0"/>
              </a:spcBef>
              <a:spcAft>
                <a:spcPts val="600"/>
              </a:spcAft>
              <a:buFont typeface="Arial" panose="020B0604020202020204" pitchFamily="34" charset="0"/>
              <a:buChar char="•"/>
              <a:defRPr/>
            </a:pPr>
            <a:r>
              <a:rPr lang="en-US" sz="2200" dirty="0">
                <a:hlinkClick r:id="rId4"/>
              </a:rPr>
              <a:t>11-21/1140r1</a:t>
            </a:r>
            <a:r>
              <a:rPr lang="en-US" sz="2200" dirty="0"/>
              <a:t> (suggested issues matrix, to aid our analysis)</a:t>
            </a:r>
            <a:endParaRPr lang="en-US" altLang="en-US" sz="2200" dirty="0"/>
          </a:p>
          <a:p>
            <a:pPr marL="457200" indent="-457200">
              <a:lnSpc>
                <a:spcPct val="90000"/>
              </a:lnSpc>
              <a:spcBef>
                <a:spcPts val="0"/>
              </a:spcBef>
              <a:spcAft>
                <a:spcPts val="600"/>
              </a:spcAft>
              <a:buFont typeface="Arial" panose="020B0604020202020204" pitchFamily="34" charset="0"/>
              <a:buChar char="•"/>
              <a:defRPr/>
            </a:pPr>
            <a:r>
              <a:rPr lang="en-US" altLang="en-US" sz="2800" dirty="0"/>
              <a:t>Proposals for specification amendments to address/mitigate the impact</a:t>
            </a:r>
          </a:p>
          <a:p>
            <a:pPr marL="857250" lvl="1" indent="-457200">
              <a:lnSpc>
                <a:spcPct val="90000"/>
              </a:lnSpc>
              <a:spcBef>
                <a:spcPts val="0"/>
              </a:spcBef>
              <a:spcAft>
                <a:spcPts val="600"/>
              </a:spcAft>
              <a:buFont typeface="Arial" panose="020B0604020202020204" pitchFamily="34" charset="0"/>
              <a:buChar char="•"/>
              <a:defRPr/>
            </a:pPr>
            <a:r>
              <a:rPr lang="en-US" altLang="en-US" sz="2200" dirty="0"/>
              <a:t>High-level/general overview of a solution is helpful, to start:</a:t>
            </a:r>
          </a:p>
          <a:p>
            <a:pPr marL="1257300" lvl="2" indent="-457200">
              <a:lnSpc>
                <a:spcPct val="90000"/>
              </a:lnSpc>
              <a:spcBef>
                <a:spcPts val="0"/>
              </a:spcBef>
              <a:spcAft>
                <a:spcPts val="600"/>
              </a:spcAft>
              <a:buFont typeface="Arial" panose="020B0604020202020204" pitchFamily="34" charset="0"/>
              <a:buChar char="•"/>
              <a:defRPr/>
            </a:pPr>
            <a:r>
              <a:rPr lang="en-US" sz="2000" dirty="0">
                <a:solidFill>
                  <a:srgbClr val="000000"/>
                </a:solidFill>
                <a:hlinkClick r:id="rId5"/>
              </a:rPr>
              <a:t>11-21/1083r0</a:t>
            </a:r>
            <a:r>
              <a:rPr lang="en-US" sz="2000" dirty="0">
                <a:solidFill>
                  <a:srgbClr val="000000"/>
                </a:solidFill>
              </a:rPr>
              <a:t> (concept for alternative method of STA identification)</a:t>
            </a:r>
            <a:endParaRPr lang="en-US" altLang="en-US" sz="2000" dirty="0"/>
          </a:p>
          <a:p>
            <a:pPr marL="857250" lvl="1" indent="-457200">
              <a:lnSpc>
                <a:spcPct val="90000"/>
              </a:lnSpc>
              <a:spcBef>
                <a:spcPts val="0"/>
              </a:spcBef>
              <a:spcAft>
                <a:spcPts val="600"/>
              </a:spcAft>
              <a:buFont typeface="Arial" panose="020B0604020202020204" pitchFamily="34" charset="0"/>
              <a:buChar char="•"/>
              <a:defRPr/>
            </a:pPr>
            <a:r>
              <a:rPr lang="en-US" altLang="en-US" sz="2200" dirty="0"/>
              <a:t>Specific text proposals:</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16</a:t>
            </a:fld>
            <a:endParaRPr lang="en-GB"/>
          </a:p>
        </p:txBody>
      </p:sp>
    </p:spTree>
    <p:extLst>
      <p:ext uri="{BB962C8B-B14F-4D97-AF65-F5344CB8AC3E}">
        <p14:creationId xmlns:p14="http://schemas.microsoft.com/office/powerpoint/2010/main" val="127273665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96F813-843C-45FE-A22C-877313AB917A}"/>
              </a:ext>
            </a:extLst>
          </p:cNvPr>
          <p:cNvSpPr>
            <a:spLocks noGrp="1"/>
          </p:cNvSpPr>
          <p:nvPr>
            <p:ph type="title"/>
          </p:nvPr>
        </p:nvSpPr>
        <p:spPr/>
        <p:txBody>
          <a:bodyPr/>
          <a:lstStyle/>
          <a:p>
            <a:r>
              <a:rPr lang="en-US" dirty="0"/>
              <a:t>Backup material</a:t>
            </a:r>
          </a:p>
        </p:txBody>
      </p:sp>
      <p:sp>
        <p:nvSpPr>
          <p:cNvPr id="4" name="Slide Number Placeholder 3">
            <a:extLst>
              <a:ext uri="{FF2B5EF4-FFF2-40B4-BE49-F238E27FC236}">
                <a16:creationId xmlns:a16="http://schemas.microsoft.com/office/drawing/2014/main" id="{FDC0CB6E-0936-4B6B-9B98-0845914459EA}"/>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Tree>
    <p:extLst>
      <p:ext uri="{BB962C8B-B14F-4D97-AF65-F5344CB8AC3E}">
        <p14:creationId xmlns:p14="http://schemas.microsoft.com/office/powerpoint/2010/main" val="231662109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PAR Scope</a:t>
            </a:r>
            <a:br>
              <a:rPr lang="en-US" altLang="en-US" dirty="0"/>
            </a:br>
            <a:r>
              <a:rPr lang="en-US" altLang="en-US" b="0" dirty="0"/>
              <a:t>(emphasis added)</a:t>
            </a:r>
            <a:endParaRPr lang="en-GB" b="0" dirty="0"/>
          </a:p>
        </p:txBody>
      </p:sp>
      <p:sp>
        <p:nvSpPr>
          <p:cNvPr id="4098" name="Rectangle 2"/>
          <p:cNvSpPr>
            <a:spLocks noGrp="1" noChangeArrowheads="1"/>
          </p:cNvSpPr>
          <p:nvPr>
            <p:ph idx="1"/>
          </p:nvPr>
        </p:nvSpPr>
        <p:spPr>
          <a:xfrm>
            <a:off x="914401" y="1905000"/>
            <a:ext cx="10361084" cy="4113213"/>
          </a:xfrm>
          <a:ln/>
        </p:spPr>
        <p:txBody>
          <a:bodyPr/>
          <a:lstStyle/>
          <a:p>
            <a:r>
              <a:rPr lang="en-US" sz="2000" b="0" dirty="0"/>
              <a:t>This amendment specifies modifications to the medium access control (MAC) mechanisms to </a:t>
            </a:r>
            <a:r>
              <a:rPr lang="en-US" sz="2000" b="0" dirty="0">
                <a:highlight>
                  <a:srgbClr val="FFFF00"/>
                </a:highlight>
              </a:rPr>
              <a:t>preserve the existing services </a:t>
            </a:r>
            <a:r>
              <a:rPr lang="en-US" sz="2000" b="0" dirty="0"/>
              <a:t>that might otherwise be restricted in environments where STAs in an ESS use randomized or changing MAC addresses, </a:t>
            </a:r>
            <a:r>
              <a:rPr lang="en-US" sz="2000" b="0" dirty="0">
                <a:highlight>
                  <a:srgbClr val="FFFF00"/>
                </a:highlight>
              </a:rPr>
              <a:t>without affecting user privacy</a:t>
            </a:r>
            <a:r>
              <a:rPr lang="en-US" sz="2000" b="0" dirty="0"/>
              <a:t>. User privacy includes exposure of trackable information to third parties or exposure of an individual's presence or behavior.</a:t>
            </a:r>
          </a:p>
          <a:p>
            <a:r>
              <a:rPr lang="en-US" sz="2000" b="0" dirty="0"/>
              <a:t>This amendment introduces mechanisms to </a:t>
            </a:r>
            <a:r>
              <a:rPr lang="en-US" sz="2000" b="0" dirty="0">
                <a:highlight>
                  <a:srgbClr val="FFFF00"/>
                </a:highlight>
              </a:rPr>
              <a:t>enable session continuity </a:t>
            </a:r>
            <a:r>
              <a:rPr lang="en-US" sz="2000" b="0" dirty="0"/>
              <a:t>in the absence of unique MAC address-to-STA mapping. For STAs in an ESS that use randomized or changing MAC addresses, this amendment preserves the ability to provide </a:t>
            </a:r>
            <a:r>
              <a:rPr lang="en-US" sz="2000" b="0" dirty="0">
                <a:highlight>
                  <a:srgbClr val="FFFF00"/>
                </a:highlight>
              </a:rPr>
              <a:t>customer support</a:t>
            </a:r>
            <a:r>
              <a:rPr lang="en-US" sz="2000" b="0" dirty="0"/>
              <a:t>, </a:t>
            </a:r>
            <a:r>
              <a:rPr lang="en-US" sz="2000" b="0" dirty="0">
                <a:highlight>
                  <a:srgbClr val="FFFF00"/>
                </a:highlight>
              </a:rPr>
              <a:t>conduct network diagnostics and troubleshooting</a:t>
            </a:r>
            <a:r>
              <a:rPr lang="en-US" sz="2000" b="0" dirty="0"/>
              <a:t>, and </a:t>
            </a:r>
            <a:r>
              <a:rPr lang="en-US" sz="2000" b="0" dirty="0">
                <a:highlight>
                  <a:srgbClr val="FFFF00"/>
                </a:highlight>
              </a:rPr>
              <a:t>detect device arrival </a:t>
            </a:r>
            <a:r>
              <a:rPr lang="en-US" sz="2000" b="0" dirty="0"/>
              <a:t>in a trusted environment.</a:t>
            </a:r>
          </a:p>
          <a:p>
            <a:pPr>
              <a:spcBef>
                <a:spcPts val="0"/>
              </a:spcBef>
            </a:pPr>
            <a:r>
              <a:rPr lang="en-US" sz="2000" b="0" dirty="0"/>
              <a:t>There is a need to:</a:t>
            </a:r>
          </a:p>
          <a:p>
            <a:pPr>
              <a:spcBef>
                <a:spcPts val="0"/>
              </a:spcBef>
              <a:buFont typeface="Arial" panose="020B0604020202020204" pitchFamily="34" charset="0"/>
              <a:buChar char="•"/>
            </a:pPr>
            <a:r>
              <a:rPr lang="en-US" sz="2000" b="0" dirty="0"/>
              <a:t>Ensure that </a:t>
            </a:r>
            <a:r>
              <a:rPr lang="en-US" sz="2000" b="0" dirty="0">
                <a:highlight>
                  <a:srgbClr val="FFFF00"/>
                </a:highlight>
              </a:rPr>
              <a:t>IEEE Std 802.11 provisions </a:t>
            </a:r>
            <a:r>
              <a:rPr lang="en-US" sz="2000" b="0" dirty="0"/>
              <a:t>that refer to a STA MAC address </a:t>
            </a:r>
            <a:r>
              <a:rPr lang="en-US" sz="2000" b="0" dirty="0">
                <a:highlight>
                  <a:srgbClr val="FFFF00"/>
                </a:highlight>
              </a:rPr>
              <a:t>remain valid </a:t>
            </a:r>
            <a:r>
              <a:rPr lang="en-US" sz="2000" b="0" dirty="0"/>
              <a:t>when that MAC address is random or changes.</a:t>
            </a:r>
          </a:p>
          <a:p>
            <a:pPr>
              <a:spcBef>
                <a:spcPts val="0"/>
              </a:spcBef>
              <a:buFont typeface="Arial" panose="020B0604020202020204" pitchFamily="34" charset="0"/>
              <a:buChar char="•"/>
            </a:pPr>
            <a:r>
              <a:rPr lang="en-US" sz="2000" b="0" dirty="0"/>
              <a:t>Design mechanisms that </a:t>
            </a:r>
            <a:r>
              <a:rPr lang="en-US" sz="2000" b="0" dirty="0">
                <a:highlight>
                  <a:srgbClr val="FFFF00"/>
                </a:highlight>
              </a:rPr>
              <a:t>enable an optimal user experience </a:t>
            </a:r>
            <a:r>
              <a:rPr lang="en-US" sz="2000" b="0" dirty="0"/>
              <a:t>when the MAC address of a STA in an ESS is randomized or changes. These mechanisms </a:t>
            </a:r>
            <a:r>
              <a:rPr lang="en-US" sz="2000" b="0" dirty="0">
                <a:highlight>
                  <a:srgbClr val="FFFF00"/>
                </a:highlight>
              </a:rPr>
              <a:t>should not decrease user privacy</a:t>
            </a:r>
            <a:r>
              <a:rPr lang="en-US" sz="2000" b="0" dirty="0"/>
              <a:t>.</a:t>
            </a:r>
            <a:endParaRPr lang="en-US" altLang="en-US" sz="20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18</a:t>
            </a:fld>
            <a:endParaRPr lang="en-GB"/>
          </a:p>
        </p:txBody>
      </p:sp>
    </p:spTree>
    <p:extLst>
      <p:ext uri="{BB962C8B-B14F-4D97-AF65-F5344CB8AC3E}">
        <p14:creationId xmlns:p14="http://schemas.microsoft.com/office/powerpoint/2010/main" val="114990613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Work organization</a:t>
            </a:r>
            <a:endParaRPr lang="en-GB" dirty="0"/>
          </a:p>
        </p:txBody>
      </p:sp>
      <p:sp>
        <p:nvSpPr>
          <p:cNvPr id="4098" name="Rectangle 2"/>
          <p:cNvSpPr>
            <a:spLocks noGrp="1" noChangeArrowheads="1"/>
          </p:cNvSpPr>
          <p:nvPr>
            <p:ph idx="1"/>
          </p:nvPr>
        </p:nvSpPr>
        <p:spPr>
          <a:xfrm>
            <a:off x="914401" y="1447800"/>
            <a:ext cx="10361084" cy="4113213"/>
          </a:xfrm>
          <a:ln/>
        </p:spPr>
        <p:txBody>
          <a:bodyPr/>
          <a:lstStyle/>
          <a:p>
            <a:pPr marL="0" indent="0">
              <a:lnSpc>
                <a:spcPct val="90000"/>
              </a:lnSpc>
              <a:spcBef>
                <a:spcPts val="300"/>
              </a:spcBef>
              <a:spcAft>
                <a:spcPts val="600"/>
              </a:spcAft>
              <a:defRPr/>
            </a:pPr>
            <a:r>
              <a:rPr lang="en-US" sz="3200" dirty="0"/>
              <a:t>Issues Tracking document: </a:t>
            </a:r>
            <a:r>
              <a:rPr lang="en-US" sz="2800" dirty="0"/>
              <a:t> </a:t>
            </a:r>
            <a:r>
              <a:rPr lang="en-US" sz="2800" dirty="0">
                <a:hlinkClick r:id="rId3"/>
              </a:rPr>
              <a:t>11-21/0332r12</a:t>
            </a:r>
            <a:r>
              <a:rPr lang="en-US" sz="2800" dirty="0"/>
              <a:t> </a:t>
            </a:r>
          </a:p>
          <a:p>
            <a:pPr marL="457200" indent="-457200">
              <a:lnSpc>
                <a:spcPct val="90000"/>
              </a:lnSpc>
              <a:spcBef>
                <a:spcPts val="300"/>
              </a:spcBef>
              <a:spcAft>
                <a:spcPts val="600"/>
              </a:spcAft>
              <a:buFont typeface="Arial" panose="020B0604020202020204" pitchFamily="34" charset="0"/>
              <a:buChar char="•"/>
              <a:defRPr/>
            </a:pPr>
            <a:r>
              <a:rPr lang="en-US" sz="2800" dirty="0"/>
              <a:t>Gather requirements </a:t>
            </a:r>
            <a:r>
              <a:rPr lang="en-US" sz="2800" b="0" dirty="0"/>
              <a:t>(start with RCM/ARC materials, add to it)</a:t>
            </a:r>
            <a:endParaRPr lang="en-US" sz="2800" dirty="0"/>
          </a:p>
          <a:p>
            <a:pPr marL="857250" lvl="1" indent="-457200">
              <a:lnSpc>
                <a:spcPct val="90000"/>
              </a:lnSpc>
              <a:spcBef>
                <a:spcPts val="300"/>
              </a:spcBef>
              <a:spcAft>
                <a:spcPts val="600"/>
              </a:spcAft>
              <a:buFont typeface="Arial" panose="020B0604020202020204" pitchFamily="34" charset="0"/>
              <a:buChar char="•"/>
              <a:defRPr/>
            </a:pPr>
            <a:r>
              <a:rPr lang="en-US" altLang="en-US" dirty="0"/>
              <a:t>“Real world” use case(s) for features/operations/services of 802.11 that are impacted by randomized and/or changing MAC addresses, to understand the impact and what/who is impacted</a:t>
            </a:r>
          </a:p>
          <a:p>
            <a:pPr marL="857250" lvl="1" indent="-457200">
              <a:lnSpc>
                <a:spcPct val="90000"/>
              </a:lnSpc>
              <a:spcBef>
                <a:spcPts val="300"/>
              </a:spcBef>
              <a:spcAft>
                <a:spcPts val="600"/>
              </a:spcAft>
              <a:buFont typeface="Arial" panose="020B0604020202020204" pitchFamily="34" charset="0"/>
              <a:buChar char="•"/>
              <a:defRPr/>
            </a:pPr>
            <a:r>
              <a:rPr lang="en-US" altLang="en-US" dirty="0"/>
              <a:t>Identify the specific features of 802.11 that are impacted</a:t>
            </a:r>
          </a:p>
          <a:p>
            <a:pPr marL="457200" indent="-457200">
              <a:lnSpc>
                <a:spcPct val="90000"/>
              </a:lnSpc>
              <a:spcBef>
                <a:spcPts val="300"/>
              </a:spcBef>
              <a:spcAft>
                <a:spcPts val="600"/>
              </a:spcAft>
              <a:buFont typeface="Arial" panose="020B0604020202020204" pitchFamily="34" charset="0"/>
              <a:buChar char="•"/>
              <a:defRPr/>
            </a:pPr>
            <a:r>
              <a:rPr lang="en-US" altLang="en-US" sz="2800" dirty="0"/>
              <a:t>Proposals for specification amendments to address/mitigate the impact</a:t>
            </a:r>
          </a:p>
          <a:p>
            <a:pPr marL="857250" lvl="1" indent="-457200">
              <a:lnSpc>
                <a:spcPct val="90000"/>
              </a:lnSpc>
              <a:spcBef>
                <a:spcPts val="300"/>
              </a:spcBef>
              <a:spcAft>
                <a:spcPts val="600"/>
              </a:spcAft>
              <a:buFont typeface="Arial" panose="020B0604020202020204" pitchFamily="34" charset="0"/>
              <a:buChar char="•"/>
              <a:defRPr/>
            </a:pPr>
            <a:r>
              <a:rPr lang="en-US" altLang="en-US" dirty="0"/>
              <a:t>High-level/general overview of a solution is helpful, to start</a:t>
            </a:r>
          </a:p>
          <a:p>
            <a:pPr marL="857250" lvl="1" indent="-457200">
              <a:lnSpc>
                <a:spcPct val="90000"/>
              </a:lnSpc>
              <a:spcBef>
                <a:spcPts val="300"/>
              </a:spcBef>
              <a:spcAft>
                <a:spcPts val="600"/>
              </a:spcAft>
              <a:buFont typeface="Arial" panose="020B0604020202020204" pitchFamily="34" charset="0"/>
              <a:buChar char="•"/>
              <a:defRPr/>
            </a:pPr>
            <a:r>
              <a:rPr lang="en-US" altLang="en-US" dirty="0"/>
              <a:t>Specific text proposals needed</a:t>
            </a:r>
          </a:p>
          <a:p>
            <a:pPr marL="857250" lvl="1" indent="-457200">
              <a:lnSpc>
                <a:spcPct val="90000"/>
              </a:lnSpc>
              <a:spcBef>
                <a:spcPts val="300"/>
              </a:spcBef>
              <a:spcAft>
                <a:spcPts val="600"/>
              </a:spcAft>
              <a:buFont typeface="Arial" panose="020B0604020202020204" pitchFamily="34" charset="0"/>
              <a:buChar char="•"/>
              <a:defRPr/>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19</a:t>
            </a:fld>
            <a:endParaRPr lang="en-GB"/>
          </a:p>
        </p:txBody>
      </p:sp>
    </p:spTree>
    <p:extLst>
      <p:ext uri="{BB962C8B-B14F-4D97-AF65-F5344CB8AC3E}">
        <p14:creationId xmlns:p14="http://schemas.microsoft.com/office/powerpoint/2010/main" val="219765071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endParaRPr lang="en-US" altLang="en-US" dirty="0"/>
          </a:p>
          <a:p>
            <a:pPr algn="ctr"/>
            <a:r>
              <a:rPr lang="en-US" altLang="en-US" dirty="0"/>
              <a:t>802.11 </a:t>
            </a:r>
            <a:r>
              <a:rPr lang="en-US" altLang="en-US" dirty="0" err="1"/>
              <a:t>TGbh</a:t>
            </a:r>
            <a:r>
              <a:rPr lang="en-US" altLang="en-US" dirty="0"/>
              <a:t>, 10 August, Teleconference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a:xfrm>
            <a:off x="2209800" y="685800"/>
            <a:ext cx="7772400" cy="609600"/>
          </a:xfrm>
        </p:spPr>
        <p:txBody>
          <a:bodyPr/>
          <a:lstStyle/>
          <a:p>
            <a:r>
              <a:rPr lang="en-US" dirty="0"/>
              <a:t>Timeline</a:t>
            </a:r>
          </a:p>
        </p:txBody>
      </p:sp>
      <p:sp>
        <p:nvSpPr>
          <p:cNvPr id="15366" name="Rectangle 3"/>
          <p:cNvSpPr>
            <a:spLocks noGrp="1" noChangeArrowheads="1"/>
          </p:cNvSpPr>
          <p:nvPr>
            <p:ph type="body" idx="1"/>
          </p:nvPr>
        </p:nvSpPr>
        <p:spPr>
          <a:xfrm>
            <a:off x="1905000" y="1295400"/>
            <a:ext cx="8382000" cy="4876800"/>
          </a:xfrm>
        </p:spPr>
        <p:txBody>
          <a:bodyPr/>
          <a:lstStyle/>
          <a:p>
            <a:pPr lvl="1">
              <a:spcBef>
                <a:spcPts val="0"/>
              </a:spcBef>
            </a:pPr>
            <a:endParaRPr lang="en-US" sz="1800" b="1" dirty="0"/>
          </a:p>
          <a:p>
            <a:pPr lvl="1" algn="just">
              <a:spcBef>
                <a:spcPts val="0"/>
              </a:spcBef>
            </a:pPr>
            <a:r>
              <a:rPr lang="en-US" altLang="zh-CN" sz="2400" dirty="0"/>
              <a:t>PAR approved					</a:t>
            </a:r>
            <a:r>
              <a:rPr lang="en-US" altLang="zh-CN" sz="2400" dirty="0">
                <a:highlight>
                  <a:srgbClr val="00FF00"/>
                </a:highlight>
              </a:rPr>
              <a:t>Feb 2021</a:t>
            </a:r>
          </a:p>
          <a:p>
            <a:pPr lvl="1" algn="just">
              <a:spcBef>
                <a:spcPts val="0"/>
              </a:spcBef>
            </a:pPr>
            <a:r>
              <a:rPr lang="en-US" altLang="zh-CN" sz="2400" dirty="0"/>
              <a:t>First TG meeting					</a:t>
            </a:r>
            <a:r>
              <a:rPr lang="en-US" altLang="zh-CN" sz="2400" dirty="0">
                <a:highlight>
                  <a:srgbClr val="00FF00"/>
                </a:highlight>
              </a:rPr>
              <a:t>Mar 2021</a:t>
            </a:r>
          </a:p>
          <a:p>
            <a:pPr lvl="1" algn="just">
              <a:spcBef>
                <a:spcPts val="0"/>
              </a:spcBef>
            </a:pPr>
            <a:r>
              <a:rPr lang="en-US" altLang="zh-CN" sz="2400" dirty="0"/>
              <a:t>D0.1 								Nov 2021</a:t>
            </a:r>
          </a:p>
          <a:p>
            <a:pPr lvl="1" algn="just">
              <a:spcBef>
                <a:spcPts val="0"/>
              </a:spcBef>
            </a:pPr>
            <a:r>
              <a:rPr lang="en-US" altLang="zh-CN" sz="2400" dirty="0"/>
              <a:t>Initial Letter Ballot (D1.0)		Mar 2022 </a:t>
            </a:r>
          </a:p>
          <a:p>
            <a:pPr lvl="1" algn="just">
              <a:spcBef>
                <a:spcPts val="0"/>
              </a:spcBef>
            </a:pPr>
            <a:r>
              <a:rPr lang="en-US" altLang="zh-CN" sz="2400" dirty="0"/>
              <a:t>Recirculation LB (D2.0)			Jul 2022</a:t>
            </a:r>
          </a:p>
          <a:p>
            <a:pPr lvl="1" algn="just">
              <a:spcBef>
                <a:spcPts val="0"/>
              </a:spcBef>
            </a:pPr>
            <a:r>
              <a:rPr lang="en-US" altLang="zh-CN" sz="2400" dirty="0"/>
              <a:t>Initial SA Ballot (D3.0)			Nov 2022</a:t>
            </a:r>
          </a:p>
          <a:p>
            <a:pPr lvl="1" algn="just">
              <a:spcBef>
                <a:spcPts val="0"/>
              </a:spcBef>
            </a:pPr>
            <a:r>
              <a:rPr lang="en-US" altLang="zh-CN" sz="2400" dirty="0"/>
              <a:t>Final 802.11 WG approval		Mar 2023 </a:t>
            </a:r>
          </a:p>
          <a:p>
            <a:pPr lvl="1" algn="just">
              <a:spcBef>
                <a:spcPts val="0"/>
              </a:spcBef>
            </a:pPr>
            <a:r>
              <a:rPr lang="en-US" altLang="zh-CN" sz="2400" dirty="0"/>
              <a:t>802 EC approval					May 2023</a:t>
            </a:r>
          </a:p>
          <a:p>
            <a:pPr lvl="1" algn="just">
              <a:spcBef>
                <a:spcPts val="0"/>
              </a:spcBef>
            </a:pPr>
            <a:r>
              <a:rPr lang="en-US" altLang="zh-CN" sz="2400" dirty="0" err="1"/>
              <a:t>RevCom</a:t>
            </a:r>
            <a:r>
              <a:rPr lang="en-US" altLang="zh-CN" sz="2400" dirty="0"/>
              <a:t> and SASB approval		May 2023</a:t>
            </a:r>
            <a:endParaRPr lang="en-US" sz="2400" b="1" dirty="0"/>
          </a:p>
          <a:p>
            <a:pPr>
              <a:spcBef>
                <a:spcPts val="0"/>
              </a:spcBef>
            </a:pPr>
            <a:endParaRPr lang="en-US" dirty="0"/>
          </a:p>
          <a:p>
            <a:pPr marL="457200" lvl="1" indent="0">
              <a:spcBef>
                <a:spcPts val="0"/>
              </a:spcBef>
            </a:pPr>
            <a:endParaRPr lang="en-US" dirty="0"/>
          </a:p>
          <a:p>
            <a:pPr marL="457200" lvl="1" indent="0">
              <a:spcBef>
                <a:spcPts val="0"/>
              </a:spcBef>
            </a:pPr>
            <a:endParaRPr lang="en-US" dirty="0"/>
          </a:p>
          <a:p>
            <a:pPr>
              <a:spcBef>
                <a:spcPts val="0"/>
              </a:spcBef>
            </a:pPr>
            <a:endParaRPr lang="en-US" u="sng" dirty="0"/>
          </a:p>
        </p:txBody>
      </p:sp>
    </p:spTree>
    <p:extLst>
      <p:ext uri="{BB962C8B-B14F-4D97-AF65-F5344CB8AC3E}">
        <p14:creationId xmlns:p14="http://schemas.microsoft.com/office/powerpoint/2010/main" val="364429101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Background/input material</a:t>
            </a:r>
            <a:endParaRPr lang="en-GB" dirty="0"/>
          </a:p>
        </p:txBody>
      </p:sp>
      <p:sp>
        <p:nvSpPr>
          <p:cNvPr id="4098" name="Rectangle 2"/>
          <p:cNvSpPr>
            <a:spLocks noGrp="1" noChangeArrowheads="1"/>
          </p:cNvSpPr>
          <p:nvPr>
            <p:ph idx="1"/>
          </p:nvPr>
        </p:nvSpPr>
        <p:spPr>
          <a:xfrm>
            <a:off x="914401" y="1752600"/>
            <a:ext cx="10361084" cy="4113213"/>
          </a:xfrm>
          <a:ln/>
        </p:spPr>
        <p:txBody>
          <a:bodyPr/>
          <a:lstStyle/>
          <a:p>
            <a:pPr marL="0" indent="0">
              <a:lnSpc>
                <a:spcPct val="90000"/>
              </a:lnSpc>
              <a:spcBef>
                <a:spcPts val="300"/>
              </a:spcBef>
              <a:spcAft>
                <a:spcPts val="600"/>
              </a:spcAft>
              <a:defRPr/>
            </a:pPr>
            <a:r>
              <a:rPr lang="en-US" sz="3200" dirty="0"/>
              <a:t>The following may be of interest to </a:t>
            </a:r>
            <a:r>
              <a:rPr lang="en-US" sz="3200" dirty="0" err="1"/>
              <a:t>TGbh</a:t>
            </a:r>
            <a:r>
              <a:rPr lang="en-US" sz="3200" dirty="0"/>
              <a:t> activities, and/or provide input material to our Issues Tracking:</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https://mentor.ieee.org/802.11/dcn/18/11-18-1579-01-0000-2018-09-liaison-from-wba-re-mac-randomization-impacts.docx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https://mentor.ieee.org/802.11/dcn/18/11-18-1988-02-0arc-proposed-response-to-liaison-from-wba-on-mac-address-randomization-impcats.docx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https://mentor.ieee.org/802.11/dcn/19/11-19-1442-09-0rcm-rcm-tig-draft-report-outline.odt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https://mentor.ieee.org/802.11/dcn/21/11-21-0069-00-0rcm-privacy-for-password-identifiers.docx</a:t>
            </a:r>
            <a:r>
              <a:rPr lang="en-US" sz="2000" dirty="0"/>
              <a:t> </a:t>
            </a:r>
          </a:p>
          <a:p>
            <a:pPr marL="457200" indent="-457200">
              <a:lnSpc>
                <a:spcPct val="90000"/>
              </a:lnSpc>
              <a:spcBef>
                <a:spcPts val="300"/>
              </a:spcBef>
              <a:spcAft>
                <a:spcPts val="600"/>
              </a:spcAft>
              <a:buFont typeface="Arial" panose="020B0604020202020204" pitchFamily="34" charset="0"/>
              <a:buChar char="•"/>
              <a:defRPr/>
            </a:pPr>
            <a:r>
              <a:rPr lang="en-US" sz="2000" dirty="0">
                <a:hlinkClick r:id="rId3"/>
              </a:rPr>
              <a:t>https://mentor.ieee.org/802.11/dcn/20/11-20-1988-00-0rcm-client-id-query-concept.pptx</a:t>
            </a:r>
            <a:r>
              <a:rPr lang="en-US" sz="2000" dirty="0"/>
              <a:t>, </a:t>
            </a:r>
            <a:r>
              <a:rPr lang="en-US" sz="2000" dirty="0">
                <a:hlinkClick r:id="rId4"/>
              </a:rPr>
              <a:t>https://mentor.ieee.org/802.11/dcn/20/11-20-1989-00-0rcm-id-query-proposal.docx</a:t>
            </a:r>
            <a:endParaRPr lang="en-US" sz="2000" dirty="0"/>
          </a:p>
          <a:p>
            <a:pPr marL="457200" indent="-457200">
              <a:lnSpc>
                <a:spcPct val="90000"/>
              </a:lnSpc>
              <a:spcBef>
                <a:spcPts val="300"/>
              </a:spcBef>
              <a:spcAft>
                <a:spcPts val="600"/>
              </a:spcAft>
              <a:buFont typeface="Arial" panose="020B0604020202020204" pitchFamily="34" charset="0"/>
              <a:buChar char="•"/>
              <a:defRPr/>
            </a:pPr>
            <a:endParaRPr lang="en-US" sz="2800" dirty="0"/>
          </a:p>
          <a:p>
            <a:pPr marL="857250" lvl="1" indent="-457200">
              <a:lnSpc>
                <a:spcPct val="90000"/>
              </a:lnSpc>
              <a:spcBef>
                <a:spcPts val="300"/>
              </a:spcBef>
              <a:spcAft>
                <a:spcPts val="600"/>
              </a:spcAft>
              <a:buFont typeface="Arial" panose="020B0604020202020204" pitchFamily="34" charset="0"/>
              <a:buChar char="•"/>
              <a:defRPr/>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21</a:t>
            </a:fld>
            <a:endParaRPr lang="en-GB"/>
          </a:p>
        </p:txBody>
      </p:sp>
    </p:spTree>
    <p:extLst>
      <p:ext uri="{BB962C8B-B14F-4D97-AF65-F5344CB8AC3E}">
        <p14:creationId xmlns:p14="http://schemas.microsoft.com/office/powerpoint/2010/main" val="371914455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63D3C-A603-4E2E-9D3D-4E075C13BBE4}"/>
              </a:ext>
            </a:extLst>
          </p:cNvPr>
          <p:cNvSpPr>
            <a:spLocks noGrp="1"/>
          </p:cNvSpPr>
          <p:nvPr>
            <p:ph type="ctrTitle"/>
          </p:nvPr>
        </p:nvSpPr>
        <p:spPr>
          <a:xfrm>
            <a:off x="685800" y="1143000"/>
            <a:ext cx="10744200" cy="1470025"/>
          </a:xfrm>
        </p:spPr>
        <p:txBody>
          <a:bodyPr/>
          <a:lstStyle/>
          <a:p>
            <a:r>
              <a:rPr lang="en-US" altLang="en-US" dirty="0"/>
              <a:t>IEEE 802.11 </a:t>
            </a:r>
            <a:r>
              <a:rPr lang="en-US" altLang="en-US" dirty="0" err="1"/>
              <a:t>TGbh</a:t>
            </a:r>
            <a:r>
              <a:rPr lang="en-US" altLang="en-US" dirty="0"/>
              <a:t>  </a:t>
            </a:r>
            <a:br>
              <a:rPr lang="en-US" altLang="en-US" dirty="0"/>
            </a:br>
            <a:r>
              <a:rPr lang="en-US" dirty="0"/>
              <a:t>Randomized and Changing MAC addresses (RCM)</a:t>
            </a:r>
          </a:p>
        </p:txBody>
      </p:sp>
      <p:sp>
        <p:nvSpPr>
          <p:cNvPr id="3" name="Subtitle 2">
            <a:extLst>
              <a:ext uri="{FF2B5EF4-FFF2-40B4-BE49-F238E27FC236}">
                <a16:creationId xmlns:a16="http://schemas.microsoft.com/office/drawing/2014/main" id="{8F83E18F-8E60-4534-BEFB-360368420143}"/>
              </a:ext>
            </a:extLst>
          </p:cNvPr>
          <p:cNvSpPr>
            <a:spLocks noGrp="1"/>
          </p:cNvSpPr>
          <p:nvPr>
            <p:ph type="subTitle" idx="1"/>
          </p:nvPr>
        </p:nvSpPr>
        <p:spPr>
          <a:xfrm>
            <a:off x="1828800" y="2895600"/>
            <a:ext cx="8534400" cy="1752600"/>
          </a:xfrm>
        </p:spPr>
        <p:txBody>
          <a:bodyPr/>
          <a:lstStyle/>
          <a:p>
            <a:r>
              <a:rPr lang="en-US" altLang="en-US" dirty="0"/>
              <a:t>Agenda</a:t>
            </a:r>
          </a:p>
          <a:p>
            <a:r>
              <a:rPr lang="en-US" altLang="en-US" dirty="0"/>
              <a:t>10 August 2021 Teleconference</a:t>
            </a:r>
          </a:p>
          <a:p>
            <a:endParaRPr lang="en-US" altLang="en-US" dirty="0"/>
          </a:p>
          <a:p>
            <a:r>
              <a:rPr lang="en-US" altLang="en-US" dirty="0"/>
              <a:t>Chair: Mark Hamilton (Ruckus/CommScope)</a:t>
            </a:r>
          </a:p>
          <a:p>
            <a:r>
              <a:rPr lang="en-US" altLang="en-US" dirty="0"/>
              <a:t>Vice Chair: Peter Yee (NSA-CSD/AKAYLA)</a:t>
            </a:r>
          </a:p>
          <a:p>
            <a:r>
              <a:rPr lang="en-US" altLang="en-US" dirty="0"/>
              <a:t>Vice Chair: Stephen Orr (Cisco)</a:t>
            </a:r>
          </a:p>
          <a:p>
            <a:r>
              <a:rPr lang="en-US" altLang="en-US" dirty="0"/>
              <a:t>Secretary: Graham Smith (SR Technologies)</a:t>
            </a:r>
          </a:p>
          <a:p>
            <a:r>
              <a:rPr lang="en-US" altLang="en-US" dirty="0"/>
              <a:t>Editor: Vacant</a:t>
            </a:r>
          </a:p>
          <a:p>
            <a:endParaRPr lang="en-US" dirty="0"/>
          </a:p>
        </p:txBody>
      </p:sp>
      <p:sp>
        <p:nvSpPr>
          <p:cNvPr id="6" name="Slide Number Placeholder 5">
            <a:extLst>
              <a:ext uri="{FF2B5EF4-FFF2-40B4-BE49-F238E27FC236}">
                <a16:creationId xmlns:a16="http://schemas.microsoft.com/office/drawing/2014/main" id="{58647A7E-813C-4DBC-8C41-7729CDC3A258}"/>
              </a:ext>
            </a:extLst>
          </p:cNvPr>
          <p:cNvSpPr>
            <a:spLocks noGrp="1"/>
          </p:cNvSpPr>
          <p:nvPr>
            <p:ph type="sldNum" idx="12"/>
          </p:nvPr>
        </p:nvSpPr>
        <p:spPr/>
        <p:txBody>
          <a:bodyPr/>
          <a:lstStyle/>
          <a:p>
            <a:r>
              <a:rPr lang="en-GB"/>
              <a:t>Slide </a:t>
            </a:r>
            <a:fld id="{DE40C9FC-4879-4F20-9ECA-A574A90476B7}" type="slidenum">
              <a:rPr lang="en-GB" smtClean="0"/>
              <a:pPr/>
              <a:t>3</a:t>
            </a:fld>
            <a:endParaRPr lang="en-GB"/>
          </a:p>
        </p:txBody>
      </p:sp>
    </p:spTree>
    <p:extLst>
      <p:ext uri="{BB962C8B-B14F-4D97-AF65-F5344CB8AC3E}">
        <p14:creationId xmlns:p14="http://schemas.microsoft.com/office/powerpoint/2010/main" val="27784657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Attendance, etc.</a:t>
            </a:r>
          </a:p>
        </p:txBody>
      </p:sp>
      <p:sp>
        <p:nvSpPr>
          <p:cNvPr id="4098" name="Rectangle 2"/>
          <p:cNvSpPr>
            <a:spLocks noGrp="1" noChangeArrowheads="1"/>
          </p:cNvSpPr>
          <p:nvPr>
            <p:ph idx="1"/>
          </p:nvPr>
        </p:nvSpPr>
        <p:spPr>
          <a:ln/>
        </p:spPr>
        <p:txBody>
          <a:bodyPr/>
          <a:lstStyle/>
          <a:p>
            <a:r>
              <a:rPr lang="en-US" altLang="en-US" sz="2800" dirty="0"/>
              <a:t>Reminders to attendees:</a:t>
            </a:r>
          </a:p>
          <a:p>
            <a:pPr lvl="1"/>
            <a:r>
              <a:rPr lang="en-US" altLang="en-US" sz="2400" dirty="0"/>
              <a:t>Sign in for .11 attendance credit</a:t>
            </a:r>
          </a:p>
          <a:p>
            <a:pPr lvl="1"/>
            <a:r>
              <a:rPr lang="en-US" altLang="en-US" sz="2400" dirty="0"/>
              <a:t>Noises off</a:t>
            </a:r>
          </a:p>
          <a:p>
            <a:pPr lvl="1"/>
            <a:r>
              <a:rPr lang="en-US" altLang="en-US" sz="2400" dirty="0"/>
              <a:t>No recordings</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a:t>
            </a:fld>
            <a:endParaRPr lang="en-GB"/>
          </a:p>
        </p:txBody>
      </p:sp>
    </p:spTree>
    <p:extLst>
      <p:ext uri="{BB962C8B-B14F-4D97-AF65-F5344CB8AC3E}">
        <p14:creationId xmlns:p14="http://schemas.microsoft.com/office/powerpoint/2010/main" val="112892120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Meeting Protocol</a:t>
            </a:r>
            <a:endParaRPr lang="en-GB" dirty="0"/>
          </a:p>
        </p:txBody>
      </p:sp>
      <p:sp>
        <p:nvSpPr>
          <p:cNvPr id="4098" name="Rectangle 2"/>
          <p:cNvSpPr>
            <a:spLocks noGrp="1" noChangeArrowheads="1"/>
          </p:cNvSpPr>
          <p:nvPr>
            <p:ph idx="1"/>
          </p:nvPr>
        </p:nvSpPr>
        <p:spPr>
          <a:ln/>
        </p:spPr>
        <p:txBody>
          <a:bodyPr/>
          <a:lstStyle/>
          <a:p>
            <a:r>
              <a:rPr lang="en-US" altLang="en-US" sz="2800" dirty="0"/>
              <a:t>Please announce your affiliation when you first address the group during a meeting slot</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1884026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225</TotalTime>
  <Words>2299</Words>
  <Application>Microsoft Office PowerPoint</Application>
  <PresentationFormat>Widescreen</PresentationFormat>
  <Paragraphs>216</Paragraphs>
  <Slides>21</Slides>
  <Notes>11</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21</vt:i4>
      </vt:variant>
    </vt:vector>
  </HeadingPairs>
  <TitlesOfParts>
    <vt:vector size="28" baseType="lpstr">
      <vt:lpstr>Arial</vt:lpstr>
      <vt:lpstr>Calibri</vt:lpstr>
      <vt:lpstr>Helvetica</vt:lpstr>
      <vt:lpstr>Monotype Sorts</vt:lpstr>
      <vt:lpstr>Times New Roman</vt:lpstr>
      <vt:lpstr>Office Theme</vt:lpstr>
      <vt:lpstr>Document</vt:lpstr>
      <vt:lpstr>TGbh-agenda-2021-August-10</vt:lpstr>
      <vt:lpstr>Abstract</vt:lpstr>
      <vt:lpstr>IEEE 802.11 TGbh   Randomized and Changing MAC addresses (RCM)</vt:lpstr>
      <vt:lpstr>Attendance, etc.</vt:lpstr>
      <vt:lpstr>Meeting Protocol</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TGbh Agenda – 10 August 2021</vt:lpstr>
      <vt:lpstr>Issues Tracking/Contributions</vt:lpstr>
      <vt:lpstr>Backup material</vt:lpstr>
      <vt:lpstr>TGbh PAR Scope (emphasis added)</vt:lpstr>
      <vt:lpstr>TGbh Work organization</vt:lpstr>
      <vt:lpstr>Timeline</vt:lpstr>
      <vt:lpstr>TGbh Background/input material</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Hamilton, Mark</dc:creator>
  <cp:lastModifiedBy>Hamilton, Mark</cp:lastModifiedBy>
  <cp:revision>42</cp:revision>
  <cp:lastPrinted>1601-01-01T00:00:00Z</cp:lastPrinted>
  <dcterms:created xsi:type="dcterms:W3CDTF">2021-01-26T19:12:38Z</dcterms:created>
  <dcterms:modified xsi:type="dcterms:W3CDTF">2021-08-06T19:22:28Z</dcterms:modified>
</cp:coreProperties>
</file>