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68" r:id="rId4"/>
    <p:sldId id="236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4" r:id="rId19"/>
    <p:sldId id="297" r:id="rId20"/>
    <p:sldId id="308" r:id="rId21"/>
    <p:sldId id="2367" r:id="rId22"/>
    <p:sldId id="307" r:id="rId23"/>
    <p:sldId id="310" r:id="rId24"/>
    <p:sldId id="295" r:id="rId25"/>
    <p:sldId id="311" r:id="rId26"/>
    <p:sldId id="312" r:id="rId27"/>
    <p:sldId id="313"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97" d="100"/>
          <a:sy n="97" d="100"/>
        </p:scale>
        <p:origin x="90" y="15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26</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802.11-21/1294r8</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1470-00-00bh-scope-of-tgbh-and-tgbi.pptx" TargetMode="External"/><Relationship Id="rId7"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1141-00-00bh-excerpts-of-wba-document-wi-fi-id-scope.ppt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1/11-21-1395-02-00bi-view-on-private-identifier.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174-00-00bh-minutes-tgbh-plenary-july-2021.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504-00-00bh-802-11bh-telecon-minutes-aug-31-2021.docx" TargetMode="External"/><Relationship Id="rId5" Type="http://schemas.openxmlformats.org/officeDocument/2006/relationships/hyperlink" Target="https://mentor.ieee.org/802.11/dcn/21/11-21-1403-00-00bh-802-11bh-telecon-minutes-aug-19-2021.docx" TargetMode="External"/><Relationship Id="rId4" Type="http://schemas.openxmlformats.org/officeDocument/2006/relationships/hyperlink" Target="https://mentor.ieee.org/802.11/dcn/21/11-21-1361-01-00bh-802-11bh-telecon-minutes-aug-10-2021.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703-00-0000-2021-april-liaison-from-wba.docx" TargetMode="External"/><Relationship Id="rId7" Type="http://schemas.openxmlformats.org/officeDocument/2006/relationships/hyperlink" Target="https://mentor.ieee.org/802.11/dcn/21/11-21-1531-00-00bh-private-identifier-requirements.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1535-00-00bh-resolvable-random-address.pptx" TargetMode="External"/><Relationship Id="rId5" Type="http://schemas.openxmlformats.org/officeDocument/2006/relationships/hyperlink" Target="https://mentor.ieee.org/802.11/dcn/21/11-21-0332-13-00bh-issues-tracking.docx" TargetMode="External"/><Relationship Id="rId4" Type="http://schemas.openxmlformats.org/officeDocument/2006/relationships/hyperlink" Target="https://mentor.ieee.org/802.11/dcn/21/11-21-1141-00-00bh-excerpts-of-wba-document-wi-fi-id-scope.ppt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1531-00-00bh-private-identifier-requirements.docx" TargetMode="External"/><Relationship Id="rId7" Type="http://schemas.openxmlformats.org/officeDocument/2006/relationships/hyperlink" Target="https://mentor.ieee.org/802.11/dcn/21/11-21-1379-02-00bh-proposed-text-for-id-query-action-fram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0332-14-00bh-issues-tracking.docx"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1/11-21-1379-02-00bh-proposed-text-for-id-query-action-frame.docx" TargetMode="External"/><Relationship Id="rId3" Type="http://schemas.openxmlformats.org/officeDocument/2006/relationships/hyperlink" Target="https://mentor.ieee.org/802.11/dcn/21/11-21-0332-13-00bh-issues-tracking.docx" TargetMode="External"/><Relationship Id="rId7" Type="http://schemas.openxmlformats.org/officeDocument/2006/relationships/hyperlink" Target="https://mentor.ieee.org/802.11/dcn/21/11-21-1378-00-00bh-client-id-query-concept.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1/11-21-1083-00-00bh-a-signature-based-method-for-identifying-stas-with-randomized-mac-addresses.pptx" TargetMode="External"/><Relationship Id="rId5" Type="http://schemas.openxmlformats.org/officeDocument/2006/relationships/hyperlink" Target="https://mentor.ieee.org/802.11/dcn/21/11-21-1247-02-00bh-mac-features-impacted-by-rcm.pptx" TargetMode="External"/><Relationship Id="rId4" Type="http://schemas.openxmlformats.org/officeDocument/2006/relationships/hyperlink" Target="https://mentor.ieee.org/802.11/dcn/21/11-21-1140-01-00bh-issues-matrix.pptx"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NxZeZ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TGbh-agenda-2021-Sep-Interim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2021-09-16</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September 2021, 19:00-21:00 ET</a:t>
            </a:r>
            <a:endParaRPr lang="en-GB" dirty="0"/>
          </a:p>
        </p:txBody>
      </p:sp>
      <p:sp>
        <p:nvSpPr>
          <p:cNvPr id="4098" name="Rectangle 2"/>
          <p:cNvSpPr>
            <a:spLocks noGrp="1" noChangeArrowheads="1"/>
          </p:cNvSpPr>
          <p:nvPr>
            <p:ph idx="1"/>
          </p:nvPr>
        </p:nvSpPr>
        <p:spPr>
          <a:xfrm>
            <a:off x="685800" y="1751014"/>
            <a:ext cx="10820399" cy="4192586"/>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July interim and August teleconference minutes</a:t>
            </a:r>
          </a:p>
          <a:p>
            <a:pPr marL="457200" indent="-457200">
              <a:lnSpc>
                <a:spcPct val="70000"/>
              </a:lnSpc>
              <a:spcBef>
                <a:spcPts val="300"/>
              </a:spcBef>
              <a:spcAft>
                <a:spcPts val="600"/>
              </a:spcAft>
              <a:buFont typeface="Arial" panose="020B0604020202020204" pitchFamily="34" charset="0"/>
              <a:buChar char="•"/>
              <a:defRPr/>
            </a:pPr>
            <a:r>
              <a:rPr lang="en-US" sz="2800" dirty="0"/>
              <a:t>Scope of TGbh and TGbi: </a:t>
            </a:r>
            <a:r>
              <a:rPr lang="en-US" sz="2800" dirty="0">
                <a:hlinkClick r:id="rId3"/>
              </a:rPr>
              <a:t>11-21/1470r0</a:t>
            </a:r>
            <a:r>
              <a:rPr lang="en-US" sz="2800" dirty="0"/>
              <a:t>, (</a:t>
            </a:r>
            <a:r>
              <a:rPr lang="en-US" altLang="en-US" sz="2800" dirty="0">
                <a:solidFill>
                  <a:srgbClr val="FF0000"/>
                </a:solidFill>
                <a:hlinkClick r:id="rId4"/>
              </a:rPr>
              <a:t>11-21/1395r2</a:t>
            </a:r>
            <a:r>
              <a:rPr lang="en-US" sz="2800" dirty="0"/>
              <a:t>?)</a:t>
            </a:r>
          </a:p>
          <a:p>
            <a:pPr marL="457200" indent="-457200">
              <a:lnSpc>
                <a:spcPct val="70000"/>
              </a:lnSpc>
              <a:spcBef>
                <a:spcPts val="300"/>
              </a:spcBef>
              <a:spcAft>
                <a:spcPts val="600"/>
              </a:spcAft>
              <a:buFont typeface="Arial" panose="020B0604020202020204" pitchFamily="34" charset="0"/>
              <a:buChar char="•"/>
              <a:defRPr/>
            </a:pPr>
            <a:r>
              <a:rPr lang="en-US" sz="2800" dirty="0"/>
              <a:t>Consider Liaison from WBA: </a:t>
            </a:r>
            <a:r>
              <a:rPr lang="en-US" sz="2800" u="sng" dirty="0">
                <a:hlinkClick r:id="rId5"/>
              </a:rPr>
              <a:t>11-21/0703r0</a:t>
            </a:r>
            <a:r>
              <a:rPr lang="en-US" sz="2800" b="0" dirty="0"/>
              <a:t> (any issues we missed?), </a:t>
            </a:r>
            <a:r>
              <a:rPr lang="en-US" sz="2800" b="0" dirty="0">
                <a:hlinkClick r:id="rId6"/>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plan</a:t>
            </a:r>
            <a:endParaRPr lang="en-US" sz="2400" b="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7"/>
              </a:rPr>
              <a:t>11-21/0332r13</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July Interim session: </a:t>
            </a:r>
            <a:r>
              <a:rPr lang="en-US" sz="2400" dirty="0">
                <a:hlinkClick r:id="rId3"/>
              </a:rPr>
              <a:t>11-21/1174r0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Aug 10: </a:t>
            </a:r>
            <a:r>
              <a:rPr lang="en-US" sz="2400" dirty="0">
                <a:hlinkClick r:id="rId4"/>
              </a:rPr>
              <a:t>11-21/1361r1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19: </a:t>
            </a:r>
            <a:r>
              <a:rPr lang="en-US" sz="2400" dirty="0">
                <a:hlinkClick r:id="rId5"/>
              </a:rPr>
              <a:t>11-21/1403r0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Aug 31: </a:t>
            </a:r>
            <a:r>
              <a:rPr lang="en-US" sz="2400" dirty="0">
                <a:hlinkClick r:id="rId6"/>
              </a:rPr>
              <a:t>11-21/1504r0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Graham Smith</a:t>
            </a:r>
          </a:p>
          <a:p>
            <a:pPr marL="457200" indent="-457200">
              <a:lnSpc>
                <a:spcPct val="90000"/>
              </a:lnSpc>
              <a:spcBef>
                <a:spcPts val="0"/>
              </a:spcBef>
              <a:spcAft>
                <a:spcPts val="600"/>
              </a:spcAft>
              <a:buFont typeface="Arial" panose="020B0604020202020204" pitchFamily="34" charset="0"/>
              <a:buChar char="•"/>
              <a:defRPr/>
            </a:pPr>
            <a:r>
              <a:rPr lang="en-US" sz="2800" dirty="0"/>
              <a:t>Seconded: Peter Yee</a:t>
            </a:r>
          </a:p>
          <a:p>
            <a:pPr marL="457200" indent="-457200">
              <a:lnSpc>
                <a:spcPct val="90000"/>
              </a:lnSpc>
              <a:spcBef>
                <a:spcPts val="0"/>
              </a:spcBef>
              <a:spcAft>
                <a:spcPts val="600"/>
              </a:spcAft>
              <a:buFont typeface="Arial" panose="020B0604020202020204" pitchFamily="34" charset="0"/>
              <a:buChar char="•"/>
              <a:defRPr/>
            </a:pPr>
            <a:r>
              <a:rPr lang="en-US" sz="2800" dirty="0"/>
              <a:t>Result: Unanimous consent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September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September Plenary meetings: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TGbh requirements discussion:</a:t>
            </a:r>
            <a:endParaRPr lang="en-US" sz="2400" dirty="0"/>
          </a:p>
          <a:p>
            <a:pPr marL="857250" lvl="1" indent="-457200">
              <a:lnSpc>
                <a:spcPct val="70000"/>
              </a:lnSpc>
              <a:spcBef>
                <a:spcPts val="300"/>
              </a:spcBef>
              <a:spcAft>
                <a:spcPts val="600"/>
              </a:spcAft>
              <a:buFont typeface="Arial" panose="020B0604020202020204" pitchFamily="34" charset="0"/>
              <a:buChar char="•"/>
              <a:defRPr/>
            </a:pPr>
            <a:r>
              <a:rPr lang="en-US" sz="2400" dirty="0"/>
              <a:t>Liaison from WBA, and our analysis: </a:t>
            </a:r>
            <a:r>
              <a:rPr lang="en-US" sz="2400" u="sng" dirty="0">
                <a:hlinkClick r:id="rId3"/>
              </a:rPr>
              <a:t>11-21/0703r0</a:t>
            </a:r>
            <a:r>
              <a:rPr lang="en-US" sz="2400" dirty="0"/>
              <a:t>, </a:t>
            </a:r>
            <a:r>
              <a:rPr lang="en-US" sz="2400" b="0" dirty="0">
                <a:hlinkClick r:id="rId4"/>
              </a:rPr>
              <a:t>11-21/1141r0</a:t>
            </a:r>
            <a:endParaRPr lang="en-US" sz="2400" dirty="0"/>
          </a:p>
          <a:p>
            <a:pPr marL="857250" lvl="1" indent="-457200">
              <a:lnSpc>
                <a:spcPct val="70000"/>
              </a:lnSpc>
              <a:spcBef>
                <a:spcPts val="300"/>
              </a:spcBef>
              <a:spcAft>
                <a:spcPts val="600"/>
              </a:spcAft>
              <a:buFont typeface="Arial" panose="020B0604020202020204" pitchFamily="34" charset="0"/>
              <a:buChar char="•"/>
              <a:defRPr/>
            </a:pPr>
            <a:r>
              <a:rPr lang="en-US" sz="2400" dirty="0"/>
              <a:t>Issues Tracking document, section 4: </a:t>
            </a:r>
            <a:r>
              <a:rPr lang="en-US" sz="2400" dirty="0">
                <a:hlinkClick r:id="rId5"/>
              </a:rPr>
              <a:t>11-21/0332r13</a:t>
            </a:r>
            <a:r>
              <a:rPr lang="en-US" sz="240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(Resolvable random address: </a:t>
            </a:r>
            <a:r>
              <a:rPr lang="en-US" sz="2400" dirty="0">
                <a:hlinkClick r:id="rId6"/>
              </a:rPr>
              <a:t>11-21/1535r0</a:t>
            </a:r>
            <a:r>
              <a:rPr lang="en-US" sz="2400" dirty="0"/>
              <a:t> – Graham Smith)</a:t>
            </a:r>
          </a:p>
          <a:p>
            <a:pPr marL="857250" lvl="1" indent="-457200">
              <a:lnSpc>
                <a:spcPct val="70000"/>
              </a:lnSpc>
              <a:spcBef>
                <a:spcPts val="300"/>
              </a:spcBef>
              <a:spcAft>
                <a:spcPts val="600"/>
              </a:spcAft>
              <a:buFont typeface="Arial" panose="020B0604020202020204" pitchFamily="34" charset="0"/>
              <a:buChar char="•"/>
              <a:defRPr/>
            </a:pPr>
            <a:r>
              <a:rPr lang="en-US" sz="2400" dirty="0"/>
              <a:t>Private identifier requirements: </a:t>
            </a:r>
            <a:r>
              <a:rPr lang="en-US" sz="2400" dirty="0">
                <a:hlinkClick r:id="rId7"/>
              </a:rPr>
              <a:t>11-21/1531r0</a:t>
            </a:r>
            <a:r>
              <a:rPr lang="en-US" sz="2400" dirty="0"/>
              <a:t> – Dan Harkins</a:t>
            </a:r>
          </a:p>
          <a:p>
            <a:pPr marL="857250" lvl="1" indent="-457200">
              <a:lnSpc>
                <a:spcPct val="70000"/>
              </a:lnSpc>
              <a:spcBef>
                <a:spcPts val="300"/>
              </a:spcBef>
              <a:spcAft>
                <a:spcPts val="600"/>
              </a:spcAft>
              <a:buFont typeface="Arial" panose="020B0604020202020204" pitchFamily="34" charset="0"/>
              <a:buChar char="•"/>
              <a:defRPr/>
            </a:pPr>
            <a:r>
              <a:rPr lang="en-US" sz="2400" dirty="0"/>
              <a:t>Relationship to TGbi discussions – Consider any apparent overlaps (are they overlaps in requirements, or common/</a:t>
            </a:r>
            <a:r>
              <a:rPr lang="en-US" sz="2400" dirty="0" err="1"/>
              <a:t>leveragable</a:t>
            </a:r>
            <a:r>
              <a:rPr lang="en-US" sz="2400" dirty="0"/>
              <a:t> solutions?)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September 2021, 09:00-11:00 ET</a:t>
            </a:r>
            <a:endParaRPr lang="en-GB" dirty="0"/>
          </a:p>
        </p:txBody>
      </p:sp>
      <p:sp>
        <p:nvSpPr>
          <p:cNvPr id="4098" name="Rectangle 2"/>
          <p:cNvSpPr>
            <a:spLocks noGrp="1" noChangeArrowheads="1"/>
          </p:cNvSpPr>
          <p:nvPr>
            <p:ph idx="1"/>
          </p:nvPr>
        </p:nvSpPr>
        <p:spPr>
          <a:xfrm>
            <a:off x="762000" y="1371600"/>
            <a:ext cx="10744199" cy="3886199"/>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70000"/>
              </a:lnSpc>
              <a:spcBef>
                <a:spcPts val="300"/>
              </a:spcBef>
              <a:spcAft>
                <a:spcPts val="600"/>
              </a:spcAft>
              <a:buFont typeface="Arial" panose="020B0604020202020204" pitchFamily="34" charset="0"/>
              <a:buChar char="•"/>
              <a:defRPr/>
            </a:pPr>
            <a:r>
              <a:rPr lang="en-US" sz="2800" dirty="0"/>
              <a:t>Having reviewed </a:t>
            </a:r>
            <a:r>
              <a:rPr lang="en-US" sz="2800" dirty="0">
                <a:hlinkClick r:id="rId3"/>
              </a:rPr>
              <a:t>11-21/1531r0</a:t>
            </a:r>
            <a:r>
              <a:rPr lang="en-US" sz="2800" dirty="0"/>
              <a:t> (Dan Harkins), what do we with it?  Use as a “metric” to evaluate proposed solutions?  Something else?</a:t>
            </a:r>
          </a:p>
          <a:p>
            <a:pPr marL="457200" indent="-457200">
              <a:lnSpc>
                <a:spcPct val="70000"/>
              </a:lnSpc>
              <a:spcBef>
                <a:spcPts val="300"/>
              </a:spcBef>
              <a:spcAft>
                <a:spcPts val="600"/>
              </a:spcAft>
              <a:buFont typeface="Arial" panose="020B0604020202020204" pitchFamily="34" charset="0"/>
              <a:buChar char="•"/>
              <a:defRPr/>
            </a:pPr>
            <a:r>
              <a:rPr lang="en-US" sz="2800" dirty="0"/>
              <a:t>Reminder: Liaison from WBA: </a:t>
            </a:r>
            <a:r>
              <a:rPr lang="en-US" sz="2800" u="sng" dirty="0">
                <a:hlinkClick r:id="rId4"/>
              </a:rPr>
              <a:t>11-21/0703r0</a:t>
            </a:r>
            <a:r>
              <a:rPr lang="en-US" sz="2800" dirty="0"/>
              <a:t> , and our analysis: </a:t>
            </a:r>
            <a:r>
              <a:rPr lang="en-US" sz="2800" b="0" dirty="0">
                <a:hlinkClick r:id="rId5"/>
              </a:rPr>
              <a:t>11-21/1141r0</a:t>
            </a:r>
            <a:r>
              <a:rPr lang="en-US" sz="2800" b="0" dirty="0"/>
              <a:t>.  What sort of response should we provide?  Volunteers?</a:t>
            </a:r>
          </a:p>
          <a:p>
            <a:pPr marL="457200" indent="-457200">
              <a:lnSpc>
                <a:spcPct val="70000"/>
              </a:lnSpc>
              <a:spcBef>
                <a:spcPts val="300"/>
              </a:spcBef>
              <a:spcAft>
                <a:spcPts val="600"/>
              </a:spcAft>
              <a:buFont typeface="Arial" panose="020B0604020202020204" pitchFamily="34" charset="0"/>
              <a:buChar char="•"/>
              <a:defRPr/>
            </a:pPr>
            <a:r>
              <a:rPr lang="en-US" sz="2800" dirty="0"/>
              <a:t>Review status of Issues Tracking: </a:t>
            </a:r>
            <a:r>
              <a:rPr lang="en-US" sz="2800" dirty="0">
                <a:hlinkClick r:id="rId6"/>
              </a:rPr>
              <a:t>11-21/0332r14</a:t>
            </a:r>
            <a:r>
              <a:rPr lang="en-US" sz="2800"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 </a:t>
            </a:r>
            <a:r>
              <a:rPr lang="en-US" sz="2800" b="0" dirty="0"/>
              <a:t>(that haven’t been reviewed)</a:t>
            </a:r>
            <a:r>
              <a:rPr lang="en-US" sz="2800" dirty="0"/>
              <a:t>: </a:t>
            </a:r>
            <a:r>
              <a:rPr lang="en-US" altLang="en-US" sz="2800" dirty="0">
                <a:hlinkClick r:id="rId7"/>
              </a:rPr>
              <a:t>11-21/1379r2</a:t>
            </a:r>
            <a:r>
              <a:rPr lang="en-US" altLang="en-US" sz="2800" dirty="0"/>
              <a:t> </a:t>
            </a: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November plan – D0.1 target</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September 2021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2800" dirty="0"/>
              <a:t>Issues Tracking document: </a:t>
            </a:r>
            <a:r>
              <a:rPr lang="en-US" sz="2800" dirty="0">
                <a:hlinkClick r:id="rId3"/>
              </a:rPr>
              <a:t>11-21/0332r13</a:t>
            </a:r>
            <a:r>
              <a:rPr lang="en-US" sz="2800" dirty="0"/>
              <a:t> </a:t>
            </a:r>
            <a:endParaRPr lang="en-US" dirty="0"/>
          </a:p>
          <a:p>
            <a:pPr marL="457200" indent="-457200">
              <a:lnSpc>
                <a:spcPct val="90000"/>
              </a:lnSpc>
              <a:spcBef>
                <a:spcPts val="0"/>
              </a:spcBef>
              <a:spcAft>
                <a:spcPts val="300"/>
              </a:spcAft>
              <a:buFont typeface="Arial" panose="020B0604020202020204" pitchFamily="34" charset="0"/>
              <a:buChar char="•"/>
              <a:defRPr/>
            </a:pPr>
            <a:r>
              <a:rPr lang="en-US" dirty="0"/>
              <a:t>Gather requirements </a:t>
            </a:r>
            <a:r>
              <a:rPr lang="en-US" b="0" dirty="0"/>
              <a:t>(start with RCM/ARC materials, add to it)</a:t>
            </a:r>
            <a:endParaRPr lang="en-US" dirty="0"/>
          </a:p>
          <a:p>
            <a:pPr marL="857250" lvl="1" indent="-457200">
              <a:lnSpc>
                <a:spcPct val="90000"/>
              </a:lnSpc>
              <a:spcBef>
                <a:spcPts val="0"/>
              </a:spcBef>
              <a:spcAft>
                <a:spcPts val="3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rgbClr val="FF0000"/>
                </a:solidFill>
              </a:rPr>
              <a:t>Completed (other than editorial cleanup)?  Review.</a:t>
            </a:r>
          </a:p>
          <a:p>
            <a:pPr marL="857250" lvl="1" indent="-457200">
              <a:lnSpc>
                <a:spcPct val="90000"/>
              </a:lnSpc>
              <a:spcBef>
                <a:spcPts val="0"/>
              </a:spcBef>
              <a:spcAft>
                <a:spcPts val="300"/>
              </a:spcAft>
              <a:buFont typeface="Arial" panose="020B0604020202020204" pitchFamily="34" charset="0"/>
              <a:buChar char="•"/>
              <a:defRPr/>
            </a:pPr>
            <a:r>
              <a:rPr lang="en-US" altLang="en-US" dirty="0"/>
              <a:t>Identify the specific features of 802.11 that are impacted, and within agreed scope</a:t>
            </a:r>
          </a:p>
          <a:p>
            <a:pPr marL="1257300" lvl="2" indent="-457200">
              <a:lnSpc>
                <a:spcPct val="90000"/>
              </a:lnSpc>
              <a:spcBef>
                <a:spcPts val="0"/>
              </a:spcBef>
              <a:spcAft>
                <a:spcPts val="300"/>
              </a:spcAft>
              <a:buFont typeface="Arial" panose="020B0604020202020204" pitchFamily="34" charset="0"/>
              <a:buChar char="•"/>
              <a:defRPr/>
            </a:pPr>
            <a:r>
              <a:rPr lang="en-US" sz="2000" dirty="0">
                <a:hlinkClick r:id="rId4"/>
              </a:rPr>
              <a:t>11-21/1140r1</a:t>
            </a:r>
            <a:r>
              <a:rPr lang="en-US" sz="2000" dirty="0"/>
              <a:t> (suggested issues matrix, to aid our analysis)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5"/>
              </a:rPr>
              <a:t>11-21/1247r3</a:t>
            </a:r>
            <a:r>
              <a:rPr lang="en-US" altLang="en-US" sz="2000" dirty="0"/>
              <a:t> (MAC features impacted discussion) – </a:t>
            </a:r>
            <a:r>
              <a:rPr lang="en-US" altLang="en-US" sz="2000" dirty="0">
                <a:solidFill>
                  <a:schemeClr val="tx1"/>
                </a:solidFill>
              </a:rPr>
              <a:t>Straw Poll completed</a:t>
            </a:r>
          </a:p>
          <a:p>
            <a:pPr marL="457200" indent="-457200">
              <a:lnSpc>
                <a:spcPct val="90000"/>
              </a:lnSpc>
              <a:spcBef>
                <a:spcPts val="0"/>
              </a:spcBef>
              <a:spcAft>
                <a:spcPts val="300"/>
              </a:spcAft>
              <a:buFont typeface="Arial" panose="020B0604020202020204" pitchFamily="34" charset="0"/>
              <a:buChar char="•"/>
              <a:defRPr/>
            </a:pPr>
            <a:r>
              <a:rPr lang="en-US" altLang="en-US" dirty="0"/>
              <a:t>Proposals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dirty="0"/>
              <a:t>High-level/general overview of a solution is helpful, to start:</a:t>
            </a:r>
          </a:p>
          <a:p>
            <a:pPr marL="1257300" lvl="2" indent="-457200">
              <a:lnSpc>
                <a:spcPct val="90000"/>
              </a:lnSpc>
              <a:spcBef>
                <a:spcPts val="0"/>
              </a:spcBef>
              <a:spcAft>
                <a:spcPts val="300"/>
              </a:spcAft>
              <a:buFont typeface="Arial" panose="020B0604020202020204" pitchFamily="34" charset="0"/>
              <a:buChar char="•"/>
              <a:defRPr/>
            </a:pPr>
            <a:r>
              <a:rPr lang="en-US" dirty="0">
                <a:solidFill>
                  <a:srgbClr val="000000"/>
                </a:solidFill>
                <a:hlinkClick r:id="rId6"/>
              </a:rPr>
              <a:t>11-21/1083r0</a:t>
            </a:r>
            <a:r>
              <a:rPr lang="en-US" dirty="0">
                <a:solidFill>
                  <a:srgbClr val="000000"/>
                </a:solidFill>
              </a:rPr>
              <a:t> (concept for alternative method of STA identification)</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7"/>
              </a:rPr>
              <a:t>11-21/1378r0</a:t>
            </a:r>
            <a:r>
              <a:rPr lang="en-US" altLang="en-US" dirty="0"/>
              <a:t> (client ID query concept) – reviewed on Aug 19</a:t>
            </a:r>
          </a:p>
          <a:p>
            <a:pPr marL="857250" lvl="1" indent="-457200">
              <a:lnSpc>
                <a:spcPct val="90000"/>
              </a:lnSpc>
              <a:spcBef>
                <a:spcPts val="0"/>
              </a:spcBef>
              <a:spcAft>
                <a:spcPts val="300"/>
              </a:spcAft>
              <a:buFont typeface="Arial" panose="020B0604020202020204" pitchFamily="34" charset="0"/>
              <a:buChar char="•"/>
              <a:defRPr/>
            </a:pPr>
            <a:r>
              <a:rPr lang="en-US" altLang="en-US" dirty="0"/>
              <a:t>Specific text proposals:</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8"/>
              </a:rPr>
              <a:t>11-21/1379r2</a:t>
            </a:r>
            <a:r>
              <a:rPr lang="en-US" altLang="en-US" dirty="0"/>
              <a:t> (text for client ID query action frame)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November plenary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r>
              <a:rPr lang="en-US" sz="2800" dirty="0"/>
              <a:t>Did September interim slot times work well?</a:t>
            </a:r>
          </a:p>
          <a:p>
            <a:endParaRPr lang="en-US" sz="2800" dirty="0"/>
          </a:p>
          <a:p>
            <a:r>
              <a:rPr lang="en-US" sz="2800" dirty="0"/>
              <a:t>Consider contributions; discussion on draft text – </a:t>
            </a:r>
            <a:r>
              <a:rPr lang="en-US" sz="2800" u="sng" dirty="0"/>
              <a:t>target D0.1</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November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Did the times/dates between July and Sept work out?</a:t>
            </a:r>
            <a:endParaRPr lang="en-US" sz="2400" dirty="0"/>
          </a:p>
          <a:p>
            <a:pPr marL="457200" indent="-457200">
              <a:buFont typeface="Arial" panose="020B0604020202020204" pitchFamily="34" charset="0"/>
              <a:buChar char="•"/>
            </a:pPr>
            <a:r>
              <a:rPr lang="en-US" sz="2800" dirty="0"/>
              <a:t>Dates to avoid?</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September 2021 Interim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802.11 electronic interim session</a:t>
            </a:r>
          </a:p>
        </p:txBody>
      </p:sp>
      <p:sp>
        <p:nvSpPr>
          <p:cNvPr id="3" name="Content Placeholder 2"/>
          <p:cNvSpPr>
            <a:spLocks noGrp="1"/>
          </p:cNvSpPr>
          <p:nvPr>
            <p:ph idx="1"/>
          </p:nvPr>
        </p:nvSpPr>
        <p:spPr>
          <a:xfrm>
            <a:off x="914401" y="1828800"/>
            <a:ext cx="10361084" cy="4494213"/>
          </a:xfrm>
        </p:spPr>
        <p:txBody>
          <a:bodyPr/>
          <a:lstStyle/>
          <a:p>
            <a:pPr>
              <a:buFont typeface="Arial" panose="020B0604020202020204" pitchFamily="34" charset="0"/>
              <a:buChar char="•"/>
            </a:pPr>
            <a:r>
              <a:rPr lang="en-US" dirty="0"/>
              <a:t>This meeting is part of the September 802.11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10481</TotalTime>
  <Words>2863</Words>
  <Application>Microsoft Office PowerPoint</Application>
  <PresentationFormat>Widescreen</PresentationFormat>
  <Paragraphs>301</Paragraphs>
  <Slides>27</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Helvetica</vt:lpstr>
      <vt:lpstr>Monotype Sorts</vt:lpstr>
      <vt:lpstr>Times New Roman</vt:lpstr>
      <vt:lpstr>Office Theme</vt:lpstr>
      <vt:lpstr>Document</vt:lpstr>
      <vt:lpstr>TGbh-agenda-2021-Sep-Interim</vt:lpstr>
      <vt:lpstr>Abstract</vt:lpstr>
      <vt:lpstr>IEEE 802.11 TGbh   Randomized and Changing MAC Addresses (RCM)</vt:lpstr>
      <vt:lpstr>Registration for the September 802.11 electronic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15 September 2021, 19:00-21:00 ET</vt:lpstr>
      <vt:lpstr>Approve prior TGbh minutes</vt:lpstr>
      <vt:lpstr>TGbh Agenda – 16 September 2021, 13:30-15:30 ET</vt:lpstr>
      <vt:lpstr>TGbh Agenda – 17 September 2021, 09:00-11:00 ET</vt:lpstr>
      <vt:lpstr>Issues Tracking/Contributions</vt:lpstr>
      <vt:lpstr>November plenary session plan</vt:lpstr>
      <vt:lpstr>TGbh Teleconferences</vt:lpstr>
      <vt:lpstr>Backup material</vt:lpstr>
      <vt:lpstr>TGbh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123</cp:revision>
  <cp:lastPrinted>1601-01-01T00:00:00Z</cp:lastPrinted>
  <dcterms:created xsi:type="dcterms:W3CDTF">2021-01-26T19:12:38Z</dcterms:created>
  <dcterms:modified xsi:type="dcterms:W3CDTF">2021-09-17T01:27:18Z</dcterms:modified>
</cp:coreProperties>
</file>