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272" r:id="rId3"/>
    <p:sldId id="315" r:id="rId4"/>
    <p:sldId id="2366" r:id="rId5"/>
    <p:sldId id="328" r:id="rId6"/>
    <p:sldId id="267" r:id="rId7"/>
    <p:sldId id="260" r:id="rId8"/>
    <p:sldId id="261" r:id="rId9"/>
    <p:sldId id="262" r:id="rId10"/>
    <p:sldId id="263" r:id="rId11"/>
    <p:sldId id="283" r:id="rId12"/>
    <p:sldId id="284" r:id="rId13"/>
    <p:sldId id="287" r:id="rId14"/>
    <p:sldId id="288" r:id="rId15"/>
    <p:sldId id="289" r:id="rId16"/>
    <p:sldId id="361" r:id="rId17"/>
    <p:sldId id="370" r:id="rId18"/>
    <p:sldId id="365" r:id="rId19"/>
    <p:sldId id="363" r:id="rId20"/>
    <p:sldId id="367" r:id="rId21"/>
    <p:sldId id="334" r:id="rId22"/>
    <p:sldId id="371" r:id="rId23"/>
    <p:sldId id="373" r:id="rId24"/>
    <p:sldId id="360"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273" autoAdjust="0"/>
    <p:restoredTop sz="98505" autoAdjust="0"/>
  </p:normalViewPr>
  <p:slideViewPr>
    <p:cSldViewPr>
      <p:cViewPr varScale="1">
        <p:scale>
          <a:sx n="110" d="100"/>
          <a:sy n="110" d="100"/>
        </p:scale>
        <p:origin x="426" y="96"/>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19</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4343476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20</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180416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21</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22</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2681195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23</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068764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5</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16</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033930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17</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989034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18</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482492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September 2021</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802.11-21/1293r4</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927-00-0arc-arc-sc-teleconference-minutes-7-june-2021.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1/11-21-1381-00-0arc-arc-sc-teleconferences-minutes-july-2021-plenary.docx" TargetMode="External"/><Relationship Id="rId5" Type="http://schemas.openxmlformats.org/officeDocument/2006/relationships/hyperlink" Target="https://mentor.ieee.org/802.11/dcn/21/11-21-0997-00-0arc-arc-sc-teleconference-minutes-21-june-2021.docx" TargetMode="External"/><Relationship Id="rId4" Type="http://schemas.openxmlformats.org/officeDocument/2006/relationships/hyperlink" Target="https://mentor.ieee.org/802.11/dcn/21/11-21-0994-00-0arc-arc-sc-teleconference-minutes-17-june-2021.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0/11-20-0174-00-0arc-epd-and-lpd-terminology-misalignment-in-ieee-std-802-1-and-802-11.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mentor.ieee.org/802.11/dcn/19/11-19-0106-00-000m-sta-and-ap.doc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1143-07-0arc-frame-exchange-sequence.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ec/dcn/21/ec-21-0142-01-00EC-technical-coherence-sub-ad-hoc-22jun2021-notes.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s://mentor.ieee.org/802-ec/dcn/21/ec-21-0131-00-00EC-views-on-revision-of-ieee-std-802.ppt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NxZeZ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ARC-SC-agenda-Sep-2021</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2021-09-13</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name="Document" r:id="rId3" imgW="8619847" imgH="3137708" progId="Word.Document.8">
                  <p:embed/>
                </p:oleObj>
              </mc:Choice>
              <mc:Fallback>
                <p:oleObj name="Document" r:id="rId3" imgW="8619847" imgH="3137708" progId="Word.Document.8">
                  <p:embed/>
                  <p:pic>
                    <p:nvPicPr>
                      <p:cNvPr id="0" name="Object 11"/>
                      <p:cNvPicPr>
                        <a:picLocks noChangeAspect="1" noChangeArrowheads="1"/>
                      </p:cNvPicPr>
                      <p:nvPr/>
                    </p:nvPicPr>
                    <p:blipFill>
                      <a:blip r:embed="rId4"/>
                      <a:srcRect/>
                      <a:stretch>
                        <a:fillRect/>
                      </a:stretch>
                    </p:blipFill>
                    <p:spPr bwMode="auto">
                      <a:xfrm>
                        <a:off x="525463" y="2305050"/>
                        <a:ext cx="7899400" cy="2879725"/>
                      </a:xfrm>
                      <a:prstGeom prst="rect">
                        <a:avLst/>
                      </a:prstGeom>
                      <a:noFill/>
                      <a:ln>
                        <a:noFill/>
                      </a:ln>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86545"/>
            <a:ext cx="7770813" cy="3084910"/>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400" dirty="0">
                <a:hlinkClick r:id="rId2"/>
              </a:rPr>
              <a:t>https://standards.ieee.org/about/policies/bylaws/sect6-7.html#7</a:t>
            </a:r>
            <a:br>
              <a:rPr lang="en-US" sz="1400" dirty="0"/>
            </a:br>
            <a:r>
              <a:rPr lang="en-US" sz="1200" dirty="0"/>
              <a:t>	Clause 6.1 of the IEEE SA Standards Board Operations Manual</a:t>
            </a:r>
            <a:br>
              <a:rPr lang="en-US" sz="1200" dirty="0"/>
            </a:br>
            <a:r>
              <a:rPr lang="en-US" sz="1200" dirty="0"/>
              <a:t>	</a:t>
            </a: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400" dirty="0">
                <a:hlinkClick r:id="rId5"/>
              </a:rPr>
              <a:t>http://standards.ieee.org/faqs/copyrights.html/</a:t>
            </a:r>
            <a:endParaRPr lang="en-US" sz="14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endParaRPr lang="en-US" altLang="en-US" sz="1100"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 behavior in IEEE-SA activities is guided</a:t>
            </a:r>
            <a:br>
              <a:rPr lang="en-US" sz="2400" dirty="0"/>
            </a:br>
            <a:r>
              <a:rPr lang="en-US" sz="2400"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i="1" dirty="0"/>
              <a:t>Uphold the highest standards of integrity, responsible behavior, and ethical and professional conduct</a:t>
            </a:r>
          </a:p>
          <a:p>
            <a:pPr lvl="1">
              <a:buFont typeface="Arial" panose="020B0604020202020204" pitchFamily="34" charset="0"/>
              <a:buChar char="•"/>
            </a:pPr>
            <a:r>
              <a:rPr lang="en-US" sz="1350" i="1" dirty="0"/>
              <a:t>Treat people fairly and with respect, to not engage in harassment, discrimination, or retaliation, and to protect people's privacy.</a:t>
            </a:r>
          </a:p>
          <a:p>
            <a:pPr lvl="1">
              <a:buFont typeface="Arial" panose="020B0604020202020204" pitchFamily="34" charset="0"/>
              <a:buChar char="•"/>
            </a:pPr>
            <a:r>
              <a:rPr lang="en-US" sz="135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Participants in the IEEE-SA “individual process” shall</a:t>
            </a:r>
            <a:br>
              <a:rPr lang="en-US" sz="2400" dirty="0"/>
            </a:br>
            <a:r>
              <a:rPr lang="en-US" sz="2400"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IEEE-SA standards activities shall allow the fair &amp;</a:t>
            </a:r>
            <a:br>
              <a:rPr lang="en-US" sz="2400" dirty="0"/>
            </a:br>
            <a:r>
              <a:rPr lang="en-US" sz="2400"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(clause 5.2.1.3) specifies that “</a:t>
            </a:r>
            <a:r>
              <a:rPr lang="en-US" sz="2000" i="1" dirty="0"/>
              <a:t>the standards development process shall not be dominated by any single interest category, individual, or organization</a:t>
            </a:r>
            <a:r>
              <a:rPr lang="en-US" sz="2000" dirty="0"/>
              <a:t>”</a:t>
            </a:r>
          </a:p>
          <a:p>
            <a:pPr lvl="1">
              <a:buFont typeface="Arial" panose="020B0604020202020204" pitchFamily="34" charset="0"/>
              <a:buChar char="•"/>
            </a:pPr>
            <a:r>
              <a:rPr lang="en-US" sz="1200" dirty="0"/>
              <a:t>This means no participant may exercise “</a:t>
            </a:r>
            <a:r>
              <a:rPr lang="en-US" sz="1200" i="1" dirty="0"/>
              <a:t>authority, leadership, or influence by reason of superior leverage, strength, or representation to the exclusion of fair and equitable consideration of other viewpoints</a:t>
            </a:r>
            <a:r>
              <a:rPr lang="en-US" sz="1200" dirty="0"/>
              <a:t>” or “</a:t>
            </a:r>
            <a:r>
              <a:rPr lang="en-US" sz="1200" i="1" dirty="0"/>
              <a:t>to hinder the progress of the standards development activity</a:t>
            </a:r>
            <a:r>
              <a:rPr lang="en-US" sz="1200" dirty="0"/>
              <a:t>”</a:t>
            </a:r>
          </a:p>
          <a:p>
            <a:pPr>
              <a:buFont typeface="Arial" panose="020B0604020202020204" pitchFamily="34" charset="0"/>
              <a:buChar char="•"/>
            </a:pPr>
            <a:r>
              <a:rPr lang="en-US" sz="2000" dirty="0"/>
              <a:t>This rule applies equally to those participating in a standards development project and to that project’s leadership group</a:t>
            </a:r>
          </a:p>
          <a:p>
            <a:pPr>
              <a:buFont typeface="Arial" panose="020B0604020202020204" pitchFamily="34" charset="0"/>
              <a:buChar char="•"/>
            </a:pPr>
            <a:r>
              <a:rPr lang="en-US" sz="2000"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13 Sep 2021, 13:30 ET</a:t>
            </a:r>
          </a:p>
        </p:txBody>
      </p:sp>
      <p:sp>
        <p:nvSpPr>
          <p:cNvPr id="11267" name="Rectangle 3"/>
          <p:cNvSpPr>
            <a:spLocks noGrp="1" noChangeArrowheads="1"/>
          </p:cNvSpPr>
          <p:nvPr>
            <p:ph idx="1"/>
          </p:nvPr>
        </p:nvSpPr>
        <p:spPr>
          <a:xfrm>
            <a:off x="342900" y="1371600"/>
            <a:ext cx="8458200" cy="5143500"/>
          </a:xfrm>
        </p:spPr>
        <p:txBody>
          <a:bodyPr/>
          <a:lstStyle/>
          <a:p>
            <a:pPr eaLnBrk="1" hangingPunct="1">
              <a:lnSpc>
                <a:spcPct val="90000"/>
              </a:lnSpc>
              <a:spcBef>
                <a:spcPts val="300"/>
              </a:spcBef>
              <a:spcAft>
                <a:spcPts val="600"/>
              </a:spcAft>
              <a:defRPr/>
            </a:pPr>
            <a:r>
              <a:rPr lang="en-US" sz="2800" dirty="0">
                <a:solidFill>
                  <a:srgbClr val="000000"/>
                </a:solidFill>
              </a:rPr>
              <a:t>Reminder: 3 meetings this week: Monday 13:30 ET,   Tuesday 19:00 ET, Wednesday 11:15 ET</a:t>
            </a:r>
          </a:p>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Prior meeting minutes</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300"/>
              </a:spcBef>
              <a:spcAft>
                <a:spcPts val="600"/>
              </a:spcAft>
              <a:defRPr/>
            </a:pPr>
            <a:r>
              <a:rPr lang="en-US" dirty="0"/>
              <a:t>Annex G way forward </a:t>
            </a:r>
          </a:p>
          <a:p>
            <a:pPr lvl="1" eaLnBrk="1" hangingPunct="1">
              <a:lnSpc>
                <a:spcPct val="90000"/>
              </a:lnSpc>
              <a:spcBef>
                <a:spcPts val="300"/>
              </a:spcBef>
              <a:spcAft>
                <a:spcPts val="600"/>
              </a:spcAft>
              <a:defRPr/>
            </a:pPr>
            <a:r>
              <a:rPr lang="en-US" dirty="0">
                <a:solidFill>
                  <a:srgbClr val="000000"/>
                </a:solidFill>
              </a:rPr>
              <a:t>802.11 </a:t>
            </a:r>
            <a:r>
              <a:rPr lang="en-US" dirty="0" err="1">
                <a:solidFill>
                  <a:srgbClr val="000000"/>
                </a:solidFill>
              </a:rPr>
              <a:t>TGbe’s</a:t>
            </a:r>
            <a:r>
              <a:rPr lang="en-US" dirty="0">
                <a:solidFill>
                  <a:srgbClr val="000000"/>
                </a:solidFill>
              </a:rPr>
              <a:t> evolving multi-link architecture</a:t>
            </a:r>
            <a:r>
              <a:rPr lang="en-US" dirty="0"/>
              <a:t> contributions</a:t>
            </a:r>
          </a:p>
          <a:p>
            <a:pPr lvl="1" eaLnBrk="1" hangingPunct="1">
              <a:lnSpc>
                <a:spcPct val="90000"/>
              </a:lnSpc>
              <a:spcBef>
                <a:spcPts val="300"/>
              </a:spcBef>
              <a:spcAft>
                <a:spcPts val="600"/>
              </a:spcAft>
              <a:defRPr/>
            </a:pPr>
            <a:r>
              <a:rPr lang="en-US" dirty="0" err="1"/>
              <a:t>TGbc</a:t>
            </a:r>
            <a:r>
              <a:rPr lang="en-US" dirty="0"/>
              <a:t> architecture</a:t>
            </a:r>
          </a:p>
          <a:p>
            <a:pPr lvl="1" eaLnBrk="1" hangingPunct="1">
              <a:lnSpc>
                <a:spcPct val="90000"/>
              </a:lnSpc>
              <a:spcBef>
                <a:spcPts val="300"/>
              </a:spcBef>
              <a:spcAft>
                <a:spcPts val="600"/>
              </a:spcAft>
              <a:defRPr/>
            </a:pPr>
            <a:r>
              <a:rPr lang="en-US" dirty="0"/>
              <a:t>IEEE Std 802 revision</a:t>
            </a:r>
          </a:p>
          <a:p>
            <a:pPr lvl="1" eaLnBrk="1" hangingPunct="1">
              <a:lnSpc>
                <a:spcPct val="90000"/>
              </a:lnSpc>
              <a:spcBef>
                <a:spcPts val="300"/>
              </a:spcBef>
              <a:spcAft>
                <a:spcPts val="600"/>
              </a:spcAft>
              <a:defRPr/>
            </a:pPr>
            <a:r>
              <a:rPr lang="en-US" dirty="0"/>
              <a:t>Other topics?</a:t>
            </a:r>
          </a:p>
          <a:p>
            <a:pPr lvl="1" eaLnBrk="1" hangingPunct="1">
              <a:lnSpc>
                <a:spcPct val="90000"/>
              </a:lnSpc>
              <a:spcBef>
                <a:spcPts val="300"/>
              </a:spcBef>
              <a:spcAft>
                <a:spcPts val="600"/>
              </a:spcAft>
              <a:defRPr/>
            </a:pPr>
            <a:endParaRPr lang="en-US"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3026113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14 Sep 2021, 19:00 ET</a:t>
            </a:r>
          </a:p>
        </p:txBody>
      </p:sp>
      <p:sp>
        <p:nvSpPr>
          <p:cNvPr id="11267" name="Rectangle 3"/>
          <p:cNvSpPr>
            <a:spLocks noGrp="1" noChangeArrowheads="1"/>
          </p:cNvSpPr>
          <p:nvPr>
            <p:ph idx="1"/>
          </p:nvPr>
        </p:nvSpPr>
        <p:spPr>
          <a:xfrm>
            <a:off x="342900" y="1409700"/>
            <a:ext cx="8458200" cy="4038600"/>
          </a:xfrm>
        </p:spPr>
        <p:txBody>
          <a:bodyPr/>
          <a:lstStyle/>
          <a:p>
            <a:pPr eaLnBrk="1" hangingPunct="1">
              <a:lnSpc>
                <a:spcPct val="90000"/>
              </a:lnSpc>
              <a:spcBef>
                <a:spcPts val="300"/>
              </a:spcBef>
              <a:spcAft>
                <a:spcPts val="600"/>
              </a:spcAft>
              <a:defRPr/>
            </a:pPr>
            <a:r>
              <a:rPr lang="en-US" sz="2800" dirty="0">
                <a:solidFill>
                  <a:srgbClr val="000000"/>
                </a:solidFill>
              </a:rPr>
              <a:t>Reminder: 3 meetings this week: Monday 13:30 ET,   Tuesday 19:00 ET, Wednesday 11:15 ET</a:t>
            </a:r>
          </a:p>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300"/>
              </a:spcBef>
              <a:spcAft>
                <a:spcPts val="600"/>
              </a:spcAft>
              <a:defRPr/>
            </a:pPr>
            <a:r>
              <a:rPr lang="en-US" dirty="0">
                <a:solidFill>
                  <a:srgbClr val="000000"/>
                </a:solidFill>
              </a:rPr>
              <a:t>802.11 </a:t>
            </a:r>
            <a:r>
              <a:rPr lang="en-US" dirty="0" err="1">
                <a:solidFill>
                  <a:srgbClr val="000000"/>
                </a:solidFill>
              </a:rPr>
              <a:t>TGbe’s</a:t>
            </a:r>
            <a:r>
              <a:rPr lang="en-US" dirty="0">
                <a:solidFill>
                  <a:srgbClr val="000000"/>
                </a:solidFill>
              </a:rPr>
              <a:t> evolving multi-link architecture</a:t>
            </a:r>
            <a:r>
              <a:rPr lang="en-US" dirty="0"/>
              <a:t> contributions</a:t>
            </a:r>
          </a:p>
          <a:p>
            <a:pPr lvl="1" eaLnBrk="1" hangingPunct="1">
              <a:lnSpc>
                <a:spcPct val="90000"/>
              </a:lnSpc>
              <a:spcBef>
                <a:spcPts val="300"/>
              </a:spcBef>
              <a:spcAft>
                <a:spcPts val="600"/>
              </a:spcAft>
              <a:defRPr/>
            </a:pPr>
            <a:r>
              <a:rPr lang="en-US" dirty="0"/>
              <a:t>Annex G way forward</a:t>
            </a:r>
          </a:p>
          <a:p>
            <a:pPr lvl="1" eaLnBrk="1" hangingPunct="1">
              <a:lnSpc>
                <a:spcPct val="90000"/>
              </a:lnSpc>
              <a:spcBef>
                <a:spcPts val="300"/>
              </a:spcBef>
              <a:spcAft>
                <a:spcPts val="600"/>
              </a:spcAft>
              <a:defRPr/>
            </a:pPr>
            <a:r>
              <a:rPr lang="en-US" dirty="0" err="1"/>
              <a:t>TGbc</a:t>
            </a:r>
            <a:r>
              <a:rPr lang="en-US" dirty="0"/>
              <a:t> architecture</a:t>
            </a:r>
          </a:p>
          <a:p>
            <a:pPr lvl="1" eaLnBrk="1" hangingPunct="1">
              <a:lnSpc>
                <a:spcPct val="90000"/>
              </a:lnSpc>
              <a:spcBef>
                <a:spcPts val="300"/>
              </a:spcBef>
              <a:spcAft>
                <a:spcPts val="600"/>
              </a:spcAft>
              <a:defRPr/>
            </a:pPr>
            <a:r>
              <a:rPr lang="en-US" dirty="0"/>
              <a:t>IEEE Std 802 revision</a:t>
            </a:r>
          </a:p>
          <a:p>
            <a:pPr lvl="1" eaLnBrk="1" hangingPunct="1">
              <a:lnSpc>
                <a:spcPct val="90000"/>
              </a:lnSpc>
              <a:spcBef>
                <a:spcPts val="300"/>
              </a:spcBef>
              <a:spcAft>
                <a:spcPts val="600"/>
              </a:spcAft>
              <a:defRPr/>
            </a:pPr>
            <a:r>
              <a:rPr lang="en-US" dirty="0"/>
              <a:t>Other topics?</a:t>
            </a:r>
          </a:p>
          <a:p>
            <a:pPr lvl="1" eaLnBrk="1" hangingPunct="1">
              <a:lnSpc>
                <a:spcPct val="90000"/>
              </a:lnSpc>
              <a:spcBef>
                <a:spcPts val="300"/>
              </a:spcBef>
              <a:spcAft>
                <a:spcPts val="600"/>
              </a:spcAft>
              <a:defRPr/>
            </a:pPr>
            <a:endParaRPr lang="en-US"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4335952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15 Sep 2021, 11:15 ET</a:t>
            </a:r>
          </a:p>
        </p:txBody>
      </p:sp>
      <p:sp>
        <p:nvSpPr>
          <p:cNvPr id="11267" name="Rectangle 3"/>
          <p:cNvSpPr>
            <a:spLocks noGrp="1" noChangeArrowheads="1"/>
          </p:cNvSpPr>
          <p:nvPr>
            <p:ph idx="1"/>
          </p:nvPr>
        </p:nvSpPr>
        <p:spPr>
          <a:xfrm>
            <a:off x="342900" y="1524000"/>
            <a:ext cx="8458200" cy="4038600"/>
          </a:xfrm>
        </p:spPr>
        <p:txBody>
          <a:bodyPr/>
          <a:lstStyle/>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300"/>
              </a:spcBef>
              <a:spcAft>
                <a:spcPts val="600"/>
              </a:spcAft>
              <a:defRPr/>
            </a:pPr>
            <a:r>
              <a:rPr lang="en-US" dirty="0">
                <a:solidFill>
                  <a:srgbClr val="000000"/>
                </a:solidFill>
              </a:rPr>
              <a:t>802.11 </a:t>
            </a:r>
            <a:r>
              <a:rPr lang="en-US" dirty="0" err="1">
                <a:solidFill>
                  <a:srgbClr val="000000"/>
                </a:solidFill>
              </a:rPr>
              <a:t>TGbe’s</a:t>
            </a:r>
            <a:r>
              <a:rPr lang="en-US" dirty="0">
                <a:solidFill>
                  <a:srgbClr val="000000"/>
                </a:solidFill>
              </a:rPr>
              <a:t> evolving multi-link architecture</a:t>
            </a:r>
            <a:r>
              <a:rPr lang="en-US" dirty="0"/>
              <a:t> contributions</a:t>
            </a:r>
          </a:p>
          <a:p>
            <a:pPr lvl="1" eaLnBrk="1" hangingPunct="1">
              <a:lnSpc>
                <a:spcPct val="90000"/>
              </a:lnSpc>
              <a:spcBef>
                <a:spcPts val="300"/>
              </a:spcBef>
              <a:spcAft>
                <a:spcPts val="600"/>
              </a:spcAft>
              <a:defRPr/>
            </a:pPr>
            <a:r>
              <a:rPr lang="en-US" dirty="0"/>
              <a:t>Annex G way forward </a:t>
            </a:r>
          </a:p>
          <a:p>
            <a:pPr lvl="1" eaLnBrk="1" hangingPunct="1">
              <a:lnSpc>
                <a:spcPct val="90000"/>
              </a:lnSpc>
              <a:spcBef>
                <a:spcPts val="300"/>
              </a:spcBef>
              <a:spcAft>
                <a:spcPts val="600"/>
              </a:spcAft>
              <a:defRPr/>
            </a:pPr>
            <a:r>
              <a:rPr lang="en-US" dirty="0" err="1"/>
              <a:t>TGbc</a:t>
            </a:r>
            <a:r>
              <a:rPr lang="en-US" dirty="0"/>
              <a:t> architecture</a:t>
            </a:r>
          </a:p>
          <a:p>
            <a:pPr lvl="1" eaLnBrk="1" hangingPunct="1">
              <a:lnSpc>
                <a:spcPct val="90000"/>
              </a:lnSpc>
              <a:spcBef>
                <a:spcPts val="300"/>
              </a:spcBef>
              <a:spcAft>
                <a:spcPts val="600"/>
              </a:spcAft>
              <a:defRPr/>
            </a:pPr>
            <a:r>
              <a:rPr lang="en-US" dirty="0"/>
              <a:t>IEEE Std 802 revision</a:t>
            </a:r>
          </a:p>
          <a:p>
            <a:pPr lvl="1" eaLnBrk="1" hangingPunct="1">
              <a:lnSpc>
                <a:spcPct val="90000"/>
              </a:lnSpc>
              <a:spcBef>
                <a:spcPts val="300"/>
              </a:spcBef>
              <a:spcAft>
                <a:spcPts val="600"/>
              </a:spcAft>
              <a:defRPr/>
            </a:pPr>
            <a:r>
              <a:rPr lang="en-US" dirty="0"/>
              <a:t>Other topics?</a:t>
            </a:r>
          </a:p>
          <a:p>
            <a:pPr eaLnBrk="1" hangingPunct="1">
              <a:lnSpc>
                <a:spcPct val="90000"/>
              </a:lnSpc>
              <a:spcBef>
                <a:spcPts val="300"/>
              </a:spcBef>
              <a:spcAft>
                <a:spcPts val="600"/>
              </a:spcAft>
              <a:defRPr/>
            </a:pPr>
            <a:r>
              <a:rPr lang="en-US" sz="2800" dirty="0">
                <a:solidFill>
                  <a:srgbClr val="000000"/>
                </a:solidFill>
              </a:rPr>
              <a:t>Next steps</a:t>
            </a:r>
          </a:p>
          <a:p>
            <a:pPr marL="342900" lvl="1" indent="-342900" eaLnBrk="1" hangingPunct="1">
              <a:lnSpc>
                <a:spcPct val="90000"/>
              </a:lnSpc>
              <a:spcBef>
                <a:spcPts val="300"/>
              </a:spcBef>
              <a:buFont typeface="Arial" pitchFamily="34" charset="0"/>
              <a:buChar char="•"/>
              <a:defRPr/>
            </a:pPr>
            <a:endParaRPr lang="en-US" sz="2800"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733727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Prior meeting minutes</a:t>
            </a:r>
          </a:p>
        </p:txBody>
      </p:sp>
      <p:sp>
        <p:nvSpPr>
          <p:cNvPr id="11267" name="Rectangle 3"/>
          <p:cNvSpPr>
            <a:spLocks noGrp="1" noChangeArrowheads="1"/>
          </p:cNvSpPr>
          <p:nvPr>
            <p:ph idx="1"/>
          </p:nvPr>
        </p:nvSpPr>
        <p:spPr>
          <a:xfrm>
            <a:off x="342900" y="1219200"/>
            <a:ext cx="8458200" cy="5257800"/>
          </a:xfrm>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dirty="0">
                <a:solidFill>
                  <a:srgbClr val="000000"/>
                </a:solidFill>
              </a:rPr>
              <a:t>June telecons:</a:t>
            </a:r>
          </a:p>
          <a:p>
            <a:pPr lvl="1" eaLnBrk="1" hangingPunct="1">
              <a:lnSpc>
                <a:spcPct val="90000"/>
              </a:lnSpc>
              <a:spcBef>
                <a:spcPts val="300"/>
              </a:spcBef>
              <a:defRPr/>
            </a:pPr>
            <a:r>
              <a:rPr lang="en-US" sz="2400" dirty="0">
                <a:solidFill>
                  <a:srgbClr val="000000"/>
                </a:solidFill>
              </a:rPr>
              <a:t>June 7: </a:t>
            </a:r>
            <a:r>
              <a:rPr lang="en-US" sz="2400" dirty="0">
                <a:solidFill>
                  <a:srgbClr val="000000"/>
                </a:solidFill>
                <a:hlinkClick r:id="rId3"/>
              </a:rPr>
              <a:t>11-21/0927r0</a:t>
            </a:r>
            <a:r>
              <a:rPr lang="en-US" sz="2400" dirty="0">
                <a:solidFill>
                  <a:srgbClr val="000000"/>
                </a:solidFill>
              </a:rPr>
              <a:t> </a:t>
            </a:r>
          </a:p>
          <a:p>
            <a:pPr lvl="1" eaLnBrk="1" hangingPunct="1">
              <a:lnSpc>
                <a:spcPct val="90000"/>
              </a:lnSpc>
              <a:spcBef>
                <a:spcPts val="300"/>
              </a:spcBef>
              <a:defRPr/>
            </a:pPr>
            <a:r>
              <a:rPr lang="en-US" sz="2400" dirty="0">
                <a:solidFill>
                  <a:srgbClr val="000000"/>
                </a:solidFill>
              </a:rPr>
              <a:t>June 17: </a:t>
            </a:r>
            <a:r>
              <a:rPr lang="en-US" sz="2400" dirty="0">
                <a:solidFill>
                  <a:srgbClr val="000000"/>
                </a:solidFill>
                <a:hlinkClick r:id="rId4"/>
              </a:rPr>
              <a:t>11-21/0994r</a:t>
            </a:r>
            <a:r>
              <a:rPr lang="en-US" sz="2400" dirty="0">
                <a:solidFill>
                  <a:srgbClr val="000000"/>
                </a:solidFill>
                <a:hlinkClick r:id="rId4"/>
              </a:rPr>
              <a:t>0</a:t>
            </a:r>
            <a:r>
              <a:rPr lang="en-US" sz="2400" dirty="0">
                <a:solidFill>
                  <a:srgbClr val="000000"/>
                </a:solidFill>
              </a:rPr>
              <a:t> </a:t>
            </a:r>
          </a:p>
          <a:p>
            <a:pPr lvl="1" eaLnBrk="1" hangingPunct="1">
              <a:lnSpc>
                <a:spcPct val="90000"/>
              </a:lnSpc>
              <a:spcBef>
                <a:spcPts val="300"/>
              </a:spcBef>
              <a:defRPr/>
            </a:pPr>
            <a:r>
              <a:rPr lang="en-US" sz="2400" dirty="0">
                <a:solidFill>
                  <a:srgbClr val="000000"/>
                </a:solidFill>
              </a:rPr>
              <a:t>June 21: </a:t>
            </a:r>
            <a:r>
              <a:rPr lang="en-US" sz="2400" dirty="0">
                <a:solidFill>
                  <a:srgbClr val="000000"/>
                </a:solidFill>
                <a:hlinkClick r:id="rId5"/>
              </a:rPr>
              <a:t>11-21/0997r0</a:t>
            </a:r>
            <a:r>
              <a:rPr lang="en-US" sz="2400" dirty="0">
                <a:solidFill>
                  <a:srgbClr val="000000"/>
                </a:solidFill>
              </a:rPr>
              <a:t> </a:t>
            </a:r>
            <a:endParaRPr lang="en-US" sz="2400" b="1" dirty="0"/>
          </a:p>
          <a:p>
            <a:pPr marL="400050" lvl="1" indent="0" eaLnBrk="1" hangingPunct="1">
              <a:lnSpc>
                <a:spcPct val="90000"/>
              </a:lnSpc>
              <a:spcBef>
                <a:spcPts val="300"/>
              </a:spcBef>
              <a:buNone/>
              <a:defRPr/>
            </a:pPr>
            <a:r>
              <a:rPr lang="en-US" sz="2400" dirty="0">
                <a:solidFill>
                  <a:srgbClr val="000000"/>
                </a:solidFill>
              </a:rPr>
              <a:t>July plenary: </a:t>
            </a:r>
            <a:r>
              <a:rPr lang="en-US" sz="2400" dirty="0">
                <a:solidFill>
                  <a:srgbClr val="000000"/>
                </a:solidFill>
                <a:hlinkClick r:id="rId6"/>
              </a:rPr>
              <a:t>11-21/1381r0</a:t>
            </a:r>
            <a:r>
              <a:rPr lang="en-US" sz="2400" dirty="0">
                <a:solidFill>
                  <a:srgbClr val="000000"/>
                </a:solidFill>
              </a:rPr>
              <a:t> </a:t>
            </a:r>
          </a:p>
          <a:p>
            <a:pPr marL="400050" lvl="1" indent="0" eaLnBrk="1" hangingPunct="1">
              <a:lnSpc>
                <a:spcPct val="90000"/>
              </a:lnSpc>
              <a:spcBef>
                <a:spcPts val="300"/>
              </a:spcBef>
              <a:buNone/>
              <a:defRPr/>
            </a:pPr>
            <a:r>
              <a:rPr lang="en-US" sz="2400" dirty="0">
                <a:solidFill>
                  <a:srgbClr val="000000"/>
                </a:solidFill>
              </a:rPr>
              <a:t>Aug/Sep telecons:</a:t>
            </a:r>
          </a:p>
          <a:p>
            <a:pPr lvl="1" eaLnBrk="1" hangingPunct="1">
              <a:lnSpc>
                <a:spcPct val="90000"/>
              </a:lnSpc>
              <a:spcBef>
                <a:spcPts val="300"/>
              </a:spcBef>
              <a:buFontTx/>
              <a:buChar char="–"/>
              <a:defRPr/>
            </a:pPr>
            <a:r>
              <a:rPr lang="en-US" sz="2400" dirty="0">
                <a:solidFill>
                  <a:srgbClr val="000000"/>
                </a:solidFill>
              </a:rPr>
              <a:t>Aug 9:</a:t>
            </a:r>
          </a:p>
          <a:p>
            <a:pPr lvl="1" eaLnBrk="1" hangingPunct="1">
              <a:lnSpc>
                <a:spcPct val="90000"/>
              </a:lnSpc>
              <a:spcBef>
                <a:spcPts val="300"/>
              </a:spcBef>
              <a:buFontTx/>
              <a:buChar char="–"/>
              <a:defRPr/>
            </a:pPr>
            <a:r>
              <a:rPr lang="en-US" sz="2400" dirty="0">
                <a:solidFill>
                  <a:srgbClr val="000000"/>
                </a:solidFill>
              </a:rPr>
              <a:t>Aug 30:</a:t>
            </a:r>
          </a:p>
          <a:p>
            <a:pPr lvl="1" eaLnBrk="1" hangingPunct="1">
              <a:lnSpc>
                <a:spcPct val="90000"/>
              </a:lnSpc>
              <a:spcBef>
                <a:spcPts val="300"/>
              </a:spcBef>
              <a:defRPr/>
            </a:pPr>
            <a:r>
              <a:rPr lang="en-US" sz="2400" dirty="0">
                <a:solidFill>
                  <a:srgbClr val="000000"/>
                </a:solidFill>
              </a:rPr>
              <a:t>Sep 2:</a:t>
            </a:r>
          </a:p>
          <a:p>
            <a:pPr lvl="1" eaLnBrk="1" hangingPunct="1">
              <a:lnSpc>
                <a:spcPct val="90000"/>
              </a:lnSpc>
              <a:spcBef>
                <a:spcPts val="300"/>
              </a:spcBef>
              <a:defRPr/>
            </a:pPr>
            <a:r>
              <a:rPr lang="en-US" sz="2400" dirty="0">
                <a:solidFill>
                  <a:srgbClr val="000000"/>
                </a:solidFill>
              </a:rPr>
              <a:t>Sep 9:</a:t>
            </a:r>
          </a:p>
          <a:p>
            <a:pPr marL="457200" indent="-457200">
              <a:lnSpc>
                <a:spcPct val="90000"/>
              </a:lnSpc>
              <a:spcBef>
                <a:spcPts val="0"/>
              </a:spcBef>
              <a:spcAft>
                <a:spcPts val="600"/>
              </a:spcAft>
              <a:buFont typeface="Arial" panose="020B0604020202020204" pitchFamily="34" charset="0"/>
              <a:buChar char="•"/>
              <a:defRPr/>
            </a:pPr>
            <a:r>
              <a:rPr lang="en-US" dirty="0"/>
              <a:t>Moved: </a:t>
            </a:r>
          </a:p>
          <a:p>
            <a:pPr marL="457200" indent="-457200">
              <a:lnSpc>
                <a:spcPct val="90000"/>
              </a:lnSpc>
              <a:spcBef>
                <a:spcPts val="0"/>
              </a:spcBef>
              <a:spcAft>
                <a:spcPts val="600"/>
              </a:spcAft>
              <a:buFont typeface="Arial" panose="020B0604020202020204" pitchFamily="34" charset="0"/>
              <a:buChar char="•"/>
              <a:defRPr/>
            </a:pPr>
            <a:r>
              <a:rPr lang="en-US" dirty="0"/>
              <a:t>Seconded: </a:t>
            </a:r>
          </a:p>
          <a:p>
            <a:pPr marL="457200" indent="-457200">
              <a:lnSpc>
                <a:spcPct val="90000"/>
              </a:lnSpc>
              <a:spcBef>
                <a:spcPts val="0"/>
              </a:spcBef>
              <a:spcAft>
                <a:spcPts val="600"/>
              </a:spcAft>
              <a:buFont typeface="Arial" panose="020B0604020202020204" pitchFamily="34" charset="0"/>
              <a:buChar char="•"/>
              <a:defRPr/>
            </a:pPr>
            <a:r>
              <a:rPr lang="en-US" dirty="0"/>
              <a:t>Result: </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109799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September 2021, Interim meetings (Teleconferences)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(Architecture) – Other</a:t>
            </a:r>
          </a:p>
        </p:txBody>
      </p:sp>
      <p:sp>
        <p:nvSpPr>
          <p:cNvPr id="5" name="Rectangle 2">
            <a:extLst>
              <a:ext uri="{FF2B5EF4-FFF2-40B4-BE49-F238E27FC236}">
                <a16:creationId xmlns:a16="http://schemas.microsoft.com/office/drawing/2014/main" id="{1DB52346-A1EB-460C-ADBC-95FEECACA586}"/>
              </a:ext>
            </a:extLst>
          </p:cNvPr>
          <p:cNvSpPr txBox="1">
            <a:spLocks noChangeArrowheads="1"/>
          </p:cNvSpPr>
          <p:nvPr/>
        </p:nvSpPr>
        <p:spPr bwMode="auto">
          <a:xfrm>
            <a:off x="609600" y="1295400"/>
            <a:ext cx="7924799"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2" indent="0">
              <a:spcBef>
                <a:spcPts val="300"/>
              </a:spcBef>
              <a:spcAft>
                <a:spcPts val="0"/>
              </a:spcAft>
              <a:buFontTx/>
              <a:buNone/>
              <a:defRPr/>
            </a:pPr>
            <a:r>
              <a:rPr lang="en-US" altLang="en-US" sz="2400" b="1" kern="0" dirty="0"/>
              <a:t>Other items being tracked (but not actively worked unless/until contributions):</a:t>
            </a:r>
          </a:p>
          <a:p>
            <a:pPr marL="685800" lvl="2" indent="-342900">
              <a:lnSpc>
                <a:spcPct val="90000"/>
              </a:lnSpc>
              <a:buFont typeface="Arial" pitchFamily="34" charset="0"/>
              <a:buChar char="•"/>
              <a:defRPr/>
            </a:pPr>
            <a:r>
              <a:rPr lang="en-US" sz="2000" b="1" kern="0" dirty="0"/>
              <a:t>Related to IEEE Std 802 updates:</a:t>
            </a:r>
          </a:p>
          <a:p>
            <a:pPr marL="1143000" lvl="3" indent="-342900">
              <a:lnSpc>
                <a:spcPct val="90000"/>
              </a:lnSpc>
              <a:buFont typeface="Arial" pitchFamily="34" charset="0"/>
              <a:buChar char="•"/>
              <a:defRPr/>
            </a:pPr>
            <a:r>
              <a:rPr lang="en-US" sz="2000" b="1" kern="0" dirty="0"/>
              <a:t>802.1AC mapping from ISS to 802.11 MAC SAP interface</a:t>
            </a:r>
          </a:p>
          <a:p>
            <a:pPr marL="1143000" lvl="3" indent="-342900">
              <a:lnSpc>
                <a:spcPct val="90000"/>
              </a:lnSpc>
              <a:buFont typeface="Arial" pitchFamily="34" charset="0"/>
              <a:buChar char="•"/>
              <a:defRPr/>
            </a:pPr>
            <a:r>
              <a:rPr lang="en-US" sz="2000" b="1" kern="0" dirty="0"/>
              <a:t>Consider any changes to remove 802.2/LLC terms?</a:t>
            </a:r>
          </a:p>
          <a:p>
            <a:pPr marL="1143000" lvl="3" indent="-342900">
              <a:lnSpc>
                <a:spcPct val="90000"/>
              </a:lnSpc>
              <a:buFont typeface="Arial" pitchFamily="34" charset="0"/>
              <a:buChar char="•"/>
              <a:defRPr/>
            </a:pPr>
            <a:r>
              <a:rPr lang="en-US" sz="2000" b="1" kern="0" dirty="0"/>
              <a:t>Clarifying EPD/LPD: </a:t>
            </a:r>
            <a:r>
              <a:rPr lang="en-US" sz="2000" kern="0" dirty="0">
                <a:hlinkClick r:id="rId3"/>
              </a:rPr>
              <a:t>11-20/0174r0</a:t>
            </a:r>
            <a:endParaRPr lang="en-US" sz="2000" b="1" kern="0" dirty="0">
              <a:solidFill>
                <a:schemeClr val="accent2">
                  <a:lumMod val="75000"/>
                </a:schemeClr>
              </a:solidFill>
            </a:endParaRPr>
          </a:p>
          <a:p>
            <a:pPr marL="685800" lvl="2" indent="-342900">
              <a:lnSpc>
                <a:spcPct val="90000"/>
              </a:lnSpc>
              <a:buFont typeface="Arial" pitchFamily="34" charset="0"/>
              <a:buChar char="•"/>
              <a:defRPr/>
            </a:pPr>
            <a:r>
              <a:rPr lang="en-US" sz="2000" b="1" kern="0" dirty="0"/>
              <a:t>“What is a STA?” (per </a:t>
            </a:r>
            <a:r>
              <a:rPr lang="en-US" sz="2000" b="1" kern="0" dirty="0" err="1"/>
              <a:t>REVmd</a:t>
            </a:r>
            <a:r>
              <a:rPr lang="en-US" sz="2000" b="1" kern="0" dirty="0"/>
              <a:t> discussion: </a:t>
            </a:r>
            <a:r>
              <a:rPr lang="en-US" sz="2000" kern="0" dirty="0">
                <a:solidFill>
                  <a:schemeClr val="accent2">
                    <a:lumMod val="75000"/>
                  </a:schemeClr>
                </a:solidFill>
                <a:hlinkClick r:id="rId4">
                  <a:extLst>
                    <a:ext uri="{A12FA001-AC4F-418D-AE19-62706E023703}">
                      <ahyp:hlinkClr xmlns:ahyp="http://schemas.microsoft.com/office/drawing/2018/hyperlinkcolor" val="tx"/>
                    </a:ext>
                  </a:extLst>
                </a:hlinkClick>
              </a:rPr>
              <a:t>11-19/0106r0</a:t>
            </a:r>
            <a:r>
              <a:rPr lang="en-US" sz="2000" b="1" kern="0" dirty="0"/>
              <a:t>)</a:t>
            </a:r>
          </a:p>
          <a:p>
            <a:pPr marL="685800" lvl="2" indent="-342900">
              <a:lnSpc>
                <a:spcPct val="90000"/>
              </a:lnSpc>
              <a:buFont typeface="Arial" pitchFamily="34" charset="0"/>
              <a:buChar char="•"/>
              <a:defRPr/>
            </a:pPr>
            <a:r>
              <a:rPr lang="en-US" sz="2000" b="1" kern="0" dirty="0"/>
              <a:t>Off-channel TDLS architecture</a:t>
            </a:r>
          </a:p>
          <a:p>
            <a:pPr marL="685800" lvl="2" indent="-342900">
              <a:lnSpc>
                <a:spcPct val="90000"/>
              </a:lnSpc>
              <a:spcBef>
                <a:spcPts val="300"/>
              </a:spcBef>
              <a:spcAft>
                <a:spcPts val="0"/>
              </a:spcAft>
              <a:buFont typeface="Arial" pitchFamily="34" charset="0"/>
              <a:buChar char="•"/>
              <a:defRPr/>
            </a:pPr>
            <a:r>
              <a:rPr lang="en-US" sz="2000" b="1" kern="0"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kern="0" dirty="0"/>
              <a:t>One aspect is how MAC address is set/controlled – related to IEEE 1609/</a:t>
            </a:r>
            <a:r>
              <a:rPr lang="en-US" sz="2000" b="1" kern="0" dirty="0" err="1"/>
              <a:t>TGbd</a:t>
            </a:r>
            <a:r>
              <a:rPr lang="en-US" sz="2000" b="1" kern="0" dirty="0"/>
              <a:t>  activities</a:t>
            </a:r>
          </a:p>
          <a:p>
            <a:pPr marL="685800" lvl="3" indent="-342900">
              <a:lnSpc>
                <a:spcPct val="90000"/>
              </a:lnSpc>
              <a:spcBef>
                <a:spcPts val="300"/>
              </a:spcBef>
              <a:spcAft>
                <a:spcPts val="0"/>
              </a:spcAft>
              <a:buFont typeface="Arial" panose="020B0604020202020204" pitchFamily="34" charset="0"/>
              <a:buChar char="•"/>
              <a:defRPr/>
            </a:pPr>
            <a:r>
              <a:rPr lang="en-US" sz="2000" b="1" kern="0" dirty="0" err="1"/>
              <a:t>TGaz</a:t>
            </a:r>
            <a:r>
              <a:rPr lang="en-US" sz="2000" b="1" kern="0" dirty="0"/>
              <a:t> work on Fine Timing Measurement and IEEE 1588 mapping</a:t>
            </a:r>
          </a:p>
          <a:p>
            <a:pPr marL="685800" lvl="2" indent="-342900">
              <a:lnSpc>
                <a:spcPct val="90000"/>
              </a:lnSpc>
              <a:buFont typeface="Arial" pitchFamily="34" charset="0"/>
              <a:buChar char="•"/>
              <a:defRPr/>
            </a:pPr>
            <a:r>
              <a:rPr lang="en-US" sz="2000" b="1" kern="0" dirty="0" err="1"/>
              <a:t>Nendica’s</a:t>
            </a:r>
            <a:r>
              <a:rPr lang="en-US" sz="2000" b="1" kern="0" dirty="0"/>
              <a:t>/</a:t>
            </a:r>
            <a:r>
              <a:rPr lang="en-US" sz="2000" b="1" kern="0" dirty="0" err="1"/>
              <a:t>TGbe’s</a:t>
            </a:r>
            <a:r>
              <a:rPr lang="en-US" sz="2000" b="1" kern="0" dirty="0"/>
              <a:t> discussion on 802.11 in a Deterministic Network/Time-Sensitive Networking</a:t>
            </a:r>
          </a:p>
        </p:txBody>
      </p:sp>
    </p:spTree>
    <p:extLst>
      <p:ext uri="{BB962C8B-B14F-4D97-AF65-F5344CB8AC3E}">
        <p14:creationId xmlns:p14="http://schemas.microsoft.com/office/powerpoint/2010/main" val="2978869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Annex G way forward</a:t>
            </a:r>
            <a:endParaRPr lang="en-US" altLang="en-US" dirty="0"/>
          </a:p>
        </p:txBody>
      </p:sp>
      <p:sp>
        <p:nvSpPr>
          <p:cNvPr id="11267" name="Rectangle 3"/>
          <p:cNvSpPr>
            <a:spLocks noGrp="1" noChangeArrowheads="1"/>
          </p:cNvSpPr>
          <p:nvPr>
            <p:ph idx="1"/>
          </p:nvPr>
        </p:nvSpPr>
        <p:spPr>
          <a:xfrm>
            <a:off x="342900" y="1219200"/>
            <a:ext cx="8458200" cy="5181600"/>
          </a:xfrm>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857250" lvl="1" indent="-457200">
              <a:lnSpc>
                <a:spcPct val="90000"/>
              </a:lnSpc>
              <a:spcBef>
                <a:spcPts val="300"/>
              </a:spcBef>
              <a:spcAft>
                <a:spcPts val="0"/>
              </a:spcAft>
              <a:buFont typeface="Arial" panose="020B0604020202020204" pitchFamily="34" charset="0"/>
              <a:buChar char="•"/>
              <a:defRPr/>
            </a:pPr>
            <a:r>
              <a:rPr lang="en-US" sz="2400" b="1" dirty="0"/>
              <a:t>Current plan: </a:t>
            </a:r>
          </a:p>
          <a:p>
            <a:pPr marL="1257300" lvl="2" indent="-457200">
              <a:lnSpc>
                <a:spcPct val="90000"/>
              </a:lnSpc>
              <a:spcBef>
                <a:spcPts val="300"/>
              </a:spcBef>
              <a:spcAft>
                <a:spcPts val="0"/>
              </a:spcAft>
              <a:buFont typeface="Arial" panose="020B0604020202020204" pitchFamily="34" charset="0"/>
              <a:buChar char="•"/>
              <a:defRPr/>
            </a:pPr>
            <a:r>
              <a:rPr lang="en-US" sz="2200" dirty="0"/>
              <a:t>Replace any references in main body text (to Annex G or “frame exchange sequence” in various spellings) with normative text in-place, add definition(s), etc. </a:t>
            </a:r>
          </a:p>
          <a:p>
            <a:pPr marL="1257300" lvl="2" indent="-457200">
              <a:lnSpc>
                <a:spcPct val="90000"/>
              </a:lnSpc>
              <a:spcBef>
                <a:spcPts val="300"/>
              </a:spcBef>
              <a:spcAft>
                <a:spcPts val="0"/>
              </a:spcAft>
              <a:buFont typeface="Arial" panose="020B0604020202020204" pitchFamily="34" charset="0"/>
              <a:buChar char="•"/>
              <a:defRPr/>
            </a:pPr>
            <a:r>
              <a:rPr lang="en-US" sz="2200" dirty="0"/>
              <a:t>Create a new and more useable Annex G with a friendly notation/style and cross-references to main body text for technical details – make it more of an introduction/overview of 802.11 frame exchanges</a:t>
            </a:r>
          </a:p>
          <a:p>
            <a:pPr marL="857250" lvl="1" indent="-457200">
              <a:lnSpc>
                <a:spcPct val="90000"/>
              </a:lnSpc>
              <a:spcBef>
                <a:spcPts val="300"/>
              </a:spcBef>
              <a:spcAft>
                <a:spcPts val="0"/>
              </a:spcAft>
              <a:buFont typeface="Arial" panose="020B0604020202020204" pitchFamily="34" charset="0"/>
              <a:buChar char="•"/>
              <a:defRPr/>
            </a:pPr>
            <a:r>
              <a:rPr lang="en-US" sz="2400" dirty="0"/>
              <a:t>Contributions:</a:t>
            </a:r>
          </a:p>
          <a:p>
            <a:pPr marL="1200150" lvl="2" indent="-457200">
              <a:lnSpc>
                <a:spcPct val="90000"/>
              </a:lnSpc>
              <a:spcBef>
                <a:spcPts val="300"/>
              </a:spcBef>
              <a:spcAft>
                <a:spcPts val="0"/>
              </a:spcAft>
              <a:buFont typeface="Arial" panose="020B0604020202020204" pitchFamily="34" charset="0"/>
              <a:buChar char="•"/>
              <a:defRPr/>
            </a:pPr>
            <a:r>
              <a:rPr lang="en-US" sz="2200" dirty="0">
                <a:hlinkClick r:id="rId3"/>
              </a:rPr>
              <a:t>11-21/1143r7</a:t>
            </a:r>
            <a:r>
              <a:rPr lang="en-US" sz="2200" dirty="0"/>
              <a:t> – Graham Smith</a:t>
            </a:r>
          </a:p>
          <a:p>
            <a:pPr marL="0" indent="0" eaLnBrk="1" hangingPunct="1">
              <a:lnSpc>
                <a:spcPct val="90000"/>
              </a:lnSpc>
              <a:spcBef>
                <a:spcPts val="300"/>
              </a:spcBef>
              <a:buNone/>
              <a:defRPr/>
            </a:pPr>
            <a:endParaRPr lang="en-US" sz="2000" b="0" dirty="0"/>
          </a:p>
          <a:p>
            <a:pPr marL="0" indent="-400050" eaLnBrk="1" hangingPunct="1">
              <a:lnSpc>
                <a:spcPct val="90000"/>
              </a:lnSpc>
              <a:spcBef>
                <a:spcPts val="300"/>
              </a:spcBef>
              <a:buFont typeface="Arial" pitchFamily="34" charset="0"/>
              <a:buChar char="•"/>
              <a:defRPr/>
            </a:pPr>
            <a:endParaRPr lang="en-US" sz="2000" b="0" dirty="0"/>
          </a:p>
          <a:p>
            <a:pPr marL="0" indent="-400050" eaLnBrk="1" hangingPunct="1">
              <a:lnSpc>
                <a:spcPct val="90000"/>
              </a:lnSpc>
              <a:spcBef>
                <a:spcPts val="300"/>
              </a:spcBef>
              <a:buFont typeface="Arial" pitchFamily="34" charset="0"/>
              <a:buChar char="•"/>
              <a:defRPr/>
            </a:pPr>
            <a:endParaRPr lang="en-US" sz="2000" b="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1066800"/>
          </a:xfrm>
        </p:spPr>
        <p:txBody>
          <a:bodyPr/>
          <a:lstStyle/>
          <a:p>
            <a:pPr marL="0" indent="0" eaLnBrk="1" hangingPunct="1">
              <a:lnSpc>
                <a:spcPct val="90000"/>
              </a:lnSpc>
              <a:spcBef>
                <a:spcPts val="300"/>
              </a:spcBef>
              <a:buFontTx/>
              <a:buNone/>
              <a:defRPr/>
            </a:pPr>
            <a:r>
              <a:rPr lang="en-US" dirty="0">
                <a:solidFill>
                  <a:srgbClr val="000000"/>
                </a:solidFill>
              </a:rPr>
              <a:t>802.11 </a:t>
            </a:r>
            <a:r>
              <a:rPr lang="en-US" dirty="0" err="1">
                <a:solidFill>
                  <a:srgbClr val="000000"/>
                </a:solidFill>
              </a:rPr>
              <a:t>TGbe’s</a:t>
            </a:r>
            <a:r>
              <a:rPr lang="en-US" dirty="0">
                <a:solidFill>
                  <a:srgbClr val="000000"/>
                </a:solidFill>
              </a:rPr>
              <a:t> evolving multi-link architecture</a:t>
            </a:r>
            <a:endParaRPr lang="en-US" dirty="0"/>
          </a:p>
        </p:txBody>
      </p:sp>
      <p:sp>
        <p:nvSpPr>
          <p:cNvPr id="11267" name="Rectangle 3"/>
          <p:cNvSpPr>
            <a:spLocks noGrp="1" noChangeArrowheads="1"/>
          </p:cNvSpPr>
          <p:nvPr>
            <p:ph idx="1"/>
          </p:nvPr>
        </p:nvSpPr>
        <p:spPr>
          <a:xfrm>
            <a:off x="342900" y="19050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802.11 </a:t>
            </a:r>
            <a:r>
              <a:rPr lang="en-US" sz="2800" dirty="0" err="1">
                <a:solidFill>
                  <a:srgbClr val="000000"/>
                </a:solidFill>
              </a:rPr>
              <a:t>TGbe’s</a:t>
            </a:r>
            <a:r>
              <a:rPr lang="en-US" sz="2800" dirty="0">
                <a:solidFill>
                  <a:srgbClr val="000000"/>
                </a:solidFill>
              </a:rPr>
              <a:t> evolving multi-link architecture</a:t>
            </a:r>
            <a:endParaRPr lang="en-US" sz="2800" dirty="0"/>
          </a:p>
          <a:p>
            <a:pPr marL="342900" lvl="1" indent="-342900" eaLnBrk="1" hangingPunct="1">
              <a:lnSpc>
                <a:spcPct val="90000"/>
              </a:lnSpc>
              <a:spcBef>
                <a:spcPts val="300"/>
              </a:spcBef>
              <a:buFont typeface="Arial" pitchFamily="34" charset="0"/>
              <a:buChar char="•"/>
              <a:defRPr/>
            </a:pPr>
            <a:r>
              <a:rPr lang="en-US" b="1" dirty="0"/>
              <a:t>How does the architecture (still evolving) within 802.11 </a:t>
            </a:r>
            <a:r>
              <a:rPr lang="en-US" b="1" dirty="0" err="1"/>
              <a:t>TGbe</a:t>
            </a:r>
            <a:r>
              <a:rPr lang="en-US" b="1" dirty="0"/>
              <a:t> fit into or affect the overall (baseline) 802.11 architecture?</a:t>
            </a:r>
          </a:p>
          <a:p>
            <a:pPr marL="342900" lvl="1" indent="-342900" eaLnBrk="1" hangingPunct="1">
              <a:lnSpc>
                <a:spcPct val="90000"/>
              </a:lnSpc>
              <a:spcBef>
                <a:spcPts val="300"/>
              </a:spcBef>
              <a:buFont typeface="Arial" pitchFamily="34" charset="0"/>
              <a:buChar char="•"/>
              <a:defRPr/>
            </a:pPr>
            <a:r>
              <a:rPr lang="en-US" b="1" dirty="0"/>
              <a:t>Contributions:</a:t>
            </a:r>
          </a:p>
          <a:p>
            <a:pPr marL="342900" lvl="1" indent="-342900" eaLnBrk="1" hangingPunct="1">
              <a:lnSpc>
                <a:spcPct val="90000"/>
              </a:lnSpc>
              <a:spcBef>
                <a:spcPts val="300"/>
              </a:spcBef>
              <a:buFont typeface="Arial" pitchFamily="34" charset="0"/>
              <a:buChar char="•"/>
              <a:defRPr/>
            </a:pPr>
            <a:endParaRPr lang="en-US" dirty="0"/>
          </a:p>
          <a:p>
            <a:pPr marL="0" indent="0" eaLnBrk="1" hangingPunct="1">
              <a:lnSpc>
                <a:spcPct val="90000"/>
              </a:lnSpc>
              <a:spcBef>
                <a:spcPts val="300"/>
              </a:spcBef>
              <a:buNone/>
              <a:defRPr/>
            </a:pPr>
            <a:endParaRPr lang="en-US" sz="2000" b="0" dirty="0"/>
          </a:p>
          <a:p>
            <a:pPr marL="0" indent="-400050" eaLnBrk="1" hangingPunct="1">
              <a:lnSpc>
                <a:spcPct val="90000"/>
              </a:lnSpc>
              <a:spcBef>
                <a:spcPts val="300"/>
              </a:spcBef>
              <a:buFont typeface="Arial" pitchFamily="34" charset="0"/>
              <a:buChar char="•"/>
              <a:defRPr/>
            </a:pPr>
            <a:endParaRPr lang="en-US" sz="20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21440696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IEEE Std 802 revision</a:t>
            </a:r>
            <a:endParaRPr lang="en-US" altLang="en-US" dirty="0"/>
          </a:p>
        </p:txBody>
      </p:sp>
      <p:sp>
        <p:nvSpPr>
          <p:cNvPr id="11267" name="Rectangle 3"/>
          <p:cNvSpPr>
            <a:spLocks noGrp="1" noChangeArrowheads="1"/>
          </p:cNvSpPr>
          <p:nvPr>
            <p:ph idx="1"/>
          </p:nvPr>
        </p:nvSpPr>
        <p:spPr>
          <a:xfrm>
            <a:off x="342900" y="1219200"/>
            <a:ext cx="8458200" cy="5181600"/>
          </a:xfrm>
        </p:spPr>
        <p:txBody>
          <a:bodyPr/>
          <a:lstStyle/>
          <a:p>
            <a:pPr eaLnBrk="1" hangingPunct="1">
              <a:lnSpc>
                <a:spcPct val="90000"/>
              </a:lnSpc>
              <a:spcBef>
                <a:spcPts val="300"/>
              </a:spcBef>
              <a:defRPr/>
            </a:pPr>
            <a:r>
              <a:rPr lang="en-US" dirty="0"/>
              <a:t>802EC 22 June 2021 (meeting notes: </a:t>
            </a:r>
            <a:r>
              <a:rPr lang="en-US" u="sng" dirty="0">
                <a:hlinkClick r:id="rId3"/>
              </a:rPr>
              <a:t>https://mentor.ieee.org/802-ec/dcn/21/ec-21-0142-01-00EC-technical-coherence-sub-ad-hoc-22jun2021-notes.docx</a:t>
            </a:r>
            <a:r>
              <a:rPr lang="en-US" u="sng" dirty="0"/>
              <a:t>)</a:t>
            </a:r>
            <a:endParaRPr lang="en-US" dirty="0">
              <a:solidFill>
                <a:srgbClr val="000000"/>
              </a:solidFill>
              <a:hlinkClick r:id="rId4"/>
            </a:endParaRPr>
          </a:p>
          <a:p>
            <a:pPr eaLnBrk="1" hangingPunct="1">
              <a:lnSpc>
                <a:spcPct val="90000"/>
              </a:lnSpc>
              <a:spcBef>
                <a:spcPts val="300"/>
              </a:spcBef>
              <a:defRPr/>
            </a:pPr>
            <a:endParaRPr lang="en-US" dirty="0">
              <a:solidFill>
                <a:srgbClr val="000000"/>
              </a:solidFill>
              <a:hlinkClick r:id="rId4"/>
            </a:endParaRPr>
          </a:p>
          <a:p>
            <a:pPr eaLnBrk="1" hangingPunct="1">
              <a:lnSpc>
                <a:spcPct val="90000"/>
              </a:lnSpc>
              <a:spcBef>
                <a:spcPts val="300"/>
              </a:spcBef>
              <a:defRPr/>
            </a:pPr>
            <a:r>
              <a:rPr lang="en-US" dirty="0">
                <a:solidFill>
                  <a:srgbClr val="000000"/>
                </a:solidFill>
                <a:hlinkClick r:id="rId4"/>
              </a:rPr>
              <a:t>ec-21-0131-00-00EC-views-on-revision-of-ieee-std-802.pptx</a:t>
            </a:r>
            <a:r>
              <a:rPr lang="en-US" dirty="0">
                <a:solidFill>
                  <a:srgbClr val="000000"/>
                </a:solidFill>
              </a:rPr>
              <a:t> </a:t>
            </a:r>
            <a:endParaRPr lang="en-US" sz="2000" dirty="0">
              <a:solidFill>
                <a:srgbClr val="000000"/>
              </a:solidFill>
            </a:endParaRPr>
          </a:p>
          <a:p>
            <a:pPr marL="0" indent="0" eaLnBrk="1" hangingPunct="1">
              <a:lnSpc>
                <a:spcPct val="90000"/>
              </a:lnSpc>
              <a:spcBef>
                <a:spcPts val="300"/>
              </a:spcBef>
              <a:buNone/>
              <a:defRPr/>
            </a:pPr>
            <a:endParaRPr lang="en-US" sz="2000" b="0" dirty="0"/>
          </a:p>
          <a:p>
            <a:r>
              <a:rPr lang="en-US" dirty="0"/>
              <a:t>Proposal at EC:</a:t>
            </a:r>
          </a:p>
          <a:p>
            <a:pPr lvl="1"/>
            <a:r>
              <a:rPr lang="en-US" dirty="0"/>
              <a:t>A project to revise IEEE Std 802 should be initiated.</a:t>
            </a:r>
          </a:p>
          <a:p>
            <a:pPr lvl="1"/>
            <a:r>
              <a:rPr lang="en-US" dirty="0"/>
              <a:t>The project should be charged with ambitious but documented goals.</a:t>
            </a:r>
          </a:p>
          <a:p>
            <a:pPr lvl="1"/>
            <a:r>
              <a:rPr lang="en-US" dirty="0"/>
              <a:t>The goals should be specified in a consensus report to accompany the PAR.</a:t>
            </a:r>
          </a:p>
          <a:p>
            <a:pPr lvl="1"/>
            <a:r>
              <a:rPr lang="en-US" dirty="0"/>
              <a:t>The report and PAR could be generated by a focused pre-PAR activity, conducted in, for example, a Study Group or an Industry Connections Activity such as </a:t>
            </a:r>
            <a:r>
              <a:rPr lang="en-US" dirty="0" err="1"/>
              <a:t>Nendica</a:t>
            </a:r>
            <a:r>
              <a:rPr lang="en-US" dirty="0"/>
              <a:t>.</a:t>
            </a:r>
          </a:p>
          <a:p>
            <a:pPr marL="0" indent="-400050" eaLnBrk="1" hangingPunct="1">
              <a:lnSpc>
                <a:spcPct val="90000"/>
              </a:lnSpc>
              <a:spcBef>
                <a:spcPts val="300"/>
              </a:spcBef>
              <a:buFont typeface="Arial" pitchFamily="34" charset="0"/>
              <a:buChar char="•"/>
              <a:defRPr/>
            </a:pPr>
            <a:r>
              <a:rPr lang="en-US" sz="2000" b="0" dirty="0">
                <a:solidFill>
                  <a:srgbClr val="FF0000"/>
                </a:solidFill>
              </a:rPr>
              <a:t>Related?: Review 802.1AC mapping from ISS to 802.11 MAC SAP interface</a:t>
            </a:r>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23266342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Next steps</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Contributions requested/expected:</a:t>
            </a:r>
          </a:p>
          <a:p>
            <a:pPr lvl="1" eaLnBrk="1" hangingPunct="1"/>
            <a:r>
              <a:rPr lang="en-US" altLang="en-US" dirty="0" err="1"/>
              <a:t>TGbe</a:t>
            </a:r>
            <a:r>
              <a:rPr lang="en-US" altLang="en-US" dirty="0"/>
              <a:t> architecture topics</a:t>
            </a:r>
          </a:p>
          <a:p>
            <a:pPr lvl="1" eaLnBrk="1" hangingPunct="1"/>
            <a:r>
              <a:rPr lang="en-US" altLang="en-US" dirty="0"/>
              <a:t>Annex G</a:t>
            </a:r>
          </a:p>
          <a:p>
            <a:pPr eaLnBrk="1" hangingPunct="1"/>
            <a:r>
              <a:rPr lang="en-US" altLang="en-US" dirty="0"/>
              <a:t>November planning</a:t>
            </a:r>
          </a:p>
          <a:p>
            <a:pPr lvl="1" eaLnBrk="1" hangingPunct="1"/>
            <a:r>
              <a:rPr lang="en-US" altLang="en-US" dirty="0"/>
              <a:t>3 slots?</a:t>
            </a:r>
          </a:p>
          <a:p>
            <a:pPr lvl="1" eaLnBrk="1" hangingPunct="1"/>
            <a:r>
              <a:rPr lang="en-US" altLang="en-US" dirty="0"/>
              <a:t>Topics…?</a:t>
            </a:r>
          </a:p>
          <a:p>
            <a:pPr eaLnBrk="1" hangingPunct="1"/>
            <a:r>
              <a:rPr lang="en-US" altLang="en-US" dirty="0"/>
              <a:t>Next Teleconference(s):</a:t>
            </a:r>
          </a:p>
          <a:p>
            <a:pPr lvl="1" eaLnBrk="1" hangingPunct="1"/>
            <a:r>
              <a:rPr lang="en-US" altLang="en-US" dirty="0"/>
              <a:t>Sept to Nov teleconference plan…  How many telecons?</a:t>
            </a:r>
          </a:p>
          <a:p>
            <a:pPr lvl="2" eaLnBrk="1" hangingPunct="1"/>
            <a:r>
              <a:rPr lang="en-US" altLang="en-US" dirty="0"/>
              <a:t>Conflicts to avoid: </a:t>
            </a:r>
            <a:r>
              <a:rPr lang="en-US" altLang="en-US" dirty="0" err="1"/>
              <a:t>TGbe</a:t>
            </a:r>
            <a:r>
              <a:rPr lang="en-US" altLang="en-US" dirty="0"/>
              <a:t>, </a:t>
            </a:r>
            <a:r>
              <a:rPr lang="en-US" altLang="en-US" dirty="0" err="1"/>
              <a:t>REVme</a:t>
            </a:r>
            <a:r>
              <a:rPr lang="en-US" altLang="en-US" dirty="0"/>
              <a:t>, </a:t>
            </a:r>
            <a:r>
              <a:rPr lang="en-US" altLang="en-US" dirty="0" err="1"/>
              <a:t>TGbd</a:t>
            </a:r>
            <a:r>
              <a:rPr lang="en-US" altLang="en-US" dirty="0"/>
              <a:t>, AANI, </a:t>
            </a:r>
            <a:r>
              <a:rPr lang="en-US" altLang="en-US" dirty="0" err="1"/>
              <a:t>TGbh</a:t>
            </a:r>
            <a:endParaRPr lang="en-US" altLang="en-US" dirty="0"/>
          </a:p>
          <a:p>
            <a:pPr lvl="2" eaLnBrk="1" hangingPunct="1"/>
            <a:r>
              <a:rPr lang="en-US" altLang="en-US" dirty="0"/>
              <a:t>Split topics across times, to get equal access in different time zones</a:t>
            </a:r>
          </a:p>
          <a:p>
            <a:pPr lvl="2" eaLnBrk="1" hangingPunct="1"/>
            <a:r>
              <a:rPr lang="en-US" altLang="en-US" dirty="0"/>
              <a:t>Monday 1PM ET?  Thursday 7PM ET?</a:t>
            </a:r>
          </a:p>
          <a:p>
            <a:pPr lvl="2" eaLnBrk="1" hangingPunct="1"/>
            <a:r>
              <a:rPr lang="en-US" altLang="en-US" dirty="0"/>
              <a:t>Dates to avoid??</a:t>
            </a:r>
          </a:p>
          <a:p>
            <a:pPr lvl="1" eaLnBrk="1" hangingPunct="1"/>
            <a:r>
              <a:rPr lang="en-US" altLang="en-US" dirty="0"/>
              <a:t>Will be coordinated with other TG chairs, and announced later</a:t>
            </a:r>
          </a:p>
        </p:txBody>
      </p:sp>
    </p:spTree>
    <p:extLst>
      <p:ext uri="{BB962C8B-B14F-4D97-AF65-F5344CB8AC3E}">
        <p14:creationId xmlns:p14="http://schemas.microsoft.com/office/powerpoint/2010/main" val="34767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September 2021 Interim Session</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September 802.11 electronic interim session</a:t>
            </a:r>
          </a:p>
        </p:txBody>
      </p:sp>
      <p:sp>
        <p:nvSpPr>
          <p:cNvPr id="3" name="Content Placeholder 2"/>
          <p:cNvSpPr>
            <a:spLocks noGrp="1"/>
          </p:cNvSpPr>
          <p:nvPr>
            <p:ph idx="1"/>
          </p:nvPr>
        </p:nvSpPr>
        <p:spPr>
          <a:xfrm>
            <a:off x="685801" y="2057400"/>
            <a:ext cx="7770813" cy="4343400"/>
          </a:xfrm>
        </p:spPr>
        <p:txBody>
          <a:bodyPr/>
          <a:lstStyle/>
          <a:p>
            <a:pPr>
              <a:buFont typeface="Arial" panose="020B0604020202020204" pitchFamily="34" charset="0"/>
              <a:buChar char="•"/>
            </a:pPr>
            <a:r>
              <a:rPr lang="en-US" dirty="0"/>
              <a:t>This meeting is part of the September 802.11 interim session</a:t>
            </a:r>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https://www.ieee802.org/11/Meetings/Meeting_Plan.html</a:t>
            </a: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857251" y="2571750"/>
            <a:ext cx="7429500" cy="628650"/>
          </a:xfrm>
        </p:spPr>
        <p:txBody>
          <a:bodyPr/>
          <a:lstStyle/>
          <a:p>
            <a:r>
              <a:rPr lang="en-US" altLang="en-US" sz="2100" dirty="0"/>
              <a:t>Please announce your affiliation when you first address the group during a meeting slot</a:t>
            </a:r>
          </a:p>
          <a:p>
            <a:endParaRPr lang="en-US" sz="2100" dirty="0"/>
          </a:p>
        </p:txBody>
      </p:sp>
    </p:spTree>
    <p:extLst>
      <p:ext uri="{BB962C8B-B14F-4D97-AF65-F5344CB8AC3E}">
        <p14:creationId xmlns:p14="http://schemas.microsoft.com/office/powerpoint/2010/main" val="1595470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802-11-Submission">
  <a:themeElements>
    <a:clrScheme name="Custom 4">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4CBF"/>
      </a:hlink>
      <a:folHlink>
        <a:srgbClr val="004CBF"/>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97132</TotalTime>
  <Words>2365</Words>
  <Application>Microsoft Office PowerPoint</Application>
  <PresentationFormat>On-screen Show (4:3)</PresentationFormat>
  <Paragraphs>249</Paragraphs>
  <Slides>24</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1" baseType="lpstr">
      <vt:lpstr>Arial</vt:lpstr>
      <vt:lpstr>Calibri</vt:lpstr>
      <vt:lpstr>Helvetica</vt:lpstr>
      <vt:lpstr>Monotype Sorts</vt:lpstr>
      <vt:lpstr>Times New Roman</vt:lpstr>
      <vt:lpstr>802-11-Submission</vt:lpstr>
      <vt:lpstr>Document</vt:lpstr>
      <vt:lpstr>ARC-SC-agenda-Sep-2021</vt:lpstr>
      <vt:lpstr>Abstract</vt:lpstr>
      <vt:lpstr>IEEE 802.11   Architecture Standing Committee</vt:lpstr>
      <vt:lpstr>Registration for the September 802.11 electronic interim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13 Sep 2021, 13:30 ET</vt:lpstr>
      <vt:lpstr>ARC Agenda – 14 Sep 2021, 19:00 ET</vt:lpstr>
      <vt:lpstr>ARC Agenda – 15 Sep 2021, 11:15 ET</vt:lpstr>
      <vt:lpstr>Prior meeting minutes</vt:lpstr>
      <vt:lpstr>ARC (Architecture) – Other</vt:lpstr>
      <vt:lpstr>Annex G way forward</vt:lpstr>
      <vt:lpstr>802.11 TGbe’s evolving multi-link architecture</vt:lpstr>
      <vt:lpstr>IEEE Std 802 revision</vt:lpstr>
      <vt:lpstr>Next steps</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ARC-agenda-mar-2021</dc:title>
  <dc:creator>Mark Hamilton</dc:creator>
  <cp:lastModifiedBy>Hamilton, Mark</cp:lastModifiedBy>
  <cp:revision>1002</cp:revision>
  <cp:lastPrinted>1998-02-10T13:28:06Z</cp:lastPrinted>
  <dcterms:created xsi:type="dcterms:W3CDTF">2009-07-15T16:38:20Z</dcterms:created>
  <dcterms:modified xsi:type="dcterms:W3CDTF">2021-09-13T15:22:00Z</dcterms:modified>
</cp:coreProperties>
</file>