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2" r:id="rId3"/>
    <p:sldId id="315" r:id="rId4"/>
    <p:sldId id="328" r:id="rId5"/>
    <p:sldId id="267" r:id="rId6"/>
    <p:sldId id="260" r:id="rId7"/>
    <p:sldId id="261" r:id="rId8"/>
    <p:sldId id="262" r:id="rId9"/>
    <p:sldId id="263" r:id="rId10"/>
    <p:sldId id="283" r:id="rId11"/>
    <p:sldId id="284" r:id="rId12"/>
    <p:sldId id="287" r:id="rId13"/>
    <p:sldId id="288" r:id="rId14"/>
    <p:sldId id="289" r:id="rId15"/>
    <p:sldId id="361" r:id="rId16"/>
    <p:sldId id="370" r:id="rId17"/>
    <p:sldId id="365" r:id="rId18"/>
    <p:sldId id="363" r:id="rId19"/>
    <p:sldId id="367" r:id="rId20"/>
    <p:sldId id="371" r:id="rId21"/>
    <p:sldId id="334" r:id="rId22"/>
    <p:sldId id="372" r:id="rId23"/>
    <p:sldId id="373" r:id="rId24"/>
    <p:sldId id="36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72" d="100"/>
          <a:sy n="72" d="100"/>
        </p:scale>
        <p:origin x="654" y="6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2681195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48693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98903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5539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Sept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802.11-21/1293r0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1143-00-0arc-frame-exchange-sequence.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143-00-0arc-frame-exchange-sequenc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795-00-0arc-arc-sc-teleconference-minutes-may-2021-interim.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21/ec-21-0142-01-00EC-technical-coherence-sub-ad-hoc-22jun2021-notes.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ec/dcn/21/ec-21-0131-00-00EC-views-on-revision-of-ieee-std-802.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ARC-SC-agenda-Sep-2021</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2021-08-06</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name="Document" r:id="rId3" imgW="8619847" imgH="3137708" progId="Word.Document.8">
                  <p:embed/>
                </p:oleObj>
              </mc:Choice>
              <mc:Fallback>
                <p:oleObj name="Document" r:id="rId3" imgW="8619847" imgH="3137708" progId="Word.Document.8">
                  <p:embed/>
                  <p:pic>
                    <p:nvPicPr>
                      <p:cNvPr id="0" name="Object 11"/>
                      <p:cNvPicPr>
                        <a:picLocks noChangeAspect="1" noChangeArrowheads="1"/>
                      </p:cNvPicPr>
                      <p:nvPr/>
                    </p:nvPicPr>
                    <p:blipFill>
                      <a:blip r:embed="rId4"/>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13 Sep 2021, 13:30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19:00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 </a:t>
            </a:r>
          </a:p>
          <a:p>
            <a:pPr lvl="1" eaLnBrk="1" hangingPunct="1">
              <a:lnSpc>
                <a:spcPct val="90000"/>
              </a:lnSpc>
              <a:spcBef>
                <a:spcPts val="300"/>
              </a:spcBef>
              <a:spcAft>
                <a:spcPts val="600"/>
              </a:spcAft>
              <a:defRPr/>
            </a:pPr>
            <a:r>
              <a:rPr lang="en-US" dirty="0" err="1"/>
              <a:t>TGbc</a:t>
            </a:r>
            <a:r>
              <a:rPr lang="en-US" dirty="0"/>
              <a:t> architecture</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14 Sep 2021, 19:00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19:00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 – anything additional (covered on Tuesday)?</a:t>
            </a:r>
          </a:p>
          <a:p>
            <a:pPr lvl="2" eaLnBrk="1" hangingPunct="1">
              <a:lnSpc>
                <a:spcPct val="90000"/>
              </a:lnSpc>
              <a:spcBef>
                <a:spcPts val="300"/>
              </a:spcBef>
              <a:spcAft>
                <a:spcPts val="600"/>
              </a:spcAft>
              <a:defRPr/>
            </a:pPr>
            <a:r>
              <a:rPr lang="en-US" dirty="0">
                <a:hlinkClick r:id="rId3"/>
              </a:rPr>
              <a:t>11-21/1143r0</a:t>
            </a:r>
            <a:r>
              <a:rPr lang="en-US" dirty="0"/>
              <a:t> ?</a:t>
            </a:r>
          </a:p>
          <a:p>
            <a:pPr lvl="1" eaLnBrk="1" hangingPunct="1">
              <a:lnSpc>
                <a:spcPct val="90000"/>
              </a:lnSpc>
              <a:spcBef>
                <a:spcPts val="300"/>
              </a:spcBef>
              <a:spcAft>
                <a:spcPts val="600"/>
              </a:spcAft>
              <a:defRPr/>
            </a:pPr>
            <a:r>
              <a:rPr lang="en-US" dirty="0" err="1"/>
              <a:t>TGbc</a:t>
            </a:r>
            <a:r>
              <a:rPr lang="en-US" dirty="0"/>
              <a:t> architecture – anything additional (covered on Tuesday)?</a:t>
            </a:r>
          </a:p>
          <a:p>
            <a:pPr lvl="1" eaLnBrk="1" hangingPunct="1">
              <a:lnSpc>
                <a:spcPct val="90000"/>
              </a:lnSpc>
              <a:spcBef>
                <a:spcPts val="300"/>
              </a:spcBef>
              <a:spcAft>
                <a:spcPts val="600"/>
              </a:spcAft>
              <a:defRPr/>
            </a:pPr>
            <a:r>
              <a:rPr lang="en-US" dirty="0"/>
              <a:t>IEEE Std 802 revision – anything additional (covered on Tuesday)?</a:t>
            </a:r>
          </a:p>
          <a:p>
            <a:pPr lvl="1" eaLnBrk="1" hangingPunct="1">
              <a:lnSpc>
                <a:spcPct val="90000"/>
              </a:lnSpc>
              <a:spcBef>
                <a:spcPts val="300"/>
              </a:spcBef>
              <a:spcAft>
                <a:spcPts val="6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335952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15 Sep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 – anything additional (covered on Tuesday)?</a:t>
            </a:r>
          </a:p>
          <a:p>
            <a:pPr lvl="2" eaLnBrk="1" hangingPunct="1">
              <a:lnSpc>
                <a:spcPct val="90000"/>
              </a:lnSpc>
              <a:spcBef>
                <a:spcPts val="300"/>
              </a:spcBef>
              <a:spcAft>
                <a:spcPts val="600"/>
              </a:spcAft>
              <a:defRPr/>
            </a:pPr>
            <a:r>
              <a:rPr lang="en-US" dirty="0">
                <a:hlinkClick r:id="rId3"/>
              </a:rPr>
              <a:t>11-21/1143r0</a:t>
            </a:r>
            <a:r>
              <a:rPr lang="en-US" dirty="0"/>
              <a:t> ?</a:t>
            </a:r>
          </a:p>
          <a:p>
            <a:pPr lvl="1" eaLnBrk="1" hangingPunct="1">
              <a:lnSpc>
                <a:spcPct val="90000"/>
              </a:lnSpc>
              <a:spcBef>
                <a:spcPts val="300"/>
              </a:spcBef>
              <a:spcAft>
                <a:spcPts val="600"/>
              </a:spcAft>
              <a:defRPr/>
            </a:pPr>
            <a:r>
              <a:rPr lang="en-US" dirty="0" err="1"/>
              <a:t>TGbc</a:t>
            </a:r>
            <a:r>
              <a:rPr lang="en-US" dirty="0"/>
              <a:t> architecture – anything additional (covered on Tuesday)?</a:t>
            </a:r>
          </a:p>
          <a:p>
            <a:pPr lvl="1" eaLnBrk="1" hangingPunct="1">
              <a:lnSpc>
                <a:spcPct val="90000"/>
              </a:lnSpc>
              <a:spcBef>
                <a:spcPts val="300"/>
              </a:spcBef>
              <a:spcAft>
                <a:spcPts val="600"/>
              </a:spcAft>
              <a:defRPr/>
            </a:pPr>
            <a:r>
              <a:rPr lang="en-US" dirty="0"/>
              <a:t>IEEE Std 802 revision – anything additional (covered on Tuesday)?</a:t>
            </a:r>
          </a:p>
          <a:p>
            <a:pPr lvl="1" eaLnBrk="1" hangingPunct="1">
              <a:lnSpc>
                <a:spcPct val="90000"/>
              </a:lnSpc>
              <a:spcBef>
                <a:spcPts val="300"/>
              </a:spcBef>
              <a:spcAft>
                <a:spcPts val="6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June telecons:</a:t>
            </a:r>
          </a:p>
          <a:p>
            <a:pPr lvl="1" eaLnBrk="1" hangingPunct="1">
              <a:lnSpc>
                <a:spcPct val="90000"/>
              </a:lnSpc>
              <a:spcBef>
                <a:spcPts val="300"/>
              </a:spcBef>
              <a:defRPr/>
            </a:pPr>
            <a:r>
              <a:rPr lang="en-US" sz="2400" dirty="0">
                <a:solidFill>
                  <a:srgbClr val="000000"/>
                </a:solidFill>
              </a:rPr>
              <a:t>June 7: </a:t>
            </a:r>
          </a:p>
          <a:p>
            <a:pPr lvl="1" eaLnBrk="1" hangingPunct="1">
              <a:lnSpc>
                <a:spcPct val="90000"/>
              </a:lnSpc>
              <a:spcBef>
                <a:spcPts val="300"/>
              </a:spcBef>
              <a:defRPr/>
            </a:pPr>
            <a:r>
              <a:rPr lang="en-US" sz="2400" dirty="0">
                <a:solidFill>
                  <a:srgbClr val="000000"/>
                </a:solidFill>
              </a:rPr>
              <a:t>June 17: </a:t>
            </a:r>
          </a:p>
          <a:p>
            <a:pPr lvl="1" eaLnBrk="1" hangingPunct="1">
              <a:lnSpc>
                <a:spcPct val="90000"/>
              </a:lnSpc>
              <a:spcBef>
                <a:spcPts val="300"/>
              </a:spcBef>
              <a:defRPr/>
            </a:pPr>
            <a:r>
              <a:rPr lang="en-US" sz="2400" dirty="0">
                <a:solidFill>
                  <a:srgbClr val="000000"/>
                </a:solidFill>
              </a:rPr>
              <a:t>June 21: </a:t>
            </a:r>
            <a:endParaRPr lang="en-US" sz="2400" b="1" dirty="0"/>
          </a:p>
          <a:p>
            <a:pPr marL="400050" lvl="1" indent="0" eaLnBrk="1" hangingPunct="1">
              <a:lnSpc>
                <a:spcPct val="90000"/>
              </a:lnSpc>
              <a:spcBef>
                <a:spcPts val="300"/>
              </a:spcBef>
              <a:buNone/>
              <a:defRPr/>
            </a:pPr>
            <a:r>
              <a:rPr lang="en-US" sz="2400" dirty="0">
                <a:solidFill>
                  <a:srgbClr val="000000"/>
                </a:solidFill>
              </a:rPr>
              <a:t>July plenary: </a:t>
            </a:r>
            <a:r>
              <a:rPr lang="en-US" sz="2400" dirty="0">
                <a:solidFill>
                  <a:srgbClr val="000000"/>
                </a:solidFill>
                <a:hlinkClick r:id="rId3"/>
              </a:rPr>
              <a:t>https://mentor.ieee.org/802.11/dcn/21/11-21-0795-00-0arc-arc-sc-teleconference-minutes-may-2021-interim.docx</a:t>
            </a:r>
            <a:r>
              <a:rPr lang="en-US" sz="2400" dirty="0">
                <a:solidFill>
                  <a:srgbClr val="000000"/>
                </a:solidFill>
              </a:rPr>
              <a:t> </a:t>
            </a:r>
          </a:p>
          <a:p>
            <a:pPr marL="400050" lvl="1" indent="0" eaLnBrk="1" hangingPunct="1">
              <a:lnSpc>
                <a:spcPct val="90000"/>
              </a:lnSpc>
              <a:spcBef>
                <a:spcPts val="300"/>
              </a:spcBef>
              <a:buNone/>
              <a:defRPr/>
            </a:pPr>
            <a:r>
              <a:rPr lang="en-US" sz="2400" dirty="0">
                <a:solidFill>
                  <a:srgbClr val="000000"/>
                </a:solidFill>
              </a:rPr>
              <a:t>Aug/Sep telecons:</a:t>
            </a:r>
          </a:p>
          <a:p>
            <a:pPr lvl="1" eaLnBrk="1" hangingPunct="1">
              <a:lnSpc>
                <a:spcPct val="90000"/>
              </a:lnSpc>
              <a:spcBef>
                <a:spcPts val="300"/>
              </a:spcBef>
              <a:buFontTx/>
              <a:buChar char="–"/>
              <a:defRPr/>
            </a:pPr>
            <a:r>
              <a:rPr lang="en-US" sz="2400" dirty="0">
                <a:solidFill>
                  <a:srgbClr val="000000"/>
                </a:solidFill>
              </a:rPr>
              <a:t>Aug 9:</a:t>
            </a:r>
          </a:p>
          <a:p>
            <a:pPr lvl="1" eaLnBrk="1" hangingPunct="1">
              <a:lnSpc>
                <a:spcPct val="90000"/>
              </a:lnSpc>
              <a:spcBef>
                <a:spcPts val="300"/>
              </a:spcBef>
              <a:defRPr/>
            </a:pPr>
            <a:r>
              <a:rPr lang="en-US" sz="2400" dirty="0">
                <a:solidFill>
                  <a:srgbClr val="000000"/>
                </a:solidFill>
              </a:rPr>
              <a:t>Sep 2:</a:t>
            </a:r>
          </a:p>
          <a:p>
            <a:pPr marL="457200" indent="-457200">
              <a:lnSpc>
                <a:spcPct val="90000"/>
              </a:lnSpc>
              <a:spcBef>
                <a:spcPts val="0"/>
              </a:spcBef>
              <a:spcAft>
                <a:spcPts val="600"/>
              </a:spcAft>
              <a:buFont typeface="Arial" panose="020B0604020202020204" pitchFamily="34" charset="0"/>
              <a:buChar char="•"/>
              <a:defRPr/>
            </a:pPr>
            <a:r>
              <a:rPr lang="en-US" dirty="0"/>
              <a:t>Moved: </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914401" y="1524000"/>
            <a:ext cx="10361084" cy="4570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a:t>Other items being tracked (but not actively worked unless/until contributions):</a:t>
            </a:r>
          </a:p>
          <a:p>
            <a:pPr marL="685800" lvl="2" indent="-342900">
              <a:lnSpc>
                <a:spcPct val="90000"/>
              </a:lnSpc>
              <a:buFont typeface="Arial" pitchFamily="34" charset="0"/>
              <a:buChar char="•"/>
              <a:defRPr/>
            </a:pPr>
            <a:r>
              <a:rPr lang="en-US" sz="2000" b="1" kern="0"/>
              <a:t>Related to IEEE Std 802 updates:</a:t>
            </a:r>
          </a:p>
          <a:p>
            <a:pPr marL="1143000" lvl="3" indent="-342900">
              <a:lnSpc>
                <a:spcPct val="90000"/>
              </a:lnSpc>
              <a:buFont typeface="Arial" pitchFamily="34" charset="0"/>
              <a:buChar char="•"/>
              <a:defRPr/>
            </a:pPr>
            <a:r>
              <a:rPr lang="en-US" sz="2000" b="1" kern="0"/>
              <a:t>802.1AC mapping from ISS to 802.11 MAC SAP interface</a:t>
            </a:r>
          </a:p>
          <a:p>
            <a:pPr marL="1143000" lvl="3" indent="-342900">
              <a:lnSpc>
                <a:spcPct val="90000"/>
              </a:lnSpc>
              <a:buFont typeface="Arial" pitchFamily="34" charset="0"/>
              <a:buChar char="•"/>
              <a:defRPr/>
            </a:pPr>
            <a:r>
              <a:rPr lang="en-US" sz="2000" b="1" kern="0"/>
              <a:t>Consider any changes to remove 802.2/LLC terms?</a:t>
            </a:r>
          </a:p>
          <a:p>
            <a:pPr marL="1143000" lvl="3" indent="-342900">
              <a:lnSpc>
                <a:spcPct val="90000"/>
              </a:lnSpc>
              <a:buFont typeface="Arial" pitchFamily="34" charset="0"/>
              <a:buChar char="•"/>
              <a:defRPr/>
            </a:pPr>
            <a:r>
              <a:rPr lang="en-US" sz="2000" b="1" kern="0"/>
              <a:t>Clarifying EPD/LPD: </a:t>
            </a:r>
            <a:r>
              <a:rPr lang="en-US" sz="2000" kern="0">
                <a:hlinkClick r:id="rId3"/>
              </a:rPr>
              <a:t>11-20/0174r0</a:t>
            </a:r>
            <a:endParaRPr lang="en-US" sz="2000" b="1" kern="0">
              <a:solidFill>
                <a:schemeClr val="accent2">
                  <a:lumMod val="75000"/>
                </a:schemeClr>
              </a:solidFill>
            </a:endParaRPr>
          </a:p>
          <a:p>
            <a:pPr marL="685800" lvl="2" indent="-342900">
              <a:lnSpc>
                <a:spcPct val="90000"/>
              </a:lnSpc>
              <a:buFont typeface="Arial" pitchFamily="34" charset="0"/>
              <a:buChar char="•"/>
              <a:defRPr/>
            </a:pPr>
            <a:r>
              <a:rPr lang="en-US" sz="2000" b="1" kern="0"/>
              <a:t>“What is a STA?” (per REVmd discussion: </a:t>
            </a:r>
            <a:r>
              <a:rPr lang="en-US" sz="2000" b="1" kern="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a:t>)</a:t>
            </a:r>
          </a:p>
          <a:p>
            <a:pPr marL="685800" lvl="2" indent="-342900">
              <a:lnSpc>
                <a:spcPct val="90000"/>
              </a:lnSpc>
              <a:buFont typeface="Arial" pitchFamily="34" charset="0"/>
              <a:buChar char="•"/>
              <a:defRPr/>
            </a:pPr>
            <a:r>
              <a:rPr lang="en-US" sz="2000" b="1" kern="0"/>
              <a:t>Off-channel TDLS architecture</a:t>
            </a:r>
          </a:p>
          <a:p>
            <a:pPr marL="685800" lvl="2" indent="-342900">
              <a:lnSpc>
                <a:spcPct val="90000"/>
              </a:lnSpc>
              <a:spcBef>
                <a:spcPts val="300"/>
              </a:spcBef>
              <a:spcAft>
                <a:spcPts val="0"/>
              </a:spcAft>
              <a:buFont typeface="Arial" pitchFamily="34" charset="0"/>
              <a:buChar char="•"/>
              <a:defRPr/>
            </a:pPr>
            <a:r>
              <a:rPr lang="en-US" sz="2000" b="1" kern="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a:t>One aspect is how MAC address is set/controlled – related to IEEE 1609/TGbd  activities</a:t>
            </a:r>
          </a:p>
          <a:p>
            <a:pPr marL="685800" lvl="3" indent="-342900">
              <a:lnSpc>
                <a:spcPct val="90000"/>
              </a:lnSpc>
              <a:spcBef>
                <a:spcPts val="300"/>
              </a:spcBef>
              <a:spcAft>
                <a:spcPts val="0"/>
              </a:spcAft>
              <a:buFont typeface="Arial" panose="020B0604020202020204" pitchFamily="34" charset="0"/>
              <a:buChar char="•"/>
              <a:defRPr/>
            </a:pPr>
            <a:r>
              <a:rPr lang="en-US" sz="2000" b="1" kern="0"/>
              <a:t>TGaz work on Fine Timing Measurement and IEEE 1588 mapping</a:t>
            </a:r>
          </a:p>
          <a:p>
            <a:pPr marL="685800" lvl="2" indent="-342900">
              <a:lnSpc>
                <a:spcPct val="90000"/>
              </a:lnSpc>
              <a:buFont typeface="Arial" pitchFamily="34" charset="0"/>
              <a:buChar char="•"/>
              <a:defRPr/>
            </a:pPr>
            <a:r>
              <a:rPr lang="en-US" sz="2000" b="1" kern="0"/>
              <a:t>Nendica’s/TGbe’s discussion on 802.11 in a Deterministic Network/Time-Sensitive Networking</a:t>
            </a:r>
            <a:endParaRPr lang="en-US" sz="2000" b="1" kern="0" dirty="0"/>
          </a:p>
        </p:txBody>
      </p:sp>
    </p:spTree>
    <p:extLst>
      <p:ext uri="{BB962C8B-B14F-4D97-AF65-F5344CB8AC3E}">
        <p14:creationId xmlns:p14="http://schemas.microsoft.com/office/powerpoint/2010/main" val="297886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September 2021, Interim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914400"/>
          </a:xfrm>
        </p:spPr>
        <p:txBody>
          <a:bodyPr/>
          <a:lstStyle/>
          <a:p>
            <a:pPr marL="0" indent="0" eaLnBrk="1" hangingPunct="1">
              <a:lnSpc>
                <a:spcPct val="90000"/>
              </a:lnSpc>
              <a:spcBef>
                <a:spcPts val="300"/>
              </a:spcBef>
              <a:buFontTx/>
              <a:buNone/>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endParaRPr lang="en-US" dirty="0"/>
          </a:p>
        </p:txBody>
      </p:sp>
      <p:sp>
        <p:nvSpPr>
          <p:cNvPr id="11267" name="Rectangle 3"/>
          <p:cNvSpPr>
            <a:spLocks noGrp="1" noChangeArrowheads="1"/>
          </p:cNvSpPr>
          <p:nvPr>
            <p:ph idx="1"/>
          </p:nvPr>
        </p:nvSpPr>
        <p:spPr>
          <a:xfrm>
            <a:off x="342900" y="1600200"/>
            <a:ext cx="8458200" cy="48006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342900" lvl="1" indent="-342900" eaLnBrk="1" hangingPunct="1">
              <a:lnSpc>
                <a:spcPct val="90000"/>
              </a:lnSpc>
              <a:spcBef>
                <a:spcPts val="300"/>
              </a:spcBef>
              <a:buFont typeface="Arial" pitchFamily="34" charset="0"/>
              <a:buChar char="•"/>
              <a:defRPr/>
            </a:pPr>
            <a:endParaRPr lang="en-US" dirty="0"/>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1440696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2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2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dirty="0"/>
              <a:t>Contributions:</a:t>
            </a:r>
          </a:p>
          <a:p>
            <a:pPr marL="914400" lvl="1" indent="-457200">
              <a:lnSpc>
                <a:spcPct val="90000"/>
              </a:lnSpc>
              <a:spcBef>
                <a:spcPts val="300"/>
              </a:spcBef>
              <a:spcAft>
                <a:spcPts val="0"/>
              </a:spcAft>
              <a:buFont typeface="Arial" panose="020B0604020202020204" pitchFamily="34" charset="0"/>
              <a:buChar char="•"/>
              <a:defRPr/>
            </a:pPr>
            <a:endParaRPr lang="en-US" sz="2400" dirty="0"/>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marL="0" indent="0" eaLnBrk="1" hangingPunct="1">
              <a:lnSpc>
                <a:spcPct val="90000"/>
              </a:lnSpc>
              <a:spcBef>
                <a:spcPts val="1200"/>
              </a:spcBef>
              <a:buNone/>
              <a:defRPr/>
            </a:pPr>
            <a:r>
              <a:rPr lang="en-US" dirty="0">
                <a:solidFill>
                  <a:srgbClr val="000000"/>
                </a:solidFill>
              </a:rPr>
              <a:t>802.11 </a:t>
            </a:r>
            <a:r>
              <a:rPr lang="en-US" dirty="0" err="1">
                <a:solidFill>
                  <a:srgbClr val="000000"/>
                </a:solidFill>
              </a:rPr>
              <a:t>TGbc</a:t>
            </a:r>
            <a:r>
              <a:rPr lang="en-US" dirty="0">
                <a:solidFill>
                  <a:srgbClr val="000000"/>
                </a:solidFill>
              </a:rPr>
              <a:t> architecture</a:t>
            </a:r>
          </a:p>
        </p:txBody>
      </p:sp>
      <p:sp>
        <p:nvSpPr>
          <p:cNvPr id="11267" name="Rectangle 3"/>
          <p:cNvSpPr>
            <a:spLocks noGrp="1" noChangeArrowheads="1"/>
          </p:cNvSpPr>
          <p:nvPr>
            <p:ph idx="1"/>
          </p:nvPr>
        </p:nvSpPr>
        <p:spPr>
          <a:xfrm>
            <a:off x="342900" y="1219200"/>
            <a:ext cx="8458200" cy="5181600"/>
          </a:xfrm>
        </p:spPr>
        <p:txBody>
          <a:bodyPr/>
          <a:lstStyle/>
          <a:p>
            <a:pPr marL="342900" lvl="1" indent="-342900" eaLnBrk="1" hangingPunct="1">
              <a:lnSpc>
                <a:spcPct val="90000"/>
              </a:lnSpc>
              <a:spcBef>
                <a:spcPts val="300"/>
              </a:spcBef>
              <a:buFont typeface="Arial" pitchFamily="34" charset="0"/>
              <a:buChar char="•"/>
              <a:defRPr/>
            </a:pPr>
            <a:r>
              <a:rPr lang="en-US" sz="2400" b="1" dirty="0"/>
              <a:t>Contributions:</a:t>
            </a:r>
            <a:endParaRPr lang="en-US" sz="1800" b="1" dirty="0"/>
          </a:p>
          <a:p>
            <a:pPr marL="342900" lvl="1" indent="-342900" eaLnBrk="1" hangingPunct="1">
              <a:lnSpc>
                <a:spcPct val="90000"/>
              </a:lnSpc>
              <a:spcBef>
                <a:spcPts val="300"/>
              </a:spcBef>
              <a:buFont typeface="Arial" pitchFamily="34" charset="0"/>
              <a:buChar char="•"/>
              <a:defRPr/>
            </a:pPr>
            <a:endParaRPr lang="en-US" sz="2400" b="1" dirty="0"/>
          </a:p>
          <a:p>
            <a:pPr marL="0" lvl="1" indent="0" eaLnBrk="1" hangingPunct="1">
              <a:lnSpc>
                <a:spcPct val="90000"/>
              </a:lnSpc>
              <a:spcBef>
                <a:spcPts val="300"/>
              </a:spcBef>
              <a:buNone/>
              <a:defRPr/>
            </a:pPr>
            <a:r>
              <a:rPr lang="en-US" sz="2400" b="1" dirty="0"/>
              <a:t>Further discussion (?):</a:t>
            </a:r>
          </a:p>
          <a:p>
            <a:pPr marL="342900" lvl="1" indent="-342900" eaLnBrk="1" hangingPunct="1">
              <a:lnSpc>
                <a:spcPct val="90000"/>
              </a:lnSpc>
              <a:spcBef>
                <a:spcPts val="300"/>
              </a:spcBef>
              <a:buFont typeface="Arial" pitchFamily="34" charset="0"/>
              <a:buChar char="•"/>
              <a:defRPr/>
            </a:pPr>
            <a:r>
              <a:rPr lang="en-US" sz="2400" b="1" dirty="0"/>
              <a:t>TX only or RX only non-AP STAs in </a:t>
            </a:r>
            <a:r>
              <a:rPr lang="en-US" sz="2400" b="1" dirty="0" err="1"/>
              <a:t>TGbc</a:t>
            </a:r>
            <a:r>
              <a:rPr lang="en-US" sz="2400" b="1" dirty="0"/>
              <a:t> context?</a:t>
            </a:r>
          </a:p>
          <a:p>
            <a:pPr marL="685800" lvl="2" indent="-342900" eaLnBrk="1" hangingPunct="1">
              <a:lnSpc>
                <a:spcPct val="90000"/>
              </a:lnSpc>
              <a:spcBef>
                <a:spcPts val="300"/>
              </a:spcBef>
              <a:buFont typeface="Arial" pitchFamily="34" charset="0"/>
              <a:buChar char="•"/>
              <a:defRPr/>
            </a:pPr>
            <a:r>
              <a:rPr lang="en-US" sz="2200" b="1" dirty="0"/>
              <a:t>Related: Architecture of EBCS Proxy service/server(?) and uplink structure in general, still TBD</a:t>
            </a:r>
          </a:p>
          <a:p>
            <a:pPr marL="685800" lvl="2" indent="-342900" eaLnBrk="1" hangingPunct="1">
              <a:lnSpc>
                <a:spcPct val="90000"/>
              </a:lnSpc>
              <a:spcBef>
                <a:spcPts val="300"/>
              </a:spcBef>
              <a:buFont typeface="Arial" pitchFamily="34" charset="0"/>
              <a:buChar char="•"/>
              <a:defRPr/>
            </a:pPr>
            <a:endParaRPr lang="en-US" sz="2200" b="1" dirty="0"/>
          </a:p>
          <a:p>
            <a:pPr marL="685800" lvl="2" indent="-342900" eaLnBrk="1" hangingPunct="1">
              <a:lnSpc>
                <a:spcPct val="90000"/>
              </a:lnSpc>
              <a:spcBef>
                <a:spcPts val="300"/>
              </a:spcBef>
              <a:buFont typeface="Arial" pitchFamily="34" charset="0"/>
              <a:buChar char="•"/>
              <a:defRPr/>
            </a:pPr>
            <a:r>
              <a:rPr lang="en-US" sz="2200" b="1" dirty="0"/>
              <a:t>“TX only”: still needs medium sensing (including CCA “PD”)…  “Upstream EBCS traffic only”</a:t>
            </a:r>
          </a:p>
          <a:p>
            <a:pPr marL="685800" lvl="2" indent="-342900" eaLnBrk="1" hangingPunct="1">
              <a:lnSpc>
                <a:spcPct val="90000"/>
              </a:lnSpc>
              <a:spcBef>
                <a:spcPts val="300"/>
              </a:spcBef>
              <a:buFont typeface="Arial" pitchFamily="34" charset="0"/>
              <a:buChar char="•"/>
              <a:defRPr/>
            </a:pPr>
            <a:r>
              <a:rPr lang="en-US" sz="2200" b="1" dirty="0"/>
              <a:t>“RX only”: needs any management TX to start downlink stream?  Not necessarily (that is optional facility).  “Downstream EBCS traffic only”</a:t>
            </a:r>
          </a:p>
          <a:p>
            <a:pPr marL="1028700" lvl="3" indent="-342900" eaLnBrk="1" hangingPunct="1">
              <a:lnSpc>
                <a:spcPct val="90000"/>
              </a:lnSpc>
              <a:spcBef>
                <a:spcPts val="300"/>
              </a:spcBef>
              <a:buFont typeface="Arial" pitchFamily="34" charset="0"/>
              <a:buChar char="•"/>
              <a:defRPr/>
            </a:pPr>
            <a:r>
              <a:rPr lang="en-US" sz="2000" b="1" dirty="0"/>
              <a:t>Make sure </a:t>
            </a:r>
            <a:r>
              <a:rPr lang="en-US" sz="2000" b="1" dirty="0" err="1"/>
              <a:t>TGbc</a:t>
            </a:r>
            <a:r>
              <a:rPr lang="en-US" sz="2000" b="1" dirty="0"/>
              <a:t> is aware of comments around the above.</a:t>
            </a:r>
          </a:p>
          <a:p>
            <a:pPr marL="685800" lvl="2" indent="-342900" eaLnBrk="1" hangingPunct="1">
              <a:lnSpc>
                <a:spcPct val="90000"/>
              </a:lnSpc>
              <a:spcBef>
                <a:spcPts val="300"/>
              </a:spcBef>
              <a:buFont typeface="Arial" pitchFamily="34" charset="0"/>
              <a:buChar char="•"/>
              <a:defRPr/>
            </a:pPr>
            <a:r>
              <a:rPr lang="en-US" sz="2200" b="1" dirty="0"/>
              <a:t>Any implications on general architecture concepts, to allow these STAs?</a:t>
            </a:r>
          </a:p>
          <a:p>
            <a:pPr marL="685800" lvl="2" indent="-342900" eaLnBrk="1" hangingPunct="1">
              <a:lnSpc>
                <a:spcPct val="90000"/>
              </a:lnSpc>
              <a:spcBef>
                <a:spcPts val="300"/>
              </a:spcBef>
              <a:buFont typeface="Arial" pitchFamily="34" charset="0"/>
              <a:buChar char="•"/>
              <a:defRPr/>
            </a:pPr>
            <a:endParaRPr lang="en-US" sz="2200" b="1" dirty="0"/>
          </a:p>
          <a:p>
            <a:pPr marL="685800" lvl="2" indent="-342900" eaLnBrk="1" hangingPunct="1">
              <a:lnSpc>
                <a:spcPct val="90000"/>
              </a:lnSpc>
              <a:spcBef>
                <a:spcPts val="300"/>
              </a:spcBef>
              <a:buFont typeface="Arial" pitchFamily="34" charset="0"/>
              <a:buChar char="•"/>
              <a:defRPr/>
            </a:pPr>
            <a:endParaRPr lang="en-US" sz="2200" b="1" dirty="0"/>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2027690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eaLnBrk="1" hangingPunct="1">
              <a:lnSpc>
                <a:spcPct val="90000"/>
              </a:lnSpc>
              <a:spcBef>
                <a:spcPts val="300"/>
              </a:spcBef>
              <a:defRPr/>
            </a:pPr>
            <a:r>
              <a:rPr lang="en-US" dirty="0"/>
              <a:t>802EC 22 June 2021 (meeting notes: </a:t>
            </a:r>
            <a:r>
              <a:rPr lang="en-US" u="sng" dirty="0">
                <a:hlinkClick r:id="rId3"/>
              </a:rPr>
              <a:t>https://mentor.ieee.org/802-ec/dcn/21/ec-21-0142-01-00EC-technical-coherence-sub-ad-hoc-22jun2021-notes.docx</a:t>
            </a:r>
            <a:r>
              <a:rPr lang="en-US" u="sng" dirty="0"/>
              <a:t>)</a:t>
            </a:r>
            <a:endParaRPr lang="en-US" dirty="0">
              <a:solidFill>
                <a:srgbClr val="000000"/>
              </a:solidFill>
              <a:hlinkClick r:id="rId4"/>
            </a:endParaRPr>
          </a:p>
          <a:p>
            <a:pPr eaLnBrk="1" hangingPunct="1">
              <a:lnSpc>
                <a:spcPct val="90000"/>
              </a:lnSpc>
              <a:spcBef>
                <a:spcPts val="300"/>
              </a:spcBef>
              <a:defRPr/>
            </a:pPr>
            <a:endParaRPr lang="en-US" dirty="0">
              <a:solidFill>
                <a:srgbClr val="000000"/>
              </a:solidFill>
              <a:hlinkClick r:id="rId4"/>
            </a:endParaRPr>
          </a:p>
          <a:p>
            <a:pPr eaLnBrk="1" hangingPunct="1">
              <a:lnSpc>
                <a:spcPct val="90000"/>
              </a:lnSpc>
              <a:spcBef>
                <a:spcPts val="300"/>
              </a:spcBef>
              <a:defRPr/>
            </a:pPr>
            <a:r>
              <a:rPr lang="en-US" dirty="0">
                <a:solidFill>
                  <a:srgbClr val="000000"/>
                </a:solidFill>
                <a:hlinkClick r:id="rId4"/>
              </a:rPr>
              <a:t>ec-21-0131-00-00EC-views-on-revision-of-ieee-std-802.pptx</a:t>
            </a:r>
            <a:r>
              <a:rPr lang="en-US" dirty="0">
                <a:solidFill>
                  <a:srgbClr val="000000"/>
                </a:solidFill>
              </a:rPr>
              <a:t> </a:t>
            </a:r>
            <a:endParaRPr lang="en-US" sz="2000" dirty="0">
              <a:solidFill>
                <a:srgbClr val="000000"/>
              </a:solidFill>
            </a:endParaRPr>
          </a:p>
          <a:p>
            <a:pPr marL="0" indent="0" eaLnBrk="1" hangingPunct="1">
              <a:lnSpc>
                <a:spcPct val="90000"/>
              </a:lnSpc>
              <a:spcBef>
                <a:spcPts val="300"/>
              </a:spcBef>
              <a:buNone/>
              <a:defRPr/>
            </a:pPr>
            <a:endParaRPr lang="en-US" sz="2000" b="0" dirty="0"/>
          </a:p>
          <a:p>
            <a:r>
              <a:rPr lang="en-US" dirty="0"/>
              <a:t>Proposal at EC:</a:t>
            </a:r>
          </a:p>
          <a:p>
            <a:pPr lvl="1"/>
            <a:r>
              <a:rPr lang="en-US" dirty="0"/>
              <a:t>A project to revise IEEE Std 802 should be initiated.</a:t>
            </a:r>
          </a:p>
          <a:p>
            <a:pPr lvl="1"/>
            <a:r>
              <a:rPr lang="en-US" dirty="0"/>
              <a:t>The project should be charged with ambitious but documented goals.</a:t>
            </a:r>
          </a:p>
          <a:p>
            <a:pPr lvl="1"/>
            <a:r>
              <a:rPr lang="en-US" dirty="0"/>
              <a:t>The goals should be specified in a consensus report to accompany the PAR.</a:t>
            </a:r>
          </a:p>
          <a:p>
            <a:pPr lvl="1"/>
            <a:r>
              <a:rPr lang="en-US" dirty="0"/>
              <a:t>The report and PAR could be generated by a focused pre-PAR activity, conducted in, for example, a Study Group or an Industry Connections Activity such as </a:t>
            </a:r>
            <a:r>
              <a:rPr lang="en-US" dirty="0" err="1"/>
              <a:t>Nendica</a:t>
            </a:r>
            <a:r>
              <a:rPr lang="en-US" dirty="0"/>
              <a:t>.</a:t>
            </a:r>
          </a:p>
          <a:p>
            <a:pPr marL="0" indent="-400050" eaLnBrk="1" hangingPunct="1">
              <a:lnSpc>
                <a:spcPct val="90000"/>
              </a:lnSpc>
              <a:spcBef>
                <a:spcPts val="300"/>
              </a:spcBef>
              <a:buFont typeface="Arial" pitchFamily="34" charset="0"/>
              <a:buChar char="•"/>
              <a:defRPr/>
            </a:pPr>
            <a:r>
              <a:rPr lang="en-US" sz="2000" b="0" dirty="0">
                <a:solidFill>
                  <a:srgbClr val="FF0000"/>
                </a:solidFill>
              </a:rPr>
              <a:t>Related?: Review 802.1AC mapping from ISS to 802.11 MAC SAP interface</a:t>
            </a:r>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err="1"/>
              <a:t>TGbe</a:t>
            </a:r>
            <a:r>
              <a:rPr lang="en-US" altLang="en-US" dirty="0"/>
              <a:t> architecture topics</a:t>
            </a:r>
          </a:p>
          <a:p>
            <a:pPr lvl="1" eaLnBrk="1" hangingPunct="1"/>
            <a:r>
              <a:rPr lang="en-US" altLang="en-US" dirty="0"/>
              <a:t>Annex G</a:t>
            </a:r>
          </a:p>
          <a:p>
            <a:pPr eaLnBrk="1" hangingPunct="1"/>
            <a:r>
              <a:rPr lang="en-US" altLang="en-US" dirty="0"/>
              <a:t>November planning</a:t>
            </a:r>
          </a:p>
          <a:p>
            <a:pPr lvl="1" eaLnBrk="1" hangingPunct="1"/>
            <a:r>
              <a:rPr lang="en-US" altLang="en-US" dirty="0"/>
              <a:t>3 slots?</a:t>
            </a:r>
          </a:p>
          <a:p>
            <a:pPr lvl="1" eaLnBrk="1" hangingPunct="1"/>
            <a:r>
              <a:rPr lang="en-US" altLang="en-US" dirty="0"/>
              <a:t>Topics…?</a:t>
            </a:r>
          </a:p>
          <a:p>
            <a:pPr eaLnBrk="1" hangingPunct="1"/>
            <a:r>
              <a:rPr lang="en-US" altLang="en-US" dirty="0"/>
              <a:t>Next Teleconference(s):</a:t>
            </a:r>
          </a:p>
          <a:p>
            <a:pPr lvl="1" eaLnBrk="1" hangingPunct="1"/>
            <a:r>
              <a:rPr lang="en-US" altLang="en-US" dirty="0"/>
              <a:t>Sept to Nov teleconference plan…  How many telecons?</a:t>
            </a:r>
          </a:p>
          <a:p>
            <a:pPr lvl="2" eaLnBrk="1" hangingPunct="1"/>
            <a:r>
              <a:rPr lang="en-US" altLang="en-US" dirty="0"/>
              <a:t>Conflicts to avoid: </a:t>
            </a:r>
            <a:r>
              <a:rPr lang="en-US" altLang="en-US" dirty="0" err="1"/>
              <a:t>TGbe</a:t>
            </a:r>
            <a:r>
              <a:rPr lang="en-US" altLang="en-US" dirty="0"/>
              <a:t>, </a:t>
            </a:r>
            <a:r>
              <a:rPr lang="en-US" altLang="en-US" dirty="0" err="1"/>
              <a:t>REVme</a:t>
            </a:r>
            <a:r>
              <a:rPr lang="en-US" altLang="en-US" dirty="0"/>
              <a:t>, </a:t>
            </a:r>
            <a:r>
              <a:rPr lang="en-US" altLang="en-US" dirty="0" err="1"/>
              <a:t>TGbd</a:t>
            </a:r>
            <a:r>
              <a:rPr lang="en-US" altLang="en-US" dirty="0"/>
              <a:t>, AANI, </a:t>
            </a:r>
            <a:r>
              <a:rPr lang="en-US" altLang="en-US" dirty="0" err="1"/>
              <a:t>TGbh</a:t>
            </a:r>
            <a:endParaRPr lang="en-US" altLang="en-US" dirty="0"/>
          </a:p>
          <a:p>
            <a:pPr lvl="2" eaLnBrk="1" hangingPunct="1"/>
            <a:r>
              <a:rPr lang="en-US" altLang="en-US" dirty="0"/>
              <a:t>Split topics across times, to get equal access in different time zones</a:t>
            </a:r>
          </a:p>
          <a:p>
            <a:pPr lvl="2" eaLnBrk="1" hangingPunct="1"/>
            <a:r>
              <a:rPr lang="en-US" altLang="en-US" dirty="0"/>
              <a:t>Monday 1PM ET?  Thursday 7PM ET?</a:t>
            </a:r>
          </a:p>
          <a:p>
            <a:pPr lvl="2" eaLnBrk="1" hangingPunct="1"/>
            <a:r>
              <a:rPr lang="en-US" altLang="en-US" dirty="0"/>
              <a:t>Dates to avoid??</a:t>
            </a:r>
          </a:p>
          <a:p>
            <a:pPr lvl="1" eaLnBrk="1" hangingPunct="1"/>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September 2021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96968</TotalTime>
  <Words>2438</Words>
  <Application>Microsoft Office PowerPoint</Application>
  <PresentationFormat>On-screen Show (4:3)</PresentationFormat>
  <Paragraphs>262</Paragraphs>
  <Slides>24</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802-11-Submission</vt:lpstr>
      <vt:lpstr>Document</vt:lpstr>
      <vt:lpstr>ARC-SC-agenda-Sep-2021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13 Sep 2021, 13:30 ET</vt:lpstr>
      <vt:lpstr>ARC Agenda – 14 Sep 2021, 19:00 ET</vt:lpstr>
      <vt:lpstr>ARC Agenda – 15 Sep 2021, 11:15 ET</vt:lpstr>
      <vt:lpstr>Prior meeting minutes</vt:lpstr>
      <vt:lpstr>ARC (Architecture) – Other</vt:lpstr>
      <vt:lpstr>802.11 TGbe’s evolving multi-link architecture</vt:lpstr>
      <vt:lpstr>Annex G way forward</vt:lpstr>
      <vt:lpstr>802.11 TGbc architecture</vt:lpstr>
      <vt:lpstr>IEEE Std 802 revision</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994</cp:revision>
  <cp:lastPrinted>1998-02-10T13:28:06Z</cp:lastPrinted>
  <dcterms:created xsi:type="dcterms:W3CDTF">2009-07-15T16:38:20Z</dcterms:created>
  <dcterms:modified xsi:type="dcterms:W3CDTF">2021-08-06T18:40:10Z</dcterms:modified>
</cp:coreProperties>
</file>