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7" r:id="rId3"/>
    <p:sldId id="257" r:id="rId4"/>
    <p:sldId id="330" r:id="rId5"/>
    <p:sldId id="340" r:id="rId6"/>
    <p:sldId id="336" r:id="rId7"/>
    <p:sldId id="337" r:id="rId8"/>
    <p:sldId id="338" r:id="rId9"/>
    <p:sldId id="323" r:id="rId10"/>
    <p:sldId id="322" r:id="rId11"/>
    <p:sldId id="333" r:id="rId12"/>
    <p:sldId id="334" r:id="rId13"/>
    <p:sldId id="325" r:id="rId14"/>
    <p:sldId id="339" r:id="rId15"/>
    <p:sldId id="335" r:id="rId16"/>
    <p:sldId id="273" r:id="rId17"/>
    <p:sldId id="274"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2272" autoAdjust="0"/>
  </p:normalViewPr>
  <p:slideViewPr>
    <p:cSldViewPr>
      <p:cViewPr varScale="1">
        <p:scale>
          <a:sx n="107" d="100"/>
          <a:sy n="107" d="100"/>
        </p:scale>
        <p:origin x="157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845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98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435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423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SIFS</a:t>
            </a:r>
            <a:r>
              <a:rPr lang="zh-CN" altLang="en-US" dirty="0" smtClean="0"/>
              <a:t>时间，软件无法完成。</a:t>
            </a:r>
            <a:endParaRPr lang="en-US" altLang="zh-CN" dirty="0" smtClean="0"/>
          </a:p>
          <a:p>
            <a:endParaRPr lang="en-US" dirty="0"/>
          </a:p>
        </p:txBody>
      </p:sp>
    </p:spTree>
    <p:extLst>
      <p:ext uri="{BB962C8B-B14F-4D97-AF65-F5344CB8AC3E}">
        <p14:creationId xmlns:p14="http://schemas.microsoft.com/office/powerpoint/2010/main" val="11729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4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98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762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449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07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181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7285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1288</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2021</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Truncated Power Delay Profile </a:t>
            </a:r>
            <a:r>
              <a:rPr lang="en-US" altLang="zh-CN" sz="2800" dirty="0" smtClean="0"/>
              <a:t>- follow up</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2021-08-24</a:t>
            </a:r>
            <a:endParaRPr lang="en-GB" sz="2000" b="0" dirty="0"/>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38209533"/>
              </p:ext>
            </p:extLst>
          </p:nvPr>
        </p:nvGraphicFramePr>
        <p:xfrm>
          <a:off x="777889" y="2853293"/>
          <a:ext cx="7620000" cy="1803623"/>
        </p:xfrm>
        <a:graphic>
          <a:graphicData uri="http://schemas.openxmlformats.org/drawingml/2006/table">
            <a:tbl>
              <a:tblPr/>
              <a:tblGrid>
                <a:gridCol w="1524000"/>
                <a:gridCol w="1203325"/>
                <a:gridCol w="1684338"/>
                <a:gridCol w="1363662"/>
                <a:gridCol w="1844675"/>
              </a:tblGrid>
              <a:tr h="367243">
                <a:tc>
                  <a:txBody>
                    <a:bodyPr/>
                    <a:lstStyle/>
                    <a:p>
                      <a:pPr algn="ctr"/>
                      <a:r>
                        <a:rPr kumimoji="0" lang="en-US" altLang="zh-CN" sz="1100" b="1" i="0" u="none" strike="noStrike" kern="1200" cap="none" normalizeH="0" baseline="0" dirty="0" smtClean="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rgbClr val="000000"/>
                          </a:solidFill>
                          <a:latin typeface="Times New Roman" pitchFamily="18" charset="0"/>
                          <a:ea typeface="Times New Roman"/>
                          <a:cs typeface="Arial"/>
                        </a:rPr>
                        <a:t>F3, Huawei Base, Shenzhen, China</a:t>
                      </a:r>
                      <a:endParaRPr lang="en-US" altLang="zh-CN" sz="1200" b="0" dirty="0" smtClean="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endParaRPr lang="en-US" altLang="zh-CN" sz="1200" i="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Meihong</a:t>
                      </a:r>
                      <a:r>
                        <a:rPr lang="en-US" altLang="zh-CN" sz="1200" baseline="0" dirty="0" smtClean="0">
                          <a:solidFill>
                            <a:schemeClr val="tx1"/>
                          </a:solidFill>
                          <a:latin typeface="+mn-lt"/>
                          <a:ea typeface="Times New Roman"/>
                          <a:cs typeface="Arial"/>
                        </a:rPr>
                        <a:t> Zhang</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Mengshi</a:t>
                      </a:r>
                      <a:r>
                        <a:rPr lang="en-US" altLang="zh-CN" sz="1200" dirty="0" smtClean="0">
                          <a:solidFill>
                            <a:schemeClr val="tx1"/>
                          </a:solidFill>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latin typeface="+mn-lt"/>
                          <a:ea typeface="Times New Roman"/>
                          <a:cs typeface="Arial"/>
                        </a:rPr>
                        <a:t>Danny Kai</a:t>
                      </a:r>
                      <a:r>
                        <a:rPr lang="en-US" altLang="zh-CN" sz="1200" baseline="0" dirty="0" smtClean="0">
                          <a:solidFill>
                            <a:schemeClr val="tx1"/>
                          </a:solidFill>
                          <a:latin typeface="+mn-lt"/>
                          <a:ea typeface="Times New Roman"/>
                          <a:cs typeface="Arial"/>
                        </a:rPr>
                        <a:t> P</a:t>
                      </a:r>
                      <a:r>
                        <a:rPr lang="en-US" altLang="zh-CN" sz="1200" dirty="0" smtClean="0">
                          <a:solidFill>
                            <a:schemeClr val="tx1"/>
                          </a:solidFill>
                          <a:latin typeface="+mn-lt"/>
                          <a:ea typeface="Times New Roman"/>
                          <a:cs typeface="Arial"/>
                        </a:rPr>
                        <a:t>in</a:t>
                      </a:r>
                      <a:r>
                        <a:rPr lang="en-US" altLang="zh-CN" sz="1200" baseline="0" dirty="0" smtClean="0">
                          <a:solidFill>
                            <a:schemeClr val="tx1"/>
                          </a:solidFill>
                          <a:latin typeface="+mn-lt"/>
                          <a:ea typeface="Times New Roman"/>
                          <a:cs typeface="Arial"/>
                        </a:rPr>
                        <a:t> Tan</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5. </a:t>
            </a:r>
            <a:r>
              <a:rPr lang="en-US" altLang="zh-CN" sz="2800" dirty="0"/>
              <a:t>Experimental Validation of multiple </a:t>
            </a:r>
            <a:r>
              <a:rPr lang="en-US" altLang="zh-CN" sz="2800" dirty="0" smtClean="0"/>
              <a:t>targets(2)</a:t>
            </a:r>
            <a:endParaRPr lang="en-GB" altLang="zh-CN" sz="2800" dirty="0"/>
          </a:p>
        </p:txBody>
      </p:sp>
      <p:sp>
        <p:nvSpPr>
          <p:cNvPr id="33" name="Rectangle 3"/>
          <p:cNvSpPr txBox="1">
            <a:spLocks noChangeArrowheads="1"/>
          </p:cNvSpPr>
          <p:nvPr/>
        </p:nvSpPr>
        <p:spPr bwMode="auto">
          <a:xfrm>
            <a:off x="395536" y="1556793"/>
            <a:ext cx="8352928" cy="2185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As discussed in last meeting, </a:t>
            </a:r>
            <a:r>
              <a:rPr lang="en-US" altLang="zh-CN" sz="1800" b="1" dirty="0">
                <a:latin typeface="Times New Roman"/>
                <a:ea typeface="Times New Roman"/>
                <a:cs typeface="Times New Roman"/>
              </a:rPr>
              <a:t>t</a:t>
            </a:r>
            <a:r>
              <a:rPr lang="en-US" altLang="zh-CN" sz="1800" b="1" dirty="0" smtClean="0">
                <a:latin typeface="Times New Roman"/>
                <a:ea typeface="Times New Roman"/>
                <a:cs typeface="Times New Roman"/>
              </a:rPr>
              <a:t>he phase tracking technique works well in single target scenario.</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In multiple target scenarios, the phase represents the summation of the signals from different target. It is impossible to track the motion of multiple targets directly through the phase under this condition.</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However, different targets could be separated through other information, e.g. Doppler as follows. </a:t>
            </a:r>
          </a:p>
        </p:txBody>
      </p:sp>
      <p:pic>
        <p:nvPicPr>
          <p:cNvPr id="2" name="图片 1"/>
          <p:cNvPicPr>
            <a:picLocks noChangeAspect="1"/>
          </p:cNvPicPr>
          <p:nvPr/>
        </p:nvPicPr>
        <p:blipFill>
          <a:blip r:embed="rId3"/>
          <a:stretch>
            <a:fillRect/>
          </a:stretch>
        </p:blipFill>
        <p:spPr>
          <a:xfrm>
            <a:off x="2474926" y="3334445"/>
            <a:ext cx="4194148" cy="3140968"/>
          </a:xfrm>
          <a:prstGeom prst="rect">
            <a:avLst/>
          </a:prstGeom>
        </p:spPr>
      </p:pic>
      <p:sp>
        <p:nvSpPr>
          <p:cNvPr id="36" name="Rectangle 3"/>
          <p:cNvSpPr txBox="1">
            <a:spLocks noChangeArrowheads="1"/>
          </p:cNvSpPr>
          <p:nvPr/>
        </p:nvSpPr>
        <p:spPr bwMode="auto">
          <a:xfrm>
            <a:off x="6361379" y="3730984"/>
            <a:ext cx="2416689" cy="261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Left figure shows the Doppler-time result of multiple targets with the first complex sample of PDP/CIR(TPDP/TCIR).</a:t>
            </a:r>
          </a:p>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TPDP/TCIR contains the information of multiple targets and further signal processing could be adopted to track the movements.</a:t>
            </a:r>
          </a:p>
        </p:txBody>
      </p:sp>
      <p:sp>
        <p:nvSpPr>
          <p:cNvPr id="3" name="文本框 2"/>
          <p:cNvSpPr txBox="1"/>
          <p:nvPr/>
        </p:nvSpPr>
        <p:spPr>
          <a:xfrm>
            <a:off x="3342014" y="3742362"/>
            <a:ext cx="1525761" cy="276999"/>
          </a:xfrm>
          <a:prstGeom prst="rect">
            <a:avLst/>
          </a:prstGeom>
          <a:noFill/>
        </p:spPr>
        <p:txBody>
          <a:bodyPr wrap="square" rtlCol="0">
            <a:spAutoFit/>
          </a:bodyPr>
          <a:lstStyle/>
          <a:p>
            <a:pPr algn="ctr"/>
            <a:r>
              <a:rPr lang="en-US" altLang="zh-CN" sz="1200" dirty="0" smtClean="0"/>
              <a:t>Doppler of target 1</a:t>
            </a:r>
            <a:endParaRPr lang="zh-CN" altLang="en-US" sz="1200" dirty="0"/>
          </a:p>
        </p:txBody>
      </p:sp>
      <p:sp>
        <p:nvSpPr>
          <p:cNvPr id="37" name="文本框 36"/>
          <p:cNvSpPr txBox="1"/>
          <p:nvPr/>
        </p:nvSpPr>
        <p:spPr>
          <a:xfrm>
            <a:off x="4427984" y="5572656"/>
            <a:ext cx="1399735" cy="276999"/>
          </a:xfrm>
          <a:prstGeom prst="rect">
            <a:avLst/>
          </a:prstGeom>
          <a:noFill/>
        </p:spPr>
        <p:txBody>
          <a:bodyPr wrap="square" rtlCol="0">
            <a:spAutoFit/>
          </a:bodyPr>
          <a:lstStyle/>
          <a:p>
            <a:pPr algn="ctr"/>
            <a:r>
              <a:rPr lang="en-US" altLang="zh-CN" sz="1200" dirty="0" smtClean="0"/>
              <a:t>Doppler of target 2</a:t>
            </a:r>
            <a:endParaRPr lang="zh-CN" altLang="en-US" sz="1200" dirty="0"/>
          </a:p>
        </p:txBody>
      </p:sp>
      <p:cxnSp>
        <p:nvCxnSpPr>
          <p:cNvPr id="9" name="直接箭头连接符 8"/>
          <p:cNvCxnSpPr>
            <a:endCxn id="3" idx="2"/>
          </p:cNvCxnSpPr>
          <p:nvPr/>
        </p:nvCxnSpPr>
        <p:spPr bwMode="auto">
          <a:xfrm flipV="1">
            <a:off x="3995936" y="4019361"/>
            <a:ext cx="108959" cy="538305"/>
          </a:xfrm>
          <a:prstGeom prst="straightConnector1">
            <a:avLst/>
          </a:prstGeom>
          <a:solidFill>
            <a:srgbClr val="00B8FF"/>
          </a:solidFill>
          <a:ln w="9525" cap="flat" cmpd="sng" algn="ctr">
            <a:solidFill>
              <a:schemeClr val="bg1"/>
            </a:solidFill>
            <a:prstDash val="solid"/>
            <a:round/>
            <a:headEnd type="none" w="med" len="med"/>
            <a:tailEnd type="triangle"/>
          </a:ln>
          <a:effectLst/>
        </p:spPr>
      </p:cxnSp>
      <p:cxnSp>
        <p:nvCxnSpPr>
          <p:cNvPr id="38" name="直接箭头连接符 37"/>
          <p:cNvCxnSpPr>
            <a:endCxn id="37" idx="0"/>
          </p:cNvCxnSpPr>
          <p:nvPr/>
        </p:nvCxnSpPr>
        <p:spPr bwMode="auto">
          <a:xfrm>
            <a:off x="5100918" y="4930588"/>
            <a:ext cx="26934" cy="642068"/>
          </a:xfrm>
          <a:prstGeom prst="straightConnector1">
            <a:avLst/>
          </a:prstGeom>
          <a:solidFill>
            <a:srgbClr val="00B8FF"/>
          </a:solidFill>
          <a:ln w="9525" cap="flat" cmpd="sng" algn="ctr">
            <a:solidFill>
              <a:schemeClr val="bg1"/>
            </a:solidFill>
            <a:prstDash val="solid"/>
            <a:round/>
            <a:headEnd type="none" w="med" len="med"/>
            <a:tailEnd type="triangle"/>
          </a:ln>
          <a:effectLst/>
        </p:spPr>
      </p:cxnSp>
    </p:spTree>
    <p:extLst>
      <p:ext uri="{BB962C8B-B14F-4D97-AF65-F5344CB8AC3E}">
        <p14:creationId xmlns:p14="http://schemas.microsoft.com/office/powerpoint/2010/main" val="423167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20688"/>
            <a:ext cx="7772400" cy="948412"/>
          </a:xfrm>
          <a:ln/>
        </p:spPr>
        <p:txBody>
          <a:bodyPr lIns="90000" tIns="46800" rIns="90000" bIns="46800"/>
          <a:lstStyle/>
          <a:p>
            <a:r>
              <a:rPr lang="en-US" altLang="zh-CN" sz="2800" dirty="0" smtClean="0"/>
              <a:t>6. The effect of IFFT processing(simulation)</a:t>
            </a:r>
            <a:endParaRPr lang="en-GB" altLang="zh-CN" sz="2800" dirty="0"/>
          </a:p>
        </p:txBody>
      </p:sp>
      <p:sp>
        <p:nvSpPr>
          <p:cNvPr id="5" name="Rectangle 3"/>
          <p:cNvSpPr txBox="1">
            <a:spLocks noChangeArrowheads="1"/>
          </p:cNvSpPr>
          <p:nvPr/>
        </p:nvSpPr>
        <p:spPr bwMode="auto">
          <a:xfrm>
            <a:off x="107504" y="5346438"/>
            <a:ext cx="8928992" cy="114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a:t>For IFFT processing using different parameters, the values of the peak and </a:t>
            </a:r>
            <a:r>
              <a:rPr lang="en-US" altLang="zh-CN" sz="1400" dirty="0" err="1"/>
              <a:t>sidelobes</a:t>
            </a:r>
            <a:r>
              <a:rPr lang="en-US" altLang="zh-CN" sz="1400" dirty="0"/>
              <a:t> profiles </a:t>
            </a:r>
            <a:r>
              <a:rPr lang="en-US" altLang="zh-CN" sz="1400" dirty="0" smtClean="0"/>
              <a:t>experience </a:t>
            </a:r>
            <a:r>
              <a:rPr lang="en-US" altLang="zh-CN" sz="1400" dirty="0"/>
              <a:t>only minor variations. </a:t>
            </a:r>
            <a:endParaRPr lang="en-US" altLang="zh-CN" sz="1400" dirty="0" smtClean="0"/>
          </a:p>
          <a:p>
            <a:pPr marL="285750" indent="-285750">
              <a:spcBef>
                <a:spcPts val="600"/>
              </a:spcBef>
              <a:buFont typeface="Arial" panose="020B0604020202020204" pitchFamily="34" charset="0"/>
              <a:buChar char="•"/>
            </a:pPr>
            <a:r>
              <a:rPr lang="en-US" altLang="zh-CN" sz="1400" dirty="0"/>
              <a:t>More importantly, the location of the peaks (which represents the delay of the paths), are still accurately </a:t>
            </a:r>
            <a:r>
              <a:rPr lang="en-US" altLang="zh-CN" sz="1400" dirty="0" smtClean="0"/>
              <a:t>remained.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reduce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interpolation could of the subcarriers near DC could be conducted before the IFFT.</a:t>
            </a:r>
            <a:endParaRPr lang="en-US" altLang="zh-CN" sz="1400" dirty="0">
              <a:latin typeface="Times New Roman"/>
              <a:ea typeface="Times New Roman"/>
              <a:cs typeface="Times New Roman"/>
            </a:endParaRPr>
          </a:p>
        </p:txBody>
      </p:sp>
      <mc:AlternateContent xmlns:mc="http://schemas.openxmlformats.org/markup-compatibility/2006" xmlns:a14="http://schemas.microsoft.com/office/drawing/2010/main">
        <mc:Choice Requires="a14">
          <p:sp>
            <p:nvSpPr>
              <p:cNvPr id="7" name="矩形 6"/>
              <p:cNvSpPr/>
              <p:nvPr/>
            </p:nvSpPr>
            <p:spPr>
              <a:xfrm>
                <a:off x="32919" y="1515484"/>
                <a:ext cx="4840706" cy="1446550"/>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Similar simulation parameters are chosen.</a:t>
                </a:r>
                <a:endParaRPr lang="en-US" altLang="zh-CN" sz="1600" dirty="0" smtClean="0">
                  <a:solidFill>
                    <a:schemeClr val="tx1"/>
                  </a:solidFill>
                  <a:latin typeface="Times New Roman"/>
                  <a:ea typeface="Times New Roman"/>
                  <a:cs typeface="Times New Roman"/>
                </a:endParaRP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Bandwidth</a:t>
                </a:r>
                <a:r>
                  <a:rPr lang="en-US" altLang="zh-CN" sz="1200" dirty="0">
                    <a:solidFill>
                      <a:schemeClr val="tx1"/>
                    </a:solidFill>
                    <a:latin typeface="Cambria Math" panose="02040503050406030204" pitchFamily="18" charset="0"/>
                  </a:rPr>
                  <a:t>: 20MHz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spacing: 78.125kHz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Number of subcarriers: 242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index: [-122:-2, 2:122]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Two paths are simulated: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1</m:t>
                        </m:r>
                      </m:sub>
                    </m:sSub>
                    <m:r>
                      <a:rPr lang="en-US" altLang="zh-CN" sz="1200" i="1">
                        <a:solidFill>
                          <a:schemeClr val="tx1"/>
                        </a:solidFill>
                        <a:latin typeface="Cambria Math" panose="02040503050406030204" pitchFamily="18" charset="0"/>
                      </a:rPr>
                      <m:t>=15/</m:t>
                    </m:r>
                    <m:r>
                      <a:rPr lang="en-US" altLang="zh-CN" sz="1200" i="1">
                        <a:solidFill>
                          <a:schemeClr val="tx1"/>
                        </a:solidFill>
                        <a:latin typeface="Cambria Math" panose="02040503050406030204" pitchFamily="18" charset="0"/>
                      </a:rPr>
                      <m:t>𝑐</m:t>
                    </m:r>
                  </m:oMath>
                </a14:m>
                <a:r>
                  <a:rPr lang="en-US" altLang="zh-CN" sz="1200" dirty="0">
                    <a:solidFill>
                      <a:schemeClr val="tx1"/>
                    </a:solidFill>
                    <a:latin typeface="Cambria Math" panose="02040503050406030204" pitchFamily="18" charset="0"/>
                  </a:rPr>
                  <a:t>,</a:t>
                </a:r>
                <a:r>
                  <a:rPr lang="zh-CN" altLang="zh-CN" sz="1200" dirty="0">
                    <a:solidFill>
                      <a:schemeClr val="tx1"/>
                    </a:solidFill>
                  </a:rPr>
                  <a:t>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2</m:t>
                        </m:r>
                      </m:sub>
                    </m:sSub>
                    <m:r>
                      <a:rPr lang="en-US" altLang="zh-CN" sz="1200" i="1">
                        <a:solidFill>
                          <a:schemeClr val="tx1"/>
                        </a:solidFill>
                        <a:latin typeface="Cambria Math" panose="02040503050406030204" pitchFamily="18" charset="0"/>
                      </a:rPr>
                      <m:t>=45/</m:t>
                    </m:r>
                    <m:r>
                      <a:rPr lang="en-US" altLang="zh-CN" sz="1200" i="1">
                        <a:solidFill>
                          <a:schemeClr val="tx1"/>
                        </a:solidFill>
                        <a:latin typeface="Cambria Math" panose="02040503050406030204" pitchFamily="18" charset="0"/>
                      </a:rPr>
                      <m:t>𝑐</m:t>
                    </m:r>
                  </m:oMath>
                </a14:m>
                <a:r>
                  <a:rPr lang="en-US" altLang="zh-CN" sz="1200" dirty="0" smtClean="0">
                    <a:solidFill>
                      <a:schemeClr val="tx1"/>
                    </a:solidFill>
                    <a:latin typeface="Cambria Math" panose="02040503050406030204" pitchFamily="18" charset="0"/>
                  </a:rPr>
                  <a:t>.</a:t>
                </a: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SNR</a:t>
                </a:r>
                <a:r>
                  <a:rPr lang="zh-CN" altLang="en-US" sz="1200" dirty="0" smtClean="0">
                    <a:solidFill>
                      <a:schemeClr val="tx1"/>
                    </a:solidFill>
                    <a:latin typeface="Cambria Math" panose="02040503050406030204" pitchFamily="18" charset="0"/>
                  </a:rPr>
                  <a:t>：</a:t>
                </a:r>
                <a:r>
                  <a:rPr lang="en-US" altLang="zh-CN" sz="1200" dirty="0" smtClean="0">
                    <a:solidFill>
                      <a:schemeClr val="tx1"/>
                    </a:solidFill>
                    <a:latin typeface="Cambria Math" panose="02040503050406030204" pitchFamily="18" charset="0"/>
                  </a:rPr>
                  <a:t>10dB </a:t>
                </a:r>
                <a:endParaRPr lang="en-US" altLang="zh-CN" sz="1200" dirty="0">
                  <a:solidFill>
                    <a:schemeClr val="tx1"/>
                  </a:solidFill>
                  <a:latin typeface="Cambria Math" panose="02040503050406030204" pitchFamily="18" charset="0"/>
                </a:endParaRPr>
              </a:p>
            </p:txBody>
          </p:sp>
        </mc:Choice>
        <mc:Fallback xmlns="">
          <p:sp>
            <p:nvSpPr>
              <p:cNvPr id="7" name="矩形 6"/>
              <p:cNvSpPr>
                <a:spLocks noRot="1" noChangeAspect="1" noMove="1" noResize="1" noEditPoints="1" noAdjustHandles="1" noChangeArrowheads="1" noChangeShapeType="1" noTextEdit="1"/>
              </p:cNvSpPr>
              <p:nvPr/>
            </p:nvSpPr>
            <p:spPr>
              <a:xfrm>
                <a:off x="32919" y="1515484"/>
                <a:ext cx="4840706" cy="1446550"/>
              </a:xfrm>
              <a:prstGeom prst="rect">
                <a:avLst/>
              </a:prstGeom>
              <a:blipFill rotWithShape="0">
                <a:blip r:embed="rId3"/>
                <a:stretch>
                  <a:fillRect l="-126" t="-844" b="-844"/>
                </a:stretch>
              </a:blipFill>
            </p:spPr>
            <p:txBody>
              <a:bodyPr/>
              <a:lstStyle/>
              <a:p>
                <a:r>
                  <a:rPr lang="zh-CN" altLang="en-US">
                    <a:noFill/>
                  </a:rPr>
                  <a:t> </a:t>
                </a:r>
              </a:p>
            </p:txBody>
          </p:sp>
        </mc:Fallback>
      </mc:AlternateContent>
      <p:grpSp>
        <p:nvGrpSpPr>
          <p:cNvPr id="2" name="组合 1"/>
          <p:cNvGrpSpPr/>
          <p:nvPr/>
        </p:nvGrpSpPr>
        <p:grpSpPr>
          <a:xfrm>
            <a:off x="683568" y="1412776"/>
            <a:ext cx="7354659" cy="4013400"/>
            <a:chOff x="1115617" y="1238380"/>
            <a:chExt cx="7354659" cy="4013400"/>
          </a:xfrm>
        </p:grpSpPr>
        <p:grpSp>
          <p:nvGrpSpPr>
            <p:cNvPr id="13" name="组合 12"/>
            <p:cNvGrpSpPr/>
            <p:nvPr/>
          </p:nvGrpSpPr>
          <p:grpSpPr>
            <a:xfrm>
              <a:off x="1115617" y="1238380"/>
              <a:ext cx="7354659" cy="3846844"/>
              <a:chOff x="1115617" y="1382396"/>
              <a:chExt cx="7354659" cy="3846844"/>
            </a:xfrm>
          </p:grpSpPr>
          <p:pic>
            <p:nvPicPr>
              <p:cNvPr id="8" name="图片 7"/>
              <p:cNvPicPr>
                <a:picLocks noChangeAspect="1"/>
              </p:cNvPicPr>
              <p:nvPr/>
            </p:nvPicPr>
            <p:blipFill>
              <a:blip r:embed="rId4"/>
              <a:stretch>
                <a:fillRect/>
              </a:stretch>
            </p:blipFill>
            <p:spPr>
              <a:xfrm>
                <a:off x="5105309" y="1382396"/>
                <a:ext cx="3364967" cy="2520000"/>
              </a:xfrm>
              <a:prstGeom prst="rect">
                <a:avLst/>
              </a:prstGeom>
            </p:spPr>
          </p:pic>
          <p:grpSp>
            <p:nvGrpSpPr>
              <p:cNvPr id="12" name="组合 11"/>
              <p:cNvGrpSpPr/>
              <p:nvPr/>
            </p:nvGrpSpPr>
            <p:grpSpPr>
              <a:xfrm>
                <a:off x="1115617" y="2709240"/>
                <a:ext cx="4392488" cy="2520000"/>
                <a:chOff x="1115617" y="2709240"/>
                <a:chExt cx="4392488" cy="2520000"/>
              </a:xfrm>
            </p:grpSpPr>
            <p:pic>
              <p:nvPicPr>
                <p:cNvPr id="4" name="图片 3"/>
                <p:cNvPicPr>
                  <a:picLocks noChangeAspect="1"/>
                </p:cNvPicPr>
                <p:nvPr/>
              </p:nvPicPr>
              <p:blipFill>
                <a:blip r:embed="rId5"/>
                <a:stretch>
                  <a:fillRect/>
                </a:stretch>
              </p:blipFill>
              <p:spPr>
                <a:xfrm>
                  <a:off x="1115617" y="2709240"/>
                  <a:ext cx="3364967" cy="2520000"/>
                </a:xfrm>
                <a:prstGeom prst="rect">
                  <a:avLst/>
                </a:prstGeom>
              </p:spPr>
            </p:pic>
            <p:sp>
              <p:nvSpPr>
                <p:cNvPr id="9" name="矩形 8"/>
                <p:cNvSpPr/>
                <p:nvPr/>
              </p:nvSpPr>
              <p:spPr bwMode="auto">
                <a:xfrm>
                  <a:off x="1530599" y="2894565"/>
                  <a:ext cx="89074" cy="205300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接箭头连接符 10"/>
                <p:cNvCxnSpPr>
                  <a:stCxn id="9" idx="3"/>
                </p:cNvCxnSpPr>
                <p:nvPr/>
              </p:nvCxnSpPr>
              <p:spPr bwMode="auto">
                <a:xfrm flipV="1">
                  <a:off x="1619673" y="2822556"/>
                  <a:ext cx="3888432" cy="109851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grpSp>
        <p:sp>
          <p:nvSpPr>
            <p:cNvPr id="14" name="Rectangle 3"/>
            <p:cNvSpPr txBox="1">
              <a:spLocks noChangeArrowheads="1"/>
            </p:cNvSpPr>
            <p:nvPr/>
          </p:nvSpPr>
          <p:spPr bwMode="auto">
            <a:xfrm>
              <a:off x="1117849" y="4988883"/>
              <a:ext cx="3337237" cy="26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ctr">
                <a:spcBef>
                  <a:spcPts val="600"/>
                </a:spcBef>
              </a:pPr>
              <a:r>
                <a:rPr lang="en-US" altLang="zh-CN" dirty="0" smtClean="0">
                  <a:latin typeface="Times New Roman"/>
                  <a:ea typeface="Times New Roman"/>
                  <a:cs typeface="Times New Roman"/>
                </a:rPr>
                <a:t>PDP/CIR based on different simulation parameters</a:t>
              </a:r>
              <a:endParaRPr lang="en-US" altLang="zh-CN" dirty="0">
                <a:latin typeface="Times New Roman"/>
                <a:ea typeface="Times New Roman"/>
                <a:cs typeface="Times New Roman"/>
              </a:endParaRPr>
            </a:p>
          </p:txBody>
        </p:sp>
      </p:grpSp>
      <p:graphicFrame>
        <p:nvGraphicFramePr>
          <p:cNvPr id="10" name="表格 9"/>
          <p:cNvGraphicFramePr>
            <a:graphicFrameLocks noGrp="1"/>
          </p:cNvGraphicFramePr>
          <p:nvPr>
            <p:extLst>
              <p:ext uri="{D42A27DB-BD31-4B8C-83A1-F6EECF244321}">
                <p14:modId xmlns:p14="http://schemas.microsoft.com/office/powerpoint/2010/main" val="4142888263"/>
              </p:ext>
            </p:extLst>
          </p:nvPr>
        </p:nvGraphicFramePr>
        <p:xfrm>
          <a:off x="3977331" y="3979460"/>
          <a:ext cx="5104872" cy="1417320"/>
        </p:xfrm>
        <a:graphic>
          <a:graphicData uri="http://schemas.openxmlformats.org/drawingml/2006/table">
            <a:tbl>
              <a:tblPr firstRow="1" bandRow="1">
                <a:tableStyleId>{5C22544A-7EE6-4342-B048-85BDC9FD1C3A}</a:tableStyleId>
              </a:tblPr>
              <a:tblGrid>
                <a:gridCol w="864095"/>
                <a:gridCol w="2088232"/>
                <a:gridCol w="1242742"/>
                <a:gridCol w="909803"/>
              </a:tblGrid>
              <a:tr h="0">
                <a:tc rowSpan="2">
                  <a:txBody>
                    <a:bodyPr/>
                    <a:lstStyle/>
                    <a:p>
                      <a:pPr algn="ctr"/>
                      <a:r>
                        <a:rPr lang="en-US" altLang="zh-CN" sz="900" dirty="0" smtClean="0">
                          <a:solidFill>
                            <a:schemeClr val="tx1"/>
                          </a:solidFill>
                        </a:rPr>
                        <a:t>Legend</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CN" sz="900" dirty="0" smtClean="0">
                          <a:solidFill>
                            <a:schemeClr val="tx1"/>
                          </a:solidFill>
                        </a:rPr>
                        <a:t>CSI/CFR subcarrier index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900" dirty="0" smtClean="0">
                          <a:solidFill>
                            <a:schemeClr val="tx1"/>
                          </a:solidFill>
                        </a:rPr>
                        <a:t>IFFT </a:t>
                      </a:r>
                      <a:r>
                        <a:rPr lang="en-US" altLang="zh-CN" sz="900" baseline="0" dirty="0" smtClean="0">
                          <a:solidFill>
                            <a:schemeClr val="tx1"/>
                          </a:solidFill>
                        </a:rPr>
                        <a:t>points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CN" altLang="en-US"/>
                    </a:p>
                  </a:txBody>
                  <a:tcPr/>
                </a:tc>
                <a:tc vMerge="1">
                  <a:txBody>
                    <a:bodyPr/>
                    <a:lstStyle/>
                    <a:p>
                      <a:endParaRPr lang="zh-CN" altLang="en-US"/>
                    </a:p>
                  </a:txBody>
                  <a:tcPr/>
                </a:tc>
                <a:tc>
                  <a:txBody>
                    <a:bodyPr/>
                    <a:lstStyle/>
                    <a:p>
                      <a:pPr algn="ctr"/>
                      <a:r>
                        <a:rPr lang="en-US" altLang="zh-CN" sz="900" dirty="0" smtClean="0">
                          <a:solidFill>
                            <a:schemeClr val="tx1"/>
                          </a:solidFill>
                        </a:rPr>
                        <a:t>Same</a:t>
                      </a:r>
                      <a:r>
                        <a:rPr lang="en-US" altLang="zh-CN" sz="900" baseline="0" dirty="0" smtClean="0">
                          <a:solidFill>
                            <a:schemeClr val="tx1"/>
                          </a:solidFill>
                        </a:rPr>
                        <a:t> length with CSI</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900" dirty="0" smtClean="0">
                          <a:solidFill>
                            <a:schemeClr val="tx1"/>
                          </a:solidFill>
                        </a:rPr>
                        <a:t>256(sideband</a:t>
                      </a:r>
                      <a:r>
                        <a:rPr lang="en-US" altLang="zh-CN" sz="900" baseline="0" dirty="0" smtClean="0">
                          <a:solidFill>
                            <a:schemeClr val="tx1"/>
                          </a:solidFill>
                        </a:rPr>
                        <a:t> to 0</a:t>
                      </a:r>
                      <a:r>
                        <a:rPr lang="en-US" altLang="zh-CN" sz="900" dirty="0" smtClean="0">
                          <a:solidFill>
                            <a:schemeClr val="tx1"/>
                          </a:solidFill>
                        </a:rPr>
                        <a:t>)</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smtClean="0">
                          <a:solidFill>
                            <a:schemeClr val="tx1"/>
                          </a:solidFill>
                        </a:rPr>
                        <a:t>No DC tone</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baseline="0" dirty="0" smtClean="0">
                          <a:solidFill>
                            <a:schemeClr val="tx1"/>
                          </a:solidFill>
                          <a:latin typeface="Cambria Math" panose="02040503050406030204" pitchFamily="18" charset="0"/>
                        </a:rPr>
                        <a:t>(</a:t>
                      </a:r>
                      <a:r>
                        <a:rPr lang="en-US" altLang="zh-CN" sz="900" baseline="0" dirty="0" err="1" smtClean="0">
                          <a:solidFill>
                            <a:schemeClr val="tx1"/>
                          </a:solidFill>
                          <a:latin typeface="Cambria Math" panose="02040503050406030204" pitchFamily="18" charset="0"/>
                        </a:rPr>
                        <a:t>csi</a:t>
                      </a:r>
                      <a:r>
                        <a:rPr lang="en-US" altLang="zh-CN" sz="900" baseline="0" dirty="0" smtClean="0">
                          <a:solidFill>
                            <a:schemeClr val="tx1"/>
                          </a:solidFill>
                          <a:latin typeface="Cambria Math" panose="02040503050406030204" pitchFamily="18" charset="0"/>
                        </a:rPr>
                        <a:t>)</a:t>
                      </a:r>
                      <a:endParaRPr lang="en-US" altLang="zh-CN" sz="900" dirty="0" smtClean="0">
                        <a:solidFill>
                          <a:schemeClr val="tx1"/>
                        </a:solidFill>
                        <a:latin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152">
                <a:tc>
                  <a:txBody>
                    <a:bodyPr/>
                    <a:lstStyle/>
                    <a:p>
                      <a:pPr algn="ctr"/>
                      <a:r>
                        <a:rPr lang="en-US" altLang="zh-CN" sz="900" dirty="0" smtClean="0">
                          <a:solidFill>
                            <a:schemeClr val="tx1"/>
                          </a:solidFill>
                        </a:rPr>
                        <a:t>With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0 0 0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err="1" smtClean="0">
                          <a:solidFill>
                            <a:schemeClr val="tx1"/>
                          </a:solidFill>
                        </a:rPr>
                        <a:t>Interp</a:t>
                      </a:r>
                      <a:r>
                        <a:rPr lang="en-US" altLang="zh-CN" sz="900" dirty="0" smtClean="0">
                          <a:solidFill>
                            <a:schemeClr val="tx1"/>
                          </a:solidFill>
                        </a:rPr>
                        <a:t>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interpolation</a:t>
                      </a:r>
                      <a:r>
                        <a:rPr lang="en-US" altLang="zh-CN" sz="900" baseline="0" dirty="0" smtClean="0">
                          <a:solidFill>
                            <a:schemeClr val="tx1"/>
                          </a:solidFill>
                          <a:latin typeface="Cambria Math" panose="02040503050406030204" pitchFamily="18" charset="0"/>
                        </a:rPr>
                        <a:t> of(-1 0 1) ,</a:t>
                      </a:r>
                      <a:r>
                        <a:rPr lang="en-US" altLang="zh-CN" sz="900" dirty="0" smtClean="0">
                          <a:solidFill>
                            <a:schemeClr val="tx1"/>
                          </a:solidFill>
                          <a:latin typeface="Cambria Math" panose="02040503050406030204" pitchFamily="18" charset="0"/>
                        </a:rPr>
                        <a:t>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26438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6. The effect of IFFT processing(experiment)</a:t>
            </a:r>
            <a:endParaRPr lang="en-GB" altLang="zh-CN" sz="2800" dirty="0"/>
          </a:p>
        </p:txBody>
      </p:sp>
      <p:sp>
        <p:nvSpPr>
          <p:cNvPr id="5" name="Rectangle 3"/>
          <p:cNvSpPr txBox="1">
            <a:spLocks noChangeArrowheads="1"/>
          </p:cNvSpPr>
          <p:nvPr/>
        </p:nvSpPr>
        <p:spPr bwMode="auto">
          <a:xfrm>
            <a:off x="595418" y="4589379"/>
            <a:ext cx="8027776" cy="188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left figure shows the amplitude and phase of the first complex sample from PDP/CIR(TPDP/TCIR).</a:t>
            </a:r>
          </a:p>
          <a:p>
            <a:pPr marL="457200" indent="-171450">
              <a:spcBef>
                <a:spcPts val="0"/>
              </a:spcBef>
              <a:buFont typeface="Wingdings" panose="05000000000000000000" pitchFamily="2" charset="2"/>
              <a:buChar char="Ø"/>
            </a:pPr>
            <a:r>
              <a:rPr lang="en-US" altLang="zh-CN" dirty="0">
                <a:latin typeface="Times New Roman"/>
                <a:ea typeface="Times New Roman"/>
                <a:cs typeface="Times New Roman"/>
              </a:rPr>
              <a:t>T</a:t>
            </a:r>
            <a:r>
              <a:rPr lang="en-US" altLang="zh-CN" dirty="0" smtClean="0">
                <a:latin typeface="Times New Roman"/>
                <a:ea typeface="Times New Roman"/>
                <a:cs typeface="Times New Roman"/>
              </a:rPr>
              <a:t>he amplitudes based on different IFFT processing parameters change a little bit(same conclusion with simulation), but the trends are similar. </a:t>
            </a:r>
          </a:p>
          <a:p>
            <a:pPr marL="457200" indent="-171450">
              <a:spcBef>
                <a:spcPts val="0"/>
              </a:spcBef>
              <a:buFont typeface="Wingdings" panose="05000000000000000000" pitchFamily="2" charset="2"/>
              <a:buChar char="Ø"/>
            </a:pPr>
            <a:r>
              <a:rPr lang="en-US" altLang="zh-CN" dirty="0" smtClean="0">
                <a:latin typeface="Times New Roman"/>
                <a:ea typeface="Times New Roman"/>
                <a:cs typeface="Times New Roman"/>
              </a:rPr>
              <a:t>The phases based on different IFFT processing </a:t>
            </a:r>
            <a:r>
              <a:rPr lang="en-US" altLang="zh-CN" dirty="0">
                <a:latin typeface="Times New Roman"/>
                <a:ea typeface="Times New Roman"/>
                <a:cs typeface="Times New Roman"/>
              </a:rPr>
              <a:t>parameters </a:t>
            </a:r>
            <a:r>
              <a:rPr lang="en-US" altLang="zh-CN" dirty="0" smtClean="0">
                <a:latin typeface="Times New Roman"/>
                <a:ea typeface="Times New Roman"/>
                <a:cs typeface="Times New Roman"/>
              </a:rPr>
              <a:t>are nearly same.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right figure shows the tracking results of a moving finger with trajectory ‘B’ based on different </a:t>
            </a:r>
            <a:r>
              <a:rPr lang="en-US" altLang="zh-CN" sz="1400" dirty="0">
                <a:latin typeface="Times New Roman"/>
                <a:ea typeface="Times New Roman"/>
                <a:cs typeface="Times New Roman"/>
              </a:rPr>
              <a:t>IFFT processing parameters.</a:t>
            </a:r>
            <a:endParaRPr lang="en-US" altLang="zh-CN" sz="1400" dirty="0" smtClean="0">
              <a:latin typeface="Times New Roman"/>
              <a:ea typeface="Times New Roman"/>
              <a:cs typeface="Times New Roman"/>
            </a:endParaRP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results indicate that the effect of different IFFT processing </a:t>
            </a:r>
            <a:r>
              <a:rPr lang="en-US" altLang="zh-CN" sz="1400" dirty="0">
                <a:latin typeface="Times New Roman"/>
                <a:ea typeface="Times New Roman"/>
                <a:cs typeface="Times New Roman"/>
              </a:rPr>
              <a:t>parameters </a:t>
            </a:r>
            <a:r>
              <a:rPr lang="en-US" altLang="zh-CN" sz="1400" dirty="0" smtClean="0">
                <a:latin typeface="Times New Roman"/>
                <a:ea typeface="Times New Roman"/>
                <a:cs typeface="Times New Roman"/>
              </a:rPr>
              <a:t>has very limited effect on TPDP/TCIR, especially for WLAN sensing whose range of interest is less than 20m.</a:t>
            </a:r>
          </a:p>
        </p:txBody>
      </p:sp>
      <p:grpSp>
        <p:nvGrpSpPr>
          <p:cNvPr id="11" name="组合 10"/>
          <p:cNvGrpSpPr/>
          <p:nvPr/>
        </p:nvGrpSpPr>
        <p:grpSpPr>
          <a:xfrm>
            <a:off x="558112" y="1403595"/>
            <a:ext cx="7900088" cy="3194006"/>
            <a:chOff x="558112" y="1403595"/>
            <a:chExt cx="7900088" cy="3194006"/>
          </a:xfrm>
        </p:grpSpPr>
        <p:sp>
          <p:nvSpPr>
            <p:cNvPr id="2" name="文本框 1"/>
            <p:cNvSpPr txBox="1"/>
            <p:nvPr/>
          </p:nvSpPr>
          <p:spPr>
            <a:xfrm>
              <a:off x="4873625" y="4166714"/>
              <a:ext cx="3584575" cy="430887"/>
            </a:xfrm>
            <a:prstGeom prst="rect">
              <a:avLst/>
            </a:prstGeom>
            <a:noFill/>
          </p:spPr>
          <p:txBody>
            <a:bodyPr wrap="square" rtlCol="0">
              <a:spAutoFit/>
            </a:bodyPr>
            <a:lstStyle/>
            <a:p>
              <a:r>
                <a:rPr lang="en-US" altLang="zh-CN" sz="1100" dirty="0" smtClean="0">
                  <a:solidFill>
                    <a:schemeClr val="tx1"/>
                  </a:solidFill>
                </a:rPr>
                <a:t>Finger tracking result with TPDP/TCIR based on different FFT/IFFT points</a:t>
              </a:r>
              <a:endParaRPr lang="zh-CN" altLang="en-US" sz="1100" dirty="0">
                <a:solidFill>
                  <a:schemeClr val="tx1"/>
                </a:solidFill>
              </a:endParaRPr>
            </a:p>
          </p:txBody>
        </p:sp>
        <p:grpSp>
          <p:nvGrpSpPr>
            <p:cNvPr id="9" name="组合 8"/>
            <p:cNvGrpSpPr/>
            <p:nvPr/>
          </p:nvGrpSpPr>
          <p:grpSpPr>
            <a:xfrm>
              <a:off x="558112" y="1403595"/>
              <a:ext cx="7721641" cy="3194006"/>
              <a:chOff x="558112" y="1403595"/>
              <a:chExt cx="7721641" cy="3194006"/>
            </a:xfrm>
          </p:grpSpPr>
          <p:grpSp>
            <p:nvGrpSpPr>
              <p:cNvPr id="8" name="组合 7"/>
              <p:cNvGrpSpPr/>
              <p:nvPr/>
            </p:nvGrpSpPr>
            <p:grpSpPr>
              <a:xfrm>
                <a:off x="558112" y="1403595"/>
                <a:ext cx="7721641" cy="2883110"/>
                <a:chOff x="558112" y="1403595"/>
                <a:chExt cx="7721641" cy="2883110"/>
              </a:xfrm>
            </p:grpSpPr>
            <p:pic>
              <p:nvPicPr>
                <p:cNvPr id="4" name="图片 3"/>
                <p:cNvPicPr>
                  <a:picLocks noChangeAspect="1"/>
                </p:cNvPicPr>
                <p:nvPr/>
              </p:nvPicPr>
              <p:blipFill>
                <a:blip r:embed="rId3"/>
                <a:stretch>
                  <a:fillRect/>
                </a:stretch>
              </p:blipFill>
              <p:spPr>
                <a:xfrm>
                  <a:off x="558112" y="1403595"/>
                  <a:ext cx="3845676" cy="2880000"/>
                </a:xfrm>
                <a:prstGeom prst="rect">
                  <a:avLst/>
                </a:prstGeom>
              </p:spPr>
            </p:pic>
            <p:pic>
              <p:nvPicPr>
                <p:cNvPr id="7" name="图片 6"/>
                <p:cNvPicPr>
                  <a:picLocks noChangeAspect="1"/>
                </p:cNvPicPr>
                <p:nvPr/>
              </p:nvPicPr>
              <p:blipFill>
                <a:blip r:embed="rId4"/>
                <a:stretch>
                  <a:fillRect/>
                </a:stretch>
              </p:blipFill>
              <p:spPr>
                <a:xfrm>
                  <a:off x="4434077" y="1406705"/>
                  <a:ext cx="3845676" cy="2880000"/>
                </a:xfrm>
                <a:prstGeom prst="rect">
                  <a:avLst/>
                </a:prstGeom>
              </p:spPr>
            </p:pic>
          </p:grpSp>
          <p:sp>
            <p:nvSpPr>
              <p:cNvPr id="13" name="文本框 12"/>
              <p:cNvSpPr txBox="1"/>
              <p:nvPr/>
            </p:nvSpPr>
            <p:spPr>
              <a:xfrm>
                <a:off x="1043608" y="4166714"/>
                <a:ext cx="3024336" cy="430887"/>
              </a:xfrm>
              <a:prstGeom prst="rect">
                <a:avLst/>
              </a:prstGeom>
              <a:noFill/>
            </p:spPr>
            <p:txBody>
              <a:bodyPr wrap="square" rtlCol="0">
                <a:spAutoFit/>
              </a:bodyPr>
              <a:lstStyle/>
              <a:p>
                <a:r>
                  <a:rPr lang="en-US" altLang="zh-CN" sz="1100" dirty="0" smtClean="0">
                    <a:solidFill>
                      <a:schemeClr val="tx1"/>
                    </a:solidFill>
                  </a:rPr>
                  <a:t>Amplitude and phase of the first complex sample from TPDP/TCIR during finger moving</a:t>
                </a:r>
                <a:endParaRPr lang="zh-CN" altLang="en-US" sz="1100" dirty="0">
                  <a:solidFill>
                    <a:schemeClr val="tx1"/>
                  </a:solidFill>
                </a:endParaRPr>
              </a:p>
            </p:txBody>
          </p:sp>
        </p:grpSp>
      </p:grpSp>
    </p:spTree>
    <p:extLst>
      <p:ext uri="{BB962C8B-B14F-4D97-AF65-F5344CB8AC3E}">
        <p14:creationId xmlns:p14="http://schemas.microsoft.com/office/powerpoint/2010/main" val="193148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7. Further considerations of offsets</a:t>
            </a:r>
            <a:endParaRPr lang="en-GB" altLang="zh-CN" sz="3000" dirty="0"/>
          </a:p>
        </p:txBody>
      </p:sp>
      <p:sp>
        <p:nvSpPr>
          <p:cNvPr id="5" name="Rectangle 3"/>
          <p:cNvSpPr txBox="1">
            <a:spLocks noChangeArrowheads="1"/>
          </p:cNvSpPr>
          <p:nvPr/>
        </p:nvSpPr>
        <p:spPr bwMode="auto">
          <a:xfrm>
            <a:off x="648680" y="2276872"/>
            <a:ext cx="7846640" cy="368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 result shown above</a:t>
            </a:r>
            <a:r>
              <a:rPr lang="en-US" altLang="zh-CN" sz="1800" dirty="0">
                <a:latin typeface="Times New Roman"/>
                <a:ea typeface="Times New Roman"/>
                <a:cs typeface="Times New Roman"/>
              </a:rPr>
              <a:t> (simulation and experiment measurement)</a:t>
            </a:r>
            <a:r>
              <a:rPr lang="en-US" altLang="zh-CN" sz="1800" dirty="0" smtClean="0">
                <a:latin typeface="Times New Roman"/>
                <a:ea typeface="Times New Roman"/>
                <a:cs typeface="Times New Roman"/>
              </a:rPr>
              <a:t> is under perfect synchronization condition. </a:t>
            </a:r>
            <a:r>
              <a:rPr lang="en-US" altLang="zh-CN" sz="1800" dirty="0">
                <a:latin typeface="Times New Roman"/>
                <a:ea typeface="Times New Roman"/>
                <a:cs typeface="Times New Roman"/>
              </a:rPr>
              <a:t>T</a:t>
            </a:r>
            <a:r>
              <a:rPr lang="en-US" altLang="zh-CN" sz="1800" dirty="0" smtClean="0">
                <a:latin typeface="Times New Roman"/>
                <a:ea typeface="Times New Roman"/>
                <a:cs typeface="Times New Roman"/>
              </a:rPr>
              <a:t>he sensing CSI report only depends on the range of interest and signal bandwidth.</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But in actual systems, there will be some non-ideal offsets (e.g. synchronization offset, pre-advancement). All of these offsets would affect the PDP/CIR after IFFT and make the PDP/CIR shift to right[3].</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So, with all of these offsets taken into consideration, the sensing CSI report should contain more PDP/CIR complex samples to avoid the potential loss of desired sensing range and information.</a:t>
            </a:r>
          </a:p>
        </p:txBody>
      </p:sp>
    </p:spTree>
    <p:extLst>
      <p:ext uri="{BB962C8B-B14F-4D97-AF65-F5344CB8AC3E}">
        <p14:creationId xmlns:p14="http://schemas.microsoft.com/office/powerpoint/2010/main" val="2422054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8. Comparison of the potential measurement results</a:t>
            </a:r>
            <a:endParaRPr lang="en-GB" altLang="zh-CN" sz="3000" dirty="0"/>
          </a:p>
        </p:txBody>
      </p:sp>
      <p:graphicFrame>
        <p:nvGraphicFramePr>
          <p:cNvPr id="9" name="表格 8"/>
          <p:cNvGraphicFramePr>
            <a:graphicFrameLocks noGrp="1"/>
          </p:cNvGraphicFramePr>
          <p:nvPr>
            <p:extLst>
              <p:ext uri="{D42A27DB-BD31-4B8C-83A1-F6EECF244321}">
                <p14:modId xmlns:p14="http://schemas.microsoft.com/office/powerpoint/2010/main" val="3607607275"/>
              </p:ext>
            </p:extLst>
          </p:nvPr>
        </p:nvGraphicFramePr>
        <p:xfrm>
          <a:off x="251520" y="2081624"/>
          <a:ext cx="8712969" cy="3723640"/>
        </p:xfrm>
        <a:graphic>
          <a:graphicData uri="http://schemas.openxmlformats.org/drawingml/2006/table">
            <a:tbl>
              <a:tblPr firstRow="1" bandRow="1">
                <a:tableStyleId>{5C22544A-7EE6-4342-B048-85BDC9FD1C3A}</a:tableStyleId>
              </a:tblPr>
              <a:tblGrid>
                <a:gridCol w="1397363"/>
                <a:gridCol w="2260440"/>
                <a:gridCol w="2527583"/>
                <a:gridCol w="2527583"/>
              </a:tblGrid>
              <a:tr h="370840">
                <a:tc>
                  <a:txBody>
                    <a:bodyPr/>
                    <a:lstStyle/>
                    <a:p>
                      <a:pPr algn="ctr"/>
                      <a:r>
                        <a:rPr lang="en-US" altLang="zh-CN" dirty="0" smtClean="0">
                          <a:solidFill>
                            <a:schemeClr val="tx1"/>
                          </a:solidFill>
                        </a:rPr>
                        <a:t>Types</a:t>
                      </a:r>
                      <a:r>
                        <a:rPr lang="en-US" altLang="zh-CN" baseline="0" dirty="0" smtClean="0">
                          <a:solidFill>
                            <a:schemeClr val="tx1"/>
                          </a:solidFill>
                        </a:rPr>
                        <a:t>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Description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Pros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Cons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CSI matrix</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Raw</a:t>
                      </a:r>
                      <a:r>
                        <a:rPr lang="en-US" altLang="zh-CN" sz="1400" baseline="0" dirty="0" smtClean="0">
                          <a:solidFill>
                            <a:schemeClr val="tx1"/>
                          </a:solidFill>
                        </a:rPr>
                        <a:t> CSI data, and it is the </a:t>
                      </a:r>
                      <a:r>
                        <a:rPr lang="en-US" altLang="zh-CN" sz="1400" dirty="0" smtClean="0">
                          <a:solidFill>
                            <a:schemeClr val="tx1"/>
                          </a:solidFill>
                        </a:rPr>
                        <a:t>CSI in frequency domain </a:t>
                      </a:r>
                      <a:r>
                        <a:rPr lang="en-US" altLang="zh-CN" sz="1400" baseline="0" dirty="0" smtClean="0">
                          <a:solidFill>
                            <a:schemeClr val="tx1"/>
                          </a:solidFill>
                        </a:rPr>
                        <a:t>.</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CFR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Large overhead.</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Grouped</a:t>
                      </a:r>
                      <a:r>
                        <a:rPr lang="en-US" altLang="zh-CN" sz="1400" baseline="0" dirty="0" smtClean="0">
                          <a:solidFill>
                            <a:schemeClr val="tx1"/>
                          </a:solidFill>
                        </a:rPr>
                        <a:t> CSI</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Reducing</a:t>
                      </a:r>
                      <a:r>
                        <a:rPr lang="en-US" altLang="zh-CN" sz="1400" baseline="0" dirty="0" smtClean="0">
                          <a:solidFill>
                            <a:schemeClr val="tx1"/>
                          </a:solidFill>
                        </a:rPr>
                        <a:t> the CSI matrix feedback by subcarrier grouping.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unambiguity range(decided by the subcarrier spacing after grouping).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The </a:t>
                      </a:r>
                      <a:r>
                        <a:rPr lang="en-US" altLang="zh-CN" sz="1400" baseline="0" dirty="0" err="1" smtClean="0">
                          <a:solidFill>
                            <a:schemeClr val="tx1"/>
                          </a:solidFill>
                        </a:rPr>
                        <a:t>sidelobe</a:t>
                      </a:r>
                      <a:r>
                        <a:rPr lang="en-US" altLang="zh-CN" sz="1400" baseline="0" dirty="0" smtClean="0">
                          <a:solidFill>
                            <a:schemeClr val="tx1"/>
                          </a:solidFill>
                        </a:rPr>
                        <a:t> level of the PDP/CIR generated with grouped CSI is higher than the PDP/CIR generated with full CSI(PDP/TPDP/TCIR).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PDP/CIR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Generated</a:t>
                      </a:r>
                      <a:r>
                        <a:rPr lang="en-US" altLang="zh-CN" sz="1400" baseline="0" dirty="0" smtClean="0">
                          <a:solidFill>
                            <a:schemeClr val="tx1"/>
                          </a:solidFill>
                        </a:rPr>
                        <a:t> through </a:t>
                      </a:r>
                      <a:r>
                        <a:rPr lang="en-US" altLang="zh-CN" sz="1400" dirty="0" smtClean="0">
                          <a:solidFill>
                            <a:schemeClr val="tx1"/>
                          </a:solidFill>
                        </a:rPr>
                        <a:t>IFT/IFFT of the raw CSI</a:t>
                      </a:r>
                      <a:r>
                        <a:rPr lang="en-US" altLang="zh-CN" sz="1400" baseline="0" dirty="0" smtClean="0">
                          <a:solidFill>
                            <a:schemeClr val="tx1"/>
                          </a:solidFill>
                        </a:rPr>
                        <a:t> matrix in frequency domain.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a:t>
                      </a:r>
                      <a:r>
                        <a:rPr lang="en-US" altLang="zh-CN" sz="1400" baseline="0" dirty="0" smtClean="0">
                          <a:solidFill>
                            <a:schemeClr val="tx1"/>
                          </a:solidFill>
                        </a:rPr>
                        <a:t>CIR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1. Large</a:t>
                      </a:r>
                      <a:r>
                        <a:rPr lang="en-US" altLang="zh-CN" sz="1400" baseline="0" dirty="0" smtClean="0">
                          <a:solidFill>
                            <a:schemeClr val="tx1"/>
                          </a:solidFill>
                        </a:rPr>
                        <a:t> overhead.</a:t>
                      </a:r>
                    </a:p>
                    <a:p>
                      <a:pPr algn="ctr"/>
                      <a:r>
                        <a:rPr lang="en-US" altLang="zh-CN" sz="1400" baseline="0" dirty="0" smtClean="0">
                          <a:solidFill>
                            <a:schemeClr val="tx1"/>
                          </a:solidFill>
                        </a:rPr>
                        <a:t>2. IFFT processing.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Truncated PDP/</a:t>
                      </a:r>
                    </a:p>
                    <a:p>
                      <a:pPr algn="ctr"/>
                      <a:r>
                        <a:rPr lang="en-US" altLang="zh-CN" sz="1400" dirty="0" smtClean="0">
                          <a:solidFill>
                            <a:schemeClr val="tx1"/>
                          </a:solidFill>
                        </a:rPr>
                        <a:t>Truncated 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Truncating</a:t>
                      </a:r>
                      <a:r>
                        <a:rPr lang="en-US" altLang="zh-CN" sz="1400" baseline="0" dirty="0" smtClean="0">
                          <a:solidFill>
                            <a:schemeClr val="tx1"/>
                          </a:solidFill>
                        </a:rPr>
                        <a:t> the PDP/CIR according to the range of interest.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range of interest. </a:t>
                      </a:r>
                      <a:endParaRPr lang="zh-CN" altLang="en-US" sz="1400" dirty="0" smtClean="0">
                        <a:solidFill>
                          <a:schemeClr val="tx1"/>
                        </a:solidFill>
                      </a:endParaRPr>
                    </a:p>
                    <a:p>
                      <a:pPr marL="342900" indent="-342900" algn="ctr">
                        <a:buAutoNum type="arabicPeriod"/>
                      </a:pPr>
                      <a:r>
                        <a:rPr lang="en-US" altLang="zh-CN" sz="1400" baseline="0" dirty="0" smtClean="0">
                          <a:solidFill>
                            <a:schemeClr val="tx1"/>
                          </a:solidFill>
                        </a:rPr>
                        <a:t>Lower </a:t>
                      </a:r>
                      <a:r>
                        <a:rPr lang="en-US" altLang="zh-CN" sz="1400" baseline="0" dirty="0" err="1" smtClean="0">
                          <a:solidFill>
                            <a:schemeClr val="tx1"/>
                          </a:solidFill>
                        </a:rPr>
                        <a:t>sidelobe</a:t>
                      </a:r>
                      <a:r>
                        <a:rPr lang="en-US" altLang="zh-CN" sz="1400" baseline="0" dirty="0" smtClean="0">
                          <a:solidFill>
                            <a:schemeClr val="tx1"/>
                          </a:solidFill>
                        </a:rPr>
                        <a:t>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IFFT processing.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946388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4" name="矩形 3"/>
          <p:cNvSpPr/>
          <p:nvPr/>
        </p:nvSpPr>
        <p:spPr bwMode="auto">
          <a:xfrm>
            <a:off x="395535" y="3068960"/>
            <a:ext cx="3168353" cy="2956103"/>
          </a:xfrm>
          <a:prstGeom prst="rect">
            <a:avLst/>
          </a:prstGeom>
          <a:solidFill>
            <a:schemeClr val="accent5">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9. Signal </a:t>
            </a:r>
            <a:r>
              <a:rPr lang="en-US" altLang="zh-CN" sz="3000" dirty="0"/>
              <a:t>p</a:t>
            </a:r>
            <a:r>
              <a:rPr lang="en-US" altLang="zh-CN" sz="3000" dirty="0" smtClean="0"/>
              <a:t>rocessing at MAC</a:t>
            </a:r>
            <a:endParaRPr lang="en-GB" altLang="zh-CN" sz="3000" dirty="0"/>
          </a:p>
        </p:txBody>
      </p:sp>
      <p:sp>
        <p:nvSpPr>
          <p:cNvPr id="8" name="Rectangle 3"/>
          <p:cNvSpPr txBox="1">
            <a:spLocks noChangeArrowheads="1"/>
          </p:cNvSpPr>
          <p:nvPr/>
        </p:nvSpPr>
        <p:spPr bwMode="auto">
          <a:xfrm>
            <a:off x="3839199" y="2348880"/>
            <a:ext cx="4587625" cy="36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CSI matrix could be sent to MAC layer from PHY layer through relevant PHY interface[4]. </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CSI matrix could be processed(e.g. IFFT) and TPDP/TCIR could be generated at MAC layer.</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Then the TPDP/TCIR could be sent to SME and report to the device who needs sensing measurement result.</a:t>
            </a:r>
            <a:endParaRPr lang="en-US" altLang="zh-CN" sz="18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p:txBody>
      </p:sp>
      <p:pic>
        <p:nvPicPr>
          <p:cNvPr id="5" name="图片 4"/>
          <p:cNvPicPr>
            <a:picLocks noChangeAspect="1"/>
          </p:cNvPicPr>
          <p:nvPr/>
        </p:nvPicPr>
        <p:blipFill>
          <a:blip r:embed="rId3"/>
          <a:stretch>
            <a:fillRect/>
          </a:stretch>
        </p:blipFill>
        <p:spPr>
          <a:xfrm>
            <a:off x="685800" y="1712703"/>
            <a:ext cx="2760806" cy="4320000"/>
          </a:xfrm>
          <a:prstGeom prst="rect">
            <a:avLst/>
          </a:prstGeom>
        </p:spPr>
      </p:pic>
    </p:spTree>
    <p:extLst>
      <p:ext uri="{BB962C8B-B14F-4D97-AF65-F5344CB8AC3E}">
        <p14:creationId xmlns:p14="http://schemas.microsoft.com/office/powerpoint/2010/main" val="1503167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10. Summary </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1800" dirty="0">
                <a:latin typeface="Times New Roman"/>
                <a:ea typeface="Times New Roman"/>
                <a:cs typeface="Times New Roman"/>
              </a:rPr>
              <a:t>In this </a:t>
            </a:r>
            <a:r>
              <a:rPr lang="en-GB" altLang="zh-CN" sz="1800" dirty="0" smtClean="0">
                <a:latin typeface="Times New Roman"/>
                <a:ea typeface="Times New Roman"/>
                <a:cs typeface="Times New Roman"/>
              </a:rPr>
              <a:t>contribution, TPDP/TCIR </a:t>
            </a:r>
            <a:r>
              <a:rPr lang="en-GB" altLang="zh-CN" sz="1800" dirty="0">
                <a:latin typeface="Times New Roman"/>
                <a:ea typeface="Times New Roman"/>
                <a:cs typeface="Times New Roman"/>
              </a:rPr>
              <a:t>is further analysed </a:t>
            </a:r>
            <a:r>
              <a:rPr lang="en-GB" altLang="zh-CN" sz="1800" dirty="0" smtClean="0">
                <a:latin typeface="Times New Roman"/>
                <a:ea typeface="Times New Roman"/>
                <a:cs typeface="Times New Roman"/>
              </a:rPr>
              <a:t>theoretically and experimentally. </a:t>
            </a:r>
            <a:endParaRPr lang="en-GB" altLang="zh-CN" sz="1800" dirty="0">
              <a:latin typeface="Times New Roman"/>
              <a:ea typeface="Times New Roman"/>
              <a:cs typeface="Times New Roman"/>
            </a:endParaRP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ea typeface="Times New Roman"/>
                <a:cs typeface="Times New Roman"/>
              </a:rPr>
              <a:t>Based on the results have been </a:t>
            </a:r>
            <a:r>
              <a:rPr lang="en-GB" altLang="zh-CN" sz="1800" dirty="0" smtClean="0">
                <a:latin typeface="Times New Roman"/>
                <a:ea typeface="Times New Roman"/>
                <a:cs typeface="Times New Roman"/>
              </a:rPr>
              <a:t>shown above, </a:t>
            </a:r>
          </a:p>
          <a:p>
            <a:pPr indent="342900">
              <a:buFont typeface="Wingdings" panose="05000000000000000000" pitchFamily="2" charset="2"/>
              <a:buChar char="Ø"/>
            </a:pPr>
            <a:r>
              <a:rPr lang="en-GB" altLang="zh-CN" sz="1600" dirty="0" smtClean="0">
                <a:latin typeface="Times New Roman"/>
                <a:ea typeface="Times New Roman"/>
                <a:cs typeface="Times New Roman"/>
              </a:rPr>
              <a:t>TPDP/TCIR has lower </a:t>
            </a:r>
            <a:r>
              <a:rPr lang="en-GB" altLang="zh-CN" sz="1600" dirty="0" err="1" smtClean="0">
                <a:latin typeface="Times New Roman"/>
                <a:ea typeface="Times New Roman"/>
                <a:cs typeface="Times New Roman"/>
              </a:rPr>
              <a:t>sidelobe</a:t>
            </a:r>
            <a:r>
              <a:rPr lang="en-GB" altLang="zh-CN" sz="1600" dirty="0" smtClean="0">
                <a:latin typeface="Times New Roman"/>
                <a:ea typeface="Times New Roman"/>
                <a:cs typeface="Times New Roman"/>
              </a:rPr>
              <a:t> level than CSI grouping.</a:t>
            </a:r>
            <a:endParaRPr lang="en-GB" altLang="zh-CN" sz="1600" dirty="0">
              <a:latin typeface="Times New Roman"/>
              <a:ea typeface="Times New Roman"/>
              <a:cs typeface="Times New Roman"/>
            </a:endParaRPr>
          </a:p>
          <a:p>
            <a:pPr indent="342900">
              <a:buFont typeface="Wingdings" panose="05000000000000000000" pitchFamily="2" charset="2"/>
              <a:buChar char="Ø"/>
            </a:pPr>
            <a:r>
              <a:rPr lang="en-GB" altLang="zh-CN" sz="1600" dirty="0" smtClean="0">
                <a:latin typeface="Times New Roman"/>
                <a:ea typeface="Times New Roman"/>
                <a:cs typeface="Times New Roman"/>
              </a:rPr>
              <a:t>TPDP/TCIR </a:t>
            </a:r>
            <a:r>
              <a:rPr lang="en-GB" altLang="zh-CN" sz="1600" dirty="0">
                <a:latin typeface="Times New Roman"/>
                <a:ea typeface="Times New Roman"/>
                <a:cs typeface="Times New Roman"/>
              </a:rPr>
              <a:t>works well for single </a:t>
            </a:r>
            <a:r>
              <a:rPr lang="en-GB" altLang="zh-CN" sz="1600" dirty="0" smtClean="0">
                <a:latin typeface="Times New Roman"/>
                <a:ea typeface="Times New Roman"/>
                <a:cs typeface="Times New Roman"/>
              </a:rPr>
              <a:t>target and </a:t>
            </a:r>
            <a:r>
              <a:rPr lang="en-GB" altLang="zh-CN" sz="1600" dirty="0">
                <a:latin typeface="Times New Roman"/>
                <a:ea typeface="Times New Roman"/>
                <a:cs typeface="Times New Roman"/>
              </a:rPr>
              <a:t>multiple </a:t>
            </a:r>
            <a:r>
              <a:rPr lang="en-GB" altLang="zh-CN" sz="1600" dirty="0" smtClean="0">
                <a:latin typeface="Times New Roman"/>
                <a:ea typeface="Times New Roman"/>
                <a:cs typeface="Times New Roman"/>
              </a:rPr>
              <a:t>targets scenarios.</a:t>
            </a: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In actual systems an offset could be further considered to </a:t>
            </a:r>
            <a:r>
              <a:rPr lang="en-US" altLang="zh-CN" sz="1800" dirty="0" smtClean="0">
                <a:latin typeface="Times New Roman"/>
                <a:ea typeface="Times New Roman"/>
                <a:cs typeface="Times New Roman"/>
              </a:rPr>
              <a:t>avoid </a:t>
            </a:r>
            <a:r>
              <a:rPr lang="en-US" altLang="zh-CN" sz="1800" dirty="0">
                <a:latin typeface="Times New Roman"/>
                <a:ea typeface="Times New Roman"/>
                <a:cs typeface="Times New Roman"/>
              </a:rPr>
              <a:t>the potential loss of desired sensing range </a:t>
            </a:r>
            <a:r>
              <a:rPr lang="en-US" altLang="zh-CN" sz="1800" dirty="0" smtClean="0">
                <a:latin typeface="Times New Roman"/>
                <a:ea typeface="Times New Roman"/>
                <a:cs typeface="Times New Roman"/>
              </a:rPr>
              <a:t>and information.</a:t>
            </a:r>
            <a:endParaRPr lang="en-GB" altLang="zh-CN" sz="1800" dirty="0">
              <a:latin typeface="Times New Roman"/>
              <a:ea typeface="Times New Roman"/>
              <a:cs typeface="Times New Roman"/>
            </a:endParaRPr>
          </a:p>
          <a:p>
            <a:pPr marL="0" indent="0"/>
            <a:endParaRPr lang="en-GB" altLang="zh-CN" sz="1800" dirty="0" smtClean="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The TPDP/TCIR is processed with two steps:</a:t>
            </a:r>
          </a:p>
          <a:p>
            <a:pPr marL="685800">
              <a:buFont typeface="Wingdings" panose="05000000000000000000" pitchFamily="2" charset="2"/>
              <a:buChar char="Ø"/>
            </a:pPr>
            <a:r>
              <a:rPr lang="en-GB" altLang="zh-CN" sz="1600" dirty="0" smtClean="0">
                <a:latin typeface="Times New Roman"/>
                <a:ea typeface="Times New Roman"/>
                <a:cs typeface="Times New Roman"/>
              </a:rPr>
              <a:t>Calculating the PDP/CIR(time domain) from CSI/CFR (frequency domain) through IFT(usually, IFFT) .</a:t>
            </a:r>
          </a:p>
          <a:p>
            <a:pPr marL="685800">
              <a:buFont typeface="Wingdings" panose="05000000000000000000" pitchFamily="2" charset="2"/>
              <a:buChar char="Ø"/>
            </a:pPr>
            <a:r>
              <a:rPr lang="en-GB" altLang="zh-CN" sz="1600" dirty="0" smtClean="0">
                <a:latin typeface="Times New Roman"/>
                <a:ea typeface="Times New Roman"/>
                <a:cs typeface="Times New Roman"/>
              </a:rPr>
              <a:t>Reporting the first few complex samples (corresponding to the range of interest) of the entire PDP/CIR according to the range of interest.</a:t>
            </a: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r-FR" altLang="zh-CN" dirty="0" smtClean="0"/>
              <a:t>Reference</a:t>
            </a:r>
            <a:r>
              <a:rPr lang="en-US" altLang="zh-CN" dirty="0" smtClean="0"/>
              <a:t>s</a:t>
            </a:r>
            <a:endParaRPr lang="en-GB" altLang="zh-CN" dirty="0"/>
          </a:p>
        </p:txBody>
      </p:sp>
      <p:sp>
        <p:nvSpPr>
          <p:cNvPr id="7" name="Espace réservé du contenu 2"/>
          <p:cNvSpPr>
            <a:spLocks noGrp="1"/>
          </p:cNvSpPr>
          <p:nvPr>
            <p:ph idx="1"/>
          </p:nvPr>
        </p:nvSpPr>
        <p:spPr>
          <a:xfrm>
            <a:off x="685799" y="2132856"/>
            <a:ext cx="7924801" cy="3734544"/>
          </a:xfrm>
        </p:spPr>
        <p:txBody>
          <a:bodyPr/>
          <a:lstStyle/>
          <a:p>
            <a:pPr marL="0" indent="0" latinLnBrk="1">
              <a:buNone/>
            </a:pPr>
            <a:r>
              <a:rPr lang="en-US" altLang="zh-CN" sz="1800" dirty="0" smtClean="0"/>
              <a:t>[1] 11-21-0660-00-00bf-truncated-power-delay-profile.pptx</a:t>
            </a:r>
          </a:p>
          <a:p>
            <a:pPr marL="0" indent="0" latinLnBrk="1">
              <a:buNone/>
            </a:pPr>
            <a:r>
              <a:rPr lang="en-US" altLang="zh-CN" sz="1800" dirty="0" smtClean="0"/>
              <a:t>[2] 11-20-1712-01-00bf-wifi-sensing-use-cases.xlsx</a:t>
            </a:r>
          </a:p>
          <a:p>
            <a:pPr marL="0" indent="0" latinLnBrk="1">
              <a:buNone/>
            </a:pPr>
            <a:r>
              <a:rPr lang="en-US" altLang="zh-CN" sz="1800" dirty="0" smtClean="0"/>
              <a:t>[3] </a:t>
            </a:r>
            <a:r>
              <a:rPr lang="en-US" altLang="zh-CN" sz="1800" dirty="0" err="1"/>
              <a:t>Tadayon</a:t>
            </a:r>
            <a:r>
              <a:rPr lang="en-US" altLang="zh-CN" sz="1800" dirty="0"/>
              <a:t> N, Rahman M T, Han S, et al. Decimeter ranging with channel state information[J]. IEEE Transactions on Wireless Communications, 2019, 18(7): 3453-3468</a:t>
            </a:r>
            <a:r>
              <a:rPr lang="en-US" altLang="zh-CN" sz="1800" dirty="0" smtClean="0"/>
              <a:t>.</a:t>
            </a:r>
          </a:p>
          <a:p>
            <a:pPr marL="0" indent="0" latinLnBrk="1">
              <a:buNone/>
            </a:pPr>
            <a:r>
              <a:rPr lang="en-US" altLang="zh-CN" sz="1800" dirty="0" smtClean="0"/>
              <a:t>[4] </a:t>
            </a:r>
            <a:r>
              <a:rPr lang="en-US" altLang="zh-CN" sz="1800" dirty="0"/>
              <a:t>11-21-0908-00-00bf-sensing-measurements-interfaces-and-reporting.pptx</a:t>
            </a:r>
            <a:endParaRPr lang="en-US" altLang="zh-CN" sz="1800" dirty="0" smtClean="0"/>
          </a:p>
        </p:txBody>
      </p:sp>
    </p:spTree>
    <p:extLst>
      <p:ext uri="{BB962C8B-B14F-4D97-AF65-F5344CB8AC3E}">
        <p14:creationId xmlns:p14="http://schemas.microsoft.com/office/powerpoint/2010/main" val="3639601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 1</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0">
              <a:buFont typeface="Arial" panose="020B0604020202020204" pitchFamily="34" charset="0"/>
              <a:buChar char="•"/>
            </a:pPr>
            <a:r>
              <a:rPr lang="en-US" altLang="zh-CN" sz="2000" b="1" dirty="0"/>
              <a:t>Do you support to add the following to the </a:t>
            </a:r>
            <a:r>
              <a:rPr lang="en-US" altLang="zh-CN" sz="2000" b="1" dirty="0" err="1"/>
              <a:t>TGbf</a:t>
            </a:r>
            <a:r>
              <a:rPr lang="en-US" altLang="zh-CN" sz="2000" b="1" dirty="0"/>
              <a:t> SFD:</a:t>
            </a:r>
            <a:endParaRPr lang="zh-CN" altLang="zh-CN" sz="2000" dirty="0"/>
          </a:p>
          <a:p>
            <a:pPr>
              <a:buFont typeface="Arial" panose="020B0604020202020204" pitchFamily="34" charset="0"/>
              <a:buChar char="•"/>
            </a:pPr>
            <a:r>
              <a:rPr lang="en-US" altLang="zh-CN" sz="2000" b="1" dirty="0"/>
              <a:t>Truncated Channel Impulse Response(TCIR) described as follows should be considered as an optional type of the sensing measurement results for sub-7GHz sensing</a:t>
            </a:r>
            <a:r>
              <a:rPr lang="en-US" altLang="zh-CN" sz="2000" b="1" dirty="0" smtClean="0"/>
              <a:t>.</a:t>
            </a:r>
          </a:p>
          <a:p>
            <a:pPr>
              <a:buFont typeface="Arial" panose="020B0604020202020204" pitchFamily="34" charset="0"/>
              <a:buChar char="•"/>
            </a:pPr>
            <a:endParaRPr lang="zh-CN" altLang="zh-CN" sz="2000" dirty="0"/>
          </a:p>
          <a:p>
            <a:pPr lvl="0">
              <a:buFont typeface="Wingdings" panose="05000000000000000000" pitchFamily="2" charset="2"/>
              <a:buChar char="Ø"/>
            </a:pPr>
            <a:r>
              <a:rPr lang="en-US" altLang="zh-CN" sz="1800" dirty="0"/>
              <a:t>The CIR is defined as the output of IDFT of frequency domain CSI.</a:t>
            </a:r>
            <a:endParaRPr lang="zh-CN" altLang="zh-CN" sz="1800" dirty="0"/>
          </a:p>
          <a:p>
            <a:pPr lvl="0">
              <a:buFont typeface="Wingdings" panose="05000000000000000000" pitchFamily="2" charset="2"/>
              <a:buChar char="Ø"/>
            </a:pPr>
            <a:r>
              <a:rPr lang="en-US" altLang="zh-CN" sz="1800" dirty="0"/>
              <a:t>The TCIR is a subset of CIR around the largest magnitude tap of the CIR. </a:t>
            </a:r>
            <a:endParaRPr lang="zh-CN" altLang="zh-CN" sz="1800" dirty="0"/>
          </a:p>
          <a:p>
            <a:pPr>
              <a:buFont typeface="Wingdings" panose="05000000000000000000" pitchFamily="2" charset="2"/>
              <a:buChar char="Ø"/>
            </a:pPr>
            <a:r>
              <a:rPr lang="en-US" altLang="zh-CN" sz="1800" dirty="0"/>
              <a:t>Note: the method of selecting TCIR taps from the CIR is TBD.</a:t>
            </a:r>
            <a:endParaRPr lang="zh-CN" altLang="zh-CN" sz="1800" dirty="0"/>
          </a:p>
          <a:p>
            <a:pPr marL="685800">
              <a:buFont typeface="Wingdings" panose="05000000000000000000" pitchFamily="2" charset="2"/>
              <a:buChar char="Ø"/>
            </a:pPr>
            <a:endParaRPr lang="en-US" altLang="zh-CN" sz="1600" b="1" dirty="0" smtClean="0">
              <a:latin typeface="Times New Roman"/>
              <a:ea typeface="Times New Roman"/>
              <a:cs typeface="Times New Roman"/>
            </a:endParaRPr>
          </a:p>
          <a:p>
            <a:pPr marL="685800">
              <a:buFont typeface="Wingdings" panose="05000000000000000000" pitchFamily="2" charset="2"/>
              <a:buChar char="Ø"/>
            </a:pPr>
            <a:endParaRPr lang="en-US" altLang="zh-CN" sz="16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r>
              <a:rPr lang="en-US" altLang="zh-CN" sz="1800" b="1" dirty="0" smtClean="0">
                <a:latin typeface="Times New Roman"/>
                <a:cs typeface="Times New Roman"/>
                <a:sym typeface="Times New Roman"/>
              </a:rPr>
              <a:t>:</a:t>
            </a:r>
            <a:endParaRPr lang="en-GB" altLang="zh-CN" sz="1800" b="1" dirty="0"/>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Outline </a:t>
            </a:r>
            <a:endParaRPr lang="zh-CN" altLang="en-US" sz="2800" dirty="0"/>
          </a:p>
        </p:txBody>
      </p:sp>
      <p:sp>
        <p:nvSpPr>
          <p:cNvPr id="3" name="内容占位符 2"/>
          <p:cNvSpPr>
            <a:spLocks noGrp="1"/>
          </p:cNvSpPr>
          <p:nvPr>
            <p:ph idx="1"/>
          </p:nvPr>
        </p:nvSpPr>
        <p:spPr>
          <a:xfrm>
            <a:off x="685800" y="1988840"/>
            <a:ext cx="7770813" cy="4105573"/>
          </a:xfrm>
        </p:spPr>
        <p:txBody>
          <a:bodyPr/>
          <a:lstStyle/>
          <a:p>
            <a:pPr eaLnBrk="0" hangingPunct="0">
              <a:spcBef>
                <a:spcPct val="0"/>
              </a:spcBef>
              <a:buFont typeface="Arial" panose="020B0604020202020204" pitchFamily="34" charset="0"/>
              <a:buChar char="•"/>
            </a:pPr>
            <a:r>
              <a:rPr lang="en-US" altLang="zh-CN" sz="2000" kern="1200" dirty="0">
                <a:solidFill>
                  <a:schemeClr val="tx1"/>
                </a:solidFill>
                <a:latin typeface="Times New Roman"/>
                <a:ea typeface="Times New Roman"/>
                <a:cs typeface="Times New Roman"/>
              </a:rPr>
              <a:t>Abstract </a:t>
            </a:r>
          </a:p>
          <a:p>
            <a:pPr eaLnBrk="0" hangingPunct="0">
              <a:spcBef>
                <a:spcPct val="0"/>
              </a:spcBef>
              <a:buFont typeface="Arial" panose="020B0604020202020204" pitchFamily="34" charset="0"/>
              <a:buChar char="•"/>
            </a:pPr>
            <a:r>
              <a:rPr lang="en-US" altLang="zh-CN" sz="2000" dirty="0" smtClean="0"/>
              <a:t>Calculation </a:t>
            </a:r>
            <a:r>
              <a:rPr lang="en-US" altLang="zh-CN" sz="2000" dirty="0"/>
              <a:t>of </a:t>
            </a:r>
            <a:r>
              <a:rPr lang="en-US" altLang="zh-CN" sz="2000" dirty="0" smtClean="0"/>
              <a:t>TPDP/TCIR</a:t>
            </a:r>
          </a:p>
          <a:p>
            <a:pPr eaLnBrk="0" hangingPunct="0">
              <a:spcBef>
                <a:spcPct val="0"/>
              </a:spcBef>
              <a:buFont typeface="Arial" panose="020B0604020202020204" pitchFamily="34" charset="0"/>
              <a:buChar char="•"/>
            </a:pPr>
            <a:r>
              <a:rPr lang="en-US" altLang="zh-CN" sz="2000" dirty="0"/>
              <a:t>Performance evaluation: </a:t>
            </a:r>
            <a:r>
              <a:rPr lang="en-US" altLang="zh-CN" sz="2000" dirty="0" smtClean="0"/>
              <a:t>TPDP/TCIR vs</a:t>
            </a:r>
            <a:r>
              <a:rPr lang="en-US" altLang="zh-CN" sz="2000" dirty="0"/>
              <a:t>. CSI </a:t>
            </a:r>
            <a:r>
              <a:rPr lang="en-US" altLang="zh-CN" sz="2000" dirty="0" smtClean="0"/>
              <a:t>grouping</a:t>
            </a:r>
          </a:p>
          <a:p>
            <a:pPr eaLnBrk="0" hangingPunct="0">
              <a:spcBef>
                <a:spcPct val="0"/>
              </a:spcBef>
              <a:buFont typeface="Arial" panose="020B0604020202020204" pitchFamily="34" charset="0"/>
              <a:buChar char="•"/>
            </a:pPr>
            <a:r>
              <a:rPr lang="en-US" altLang="zh-CN" sz="2000" dirty="0"/>
              <a:t>Report length of the TPDP/TCIR </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a:t>Experimental Validation of multiple </a:t>
            </a:r>
            <a:r>
              <a:rPr lang="en-US" altLang="zh-CN" sz="2000" dirty="0" smtClean="0"/>
              <a:t>targets</a:t>
            </a:r>
          </a:p>
          <a:p>
            <a:pPr eaLnBrk="0" hangingPunct="0">
              <a:spcBef>
                <a:spcPct val="0"/>
              </a:spcBef>
              <a:buFont typeface="Arial" panose="020B0604020202020204" pitchFamily="34" charset="0"/>
              <a:buChar char="•"/>
            </a:pPr>
            <a:r>
              <a:rPr lang="en-US" altLang="zh-CN" sz="2000" dirty="0"/>
              <a:t>The effect of FFT/IFFT </a:t>
            </a:r>
            <a:r>
              <a:rPr lang="en-US" altLang="zh-CN" sz="2000" dirty="0" smtClean="0"/>
              <a:t>points</a:t>
            </a:r>
          </a:p>
          <a:p>
            <a:pPr eaLnBrk="0" hangingPunct="0">
              <a:spcBef>
                <a:spcPct val="0"/>
              </a:spcBef>
              <a:buFont typeface="Arial" panose="020B0604020202020204" pitchFamily="34" charset="0"/>
              <a:buChar char="•"/>
            </a:pPr>
            <a:r>
              <a:rPr lang="en-US" altLang="zh-CN" sz="2000" dirty="0"/>
              <a:t>Further considerations of </a:t>
            </a:r>
            <a:r>
              <a:rPr lang="en-US" altLang="zh-CN" sz="2000" dirty="0" smtClean="0"/>
              <a:t>offsets</a:t>
            </a:r>
          </a:p>
          <a:p>
            <a:pPr eaLnBrk="0" hangingPunct="0">
              <a:spcBef>
                <a:spcPct val="0"/>
              </a:spcBef>
              <a:buFont typeface="Arial" panose="020B0604020202020204" pitchFamily="34" charset="0"/>
              <a:buChar char="•"/>
            </a:pPr>
            <a:r>
              <a:rPr lang="en-US" altLang="zh-CN" sz="2000" dirty="0" smtClean="0"/>
              <a:t>Comparison </a:t>
            </a:r>
            <a:r>
              <a:rPr lang="en-US" altLang="zh-CN" sz="2000" dirty="0"/>
              <a:t>of the potential measurement results</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smtClean="0"/>
              <a:t>Signal </a:t>
            </a:r>
            <a:r>
              <a:rPr lang="en-US" altLang="zh-CN" sz="2000" dirty="0"/>
              <a:t>processing at MAC</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Summary </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References</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SP</a:t>
            </a:r>
            <a:endParaRPr lang="en-GB" altLang="zh-CN" sz="200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3974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1. Abstract</a:t>
            </a:r>
            <a:endParaRPr lang="en-GB" sz="2800" dirty="0"/>
          </a:p>
        </p:txBody>
      </p:sp>
      <p:sp>
        <p:nvSpPr>
          <p:cNvPr id="7" name="Rectangle 3"/>
          <p:cNvSpPr txBox="1">
            <a:spLocks noChangeArrowheads="1"/>
          </p:cNvSpPr>
          <p:nvPr/>
        </p:nvSpPr>
        <p:spPr bwMode="auto">
          <a:xfrm>
            <a:off x="539552" y="1916832"/>
            <a:ext cx="8208912" cy="38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smtClean="0">
                <a:latin typeface="Times New Roman"/>
                <a:ea typeface="Times New Roman"/>
                <a:cs typeface="Times New Roman"/>
              </a:rPr>
              <a:t>In previous meeting, Truncated Power Delay Profile(TPDP)/Truncated Channel Impulse Response(TCIR) has been proposed as a potential WLAN sensing measurement result in explicit CSI feedback.</a:t>
            </a:r>
          </a:p>
          <a:p>
            <a:pPr>
              <a:buFont typeface="Arial" panose="020B0604020202020204" pitchFamily="34" charset="0"/>
              <a:buChar char="•"/>
            </a:pPr>
            <a:endParaRPr lang="en-US" altLang="zh-CN" sz="2200" b="1" dirty="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Some simple mathematical representations and experiment validation with single target has been shown in our last contribution[1].</a:t>
            </a:r>
          </a:p>
          <a:p>
            <a:pPr>
              <a:buFont typeface="Arial" panose="020B0604020202020204" pitchFamily="34" charset="0"/>
              <a:buChar char="•"/>
            </a:pPr>
            <a:endParaRPr lang="en-US" altLang="zh-CN" sz="2200" b="1" dirty="0" smtClean="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In this presentation, further results are presented to show the performance of TPDP/TCIR method.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2. Calculation of TPDP/TCIR</a:t>
            </a:r>
            <a:endParaRPr lang="en-GB" altLang="zh-CN" sz="2800" dirty="0"/>
          </a:p>
        </p:txBody>
      </p:sp>
      <p:sp>
        <p:nvSpPr>
          <p:cNvPr id="8" name="Rectangle 3"/>
          <p:cNvSpPr txBox="1">
            <a:spLocks noChangeArrowheads="1"/>
          </p:cNvSpPr>
          <p:nvPr/>
        </p:nvSpPr>
        <p:spPr bwMode="auto">
          <a:xfrm>
            <a:off x="685799" y="2132856"/>
            <a:ext cx="7858125" cy="381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2000" b="1" dirty="0" smtClean="0">
                <a:latin typeface="Times New Roman"/>
                <a:ea typeface="Times New Roman"/>
                <a:cs typeface="Times New Roman"/>
              </a:rPr>
              <a:t>The TPDP/TCIR is processed with two steps:</a:t>
            </a:r>
          </a:p>
          <a:p>
            <a:pPr>
              <a:buFont typeface="Arial" panose="020B0604020202020204" pitchFamily="34" charset="0"/>
              <a:buChar char="•"/>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Calculating the PDP/CIR </a:t>
            </a:r>
            <a:r>
              <a:rPr lang="en-GB" altLang="zh-CN" sz="2000" b="1" dirty="0">
                <a:latin typeface="Times New Roman"/>
                <a:ea typeface="Times New Roman"/>
                <a:cs typeface="Times New Roman"/>
              </a:rPr>
              <a:t>(</a:t>
            </a:r>
            <a:r>
              <a:rPr lang="en-GB" altLang="zh-CN" sz="2000" b="1" dirty="0" smtClean="0">
                <a:latin typeface="Times New Roman"/>
                <a:ea typeface="Times New Roman"/>
                <a:cs typeface="Times New Roman"/>
              </a:rPr>
              <a:t>time domain) from CSI/CFR (frequency domain) through IFT(usually, IFFT) .</a:t>
            </a:r>
          </a:p>
          <a:p>
            <a:pPr marL="685800">
              <a:buFont typeface="Wingdings" panose="05000000000000000000" pitchFamily="2" charset="2"/>
              <a:buChar char="Ø"/>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Reporting the first few complex samples (corresponding to the range of interest) of the entire PDP/CIR </a:t>
            </a:r>
            <a:r>
              <a:rPr lang="en-GB" altLang="zh-CN" sz="2000" b="1" dirty="0">
                <a:latin typeface="Times New Roman"/>
                <a:ea typeface="Times New Roman"/>
                <a:cs typeface="Times New Roman"/>
              </a:rPr>
              <a:t>.</a:t>
            </a:r>
            <a:endParaRPr lang="en-GB" altLang="zh-CN" sz="2000" b="1" dirty="0" smtClean="0">
              <a:latin typeface="Times New Roman"/>
              <a:ea typeface="Times New Roman"/>
              <a:cs typeface="Times New Roman"/>
            </a:endParaRPr>
          </a:p>
          <a:p>
            <a:pPr marL="685800">
              <a:buFont typeface="Wingdings" panose="05000000000000000000" pitchFamily="2" charset="2"/>
              <a:buChar char="Ø"/>
            </a:pPr>
            <a:endParaRPr lang="en-GB" altLang="zh-CN" sz="2000" b="1" dirty="0">
              <a:latin typeface="Times New Roman"/>
              <a:ea typeface="Times New Roman"/>
              <a:cs typeface="Times New Roman"/>
            </a:endParaRP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15534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3. Report length of TPDP/TCIR</a:t>
            </a:r>
            <a:endParaRPr lang="en-GB" altLang="zh-CN" sz="2400" dirty="0"/>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5536" y="1844675"/>
                <a:ext cx="8352928" cy="2773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The report length of complex samples from PDP/CIR depends on the sensing PPDU bandwidth and </a:t>
                </a:r>
                <a:r>
                  <a:rPr lang="en-US" altLang="zh-CN" sz="1400" dirty="0">
                    <a:solidFill>
                      <a:schemeClr val="tx1"/>
                    </a:solidFill>
                    <a:latin typeface="Times New Roman"/>
                    <a:ea typeface="Times New Roman"/>
                    <a:cs typeface="Times New Roman"/>
                  </a:rPr>
                  <a:t>the </a:t>
                </a:r>
                <a:r>
                  <a:rPr lang="en-US" altLang="zh-CN" sz="1400" dirty="0" smtClean="0">
                    <a:solidFill>
                      <a:schemeClr val="tx1"/>
                    </a:solidFill>
                    <a:latin typeface="Times New Roman"/>
                    <a:ea typeface="Times New Roman"/>
                    <a:cs typeface="Times New Roman"/>
                  </a:rPr>
                  <a:t>range of interest. With the IFT/IFFT processing, the range resolution is related to the bandwidth as follows.</a:t>
                </a:r>
              </a:p>
              <a:p>
                <a:pPr indent="0">
                  <a:spcBef>
                    <a:spcPts val="600"/>
                  </a:spcBef>
                </a:pPr>
                <a14:m>
                  <m:oMathPara xmlns:m="http://schemas.openxmlformats.org/officeDocument/2006/math">
                    <m:oMathParaPr>
                      <m:jc m:val="centerGroup"/>
                    </m:oMathParaPr>
                    <m:oMath xmlns:m="http://schemas.openxmlformats.org/officeDocument/2006/math">
                      <m:r>
                        <a:rPr lang="en-US" altLang="zh-CN" sz="1400" i="1" smtClean="0">
                          <a:solidFill>
                            <a:schemeClr val="tx1"/>
                          </a:solidFill>
                          <a:latin typeface="Cambria Math" panose="02040503050406030204" pitchFamily="18" charset="0"/>
                          <a:ea typeface="Cambria Math" panose="02040503050406030204" pitchFamily="18" charset="0"/>
                          <a:cs typeface="Times New Roman"/>
                        </a:rPr>
                        <m:t>∆</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b="0" i="1" smtClean="0">
                              <a:solidFill>
                                <a:schemeClr val="tx1"/>
                              </a:solidFill>
                              <a:latin typeface="Cambria Math" panose="02040503050406030204" pitchFamily="18" charset="0"/>
                              <a:ea typeface="Cambria Math" panose="02040503050406030204" pitchFamily="18" charset="0"/>
                              <a:cs typeface="Times New Roman"/>
                            </a:rPr>
                          </m:ctrlPr>
                        </m:fPr>
                        <m:num>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𝑐</m:t>
                          </m:r>
                        </m:num>
                        <m:den>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𝐵</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𝑐</m:t>
                    </m:r>
                  </m:oMath>
                </a14:m>
                <a:r>
                  <a:rPr lang="en-US" altLang="zh-CN" sz="1400" dirty="0" smtClean="0">
                    <a:solidFill>
                      <a:schemeClr val="tx1"/>
                    </a:solidFill>
                    <a:latin typeface="Times New Roman"/>
                    <a:ea typeface="Times New Roman"/>
                    <a:cs typeface="Times New Roman"/>
                  </a:rPr>
                  <a:t> is the speed of light and </a:t>
                </a: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𝐵</m:t>
                    </m:r>
                  </m:oMath>
                </a14:m>
                <a:r>
                  <a:rPr lang="en-US" altLang="zh-CN" sz="1400" dirty="0" smtClean="0">
                    <a:solidFill>
                      <a:schemeClr val="tx1"/>
                    </a:solidFill>
                    <a:latin typeface="Times New Roman"/>
                    <a:ea typeface="Times New Roman"/>
                    <a:cs typeface="Times New Roman"/>
                  </a:rPr>
                  <a:t> is the sensing PPDU bandwidth. So, with the bandwidth increases, the range resolution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oMath>
                </a14:m>
                <a:r>
                  <a:rPr lang="en-US" altLang="zh-CN" sz="1400" dirty="0" smtClean="0">
                    <a:solidFill>
                      <a:schemeClr val="tx1"/>
                    </a:solidFill>
                    <a:latin typeface="Times New Roman"/>
                    <a:ea typeface="Times New Roman"/>
                    <a:cs typeface="Times New Roman"/>
                  </a:rPr>
                  <a:t> improves(smaller). </a:t>
                </a:r>
              </a:p>
              <a:p>
                <a:pPr marL="628650" indent="-285750">
                  <a:spcBef>
                    <a:spcPts val="600"/>
                  </a:spcBef>
                  <a:buFont typeface="Arial" panose="020B0604020202020204" pitchFamily="34" charset="0"/>
                  <a:buChar char="•"/>
                </a:pPr>
                <a:r>
                  <a:rPr lang="en-US" altLang="zh-CN" sz="1400" dirty="0">
                    <a:latin typeface="Times New Roman"/>
                    <a:ea typeface="Times New Roman"/>
                    <a:cs typeface="Times New Roman"/>
                  </a:rPr>
                  <a:t>In order to </a:t>
                </a:r>
                <a:r>
                  <a:rPr lang="en-US" altLang="zh-CN" sz="1400" dirty="0" smtClean="0">
                    <a:latin typeface="Times New Roman"/>
                    <a:ea typeface="Times New Roman"/>
                    <a:cs typeface="Times New Roman"/>
                  </a:rPr>
                  <a:t>report the information within certain range, the number to be reported could be calculated with following equation.</a:t>
                </a:r>
                <a:endParaRPr lang="en-US" altLang="zh-CN" sz="1400" dirty="0">
                  <a:latin typeface="Times New Roman"/>
                  <a:ea typeface="Times New Roman"/>
                  <a:cs typeface="Times New Roman"/>
                </a:endParaRPr>
              </a:p>
              <a:p>
                <a:pPr indent="0">
                  <a:spcBef>
                    <a:spcPts val="600"/>
                  </a:spcBef>
                </a:pPr>
                <a14:m>
                  <m:oMathPara xmlns:m="http://schemas.openxmlformats.org/officeDocument/2006/math">
                    <m:oMathParaPr>
                      <m:jc m:val="centerGroup"/>
                    </m:oMathParaPr>
                    <m:oMath xmlns:m="http://schemas.openxmlformats.org/officeDocument/2006/math">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𝑁</m:t>
                      </m:r>
                      <m:r>
                        <a:rPr lang="en-US" altLang="zh-CN" sz="1400" i="1">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fPr>
                        <m:num>
                          <m:sSub>
                            <m:sSub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sSubPr>
                            <m:e>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e>
                            <m:sub>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𝑖𝑛𝑡</m:t>
                              </m:r>
                            </m:sub>
                          </m:sSub>
                        </m:num>
                        <m:den>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sSub>
                      <m:sSubPr>
                        <m:ctrlPr>
                          <a:rPr lang="en-US" altLang="zh-CN" sz="1400" i="1">
                            <a:latin typeface="Cambria Math" panose="02040503050406030204" pitchFamily="18" charset="0"/>
                            <a:ea typeface="Cambria Math" panose="02040503050406030204" pitchFamily="18" charset="0"/>
                            <a:cs typeface="Times New Roman"/>
                          </a:rPr>
                        </m:ctrlPr>
                      </m:sSubPr>
                      <m:e>
                        <m:r>
                          <a:rPr lang="en-US" altLang="zh-CN" sz="1400" i="1">
                            <a:latin typeface="Cambria Math" panose="02040503050406030204" pitchFamily="18" charset="0"/>
                            <a:ea typeface="Cambria Math" panose="02040503050406030204" pitchFamily="18" charset="0"/>
                            <a:cs typeface="Times New Roman"/>
                          </a:rPr>
                          <m:t>𝑅</m:t>
                        </m:r>
                      </m:e>
                      <m:sub>
                        <m:r>
                          <a:rPr lang="en-US" altLang="zh-CN" sz="1400" i="1">
                            <a:latin typeface="Cambria Math" panose="02040503050406030204" pitchFamily="18" charset="0"/>
                            <a:ea typeface="Cambria Math" panose="02040503050406030204" pitchFamily="18" charset="0"/>
                            <a:cs typeface="Times New Roman"/>
                          </a:rPr>
                          <m:t>𝑖𝑛𝑡</m:t>
                        </m:r>
                      </m:sub>
                    </m:sSub>
                  </m:oMath>
                </a14:m>
                <a:r>
                  <a:rPr lang="en-US" altLang="zh-CN" sz="1400" dirty="0" smtClean="0">
                    <a:solidFill>
                      <a:schemeClr val="tx1"/>
                    </a:solidFill>
                    <a:latin typeface="Times New Roman"/>
                    <a:ea typeface="Times New Roman"/>
                    <a:cs typeface="Times New Roman"/>
                  </a:rPr>
                  <a:t> is the range of interest,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𝑁</m:t>
                    </m:r>
                  </m:oMath>
                </a14:m>
                <a:r>
                  <a:rPr lang="en-US" altLang="zh-CN" sz="1400" dirty="0" smtClean="0">
                    <a:solidFill>
                      <a:schemeClr val="tx1"/>
                    </a:solidFill>
                    <a:latin typeface="Times New Roman"/>
                    <a:ea typeface="Times New Roman"/>
                    <a:cs typeface="Times New Roman"/>
                  </a:rPr>
                  <a:t> is the number of complex samples of TPDP/TCIR </a:t>
                </a:r>
                <a:r>
                  <a:rPr lang="en-US" altLang="zh-CN" sz="1400" dirty="0" smtClean="0">
                    <a:latin typeface="Times New Roman"/>
                    <a:ea typeface="Times New Roman"/>
                    <a:cs typeface="Times New Roman"/>
                  </a:rPr>
                  <a:t>from the entire </a:t>
                </a:r>
                <a:r>
                  <a:rPr lang="en-US" altLang="zh-CN" sz="1400" dirty="0" smtClean="0">
                    <a:solidFill>
                      <a:schemeClr val="tx1"/>
                    </a:solidFill>
                    <a:latin typeface="Times New Roman"/>
                    <a:ea typeface="Times New Roman"/>
                    <a:cs typeface="Times New Roman"/>
                  </a:rPr>
                  <a:t>PDP/CIR to be reported.</a:t>
                </a:r>
              </a:p>
              <a:p>
                <a:pPr indent="0">
                  <a:spcBef>
                    <a:spcPts val="600"/>
                  </a:spcBef>
                </a:pPr>
                <a:endParaRPr lang="en-US" altLang="zh-CN" sz="1600" dirty="0" smtClean="0">
                  <a:solidFill>
                    <a:schemeClr val="tx1"/>
                  </a:solidFill>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smtClean="0">
                  <a:latin typeface="Times New Roman"/>
                  <a:ea typeface="Times New Roman"/>
                  <a:cs typeface="Times New Roman"/>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5536" y="1844675"/>
                <a:ext cx="8352928" cy="2773139"/>
              </a:xfrm>
              <a:prstGeom prst="rect">
                <a:avLst/>
              </a:prstGeom>
              <a:blipFill rotWithShape="0">
                <a:blip r:embed="rId3"/>
                <a:stretch>
                  <a:fillRect t="-440" r="-657" b="-1054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1194460080"/>
              </p:ext>
            </p:extLst>
          </p:nvPr>
        </p:nvGraphicFramePr>
        <p:xfrm>
          <a:off x="467542" y="5102439"/>
          <a:ext cx="8208915" cy="1112520"/>
        </p:xfrm>
        <a:graphic>
          <a:graphicData uri="http://schemas.openxmlformats.org/drawingml/2006/table">
            <a:tbl>
              <a:tblPr firstRow="1" bandRow="1">
                <a:tableStyleId>{5C22544A-7EE6-4342-B048-85BDC9FD1C3A}</a:tableStyleId>
              </a:tblPr>
              <a:tblGrid>
                <a:gridCol w="1730703"/>
                <a:gridCol w="498324"/>
                <a:gridCol w="498324"/>
                <a:gridCol w="498324"/>
                <a:gridCol w="498324"/>
                <a:gridCol w="498324"/>
                <a:gridCol w="498324"/>
                <a:gridCol w="498324"/>
                <a:gridCol w="498324"/>
                <a:gridCol w="498324"/>
                <a:gridCol w="498324"/>
                <a:gridCol w="498324"/>
                <a:gridCol w="498324"/>
                <a:gridCol w="498324"/>
              </a:tblGrid>
              <a:tr h="0">
                <a:tc>
                  <a:txBody>
                    <a:bodyPr/>
                    <a:lstStyle/>
                    <a:p>
                      <a:pPr algn="ctr"/>
                      <a:r>
                        <a:rPr lang="en-US" altLang="zh-CN" sz="1100" b="0" dirty="0" smtClean="0">
                          <a:solidFill>
                            <a:schemeClr val="tx1"/>
                          </a:solidFill>
                        </a:rPr>
                        <a:t>Range</a:t>
                      </a:r>
                      <a:r>
                        <a:rPr lang="en-US" altLang="zh-CN" sz="1100" b="0" baseline="0" dirty="0" smtClean="0">
                          <a:solidFill>
                            <a:schemeClr val="tx1"/>
                          </a:solidFill>
                        </a:rPr>
                        <a:t> of interest(m)</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altLang="zh-CN" sz="1100" b="0" dirty="0" smtClean="0">
                          <a:solidFill>
                            <a:schemeClr val="tx1"/>
                          </a:solidFill>
                        </a:rPr>
                        <a:t>15(7.5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30(15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45(22.5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Bandwidth</a:t>
                      </a:r>
                    </a:p>
                    <a:p>
                      <a:pPr algn="ctr"/>
                      <a:r>
                        <a:rPr lang="en-US" altLang="zh-CN" sz="1100" b="0" dirty="0" smtClean="0">
                          <a:solidFill>
                            <a:schemeClr val="tx1"/>
                          </a:solidFill>
                        </a:rPr>
                        <a:t>(MHz)</a:t>
                      </a:r>
                      <a:r>
                        <a:rPr lang="en-US" altLang="zh-CN" sz="1100" b="0" baseline="0" dirty="0" smtClean="0">
                          <a:solidFill>
                            <a:schemeClr val="tx1"/>
                          </a:solidFill>
                        </a:rPr>
                        <a:t>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Report</a:t>
                      </a:r>
                      <a:r>
                        <a:rPr lang="en-US" altLang="zh-CN" sz="1100" b="0" baseline="0" dirty="0" smtClean="0">
                          <a:solidFill>
                            <a:schemeClr val="tx1"/>
                          </a:solidFill>
                        </a:rPr>
                        <a:t> length</a:t>
                      </a:r>
                    </a:p>
                    <a:p>
                      <a:pPr algn="ctr"/>
                      <a:r>
                        <a:rPr lang="en-US" altLang="zh-CN" sz="1100" b="0" baseline="0" dirty="0" smtClean="0">
                          <a:solidFill>
                            <a:schemeClr val="tx1"/>
                          </a:solidFill>
                        </a:rPr>
                        <a:t>(samples without offsets)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3</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2555776" y="4715947"/>
            <a:ext cx="3816424" cy="307777"/>
          </a:xfrm>
          <a:prstGeom prst="rect">
            <a:avLst/>
          </a:prstGeom>
          <a:noFill/>
        </p:spPr>
        <p:txBody>
          <a:bodyPr wrap="square" rtlCol="0">
            <a:spAutoFit/>
          </a:bodyPr>
          <a:lstStyle/>
          <a:p>
            <a:pPr algn="ctr"/>
            <a:r>
              <a:rPr lang="en-US" altLang="zh-CN" sz="1400" b="1" dirty="0" smtClean="0">
                <a:solidFill>
                  <a:schemeClr val="tx1"/>
                </a:solidFill>
              </a:rPr>
              <a:t>Number of TPDP/TCIR samples to be reported </a:t>
            </a:r>
            <a:endParaRPr lang="zh-CN" altLang="en-US" sz="1400" b="1" dirty="0">
              <a:solidFill>
                <a:schemeClr val="tx1"/>
              </a:solidFill>
            </a:endParaRPr>
          </a:p>
        </p:txBody>
      </p:sp>
    </p:spTree>
    <p:extLst>
      <p:ext uri="{BB962C8B-B14F-4D97-AF65-F5344CB8AC3E}">
        <p14:creationId xmlns:p14="http://schemas.microsoft.com/office/powerpoint/2010/main" val="4173011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Performance evaluation: TPDP/TCIR vs. CSI grouping(1)</a:t>
            </a:r>
            <a:endParaRPr lang="en-GB" altLang="zh-CN" sz="2800" dirty="0"/>
          </a:p>
        </p:txBody>
      </p:sp>
      <p:sp>
        <p:nvSpPr>
          <p:cNvPr id="5" name="Rectangle 3"/>
          <p:cNvSpPr txBox="1">
            <a:spLocks noChangeArrowheads="1"/>
          </p:cNvSpPr>
          <p:nvPr/>
        </p:nvSpPr>
        <p:spPr bwMode="auto">
          <a:xfrm>
            <a:off x="486104" y="1772816"/>
            <a:ext cx="8171792" cy="198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main difference between (T)PDP/(T)CIR and grouped CSI is the number of subcarriers could be used for sensing.</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a:t>
            </a:r>
            <a:r>
              <a:rPr lang="en-US" altLang="zh-CN" dirty="0">
                <a:latin typeface="Times New Roman"/>
                <a:ea typeface="Times New Roman"/>
                <a:cs typeface="Times New Roman"/>
              </a:rPr>
              <a:t>T)PDP/ (</a:t>
            </a:r>
            <a:r>
              <a:rPr lang="en-US" altLang="zh-CN" dirty="0" smtClean="0">
                <a:latin typeface="Times New Roman"/>
                <a:ea typeface="Times New Roman"/>
                <a:cs typeface="Times New Roman"/>
              </a:rPr>
              <a:t>T)CIR technique, IFFT is conducted with </a:t>
            </a:r>
            <a:r>
              <a:rPr lang="en-US" altLang="zh-CN" b="1" dirty="0" smtClean="0">
                <a:solidFill>
                  <a:srgbClr val="0000FF"/>
                </a:solidFill>
                <a:latin typeface="Times New Roman"/>
                <a:ea typeface="Times New Roman"/>
                <a:cs typeface="Times New Roman"/>
              </a:rPr>
              <a:t>full subcarriers</a:t>
            </a:r>
            <a:r>
              <a:rPr lang="en-US" altLang="zh-CN" dirty="0" smtClean="0">
                <a:latin typeface="Times New Roman"/>
                <a:ea typeface="Times New Roman"/>
                <a:cs typeface="Times New Roman"/>
              </a:rPr>
              <a:t>.</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the grouped CSI, IFFT only could be conducted with </a:t>
            </a:r>
            <a:r>
              <a:rPr lang="en-US" altLang="zh-CN" b="1" dirty="0" smtClean="0">
                <a:solidFill>
                  <a:srgbClr val="0000FF"/>
                </a:solidFill>
                <a:latin typeface="Times New Roman"/>
                <a:ea typeface="Times New Roman"/>
                <a:cs typeface="Times New Roman"/>
              </a:rPr>
              <a:t>limited subcarriers</a:t>
            </a:r>
            <a:r>
              <a:rPr lang="en-US" altLang="zh-CN" dirty="0" smtClean="0">
                <a:latin typeface="Times New Roman"/>
                <a:ea typeface="Times New Roman"/>
                <a:cs typeface="Times New Roman"/>
              </a:rPr>
              <a:t>(decided by the group factor). </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Based on the basic signal processing principles, the greater of the CSI grouping factor (sparse</a:t>
            </a:r>
            <a:r>
              <a:rPr lang="en-US" altLang="zh-CN" sz="1400" dirty="0">
                <a:latin typeface="Times New Roman"/>
                <a:ea typeface="Times New Roman"/>
                <a:cs typeface="Times New Roman"/>
              </a:rPr>
              <a:t>r</a:t>
            </a:r>
            <a:r>
              <a:rPr lang="en-US" altLang="zh-CN" sz="1400" dirty="0" smtClean="0">
                <a:latin typeface="Times New Roman"/>
                <a:ea typeface="Times New Roman"/>
                <a:cs typeface="Times New Roman"/>
              </a:rPr>
              <a:t> of the subcarriers), the higher of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 PDP/CIR after IFT/IFFT! </a:t>
            </a:r>
          </a:p>
          <a:p>
            <a:pPr marL="628650" indent="-285750">
              <a:spcBef>
                <a:spcPts val="600"/>
              </a:spcBef>
              <a:buFont typeface="Arial" panose="020B0604020202020204" pitchFamily="34" charset="0"/>
              <a:buChar char="•"/>
            </a:pPr>
            <a:r>
              <a:rPr lang="en-US" altLang="zh-CN" sz="1400" dirty="0" smtClean="0">
                <a:solidFill>
                  <a:srgbClr val="0000FF"/>
                </a:solidFill>
                <a:latin typeface="Times New Roman"/>
                <a:ea typeface="Times New Roman"/>
                <a:cs typeface="Times New Roman"/>
              </a:rPr>
              <a:t>The </a:t>
            </a:r>
            <a:r>
              <a:rPr lang="en-US" altLang="zh-CN" sz="1400" dirty="0" err="1" smtClean="0">
                <a:solidFill>
                  <a:srgbClr val="0000FF"/>
                </a:solidFill>
                <a:latin typeface="Times New Roman"/>
                <a:ea typeface="Times New Roman"/>
                <a:cs typeface="Times New Roman"/>
              </a:rPr>
              <a:t>sidelobe</a:t>
            </a:r>
            <a:r>
              <a:rPr lang="en-US" altLang="zh-CN" sz="1400" dirty="0" smtClean="0">
                <a:solidFill>
                  <a:srgbClr val="0000FF"/>
                </a:solidFill>
                <a:latin typeface="Times New Roman"/>
                <a:ea typeface="Times New Roman"/>
                <a:cs typeface="Times New Roman"/>
              </a:rPr>
              <a:t> level of the PDP/CIR is very important for target detection !</a:t>
            </a:r>
            <a:endParaRPr lang="en-US" altLang="zh-CN" sz="1600" dirty="0">
              <a:solidFill>
                <a:srgbClr val="0000FF"/>
              </a:solidFill>
              <a:latin typeface="Times New Roman"/>
              <a:ea typeface="Times New Roman"/>
              <a:cs typeface="Times New Roman"/>
            </a:endParaRPr>
          </a:p>
        </p:txBody>
      </p:sp>
      <p:grpSp>
        <p:nvGrpSpPr>
          <p:cNvPr id="11" name="组合 10"/>
          <p:cNvGrpSpPr/>
          <p:nvPr/>
        </p:nvGrpSpPr>
        <p:grpSpPr>
          <a:xfrm>
            <a:off x="1441188" y="3714574"/>
            <a:ext cx="6360093" cy="2520000"/>
            <a:chOff x="1441188" y="3714574"/>
            <a:chExt cx="6360093" cy="2520000"/>
          </a:xfrm>
        </p:grpSpPr>
        <p:pic>
          <p:nvPicPr>
            <p:cNvPr id="7" name="图片 6"/>
            <p:cNvPicPr>
              <a:picLocks noChangeAspect="1"/>
            </p:cNvPicPr>
            <p:nvPr/>
          </p:nvPicPr>
          <p:blipFill>
            <a:blip r:embed="rId3"/>
            <a:stretch>
              <a:fillRect/>
            </a:stretch>
          </p:blipFill>
          <p:spPr>
            <a:xfrm>
              <a:off x="1441188" y="3714574"/>
              <a:ext cx="3364967" cy="2520000"/>
            </a:xfrm>
            <a:prstGeom prst="rect">
              <a:avLst/>
            </a:prstGeom>
          </p:spPr>
        </p:pic>
        <p:pic>
          <p:nvPicPr>
            <p:cNvPr id="8" name="图片 7"/>
            <p:cNvPicPr>
              <a:picLocks noChangeAspect="1"/>
            </p:cNvPicPr>
            <p:nvPr/>
          </p:nvPicPr>
          <p:blipFill>
            <a:blip r:embed="rId4"/>
            <a:stretch>
              <a:fillRect/>
            </a:stretch>
          </p:blipFill>
          <p:spPr>
            <a:xfrm>
              <a:off x="4436314" y="3714574"/>
              <a:ext cx="3364967" cy="2520000"/>
            </a:xfrm>
            <a:prstGeom prst="rect">
              <a:avLst/>
            </a:prstGeom>
          </p:spPr>
        </p:pic>
      </p:grpSp>
      <p:sp>
        <p:nvSpPr>
          <p:cNvPr id="13" name="Rectangle 3"/>
          <p:cNvSpPr txBox="1">
            <a:spLocks noChangeArrowheads="1"/>
          </p:cNvSpPr>
          <p:nvPr/>
        </p:nvSpPr>
        <p:spPr bwMode="auto">
          <a:xfrm>
            <a:off x="1681544" y="6162995"/>
            <a:ext cx="2884257"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smtClean="0">
                <a:latin typeface="Times New Roman"/>
                <a:ea typeface="Times New Roman"/>
                <a:cs typeface="Times New Roman"/>
              </a:rPr>
              <a:t>Target 2 is not masked by the </a:t>
            </a:r>
            <a:r>
              <a:rPr lang="en-US" altLang="zh-CN" sz="1100" dirty="0" err="1" smtClean="0">
                <a:latin typeface="Times New Roman"/>
                <a:ea typeface="Times New Roman"/>
                <a:cs typeface="Times New Roman"/>
              </a:rPr>
              <a:t>sidelobe</a:t>
            </a:r>
            <a:r>
              <a:rPr lang="en-US" altLang="zh-CN" sz="1100" dirty="0" smtClean="0">
                <a:latin typeface="Times New Roman"/>
                <a:ea typeface="Times New Roman"/>
                <a:cs typeface="Times New Roman"/>
              </a:rPr>
              <a:t> target 1.</a:t>
            </a:r>
          </a:p>
        </p:txBody>
      </p:sp>
      <p:sp>
        <p:nvSpPr>
          <p:cNvPr id="14" name="Rectangle 3"/>
          <p:cNvSpPr txBox="1">
            <a:spLocks noChangeArrowheads="1"/>
          </p:cNvSpPr>
          <p:nvPr/>
        </p:nvSpPr>
        <p:spPr bwMode="auto">
          <a:xfrm>
            <a:off x="4808767" y="6162995"/>
            <a:ext cx="2701602"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a:latin typeface="Times New Roman"/>
                <a:ea typeface="Times New Roman"/>
                <a:cs typeface="Times New Roman"/>
              </a:rPr>
              <a:t>Target 2 is </a:t>
            </a:r>
            <a:r>
              <a:rPr lang="en-US" altLang="zh-CN" sz="1100" dirty="0" smtClean="0">
                <a:latin typeface="Times New Roman"/>
                <a:ea typeface="Times New Roman"/>
                <a:cs typeface="Times New Roman"/>
              </a:rPr>
              <a:t>masked </a:t>
            </a:r>
            <a:r>
              <a:rPr lang="en-US" altLang="zh-CN" sz="1100" dirty="0">
                <a:latin typeface="Times New Roman"/>
                <a:ea typeface="Times New Roman"/>
                <a:cs typeface="Times New Roman"/>
              </a:rPr>
              <a:t>by the </a:t>
            </a:r>
            <a:r>
              <a:rPr lang="en-US" altLang="zh-CN" sz="1100" dirty="0" err="1">
                <a:latin typeface="Times New Roman"/>
                <a:ea typeface="Times New Roman"/>
                <a:cs typeface="Times New Roman"/>
              </a:rPr>
              <a:t>sidelobe</a:t>
            </a:r>
            <a:r>
              <a:rPr lang="en-US" altLang="zh-CN" sz="1100" dirty="0">
                <a:latin typeface="Times New Roman"/>
                <a:ea typeface="Times New Roman"/>
                <a:cs typeface="Times New Roman"/>
              </a:rPr>
              <a:t> target 1.</a:t>
            </a:r>
          </a:p>
        </p:txBody>
      </p:sp>
      <p:sp>
        <p:nvSpPr>
          <p:cNvPr id="12" name="矩形 11"/>
          <p:cNvSpPr/>
          <p:nvPr/>
        </p:nvSpPr>
        <p:spPr>
          <a:xfrm>
            <a:off x="21764" y="4397048"/>
            <a:ext cx="1503540" cy="1200329"/>
          </a:xfrm>
          <a:prstGeom prst="rect">
            <a:avLst/>
          </a:prstGeom>
        </p:spPr>
        <p:txBody>
          <a:bodyPr wrap="square">
            <a:spAutoFit/>
          </a:bodyPr>
          <a:lstStyle/>
          <a:p>
            <a:pPr marL="171450" indent="-171450">
              <a:buFont typeface="Wingdings" panose="05000000000000000000" pitchFamily="2" charset="2"/>
              <a:buChar char="l"/>
            </a:pPr>
            <a:r>
              <a:rPr lang="en-US" altLang="zh-CN" sz="1200" dirty="0">
                <a:solidFill>
                  <a:schemeClr val="tx1"/>
                </a:solidFill>
                <a:latin typeface="Times New Roman"/>
                <a:ea typeface="Times New Roman"/>
                <a:cs typeface="Times New Roman"/>
              </a:rPr>
              <a:t>Target 2(120m</a:t>
            </a:r>
            <a:r>
              <a:rPr lang="en-US" altLang="zh-CN" sz="1200" dirty="0" smtClean="0">
                <a:solidFill>
                  <a:schemeClr val="tx1"/>
                </a:solidFill>
                <a:latin typeface="Times New Roman"/>
                <a:ea typeface="Times New Roman"/>
                <a:cs typeface="Times New Roman"/>
              </a:rPr>
              <a:t>)’s amplitude </a:t>
            </a:r>
            <a:r>
              <a:rPr lang="en-US" altLang="zh-CN" sz="1200" dirty="0">
                <a:solidFill>
                  <a:schemeClr val="tx1"/>
                </a:solidFill>
                <a:latin typeface="Times New Roman"/>
                <a:ea typeface="Times New Roman"/>
                <a:cs typeface="Times New Roman"/>
              </a:rPr>
              <a:t>is </a:t>
            </a:r>
            <a:r>
              <a:rPr lang="en-US" altLang="zh-CN" sz="1200" dirty="0" smtClean="0">
                <a:solidFill>
                  <a:schemeClr val="tx1"/>
                </a:solidFill>
                <a:latin typeface="Times New Roman"/>
                <a:ea typeface="Times New Roman"/>
                <a:cs typeface="Times New Roman"/>
              </a:rPr>
              <a:t>10 </a:t>
            </a:r>
            <a:r>
              <a:rPr lang="en-US" altLang="zh-CN" sz="1200" dirty="0">
                <a:solidFill>
                  <a:schemeClr val="tx1"/>
                </a:solidFill>
                <a:latin typeface="Times New Roman"/>
                <a:ea typeface="Times New Roman"/>
                <a:cs typeface="Times New Roman"/>
              </a:rPr>
              <a:t>dB less than target 1(30m</a:t>
            </a:r>
            <a:r>
              <a:rPr lang="en-US" altLang="zh-CN" sz="1200" dirty="0" smtClean="0">
                <a:solidFill>
                  <a:schemeClr val="tx1"/>
                </a:solidFill>
                <a:latin typeface="Times New Roman"/>
                <a:ea typeface="Times New Roman"/>
                <a:cs typeface="Times New Roman"/>
              </a:rPr>
              <a:t>)’s amplitude. </a:t>
            </a:r>
          </a:p>
          <a:p>
            <a:pPr marL="171450" indent="-171450">
              <a:buFont typeface="Wingdings" panose="05000000000000000000" pitchFamily="2" charset="2"/>
              <a:buChar char="l"/>
            </a:pPr>
            <a:r>
              <a:rPr lang="en-US" altLang="zh-CN" sz="1200" dirty="0" smtClean="0">
                <a:solidFill>
                  <a:schemeClr val="tx1"/>
                </a:solidFill>
                <a:latin typeface="Times New Roman"/>
                <a:ea typeface="Times New Roman"/>
                <a:cs typeface="Times New Roman"/>
              </a:rPr>
              <a:t>The </a:t>
            </a:r>
            <a:r>
              <a:rPr lang="en-US" altLang="zh-CN" sz="1200" dirty="0">
                <a:solidFill>
                  <a:schemeClr val="tx1"/>
                </a:solidFill>
                <a:latin typeface="Times New Roman"/>
                <a:ea typeface="Times New Roman"/>
                <a:cs typeface="Times New Roman"/>
              </a:rPr>
              <a:t>SNR is 10dB. </a:t>
            </a:r>
            <a:endParaRPr lang="zh-CN" altLang="en-US" sz="1200" dirty="0">
              <a:solidFill>
                <a:schemeClr val="tx1"/>
              </a:solidFill>
            </a:endParaRPr>
          </a:p>
        </p:txBody>
      </p:sp>
    </p:spTree>
    <p:extLst>
      <p:ext uri="{BB962C8B-B14F-4D97-AF65-F5344CB8AC3E}">
        <p14:creationId xmlns:p14="http://schemas.microsoft.com/office/powerpoint/2010/main" val="1365043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grouping(2</a:t>
            </a:r>
            <a:r>
              <a:rPr lang="en-US" altLang="zh-CN" sz="2800" dirty="0" smtClean="0"/>
              <a:t>)</a:t>
            </a:r>
            <a:endParaRPr lang="en-GB" altLang="zh-CN" sz="2800" dirty="0"/>
          </a:p>
        </p:txBody>
      </p:sp>
      <p:sp>
        <p:nvSpPr>
          <p:cNvPr id="5" name="Rectangle 3"/>
          <p:cNvSpPr txBox="1">
            <a:spLocks noChangeArrowheads="1"/>
          </p:cNvSpPr>
          <p:nvPr/>
        </p:nvSpPr>
        <p:spPr bwMode="auto">
          <a:xfrm>
            <a:off x="467543" y="1700808"/>
            <a:ext cx="8064897" cy="119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further investigate the performance difference between full CSI and grouped CSI. </a:t>
            </a:r>
            <a:r>
              <a:rPr lang="en-US" altLang="zh-CN" sz="1400" dirty="0"/>
              <a:t>Monte </a:t>
            </a:r>
            <a:r>
              <a:rPr lang="en-US" altLang="zh-CN" sz="1400" dirty="0" smtClean="0"/>
              <a:t>Carlo simulation method is adopted in the simulation: 20000 times simulation is conducted independently at each SNR level.</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accuracy vs. SNR curve is adopted to evaluate the performance of TPDP/TCIR(full CSI) or grouped CSI(grouping factor is 8). </a:t>
            </a:r>
          </a:p>
        </p:txBody>
      </p:sp>
      <p:graphicFrame>
        <p:nvGraphicFramePr>
          <p:cNvPr id="3" name="表格 2"/>
          <p:cNvGraphicFramePr>
            <a:graphicFrameLocks noGrp="1"/>
          </p:cNvGraphicFramePr>
          <p:nvPr>
            <p:extLst>
              <p:ext uri="{D42A27DB-BD31-4B8C-83A1-F6EECF244321}">
                <p14:modId xmlns:p14="http://schemas.microsoft.com/office/powerpoint/2010/main" val="1407612607"/>
              </p:ext>
            </p:extLst>
          </p:nvPr>
        </p:nvGraphicFramePr>
        <p:xfrm>
          <a:off x="954683" y="3273343"/>
          <a:ext cx="3733428" cy="2077720"/>
        </p:xfrm>
        <a:graphic>
          <a:graphicData uri="http://schemas.openxmlformats.org/drawingml/2006/table">
            <a:tbl>
              <a:tblPr firstRow="1" bandRow="1">
                <a:tableStyleId>{5C22544A-7EE6-4342-B048-85BDC9FD1C3A}</a:tableStyleId>
              </a:tblPr>
              <a:tblGrid>
                <a:gridCol w="1789212"/>
                <a:gridCol w="1944216"/>
              </a:tblGrid>
              <a:tr h="370840">
                <a:tc>
                  <a:txBody>
                    <a:bodyPr/>
                    <a:lstStyle/>
                    <a:p>
                      <a:pPr algn="ctr"/>
                      <a:r>
                        <a:rPr lang="en-US" altLang="zh-CN" sz="1200" dirty="0" smtClean="0">
                          <a:solidFill>
                            <a:schemeClr val="tx1"/>
                          </a:solidFill>
                        </a:rPr>
                        <a:t>Simulation</a:t>
                      </a:r>
                      <a:r>
                        <a:rPr lang="en-US" altLang="zh-CN" sz="1200" baseline="0" dirty="0" smtClean="0">
                          <a:solidFill>
                            <a:schemeClr val="tx1"/>
                          </a:solidFill>
                        </a:rPr>
                        <a:t> parameters</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200" dirty="0" smtClean="0">
                          <a:solidFill>
                            <a:schemeClr val="tx1"/>
                          </a:solidFill>
                        </a:rPr>
                        <a:t>Values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Bandwidth</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20MHz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 index</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[-122:-2,</a:t>
                      </a:r>
                      <a:r>
                        <a:rPr lang="en-US" altLang="zh-CN" sz="1000" baseline="0" dirty="0" smtClean="0">
                          <a:solidFill>
                            <a:schemeClr val="tx1"/>
                          </a:solidFill>
                        </a:rPr>
                        <a:t> 2:122</a:t>
                      </a:r>
                      <a:r>
                        <a:rPr lang="en-US" altLang="zh-CN" sz="1000" dirty="0" smtClean="0">
                          <a:solidFill>
                            <a:schemeClr val="tx1"/>
                          </a:solidFill>
                        </a:rPr>
                        <a:t>]</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a:t>
                      </a:r>
                      <a:r>
                        <a:rPr lang="en-US" altLang="zh-CN" sz="1000" baseline="0" dirty="0" smtClean="0">
                          <a:solidFill>
                            <a:schemeClr val="tx1"/>
                          </a:solidFill>
                        </a:rPr>
                        <a:t> spacing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78.125 kHz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 1</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30m</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a:t>
                      </a:r>
                      <a:r>
                        <a:rPr lang="en-US" altLang="zh-CN" sz="1000" baseline="0" dirty="0" smtClean="0">
                          <a:solidFill>
                            <a:schemeClr val="tx1"/>
                          </a:solidFill>
                        </a:rPr>
                        <a:t> 2</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120m (</a:t>
                      </a:r>
                      <a:r>
                        <a:rPr lang="en-US" altLang="zh-CN" sz="1000" baseline="0" dirty="0" smtClean="0">
                          <a:solidFill>
                            <a:schemeClr val="tx1"/>
                          </a:solidFill>
                        </a:rPr>
                        <a:t>1</a:t>
                      </a:r>
                      <a:r>
                        <a:rPr lang="en-US" altLang="zh-CN" sz="1000" dirty="0" smtClean="0">
                          <a:solidFill>
                            <a:schemeClr val="tx1"/>
                          </a:solidFill>
                        </a:rPr>
                        <a:t>0dB</a:t>
                      </a:r>
                      <a:r>
                        <a:rPr lang="en-US" altLang="zh-CN" sz="1000" baseline="0" dirty="0" smtClean="0">
                          <a:solidFill>
                            <a:schemeClr val="tx1"/>
                          </a:solidFill>
                        </a:rPr>
                        <a:t> smaller than target 1</a:t>
                      </a:r>
                      <a:r>
                        <a:rPr lang="en-US" altLang="zh-CN" sz="1000" dirty="0" smtClean="0">
                          <a:solidFill>
                            <a:schemeClr val="tx1"/>
                          </a:solidFill>
                        </a:rPr>
                        <a:t>)</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SNR Region</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[-20dB 30dB]</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Simulation</a:t>
                      </a:r>
                      <a:r>
                        <a:rPr lang="en-US" altLang="zh-CN" sz="1000" baseline="0" dirty="0" smtClean="0">
                          <a:solidFill>
                            <a:schemeClr val="tx1"/>
                          </a:solidFill>
                        </a:rPr>
                        <a:t> number per SNR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20000</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1525253" y="2924944"/>
            <a:ext cx="2592288" cy="307777"/>
          </a:xfrm>
          <a:prstGeom prst="rect">
            <a:avLst/>
          </a:prstGeom>
          <a:noFill/>
        </p:spPr>
        <p:txBody>
          <a:bodyPr wrap="square" rtlCol="0">
            <a:spAutoFit/>
          </a:bodyPr>
          <a:lstStyle/>
          <a:p>
            <a:pPr algn="ctr"/>
            <a:r>
              <a:rPr lang="en-US" altLang="zh-CN" sz="1400" dirty="0" smtClean="0">
                <a:solidFill>
                  <a:schemeClr val="tx1"/>
                </a:solidFill>
              </a:rPr>
              <a:t>Simulation parameters</a:t>
            </a:r>
            <a:endParaRPr lang="zh-CN" altLang="en-US" sz="1400" dirty="0">
              <a:solidFill>
                <a:schemeClr val="tx1"/>
              </a:solidFill>
            </a:endParaRPr>
          </a:p>
        </p:txBody>
      </p:sp>
      <p:sp>
        <p:nvSpPr>
          <p:cNvPr id="10" name="Rectangle 3"/>
          <p:cNvSpPr txBox="1">
            <a:spLocks noChangeArrowheads="1"/>
          </p:cNvSpPr>
          <p:nvPr/>
        </p:nvSpPr>
        <p:spPr bwMode="auto">
          <a:xfrm>
            <a:off x="467542" y="5610618"/>
            <a:ext cx="8064897" cy="77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Accuracy improves with the SNR increases.</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of strong target (target 1) is better than weak target (target 2).</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with full CSI is better than grouped CSI(both for target 1 and target 2).</a:t>
            </a:r>
          </a:p>
        </p:txBody>
      </p:sp>
      <p:grpSp>
        <p:nvGrpSpPr>
          <p:cNvPr id="16" name="组合 15"/>
          <p:cNvGrpSpPr/>
          <p:nvPr/>
        </p:nvGrpSpPr>
        <p:grpSpPr>
          <a:xfrm>
            <a:off x="4873625" y="2924944"/>
            <a:ext cx="3364967" cy="2685675"/>
            <a:chOff x="3023828" y="2921660"/>
            <a:chExt cx="3364967" cy="2685675"/>
          </a:xfrm>
        </p:grpSpPr>
        <p:sp>
          <p:nvSpPr>
            <p:cNvPr id="9" name="文本框 8"/>
            <p:cNvSpPr txBox="1"/>
            <p:nvPr/>
          </p:nvSpPr>
          <p:spPr>
            <a:xfrm>
              <a:off x="3325453" y="2921660"/>
              <a:ext cx="2592288" cy="307777"/>
            </a:xfrm>
            <a:prstGeom prst="rect">
              <a:avLst/>
            </a:prstGeom>
            <a:noFill/>
          </p:spPr>
          <p:txBody>
            <a:bodyPr wrap="square" rtlCol="0">
              <a:spAutoFit/>
            </a:bodyPr>
            <a:lstStyle/>
            <a:p>
              <a:pPr algn="ctr"/>
              <a:r>
                <a:rPr lang="en-US" altLang="zh-CN" sz="1400" dirty="0" smtClean="0">
                  <a:solidFill>
                    <a:schemeClr val="tx1"/>
                  </a:solidFill>
                </a:rPr>
                <a:t>Accuracy vs. SNR</a:t>
              </a:r>
              <a:endParaRPr lang="zh-CN" altLang="en-US" sz="1400" dirty="0">
                <a:solidFill>
                  <a:schemeClr val="tx1"/>
                </a:solidFill>
              </a:endParaRPr>
            </a:p>
          </p:txBody>
        </p:sp>
        <p:pic>
          <p:nvPicPr>
            <p:cNvPr id="15" name="图片 14"/>
            <p:cNvPicPr>
              <a:picLocks noChangeAspect="1"/>
            </p:cNvPicPr>
            <p:nvPr/>
          </p:nvPicPr>
          <p:blipFill>
            <a:blip r:embed="rId3"/>
            <a:stretch>
              <a:fillRect/>
            </a:stretch>
          </p:blipFill>
          <p:spPr>
            <a:xfrm>
              <a:off x="3023828" y="3087335"/>
              <a:ext cx="3364967" cy="2520000"/>
            </a:xfrm>
            <a:prstGeom prst="rect">
              <a:avLst/>
            </a:prstGeom>
          </p:spPr>
        </p:pic>
      </p:grpSp>
    </p:spTree>
    <p:extLst>
      <p:ext uri="{BB962C8B-B14F-4D97-AF65-F5344CB8AC3E}">
        <p14:creationId xmlns:p14="http://schemas.microsoft.com/office/powerpoint/2010/main" val="553722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476672"/>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grouping(3</a:t>
            </a:r>
            <a:r>
              <a:rPr lang="en-US" altLang="zh-CN" sz="2800" dirty="0" smtClean="0"/>
              <a:t>)</a:t>
            </a:r>
            <a:endParaRPr lang="en-GB" altLang="zh-CN" sz="2800" dirty="0"/>
          </a:p>
        </p:txBody>
      </p:sp>
      <p:grpSp>
        <p:nvGrpSpPr>
          <p:cNvPr id="12" name="组合 11"/>
          <p:cNvGrpSpPr/>
          <p:nvPr/>
        </p:nvGrpSpPr>
        <p:grpSpPr>
          <a:xfrm>
            <a:off x="429505" y="4423814"/>
            <a:ext cx="8131822" cy="1878228"/>
            <a:chOff x="429505" y="4783854"/>
            <a:chExt cx="8131822" cy="1878228"/>
          </a:xfrm>
        </p:grpSpPr>
        <p:sp>
          <p:nvSpPr>
            <p:cNvPr id="5" name="Rectangle 3"/>
            <p:cNvSpPr txBox="1">
              <a:spLocks noChangeArrowheads="1"/>
            </p:cNvSpPr>
            <p:nvPr/>
          </p:nvSpPr>
          <p:spPr bwMode="auto">
            <a:xfrm>
              <a:off x="539552" y="5013176"/>
              <a:ext cx="7955768" cy="164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accuracy improves with SNR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estimation accuracy degrades with grouping factor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estimation accuracy is analyzed based on single PDP/CIR, and the performance will further improve if coherent integration could be adopted. Similarly, better performance with smaller grouping factor !</a:t>
              </a:r>
            </a:p>
            <a:p>
              <a:pPr marL="0" indent="-285750">
                <a:spcBef>
                  <a:spcPts val="600"/>
                </a:spcBef>
                <a:buFont typeface="Arial" panose="020B0604020202020204" pitchFamily="34" charset="0"/>
                <a:buChar char="•"/>
              </a:pPr>
              <a:r>
                <a:rPr lang="en-US" altLang="zh-CN" sz="1400" b="1" dirty="0" smtClean="0">
                  <a:solidFill>
                    <a:srgbClr val="0000FF"/>
                  </a:solidFill>
                  <a:latin typeface="Times New Roman"/>
                  <a:ea typeface="Times New Roman"/>
                  <a:cs typeface="Times New Roman"/>
                </a:rPr>
                <a:t>So, based on the analysis of estimation accuracy, the TPDP/TCIR (full CSI) has better performance than grouped CSI !</a:t>
              </a:r>
            </a:p>
          </p:txBody>
        </p:sp>
        <p:grpSp>
          <p:nvGrpSpPr>
            <p:cNvPr id="9" name="组合 8"/>
            <p:cNvGrpSpPr/>
            <p:nvPr/>
          </p:nvGrpSpPr>
          <p:grpSpPr>
            <a:xfrm>
              <a:off x="429505" y="4783854"/>
              <a:ext cx="8131822" cy="288032"/>
              <a:chOff x="539552" y="4906420"/>
              <a:chExt cx="8131822" cy="288032"/>
            </a:xfrm>
          </p:grpSpPr>
          <p:sp>
            <p:nvSpPr>
              <p:cNvPr id="10" name="文本框 9"/>
              <p:cNvSpPr txBox="1"/>
              <p:nvPr/>
            </p:nvSpPr>
            <p:spPr>
              <a:xfrm>
                <a:off x="539552" y="4906420"/>
                <a:ext cx="3960440" cy="276999"/>
              </a:xfrm>
              <a:prstGeom prst="rect">
                <a:avLst/>
              </a:prstGeom>
              <a:noFill/>
            </p:spPr>
            <p:txBody>
              <a:bodyPr wrap="square" rtlCol="0">
                <a:spAutoFit/>
              </a:bodyPr>
              <a:lstStyle/>
              <a:p>
                <a:pPr algn="ctr"/>
                <a:r>
                  <a:rPr lang="en-US" altLang="zh-CN" sz="1200" dirty="0" smtClean="0">
                    <a:solidFill>
                      <a:schemeClr val="tx1"/>
                    </a:solidFill>
                  </a:rPr>
                  <a:t>Accuracy vs. SNR of target 1 with different grouping factor</a:t>
                </a:r>
                <a:endParaRPr lang="zh-CN" altLang="en-US" sz="1200" dirty="0">
                  <a:solidFill>
                    <a:schemeClr val="tx1"/>
                  </a:solidFill>
                </a:endParaRPr>
              </a:p>
            </p:txBody>
          </p:sp>
          <p:sp>
            <p:nvSpPr>
              <p:cNvPr id="11" name="文本框 10"/>
              <p:cNvSpPr txBox="1"/>
              <p:nvPr/>
            </p:nvSpPr>
            <p:spPr>
              <a:xfrm>
                <a:off x="4788023" y="4917453"/>
                <a:ext cx="3883351" cy="276999"/>
              </a:xfrm>
              <a:prstGeom prst="rect">
                <a:avLst/>
              </a:prstGeom>
              <a:noFill/>
            </p:spPr>
            <p:txBody>
              <a:bodyPr wrap="square" rtlCol="0">
                <a:spAutoFit/>
              </a:bodyPr>
              <a:lstStyle/>
              <a:p>
                <a:pPr algn="ctr"/>
                <a:r>
                  <a:rPr lang="en-US" altLang="zh-CN" sz="1200" dirty="0" smtClean="0">
                    <a:solidFill>
                      <a:schemeClr val="tx1"/>
                    </a:solidFill>
                  </a:rPr>
                  <a:t>Accuracy vs. SNR of target 2 with different grouping factor</a:t>
                </a:r>
                <a:endParaRPr lang="zh-CN" altLang="en-US" sz="1200" dirty="0">
                  <a:solidFill>
                    <a:schemeClr val="tx1"/>
                  </a:solidFill>
                </a:endParaRPr>
              </a:p>
            </p:txBody>
          </p:sp>
        </p:grpSp>
      </p:grpSp>
      <p:pic>
        <p:nvPicPr>
          <p:cNvPr id="3" name="图片 2"/>
          <p:cNvPicPr>
            <a:picLocks noChangeAspect="1"/>
          </p:cNvPicPr>
          <p:nvPr/>
        </p:nvPicPr>
        <p:blipFill>
          <a:blip r:embed="rId3"/>
          <a:stretch>
            <a:fillRect/>
          </a:stretch>
        </p:blipFill>
        <p:spPr>
          <a:xfrm>
            <a:off x="246532" y="1298475"/>
            <a:ext cx="4326386" cy="3240000"/>
          </a:xfrm>
          <a:prstGeom prst="rect">
            <a:avLst/>
          </a:prstGeom>
        </p:spPr>
      </p:pic>
      <p:pic>
        <p:nvPicPr>
          <p:cNvPr id="7" name="图片 6"/>
          <p:cNvPicPr>
            <a:picLocks noChangeAspect="1"/>
          </p:cNvPicPr>
          <p:nvPr/>
        </p:nvPicPr>
        <p:blipFill>
          <a:blip r:embed="rId4"/>
          <a:stretch>
            <a:fillRect/>
          </a:stretch>
        </p:blipFill>
        <p:spPr>
          <a:xfrm>
            <a:off x="4344988" y="1298475"/>
            <a:ext cx="4326386" cy="3240000"/>
          </a:xfrm>
          <a:prstGeom prst="rect">
            <a:avLst/>
          </a:prstGeom>
        </p:spPr>
      </p:pic>
    </p:spTree>
    <p:extLst>
      <p:ext uri="{BB962C8B-B14F-4D97-AF65-F5344CB8AC3E}">
        <p14:creationId xmlns:p14="http://schemas.microsoft.com/office/powerpoint/2010/main" val="57789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5. Experimental Validation of multiple targets(1)</a:t>
            </a:r>
            <a:endParaRPr lang="en-GB" altLang="zh-CN" sz="2800" dirty="0"/>
          </a:p>
        </p:txBody>
      </p:sp>
      <p:sp>
        <p:nvSpPr>
          <p:cNvPr id="5" name="Rectangle 3"/>
          <p:cNvSpPr txBox="1">
            <a:spLocks noChangeArrowheads="1"/>
          </p:cNvSpPr>
          <p:nvPr/>
        </p:nvSpPr>
        <p:spPr bwMode="auto">
          <a:xfrm>
            <a:off x="648680" y="4695616"/>
            <a:ext cx="7846640" cy="176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system architecture is shown in the left figure. One transmitter and two receivers are adopted in the experimental validation. During the experiment, </a:t>
            </a:r>
            <a:r>
              <a:rPr lang="en-US" altLang="zh-CN" sz="1600" dirty="0" err="1" smtClean="0">
                <a:latin typeface="Times New Roman"/>
                <a:ea typeface="Times New Roman"/>
                <a:cs typeface="Times New Roman"/>
              </a:rPr>
              <a:t>Tx</a:t>
            </a:r>
            <a:r>
              <a:rPr lang="en-US" altLang="zh-CN" sz="1600" dirty="0" smtClean="0">
                <a:latin typeface="Times New Roman"/>
                <a:ea typeface="Times New Roman"/>
                <a:cs typeface="Times New Roman"/>
              </a:rPr>
              <a:t> is transmitting HE NDP periodically and Rx1/Rx2 are receiving the NDP and estimating the channel. </a:t>
            </a: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During the experiment, two fingers from different target humans are drawing independently in the air.</a:t>
            </a:r>
          </a:p>
        </p:txBody>
      </p:sp>
      <p:graphicFrame>
        <p:nvGraphicFramePr>
          <p:cNvPr id="10" name="表格 9"/>
          <p:cNvGraphicFramePr>
            <a:graphicFrameLocks noGrp="1"/>
          </p:cNvGraphicFramePr>
          <p:nvPr>
            <p:extLst>
              <p:ext uri="{D42A27DB-BD31-4B8C-83A1-F6EECF244321}">
                <p14:modId xmlns:p14="http://schemas.microsoft.com/office/powerpoint/2010/main" val="3030809751"/>
              </p:ext>
            </p:extLst>
          </p:nvPr>
        </p:nvGraphicFramePr>
        <p:xfrm>
          <a:off x="4716016" y="2338163"/>
          <a:ext cx="3312368" cy="2042160"/>
        </p:xfrm>
        <a:graphic>
          <a:graphicData uri="http://schemas.openxmlformats.org/drawingml/2006/table">
            <a:tbl>
              <a:tblPr firstRow="1" bandRow="1">
                <a:tableStyleId>{5C22544A-7EE6-4342-B048-85BDC9FD1C3A}</a:tableStyleId>
              </a:tblPr>
              <a:tblGrid>
                <a:gridCol w="2028323"/>
                <a:gridCol w="1284045"/>
              </a:tblGrid>
              <a:tr h="286233">
                <a:tc>
                  <a:txBody>
                    <a:bodyPr/>
                    <a:lstStyle/>
                    <a:p>
                      <a:pPr algn="ctr"/>
                      <a:r>
                        <a:rPr lang="en-US" altLang="zh-CN" sz="1800" dirty="0" smtClean="0">
                          <a:solidFill>
                            <a:schemeClr val="tx1"/>
                          </a:solidFill>
                        </a:rPr>
                        <a:t>Parameters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dirty="0" smtClean="0">
                          <a:solidFill>
                            <a:schemeClr val="tx1"/>
                          </a:solidFill>
                        </a:rPr>
                        <a:t>Values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algn="ctr"/>
                      <a:r>
                        <a:rPr lang="en-US" altLang="zh-CN" sz="1600" dirty="0" smtClean="0">
                          <a:solidFill>
                            <a:schemeClr val="tx1"/>
                          </a:solidFill>
                        </a:rPr>
                        <a:t>Signal Form</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802.11ax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algn="ctr" defTabSz="914400" rtl="0" eaLnBrk="1" latinLnBrk="0" hangingPunct="1"/>
                      <a:r>
                        <a:rPr lang="en-US" altLang="zh-CN" sz="1600" kern="1200" dirty="0" smtClean="0">
                          <a:solidFill>
                            <a:schemeClr val="tx1"/>
                          </a:solidFill>
                          <a:latin typeface="+mn-lt"/>
                          <a:ea typeface="+mn-ea"/>
                          <a:cs typeface="+mn-cs"/>
                        </a:rPr>
                        <a:t>Bandwidth</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20MHz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Carrier Frequency</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5GHz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Antennas Number</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1Tx 2Rx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Subcarriers</a:t>
                      </a:r>
                      <a:endParaRPr lang="zh-CN" alt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242</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文本框 10"/>
          <p:cNvSpPr txBox="1"/>
          <p:nvPr/>
        </p:nvSpPr>
        <p:spPr>
          <a:xfrm>
            <a:off x="5082960" y="1859638"/>
            <a:ext cx="2722495" cy="369332"/>
          </a:xfrm>
          <a:prstGeom prst="rect">
            <a:avLst/>
          </a:prstGeom>
          <a:noFill/>
        </p:spPr>
        <p:txBody>
          <a:bodyPr wrap="square" rtlCol="0">
            <a:spAutoFit/>
          </a:bodyPr>
          <a:lstStyle/>
          <a:p>
            <a:pPr algn="ctr"/>
            <a:r>
              <a:rPr lang="en-US" altLang="zh-CN" sz="1800" dirty="0" smtClean="0">
                <a:solidFill>
                  <a:schemeClr val="tx1"/>
                </a:solidFill>
              </a:rPr>
              <a:t>Signal parameters</a:t>
            </a:r>
            <a:endParaRPr lang="zh-CN" altLang="en-US" sz="1800" dirty="0">
              <a:solidFill>
                <a:schemeClr val="tx1"/>
              </a:solidFill>
            </a:endParaRPr>
          </a:p>
        </p:txBody>
      </p:sp>
      <p:pic>
        <p:nvPicPr>
          <p:cNvPr id="2" name="图片 1"/>
          <p:cNvPicPr>
            <a:picLocks noChangeAspect="1"/>
          </p:cNvPicPr>
          <p:nvPr/>
        </p:nvPicPr>
        <p:blipFill>
          <a:blip r:embed="rId3"/>
          <a:stretch>
            <a:fillRect/>
          </a:stretch>
        </p:blipFill>
        <p:spPr>
          <a:xfrm>
            <a:off x="1187624" y="1772816"/>
            <a:ext cx="3324609" cy="2808312"/>
          </a:xfrm>
          <a:prstGeom prst="rect">
            <a:avLst/>
          </a:prstGeom>
        </p:spPr>
      </p:pic>
    </p:spTree>
    <p:extLst>
      <p:ext uri="{BB962C8B-B14F-4D97-AF65-F5344CB8AC3E}">
        <p14:creationId xmlns:p14="http://schemas.microsoft.com/office/powerpoint/2010/main" val="1300344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59394</TotalTime>
  <Words>2097</Words>
  <Application>Microsoft Office PowerPoint</Application>
  <PresentationFormat>全屏显示(4:3)</PresentationFormat>
  <Paragraphs>349</Paragraphs>
  <Slides>18</Slides>
  <Notes>17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 Unicode MS</vt:lpstr>
      <vt:lpstr>굴림</vt:lpstr>
      <vt:lpstr>MS Gothic</vt:lpstr>
      <vt:lpstr>MS PGothic</vt:lpstr>
      <vt:lpstr>宋体</vt:lpstr>
      <vt:lpstr>Arial</vt:lpstr>
      <vt:lpstr>Cambria Math</vt:lpstr>
      <vt:lpstr>Times New Roman</vt:lpstr>
      <vt:lpstr>Wingdings</vt:lpstr>
      <vt:lpstr>Office 主题</vt:lpstr>
      <vt:lpstr>Truncated Power Delay Profile - follow up</vt:lpstr>
      <vt:lpstr>Outline </vt:lpstr>
      <vt:lpstr>1. Abstract</vt:lpstr>
      <vt:lpstr>2. Calculation of TPDP/TCIR</vt:lpstr>
      <vt:lpstr>3. Report length of TPDP/TCIR</vt:lpstr>
      <vt:lpstr>4. Performance evaluation: TPDP/TCIR vs. CSI grouping(1)</vt:lpstr>
      <vt:lpstr>4. Performance evaluation: TPDP/TCIR vs. CSI grouping(2)</vt:lpstr>
      <vt:lpstr>4. Performance evaluation: TPDP/TCIR vs. CSI grouping(3)</vt:lpstr>
      <vt:lpstr>5. Experimental Validation of multiple targets(1)</vt:lpstr>
      <vt:lpstr>5. Experimental Validation of multiple targets(2)</vt:lpstr>
      <vt:lpstr>6. The effect of IFFT processing(simulation)</vt:lpstr>
      <vt:lpstr>6. The effect of IFFT processing(experiment)</vt:lpstr>
      <vt:lpstr>7. Further considerations of offsets</vt:lpstr>
      <vt:lpstr>8. Comparison of the potential measurement results</vt:lpstr>
      <vt:lpstr>9. Signal processing at MAC</vt:lpstr>
      <vt:lpstr>10. Summary </vt:lpstr>
      <vt:lpstr>References</vt:lpstr>
      <vt:lpstr>SP 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1240</cp:revision>
  <cp:lastPrinted>1601-01-01T00:00:00Z</cp:lastPrinted>
  <dcterms:created xsi:type="dcterms:W3CDTF">2020-06-15T07:09:50Z</dcterms:created>
  <dcterms:modified xsi:type="dcterms:W3CDTF">2022-02-24T08:06:32Z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(3)gkFL360nhnsCK0JfewUVmmeN+QBjZH7zbW1RWQJaIuA4zhqeLJQsKophCo2ij3vkvKfiSBK4
bT2jK0fOSlevU8Pku3FmYAysL6s/VEpM7TJNZgY1P3DW9nTItPmuXeWie3AtnaPe9dK+G0j0
G84+MHn4g4e7eUqQAiZTDFm/Q2h8VC1XmRIADsYAv/8Lexjq9PHJd24EaqOGzbb+qQHywvNE
wfAcp5KrVwNEuS34tJ</vt:lpwstr>
  </property>
  <property fmtid="{D5CDD505-2E9C-101B-9397-08002B2CF9AE}" pid="3" name="_2015_ms_pID_7253431">
    <vt:lpwstr>Xv3SKHu6YuDIYyhFLGUL1eYNTBEAnTEvM5/1gFxbEZiinfE53Gzkr0
Cx41f8viJ+UoYy6KOmNCYDd1hI3YUBrD2aFnbnMlrtmnJYYczAmFrHL7sipebGnBFYFzexd7
HIsSE7OTsIdgiVSSkNFl+Dq0j2mFkT3rXtzUnqIZ2OVXG5PFqsf1N05QWk/yRlLFyayBeeKf
jGOQPd16OfsqHENnsdtyZuoMXeCu7h0MZeUa</vt:lpwstr>
  </property>
  <property fmtid="{D5CDD505-2E9C-101B-9397-08002B2CF9AE}" pid="4" name="_2015_ms_pID_7253432">
    <vt:lpwstr>+w==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1644195751</vt:lpwstr>
  </property>
</Properties>
</file>