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PDP/CIR(TPDP/TCIR).</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TPDP/TCIR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683568" y="1412776"/>
            <a:ext cx="7354659" cy="4013400"/>
            <a:chOff x="1115617" y="1238380"/>
            <a:chExt cx="7354659" cy="4013400"/>
          </a:xfrm>
        </p:grpSpPr>
        <p:grpSp>
          <p:nvGrpSpPr>
            <p:cNvPr id="13" name="组合 12"/>
            <p:cNvGrpSpPr/>
            <p:nvPr/>
          </p:nvGrpSpPr>
          <p:grpSpPr>
            <a:xfrm>
              <a:off x="1115617" y="1238380"/>
              <a:ext cx="7354659" cy="3846844"/>
              <a:chOff x="1115617" y="1382396"/>
              <a:chExt cx="7354659"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115617" y="2709240"/>
                <a:ext cx="4392488" cy="2520000"/>
                <a:chOff x="1115617" y="2709240"/>
                <a:chExt cx="4392488" cy="2520000"/>
              </a:xfrm>
            </p:grpSpPr>
            <p:pic>
              <p:nvPicPr>
                <p:cNvPr id="4" name="图片 3"/>
                <p:cNvPicPr>
                  <a:picLocks noChangeAspect="1"/>
                </p:cNvPicPr>
                <p:nvPr/>
              </p:nvPicPr>
              <p:blipFill>
                <a:blip r:embed="rId5"/>
                <a:stretch>
                  <a:fillRect/>
                </a:stretch>
              </p:blipFill>
              <p:spPr>
                <a:xfrm>
                  <a:off x="1115617" y="2709240"/>
                  <a:ext cx="3364967" cy="2520000"/>
                </a:xfrm>
                <a:prstGeom prst="rect">
                  <a:avLst/>
                </a:prstGeom>
              </p:spPr>
            </p:pic>
            <p:sp>
              <p:nvSpPr>
                <p:cNvPr id="9" name="矩形 8"/>
                <p:cNvSpPr/>
                <p:nvPr/>
              </p:nvSpPr>
              <p:spPr bwMode="auto">
                <a:xfrm>
                  <a:off x="1530599" y="2894565"/>
                  <a:ext cx="89074"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619673" y="2822556"/>
                  <a:ext cx="3888432" cy="109851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117849" y="4988883"/>
              <a:ext cx="3337237"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PDP/CIR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PDP/CIR(TPDP/TCIR).</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TPDP/TCIR,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TPDP/TCIR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TPDP/TCIR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PDP/CIR after IFFT and make the PDP/CIR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PDP/CIR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3607607275"/>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PDP/CIR generated with grouped CSI is higher than the PDP/CIR generated with full CSI(PDP/TPDP/TCIR).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p>
                    <a:p>
                      <a:pPr algn="ctr"/>
                      <a:r>
                        <a:rPr lang="en-US" altLang="zh-CN" sz="1400" dirty="0" smtClean="0">
                          <a:solidFill>
                            <a:schemeClr val="tx1"/>
                          </a:solidFill>
                        </a:rPr>
                        <a:t>Truncated 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PDP/CIR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TPDP/TCIR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TPDP/TCIR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5" name="图片 4"/>
          <p:cNvPicPr>
            <a:picLocks noChangeAspect="1"/>
          </p:cNvPicPr>
          <p:nvPr/>
        </p:nvPicPr>
        <p:blipFill>
          <a:blip r:embed="rId3"/>
          <a:stretch>
            <a:fillRect/>
          </a:stretch>
        </p:blipFill>
        <p:spPr>
          <a:xfrm>
            <a:off x="685800" y="1712703"/>
            <a:ext cx="2760806"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TPDP/TCIR </a:t>
            </a:r>
            <a:r>
              <a:rPr lang="en-GB" altLang="zh-CN" sz="1800" dirty="0">
                <a:latin typeface="Times New Roman"/>
                <a:ea typeface="Times New Roman"/>
                <a:cs typeface="Times New Roman"/>
              </a:rPr>
              <a:t>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TPDP/TCIR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TPDP/TCIR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TPDP/TCIR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PDP/CIR(time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PDP/CIR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000" b="1" dirty="0" smtClean="0">
                <a:latin typeface="Times New Roman"/>
                <a:ea typeface="Times New Roman"/>
                <a:cs typeface="Times New Roman"/>
              </a:rPr>
              <a:t>Do </a:t>
            </a:r>
            <a:r>
              <a:rPr lang="en-US" altLang="zh-CN" sz="2000" b="1" dirty="0">
                <a:latin typeface="Times New Roman"/>
                <a:ea typeface="Times New Roman"/>
                <a:cs typeface="Times New Roman"/>
              </a:rPr>
              <a:t>you support </a:t>
            </a:r>
            <a:r>
              <a:rPr lang="en-US" altLang="zh-CN" sz="2000" b="1" dirty="0" smtClean="0">
                <a:latin typeface="Times New Roman"/>
                <a:ea typeface="Times New Roman"/>
                <a:cs typeface="Times New Roman"/>
              </a:rPr>
              <a:t>to </a:t>
            </a:r>
            <a:r>
              <a:rPr lang="en-US" altLang="zh-CN" sz="2000" b="1" dirty="0" smtClean="0">
                <a:latin typeface="Times New Roman"/>
                <a:ea typeface="Times New Roman"/>
                <a:cs typeface="Times New Roman"/>
              </a:rPr>
              <a:t>add the following to the </a:t>
            </a:r>
            <a:r>
              <a:rPr lang="en-US" altLang="zh-CN" sz="2000" b="1" dirty="0" err="1" smtClean="0">
                <a:latin typeface="Times New Roman"/>
                <a:ea typeface="Times New Roman"/>
                <a:cs typeface="Times New Roman"/>
              </a:rPr>
              <a:t>TGbf</a:t>
            </a:r>
            <a:r>
              <a:rPr lang="en-US" altLang="zh-CN" sz="2000" b="1" dirty="0" smtClean="0">
                <a:latin typeface="Times New Roman"/>
                <a:ea typeface="Times New Roman"/>
                <a:cs typeface="Times New Roman"/>
              </a:rPr>
              <a:t> SFD:</a:t>
            </a: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r>
              <a:rPr lang="en-US" altLang="zh-CN" sz="1800" dirty="0" smtClean="0">
                <a:latin typeface="Times New Roman"/>
                <a:ea typeface="Times New Roman"/>
                <a:cs typeface="Times New Roman"/>
              </a:rPr>
              <a:t>Truncated </a:t>
            </a:r>
            <a:r>
              <a:rPr lang="en-US" altLang="zh-CN" sz="1800" dirty="0">
                <a:latin typeface="Times New Roman"/>
                <a:ea typeface="Times New Roman"/>
                <a:cs typeface="Times New Roman"/>
              </a:rPr>
              <a:t>Channel Impulse Response(TCIR) described as follows should be considered as one optional type of the sensing measurement results for sub-7GHz </a:t>
            </a:r>
            <a:r>
              <a:rPr lang="en-US" altLang="zh-CN" sz="1800" dirty="0" smtClean="0">
                <a:latin typeface="Times New Roman"/>
                <a:ea typeface="Times New Roman"/>
                <a:cs typeface="Times New Roman"/>
              </a:rPr>
              <a:t>sensing.</a:t>
            </a:r>
            <a:endParaRPr lang="zh-CN" altLang="zh-CN" sz="1800" dirty="0">
              <a:latin typeface="Times New Roman"/>
              <a:ea typeface="Times New Roman"/>
              <a:cs typeface="Times New Roman"/>
            </a:endParaRPr>
          </a:p>
          <a:p>
            <a:pPr marL="685800" lvl="1">
              <a:buFont typeface="Wingdings" panose="05000000000000000000" pitchFamily="2" charset="2"/>
              <a:buChar char="Ø"/>
            </a:pPr>
            <a:r>
              <a:rPr lang="en-US" altLang="zh-CN" sz="1600" dirty="0" smtClean="0">
                <a:latin typeface="Times New Roman"/>
                <a:ea typeface="Times New Roman"/>
                <a:cs typeface="Times New Roman"/>
              </a:rPr>
              <a:t>Calculating </a:t>
            </a:r>
            <a:r>
              <a:rPr lang="en-US" altLang="zh-CN" sz="1600" dirty="0">
                <a:latin typeface="Times New Roman"/>
                <a:ea typeface="Times New Roman"/>
                <a:cs typeface="Times New Roman"/>
              </a:rPr>
              <a:t>the CIR (time domain) from frequency domain CSI through IDFT(usually, IFFT) .</a:t>
            </a:r>
            <a:endParaRPr lang="zh-CN" altLang="zh-CN" sz="1600" dirty="0">
              <a:latin typeface="Times New Roman"/>
              <a:ea typeface="Times New Roman"/>
              <a:cs typeface="Times New Roman"/>
            </a:endParaRPr>
          </a:p>
          <a:p>
            <a:pPr marL="685800" lvl="1">
              <a:buFont typeface="Wingdings" panose="05000000000000000000" pitchFamily="2" charset="2"/>
              <a:buChar char="Ø"/>
            </a:pPr>
            <a:r>
              <a:rPr lang="en-US" altLang="zh-CN" sz="1600" dirty="0">
                <a:latin typeface="Times New Roman"/>
                <a:ea typeface="Times New Roman"/>
                <a:cs typeface="Times New Roman"/>
              </a:rPr>
              <a:t>Reporting the subset of complex samples corresponding to the range of interest of the entire CIR .</a:t>
            </a:r>
            <a:endParaRPr lang="zh-CN" altLang="zh-CN" sz="1600" dirty="0">
              <a:latin typeface="Times New Roman"/>
              <a:ea typeface="Times New Roman"/>
              <a:cs typeface="Times New Roman"/>
            </a:endParaRPr>
          </a:p>
          <a:p>
            <a:pPr marL="685800" lvl="1">
              <a:buFont typeface="Wingdings" panose="05000000000000000000" pitchFamily="2" charset="2"/>
              <a:buChar char="Ø"/>
            </a:pPr>
            <a:r>
              <a:rPr lang="en-US" altLang="zh-CN" sz="1600" dirty="0">
                <a:latin typeface="Times New Roman"/>
                <a:ea typeface="Times New Roman"/>
                <a:cs typeface="Times New Roman"/>
              </a:rPr>
              <a:t>Note: the size of the subset is TBD.</a:t>
            </a:r>
            <a:endParaRPr lang="zh-CN" altLang="zh-CN" sz="1600" dirty="0">
              <a:latin typeface="Times New Roman"/>
              <a:ea typeface="Times New Roman"/>
              <a:cs typeface="Times New Roman"/>
            </a:endParaRPr>
          </a:p>
          <a:p>
            <a:pPr marL="685800">
              <a:buFont typeface="Wingdings" panose="05000000000000000000" pitchFamily="2" charset="2"/>
              <a:buChar char="Ø"/>
            </a:pPr>
            <a:endParaRPr lang="en-US" altLang="zh-CN" sz="1600" b="1" dirty="0" smtClean="0">
              <a:latin typeface="Times New Roman"/>
              <a:ea typeface="Times New Roman"/>
              <a:cs typeface="Times New Roman"/>
            </a:endParaRP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r>
              <a:rPr lang="en-US" altLang="zh-CN" sz="1800" b="1" dirty="0" smtClean="0">
                <a:latin typeface="Times New Roman"/>
                <a:cs typeface="Times New Roman"/>
                <a:sym typeface="Times New Roman"/>
              </a:rPr>
              <a:t>:</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TPDP/TCIR</a:t>
            </a:r>
          </a:p>
          <a:p>
            <a:pPr eaLnBrk="0" hangingPunct="0">
              <a:spcBef>
                <a:spcPct val="0"/>
              </a:spcBef>
              <a:buFont typeface="Arial" panose="020B0604020202020204" pitchFamily="34" charset="0"/>
              <a:buChar char="•"/>
            </a:pPr>
            <a:r>
              <a:rPr lang="en-US" altLang="zh-CN" sz="2000" dirty="0"/>
              <a:t>Performance evaluation: </a:t>
            </a:r>
            <a:r>
              <a:rPr lang="en-US" altLang="zh-CN" sz="2000" dirty="0" smtClean="0"/>
              <a:t>TPDP/TCIR vs</a:t>
            </a:r>
            <a:r>
              <a:rPr lang="en-US" altLang="zh-CN" sz="2000" dirty="0"/>
              <a:t>.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TPDP/TCIR </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539552" y="1916832"/>
            <a:ext cx="8208912" cy="38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Profile(TPDP)/Truncated Channel Impulse Response(TCIR)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TPDP/TCIR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TPDP/TCIR</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TPDP/TCIR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PDP/CIR </a:t>
            </a:r>
            <a:r>
              <a:rPr lang="en-GB" altLang="zh-CN" sz="2000" b="1" dirty="0">
                <a:latin typeface="Times New Roman"/>
                <a:ea typeface="Times New Roman"/>
                <a:cs typeface="Times New Roman"/>
              </a:rPr>
              <a:t>(</a:t>
            </a:r>
            <a:r>
              <a:rPr lang="en-GB" altLang="zh-CN" sz="2000" b="1" dirty="0" smtClean="0">
                <a:latin typeface="Times New Roman"/>
                <a:ea typeface="Times New Roman"/>
                <a:cs typeface="Times New Roman"/>
              </a:rPr>
              <a:t>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PDP/CIR </a:t>
            </a:r>
            <a:r>
              <a:rPr lang="en-GB" altLang="zh-CN" sz="2000" b="1" dirty="0">
                <a:latin typeface="Times New Roman"/>
                <a:ea typeface="Times New Roman"/>
                <a:cs typeface="Times New Roman"/>
              </a:rPr>
              <a:t>.</a:t>
            </a:r>
            <a:endParaRPr lang="en-GB" altLang="zh-CN" sz="2000" b="1" dirty="0" smtClean="0">
              <a:latin typeface="Times New Roman"/>
              <a:ea typeface="Times New Roman"/>
              <a:cs typeface="Times New Roman"/>
            </a:endParaRP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TPDP/TCIR</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PDP/CIR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TPDP/TCIR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PDP/CIR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105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TPDP/TCIR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TPDP/TCIR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(T)PDP/(T)CIR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a:t>
            </a:r>
            <a:r>
              <a:rPr lang="en-US" altLang="zh-CN" dirty="0">
                <a:latin typeface="Times New Roman"/>
                <a:ea typeface="Times New Roman"/>
                <a:cs typeface="Times New Roman"/>
              </a:rPr>
              <a:t>T)PDP/ (</a:t>
            </a:r>
            <a:r>
              <a:rPr lang="en-US" altLang="zh-CN" dirty="0" smtClean="0">
                <a:latin typeface="Times New Roman"/>
                <a:ea typeface="Times New Roman"/>
                <a:cs typeface="Times New Roman"/>
              </a:rPr>
              <a:t>T)CIR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PDP/CIR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PDP/CIR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TPDP/TCIR(full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PDP/CIR,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TPDP/TCIR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59393</TotalTime>
  <Words>2097</Words>
  <Application>Microsoft Office PowerPoint</Application>
  <PresentationFormat>全屏显示(4:3)</PresentationFormat>
  <Paragraphs>349</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TPDP/TCIR</vt:lpstr>
      <vt:lpstr>3. Report length of TPDP/TCIR</vt:lpstr>
      <vt:lpstr>4. Performance evaluation: TPDP/TCIR vs. CSI grouping(1)</vt:lpstr>
      <vt:lpstr>4. Performance evaluation: TPDP/TCIR vs. CSI grouping(2)</vt:lpstr>
      <vt:lpstr>4. Performance evaluation: TPDP/TCIR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1239</cp:revision>
  <cp:lastPrinted>1601-01-01T00:00:00Z</cp:lastPrinted>
  <dcterms:created xsi:type="dcterms:W3CDTF">2020-06-15T07:09:50Z</dcterms:created>
  <dcterms:modified xsi:type="dcterms:W3CDTF">2021-12-14T06:25:09Z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(3)gkFL360nhnsCK0JfewUVmmeN+QBjZH7zbW1RWQJaIuA4zhqeLJQsKophCo2ij3vkvKfiSBK4
bT2jK0fOSlevU8Pku3FmYAysL6s/VEpM7TJNZgY1P3DW9nTItPmuXeWie3AtnaPe9dK+G0j0
G84+MHn4g4e7eUqQAiZTDFm/Q2h8VC1XmRIADsYAv/8Lexjq9PHJd24EaqOGzbb+qQHywvNE
wfAcp5KrVwNEuS34tJ</vt:lpwstr>
  </property>
  <property fmtid="{D5CDD505-2E9C-101B-9397-08002B2CF9AE}" pid="3" name="_2015_ms_pID_7253431">
    <vt:lpwstr>Xv3SKHu6YuDIYyhFLGUL1eYNTBEAnTEvM5/1gFxbEZiinfE53Gzkr0
Cx41f8viJ+UoYy6KOmNCYDd1hI3YUBrD2aFnbnMlrtmnJYYczAmFrHL7sipebGnBFYFzexd7
HIsSE7OTsIdgiVSSkNFl+Dq0j2mFkT3rXtzUnqIZ2OVXG5PFqsf1N05QWk/yRlLFyayBeeKf
jGOQPd16OfsqHENnsdtyZuoMXeCu7h0MZeUa</vt:lpwstr>
  </property>
  <property fmtid="{D5CDD505-2E9C-101B-9397-08002B2CF9AE}" pid="4" name="_2015_ms_pID_7253432">
    <vt:lpwst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1639356511</vt:lpwstr>
  </property>
</Properties>
</file>