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4"/>
  </p:notesMasterIdLst>
  <p:handoutMasterIdLst>
    <p:handoutMasterId r:id="rId19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2500" r:id="rId34"/>
    <p:sldId id="1968" r:id="rId35"/>
    <p:sldId id="2104" r:id="rId36"/>
    <p:sldId id="2167" r:id="rId37"/>
    <p:sldId id="2317" r:id="rId38"/>
    <p:sldId id="2331" r:id="rId39"/>
    <p:sldId id="2429" r:id="rId40"/>
    <p:sldId id="2332" r:id="rId41"/>
    <p:sldId id="2351" r:id="rId42"/>
    <p:sldId id="2499" r:id="rId43"/>
    <p:sldId id="2436"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323" r:id="rId61"/>
    <p:sldId id="2335" r:id="rId62"/>
    <p:sldId id="2334" r:id="rId63"/>
    <p:sldId id="2352" r:id="rId64"/>
    <p:sldId id="2353" r:id="rId65"/>
    <p:sldId id="2218" r:id="rId66"/>
    <p:sldId id="2426" r:id="rId67"/>
    <p:sldId id="2427" r:id="rId68"/>
    <p:sldId id="2460" r:id="rId69"/>
    <p:sldId id="2461" r:id="rId70"/>
    <p:sldId id="2463" r:id="rId71"/>
    <p:sldId id="1688" r:id="rId72"/>
    <p:sldId id="2293" r:id="rId73"/>
    <p:sldId id="1708" r:id="rId74"/>
    <p:sldId id="2488" r:id="rId75"/>
    <p:sldId id="2494" r:id="rId76"/>
    <p:sldId id="2493" r:id="rId77"/>
    <p:sldId id="1709" r:id="rId78"/>
    <p:sldId id="1710" r:id="rId79"/>
    <p:sldId id="1790" r:id="rId80"/>
    <p:sldId id="2199" r:id="rId81"/>
    <p:sldId id="2319" r:id="rId82"/>
    <p:sldId id="2320" r:id="rId83"/>
    <p:sldId id="2321" r:id="rId84"/>
    <p:sldId id="2355" r:id="rId85"/>
    <p:sldId id="2354" r:id="rId86"/>
    <p:sldId id="2294" r:id="rId87"/>
    <p:sldId id="2470" r:id="rId88"/>
    <p:sldId id="2466" r:id="rId89"/>
    <p:sldId id="2467" r:id="rId90"/>
    <p:sldId id="2468" r:id="rId91"/>
    <p:sldId id="1679" r:id="rId92"/>
    <p:sldId id="2336" r:id="rId93"/>
    <p:sldId id="2328" r:id="rId94"/>
    <p:sldId id="2459" r:id="rId95"/>
    <p:sldId id="2487" r:id="rId96"/>
    <p:sldId id="2475" r:id="rId97"/>
    <p:sldId id="2474" r:id="rId98"/>
    <p:sldId id="2476" r:id="rId99"/>
    <p:sldId id="2489" r:id="rId100"/>
    <p:sldId id="2490" r:id="rId101"/>
    <p:sldId id="2492" r:id="rId102"/>
    <p:sldId id="2478" r:id="rId103"/>
    <p:sldId id="2495" r:id="rId104"/>
    <p:sldId id="2496" r:id="rId105"/>
    <p:sldId id="2497" r:id="rId106"/>
    <p:sldId id="2477" r:id="rId107"/>
    <p:sldId id="2498" r:id="rId108"/>
    <p:sldId id="2324" r:id="rId109"/>
    <p:sldId id="1375" r:id="rId110"/>
    <p:sldId id="1376" r:id="rId111"/>
    <p:sldId id="1400" r:id="rId112"/>
    <p:sldId id="2479" r:id="rId113"/>
    <p:sldId id="2480"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 id="1969" r:id="rId184"/>
    <p:sldId id="2112" r:id="rId185"/>
    <p:sldId id="1965" r:id="rId186"/>
    <p:sldId id="2114" r:id="rId187"/>
    <p:sldId id="1705" r:id="rId188"/>
    <p:sldId id="1706" r:id="rId189"/>
    <p:sldId id="1707" r:id="rId190"/>
    <p:sldId id="2113" r:id="rId191"/>
    <p:sldId id="2037" r:id="rId192"/>
    <p:sldId id="2431" r:id="rId1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handoutMaster" Target="handoutMasters/handout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802.11-21/1287r9</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7.docx"/><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0371356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Eldad</a:t>
            </a:r>
          </a:p>
          <a:p>
            <a:pPr lvl="1"/>
            <a:r>
              <a:rPr lang="en-AU" dirty="0"/>
              <a:t>Seconded: Dan</a:t>
            </a:r>
          </a:p>
          <a:p>
            <a:pPr lvl="1"/>
            <a:r>
              <a:rPr lang="en-AU" dirty="0"/>
              <a:t>(Sep 21) Approved by unanimous consent, with assumption that the 802.11 WG Chair will have editorial licence to improve any less than ideal language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7394779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2"/>
            <a:r>
              <a:rPr lang="en-AU" dirty="0"/>
              <a:t>No action?</a:t>
            </a:r>
          </a:p>
          <a:p>
            <a:pPr lvl="2"/>
            <a:r>
              <a:rPr lang="en-AU" dirty="0"/>
              <a:t>(Sep 2021) this WI seems to have died</a:t>
            </a:r>
          </a:p>
          <a:p>
            <a:r>
              <a:rPr lang="en-AU" dirty="0"/>
              <a:t>IEEE comments</a:t>
            </a:r>
          </a:p>
          <a:p>
            <a:pPr lvl="1"/>
            <a:r>
              <a:rPr lang="en-AU" dirty="0"/>
              <a:t>?</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3"/>
                      <a:stretch>
                        <a:fillRect/>
                      </a:stretch>
                    </p:blipFill>
                    <p:spPr>
                      <a:xfrm>
                        <a:off x="7384256" y="232863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724437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 – plan is to prepare comments in Nov 2021</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103</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2731075002"/>
              </p:ext>
            </p:extLst>
          </p:nvPr>
        </p:nvGraphicFramePr>
        <p:xfrm>
          <a:off x="6477000" y="22860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3"/>
                      <a:stretch>
                        <a:fillRect/>
                      </a:stretch>
                    </p:blipFill>
                    <p:spPr>
                      <a:xfrm>
                        <a:off x="6477000"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(Sep 2021) IEEE 802 may comment – plan is to prepare comments in Nov 2021</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104</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3"/>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t>
            </a:r>
            <a:r>
              <a:rPr lang="en-GB" sz="1800" kern="0" dirty="0" err="1"/>
              <a:t>AreaNetwork</a:t>
            </a:r>
            <a:r>
              <a:rPr lang="en-GB" sz="1800" kern="0" dirty="0"/>
              <a:t>)</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4964014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going to CD ballot</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9812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Does anyone care? (Sep 2021) Unclear</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6617541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3563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826055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5217684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749017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632932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2706522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048370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549835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20818833"/>
              </p:ext>
            </p:extLst>
          </p:nvPr>
        </p:nvGraphicFramePr>
        <p:xfrm>
          <a:off x="152399" y="1828800"/>
          <a:ext cx="8784877"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8570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802.1Qcc</a:t>
            </a:r>
          </a:p>
          <a:p>
            <a:pPr lvl="2"/>
            <a:r>
              <a:rPr lang="en-US" i="1" dirty="0"/>
              <a:t>These comments are almost word for word the same as the prior comments received on the CIB (60-day pre-ballot).   </a:t>
            </a:r>
          </a:p>
          <a:p>
            <a:pPr lvl="1"/>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413838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2"/>
            <a:r>
              <a:rPr lang="en-AU" dirty="0">
                <a:latin typeface="+mj-lt"/>
                <a:ea typeface="Calibri" panose="020F0502020204030204" pitchFamily="34" charset="0"/>
              </a:rPr>
              <a:t>Jodi notes that ISO p</a:t>
            </a:r>
            <a:r>
              <a:rPr lang="en-AU" dirty="0">
                <a:effectLst/>
                <a:latin typeface="+mj-lt"/>
                <a:ea typeface="Calibri" panose="020F0502020204030204" pitchFamily="34" charset="0"/>
              </a:rPr>
              <a:t>ublication is expected 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a:p>
            <a:pPr lvl="2"/>
            <a:r>
              <a:rPr lang="en-AU" dirty="0">
                <a:latin typeface="+mj-lt"/>
                <a:ea typeface="Calibri" panose="020F0502020204030204" pitchFamily="34" charset="0"/>
              </a:rPr>
              <a:t>Jodi notes that ISO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passed but a response is required</a:t>
            </a:r>
          </a:p>
          <a:p>
            <a:pPr lvl="1"/>
            <a:r>
              <a:rPr lang="en-AU" dirty="0"/>
              <a:t>802.1AS-Rev FDIS ballot passed on 16 Set 2021</a:t>
            </a:r>
          </a:p>
          <a:p>
            <a:pPr lvl="2"/>
            <a:r>
              <a:rPr lang="en-AU" dirty="0"/>
              <a:t>Passed 8/1/10, with usual security comment from China NB (</a:t>
            </a:r>
            <a:r>
              <a:rPr lang="en-AU" dirty="0">
                <a:solidFill>
                  <a:srgbClr val="FF0000"/>
                </a:solidFill>
              </a:rPr>
              <a:t>N?????</a:t>
            </a:r>
            <a:r>
              <a:rPr lang="en-AU" dirty="0"/>
              <a:t>)</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3" name="Object 2">
            <a:extLst>
              <a:ext uri="{FF2B5EF4-FFF2-40B4-BE49-F238E27FC236}">
                <a16:creationId xmlns:a16="http://schemas.microsoft.com/office/drawing/2014/main" id="{F55ABBA9-22F3-4D39-80F7-0A6319459A05}"/>
              </a:ext>
            </a:extLst>
          </p:cNvPr>
          <p:cNvGraphicFramePr>
            <a:graphicFrameLocks noChangeAspect="1"/>
          </p:cNvGraphicFramePr>
          <p:nvPr>
            <p:extLst>
              <p:ext uri="{D42A27DB-BD31-4B8C-83A1-F6EECF244321}">
                <p14:modId xmlns:p14="http://schemas.microsoft.com/office/powerpoint/2010/main" val="645168598"/>
              </p:ext>
            </p:extLst>
          </p:nvPr>
        </p:nvGraphicFramePr>
        <p:xfrm>
          <a:off x="7696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696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will be known as ISO/IEC/IEEE 8802-1AX:2021</a:t>
            </a:r>
          </a:p>
          <a:p>
            <a:pPr lvl="2"/>
            <a:r>
              <a:rPr lang="en-AU" dirty="0">
                <a:latin typeface="+mj-lt"/>
                <a:ea typeface="Calibri" panose="020F0502020204030204" pitchFamily="34" charset="0"/>
              </a:rPr>
              <a:t>Jodi notes that ISO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2021) </a:t>
            </a:r>
            <a:r>
              <a:rPr lang="en-AU" dirty="0"/>
              <a:t>The updated IEEE 802.1Q-Rev is ready be liaised for information, and will include following note</a:t>
            </a:r>
          </a:p>
          <a:p>
            <a:pPr lvl="2"/>
            <a:r>
              <a:rPr lang="en-AU" i="1" dirty="0"/>
              <a:t>Note that IEEE Std P802.1Q-Rev incorporates these amendment standards that were previously published by IEEE:  </a:t>
            </a:r>
          </a:p>
          <a:p>
            <a:pPr lvl="3"/>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pPr lvl="2"/>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51110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a:t>
            </a:r>
            <a:r>
              <a:rPr lang="en-US" dirty="0">
                <a:solidFill>
                  <a:srgbClr val="FF0000"/>
                </a:solidFill>
              </a:rPr>
              <a:t>N?????</a:t>
            </a:r>
            <a:r>
              <a:rPr lang="en-US" dirty="0"/>
              <a:t>)</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802.1ABdh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802.1AS-2020/Cor 1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802.1BA-Rev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802.1ACct liaison to SC6 for information when the SA Ballot starts approved by EC in Jul 2021</a:t>
            </a:r>
          </a:p>
          <a:p>
            <a:pPr lvl="1"/>
            <a:r>
              <a:rPr lang="en-AU" dirty="0"/>
              <a:t>(Sep 2021) Draft ready to be liaised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1594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225950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t>(Sep 2021) Any comments will probably be considered in Nov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914299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507657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592050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99883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548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pPr lvl="1"/>
            <a:r>
              <a:rPr lang="en-AU" dirty="0"/>
              <a:t>(Sep 2021) Any comments will probably be considered in Nov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5340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416955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03830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complaints)</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819558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D4703C-BE86-4A85-9278-9FC5F8D0C7E2}"/>
              </a:ext>
            </a:extLst>
          </p:cNvPr>
          <p:cNvSpPr>
            <a:spLocks noGrp="1"/>
          </p:cNvSpPr>
          <p:nvPr>
            <p:ph type="title"/>
          </p:nvPr>
        </p:nvSpPr>
        <p:spPr/>
        <p:txBody>
          <a:bodyPr/>
          <a:lstStyle/>
          <a:p>
            <a:r>
              <a:rPr lang="en-AU" dirty="0"/>
              <a:t>SC6 </a:t>
            </a:r>
            <a:r>
              <a:rPr lang="en-AU" dirty="0" err="1"/>
              <a:t>HoDC</a:t>
            </a:r>
            <a:r>
              <a:rPr lang="en-AU" dirty="0"/>
              <a:t> discussion suggests IEEE is going to have to work with ISO staff on the IPR issues</a:t>
            </a:r>
            <a:br>
              <a:rPr lang="en-AU" dirty="0"/>
            </a:br>
            <a:endParaRPr lang="en-AU" dirty="0"/>
          </a:p>
        </p:txBody>
      </p:sp>
      <p:sp>
        <p:nvSpPr>
          <p:cNvPr id="3" name="Content Placeholder 2">
            <a:extLst>
              <a:ext uri="{FF2B5EF4-FFF2-40B4-BE49-F238E27FC236}">
                <a16:creationId xmlns:a16="http://schemas.microsoft.com/office/drawing/2014/main" id="{1923F9EF-2CA8-49FB-8309-9FCFEE04CB30}"/>
              </a:ext>
            </a:extLst>
          </p:cNvPr>
          <p:cNvSpPr>
            <a:spLocks noGrp="1"/>
          </p:cNvSpPr>
          <p:nvPr>
            <p:ph idx="1"/>
          </p:nvPr>
        </p:nvSpPr>
        <p:spPr>
          <a:xfrm>
            <a:off x="685800" y="1981200"/>
            <a:ext cx="7772400" cy="4114800"/>
          </a:xfrm>
        </p:spPr>
        <p:txBody>
          <a:bodyPr/>
          <a:lstStyle/>
          <a:p>
            <a:pPr lvl="1"/>
            <a:r>
              <a:rPr lang="en-AU" dirty="0"/>
              <a:t>The SC6 </a:t>
            </a:r>
            <a:r>
              <a:rPr lang="en-AU" dirty="0" err="1"/>
              <a:t>HoDC</a:t>
            </a:r>
            <a:r>
              <a:rPr lang="en-AU" dirty="0"/>
              <a:t> discussed the IEEE 802.11ax-2021 IPR related comments on 20 August</a:t>
            </a:r>
          </a:p>
          <a:p>
            <a:pPr lvl="1"/>
            <a:r>
              <a:rPr lang="en-AU" dirty="0"/>
              <a:t>The report from this meeting follows:</a:t>
            </a:r>
          </a:p>
          <a:p>
            <a:pPr lvl="2"/>
            <a:r>
              <a:rPr lang="en-AU" i="1" dirty="0"/>
              <a:t>The second issue concerns the results of the IEEE 802.11ax-2021 voting, with several NBs expressing serious concerns that some standards will not open their patents</a:t>
            </a:r>
          </a:p>
          <a:p>
            <a:pPr lvl="2"/>
            <a:r>
              <a:rPr lang="en-AU" i="1" dirty="0"/>
              <a:t>The secretary contacted the ISO secretariat and reported that it could not be published as IS in this state</a:t>
            </a:r>
          </a:p>
          <a:p>
            <a:pPr lvl="2"/>
            <a:r>
              <a:rPr lang="en-AU" i="1" dirty="0"/>
              <a:t>At this meeting, </a:t>
            </a:r>
            <a:r>
              <a:rPr lang="en-AU" i="1" dirty="0" err="1"/>
              <a:t>HoDC</a:t>
            </a:r>
            <a:r>
              <a:rPr lang="en-AU" i="1" dirty="0"/>
              <a:t> decided to follow the decision of the ISO TMB</a:t>
            </a:r>
          </a:p>
          <a:p>
            <a:pPr lvl="1"/>
            <a:r>
              <a:rPr lang="en-AU" dirty="0"/>
              <a:t>This reports suggest that we are going to have to work with ISO staff on this matter</a:t>
            </a:r>
          </a:p>
        </p:txBody>
      </p:sp>
      <p:sp>
        <p:nvSpPr>
          <p:cNvPr id="4" name="Footer Placeholder 3">
            <a:extLst>
              <a:ext uri="{FF2B5EF4-FFF2-40B4-BE49-F238E27FC236}">
                <a16:creationId xmlns:a16="http://schemas.microsoft.com/office/drawing/2014/main" id="{A03613C6-CF00-4F47-9E9F-C99FE355A9B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8A47BE2-5161-4745-90AE-6CB826778F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406470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34242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264000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(Sep 2021) The ballot has not yet started but it will probably run into the same IPR issue as 802.11ay (and 802.11ax) because there are explicit negative </a:t>
            </a:r>
            <a:r>
              <a:rPr lang="en-AU" dirty="0" err="1"/>
              <a:t>LoAs</a:t>
            </a:r>
            <a:r>
              <a:rPr lang="en-AU"/>
              <a:t> associated with 802.11ba</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9424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25978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145062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112261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073429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 – requested </a:t>
            </a:r>
            <a:r>
              <a:rPr lang="en-AU">
                <a:solidFill>
                  <a:srgbClr val="FF0000"/>
                </a:solidFill>
                <a:latin typeface="+mj-lt"/>
              </a:rPr>
              <a:t>number again on 20 Sept</a:t>
            </a:r>
            <a:r>
              <a:rPr lang="en-AU">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909817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392915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8028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42398399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8068247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6142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483321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228675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4015021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will be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3551014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t>Andrew Myles</a:t>
            </a:r>
          </a:p>
          <a:p>
            <a:pPr lvl="1"/>
            <a:r>
              <a:rPr lang="en-AU" dirty="0"/>
              <a:t>Peter Yee</a:t>
            </a:r>
          </a:p>
          <a:p>
            <a:pPr lvl="1"/>
            <a:r>
              <a:rPr lang="en-AU" dirty="0"/>
              <a:t>Glenn Parsons (Canada NB)</a:t>
            </a:r>
          </a:p>
          <a:p>
            <a:pPr lvl="1"/>
            <a:r>
              <a:rPr lang="en-AU" dirty="0"/>
              <a:t>Dorothy Stanley</a:t>
            </a:r>
          </a:p>
          <a:p>
            <a:pPr lvl="1"/>
            <a:r>
              <a:rPr lang="en-AU" dirty="0"/>
              <a:t>Jodi Haasz</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6844180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1291504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4689668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598668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19389</Words>
  <Application>Microsoft Office PowerPoint</Application>
  <PresentationFormat>On-screen Show (4:3)</PresentationFormat>
  <Paragraphs>3017</Paragraphs>
  <Slides>192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192</vt:i4>
      </vt:variant>
    </vt:vector>
  </HeadingPairs>
  <TitlesOfParts>
    <vt:vector size="199" baseType="lpstr">
      <vt:lpstr>Arial</vt:lpstr>
      <vt:lpstr>Calibri</vt:lpstr>
      <vt:lpstr>Times New Roman</vt:lpstr>
      <vt:lpstr>802-11-Submission</vt:lpstr>
      <vt:lpstr>Acrobat Document</vt:lpstr>
      <vt:lpstr>Document</vt:lpstr>
      <vt:lpstr>Packager Shell Object</vt:lpstr>
      <vt:lpstr>IEEE 802 JTC1 Standing Committee September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passed with a response required </vt:lpstr>
      <vt:lpstr>A response is required to the China NB comments on 802.1Qcc</vt:lpstr>
      <vt:lpstr>IEEE 802.1Qcp-2018 is waiting for publication as ISO/IEC/IEEE 8802-1Q:2020/AMD 2:2021</vt:lpstr>
      <vt:lpstr>IEEE 802.1Qcy-2019 is waiting for publication as ISO/IEC/IEEE 8802-1Q:2020/AMD 3:2021 </vt:lpstr>
      <vt:lpstr>IEEE 802.1AS-Rev FDIS ballot passed on 16 Sep 2021 with a response required</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passed with a response required </vt:lpstr>
      <vt:lpstr>A response is required to the China NB comments on 802.1CMde</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802.1AS-2020/Cor 1 will be  liaised soon</vt:lpstr>
      <vt:lpstr>IEEE 802.1BA-Rev will be  liaised soon</vt:lpstr>
      <vt:lpstr>IEEE 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SC6 HoDC discussion suggests IEEE is going to have to work with ISO staff on the IPR issues </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Three new Work Items of potential interest to IEEE 802 were proposed in SC6/WG1</vt:lpstr>
      <vt:lpstr>Three new Work Items of potential interest to IEEE 802 were proposed in SC6/WG1</vt:lpstr>
      <vt:lpstr>Three new Work Items of potential interest to IEEE 802 were proposed in SC6/WG1</vt:lpstr>
      <vt:lpstr>SC6/WG1 are planning an interim meeting in Feb 2022</vt:lpstr>
      <vt:lpstr>There was very little of interest to IEEE 802 on the SC6/WG7 agenda</vt:lpstr>
      <vt:lpstr>Both Wireless LAN Access Control  standards are going to CD ballot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2021-09-20T05:37:56Z</dcterms:modified>
</cp:coreProperties>
</file>