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7"/>
  </p:notesMasterIdLst>
  <p:handoutMasterIdLst>
    <p:handoutMasterId r:id="rId188"/>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1968" r:id="rId34"/>
    <p:sldId id="2104" r:id="rId35"/>
    <p:sldId id="2167" r:id="rId36"/>
    <p:sldId id="2317" r:id="rId37"/>
    <p:sldId id="2331" r:id="rId38"/>
    <p:sldId id="2429" r:id="rId39"/>
    <p:sldId id="2332" r:id="rId40"/>
    <p:sldId id="2351" r:id="rId41"/>
    <p:sldId id="2436" r:id="rId42"/>
    <p:sldId id="2437" r:id="rId43"/>
    <p:sldId id="2438" r:id="rId44"/>
    <p:sldId id="2464" r:id="rId45"/>
    <p:sldId id="2481" r:id="rId46"/>
    <p:sldId id="2482" r:id="rId47"/>
    <p:sldId id="2483" r:id="rId48"/>
    <p:sldId id="2484" r:id="rId49"/>
    <p:sldId id="2485" r:id="rId50"/>
    <p:sldId id="2486" r:id="rId51"/>
    <p:sldId id="2008" r:id="rId52"/>
    <p:sldId id="2462" r:id="rId53"/>
    <p:sldId id="2291" r:id="rId54"/>
    <p:sldId id="1945" r:id="rId55"/>
    <p:sldId id="2071" r:id="rId56"/>
    <p:sldId id="2036" r:id="rId57"/>
    <p:sldId id="2333" r:id="rId58"/>
    <p:sldId id="2323" r:id="rId59"/>
    <p:sldId id="2335" r:id="rId60"/>
    <p:sldId id="2334" r:id="rId61"/>
    <p:sldId id="2352" r:id="rId62"/>
    <p:sldId id="2353" r:id="rId63"/>
    <p:sldId id="2218" r:id="rId64"/>
    <p:sldId id="2426" r:id="rId65"/>
    <p:sldId id="2427" r:id="rId66"/>
    <p:sldId id="2460" r:id="rId67"/>
    <p:sldId id="2461" r:id="rId68"/>
    <p:sldId id="2463" r:id="rId69"/>
    <p:sldId id="1688" r:id="rId70"/>
    <p:sldId id="2293" r:id="rId71"/>
    <p:sldId id="1708" r:id="rId72"/>
    <p:sldId id="2488" r:id="rId73"/>
    <p:sldId id="2493" r:id="rId74"/>
    <p:sldId id="1709" r:id="rId75"/>
    <p:sldId id="1710" r:id="rId76"/>
    <p:sldId id="1790" r:id="rId77"/>
    <p:sldId id="2199" r:id="rId78"/>
    <p:sldId id="2319" r:id="rId79"/>
    <p:sldId id="2320" r:id="rId80"/>
    <p:sldId id="2321" r:id="rId81"/>
    <p:sldId id="2355" r:id="rId82"/>
    <p:sldId id="2354" r:id="rId83"/>
    <p:sldId id="2294" r:id="rId84"/>
    <p:sldId id="2470" r:id="rId85"/>
    <p:sldId id="2466" r:id="rId86"/>
    <p:sldId id="2467" r:id="rId87"/>
    <p:sldId id="2468" r:id="rId88"/>
    <p:sldId id="1679" r:id="rId89"/>
    <p:sldId id="2336" r:id="rId90"/>
    <p:sldId id="2328" r:id="rId91"/>
    <p:sldId id="2459" r:id="rId92"/>
    <p:sldId id="2487" r:id="rId93"/>
    <p:sldId id="2475" r:id="rId94"/>
    <p:sldId id="2474" r:id="rId95"/>
    <p:sldId id="2476" r:id="rId96"/>
    <p:sldId id="2489" r:id="rId97"/>
    <p:sldId id="2490" r:id="rId98"/>
    <p:sldId id="2492" r:id="rId99"/>
    <p:sldId id="2477" r:id="rId100"/>
    <p:sldId id="2478" r:id="rId101"/>
    <p:sldId id="2324" r:id="rId102"/>
    <p:sldId id="1375" r:id="rId103"/>
    <p:sldId id="1376" r:id="rId104"/>
    <p:sldId id="1400" r:id="rId105"/>
    <p:sldId id="2479" r:id="rId106"/>
    <p:sldId id="2480"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 id="1975" r:id="rId136"/>
    <p:sldId id="1976" r:id="rId137"/>
    <p:sldId id="1977" r:id="rId138"/>
    <p:sldId id="2039" r:id="rId139"/>
    <p:sldId id="2060" r:id="rId140"/>
    <p:sldId id="2061" r:id="rId141"/>
    <p:sldId id="2097" r:id="rId142"/>
    <p:sldId id="2103" r:id="rId143"/>
    <p:sldId id="2063" r:id="rId144"/>
    <p:sldId id="2064" r:id="rId145"/>
    <p:sldId id="2065" r:id="rId146"/>
    <p:sldId id="2066" r:id="rId147"/>
    <p:sldId id="2067" r:id="rId148"/>
    <p:sldId id="2068" r:id="rId149"/>
    <p:sldId id="2069" r:id="rId150"/>
    <p:sldId id="2146" r:id="rId151"/>
    <p:sldId id="2147" r:id="rId152"/>
    <p:sldId id="2148" r:id="rId153"/>
    <p:sldId id="2158" r:id="rId154"/>
    <p:sldId id="2159" r:id="rId155"/>
    <p:sldId id="2157" r:id="rId156"/>
    <p:sldId id="2160" r:id="rId157"/>
    <p:sldId id="2216" r:id="rId158"/>
    <p:sldId id="2217" r:id="rId159"/>
    <p:sldId id="2219" r:id="rId160"/>
    <p:sldId id="2238" r:id="rId161"/>
    <p:sldId id="2239" r:id="rId162"/>
    <p:sldId id="2240" r:id="rId163"/>
    <p:sldId id="2242" r:id="rId164"/>
    <p:sldId id="2263" r:id="rId165"/>
    <p:sldId id="2276" r:id="rId166"/>
    <p:sldId id="2277" r:id="rId167"/>
    <p:sldId id="2278" r:id="rId168"/>
    <p:sldId id="2281" r:id="rId169"/>
    <p:sldId id="2282" r:id="rId170"/>
    <p:sldId id="2283" r:id="rId171"/>
    <p:sldId id="2284" r:id="rId172"/>
    <p:sldId id="2318" r:id="rId173"/>
    <p:sldId id="2329" r:id="rId174"/>
    <p:sldId id="2356" r:id="rId175"/>
    <p:sldId id="1701" r:id="rId176"/>
    <p:sldId id="1969" r:id="rId177"/>
    <p:sldId id="2112" r:id="rId178"/>
    <p:sldId id="1965" r:id="rId179"/>
    <p:sldId id="2114" r:id="rId180"/>
    <p:sldId id="1705" r:id="rId181"/>
    <p:sldId id="1706" r:id="rId182"/>
    <p:sldId id="1707" r:id="rId183"/>
    <p:sldId id="2113" r:id="rId184"/>
    <p:sldId id="2037" r:id="rId185"/>
    <p:sldId id="2431" r:id="rId18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1/11-21-1400"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ee3cc990a422a1f96c7c091df88eaa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6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already </a:t>
            </a:r>
          </a:p>
          <a:p>
            <a:pPr lvl="1"/>
            <a:r>
              <a:rPr lang="en-AU" dirty="0"/>
              <a:t>NWIP on Industrial Wireless Network</a:t>
            </a:r>
            <a:br>
              <a:rPr lang="en-AU" dirty="0"/>
            </a:br>
            <a:r>
              <a:rPr lang="en-AU" dirty="0"/>
              <a:t>(changed to PWI)</a:t>
            </a:r>
          </a:p>
          <a:p>
            <a:pPr lvl="2"/>
            <a:r>
              <a:rPr lang="en-AU" dirty="0"/>
              <a:t>Seem to want to define the “perfect” network, but it is not clear they know how</a:t>
            </a:r>
          </a:p>
          <a:p>
            <a:pPr lvl="2"/>
            <a:r>
              <a:rPr lang="en-AU" dirty="0"/>
              <a:t>Discussion noted that existing systems are solving the industrial problem already</a:t>
            </a:r>
          </a:p>
          <a:p>
            <a:pPr lvl="1"/>
            <a:r>
              <a:rPr lang="en-AU" dirty="0"/>
              <a:t>NWIP on Wearable Robot Area Network</a:t>
            </a:r>
          </a:p>
          <a:p>
            <a:pPr lvl="2"/>
            <a:r>
              <a:rPr lang="en-AU" dirty="0"/>
              <a:t>DC power line communication based on conductive textiles</a:t>
            </a:r>
          </a:p>
          <a:p>
            <a:pPr lvl="2"/>
            <a:r>
              <a:rPr lang="en-AU" dirty="0">
                <a:solidFill>
                  <a:srgbClr val="FF0000"/>
                </a:solidFill>
              </a:rPr>
              <a:t>What happened?</a:t>
            </a: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extLst>
              <p:ext uri="{D42A27DB-BD31-4B8C-83A1-F6EECF244321}">
                <p14:modId xmlns:p14="http://schemas.microsoft.com/office/powerpoint/2010/main" val="2393479059"/>
              </p:ext>
            </p:extLst>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384256" y="2328636"/>
                        <a:ext cx="914400" cy="8064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1035092411"/>
              </p:ext>
            </p:extLst>
          </p:nvPr>
        </p:nvGraphicFramePr>
        <p:xfrm>
          <a:off x="4530634" y="346383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Exch.Document.DC">
                  <p:embed/>
                </p:oleObj>
              </mc:Choice>
              <mc:Fallback>
                <p:oleObj name="Acrobat Document" showAsIcon="1" r:id="rId4" imgW="914597" imgH="806311" progId="AcroExch.Document.DC">
                  <p:embed/>
                  <p:pic>
                    <p:nvPicPr>
                      <p:cNvPr id="0" name=""/>
                      <p:cNvPicPr/>
                      <p:nvPr/>
                    </p:nvPicPr>
                    <p:blipFill>
                      <a:blip r:embed="rId5"/>
                      <a:stretch>
                        <a:fillRect/>
                      </a:stretch>
                    </p:blipFill>
                    <p:spPr>
                      <a:xfrm>
                        <a:off x="4530634" y="3463834"/>
                        <a:ext cx="914400" cy="8064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extLst>
              <p:ext uri="{D42A27DB-BD31-4B8C-83A1-F6EECF244321}">
                <p14:modId xmlns:p14="http://schemas.microsoft.com/office/powerpoint/2010/main" val="4288516904"/>
              </p:ext>
            </p:extLst>
          </p:nvPr>
        </p:nvGraphicFramePr>
        <p:xfrm>
          <a:off x="4864372" y="4946468"/>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Exch.Document.DC">
                  <p:embed/>
                </p:oleObj>
              </mc:Choice>
              <mc:Fallback>
                <p:oleObj name="Acrobat Document" showAsIcon="1" r:id="rId6" imgW="914597" imgH="806311" progId="AcroExch.Document.DC">
                  <p:embed/>
                  <p:pic>
                    <p:nvPicPr>
                      <p:cNvPr id="0" name=""/>
                      <p:cNvPicPr/>
                      <p:nvPr/>
                    </p:nvPicPr>
                    <p:blipFill>
                      <a:blip r:embed="rId7"/>
                      <a:stretch>
                        <a:fillRect/>
                      </a:stretch>
                    </p:blipFill>
                    <p:spPr>
                      <a:xfrm>
                        <a:off x="4864372" y="494646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89333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2432047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2850212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9312439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15941415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995756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335631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8392705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36632216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689304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37395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2846302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6768620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8368451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8794734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68506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4201883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25167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36761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7708579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42232000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3405875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006628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0292585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1530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41389489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13177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40662244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8704783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5753137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23652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826055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25217684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7490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63293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27065229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14556396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2048370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549835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50278505"/>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45624877"/>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IEEE 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(Jul 2021) </a:t>
            </a:r>
            <a:r>
              <a:rPr lang="en-AU" dirty="0"/>
              <a:t>The updated IEEE 802.1Q-Rev is not ready yet and the SA Ballot has not opened yet (probably Sept),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944075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rgbClr val="00B050"/>
                </a:solidFill>
              </a:rPr>
              <a:t>passed</a:t>
            </a:r>
          </a:p>
          <a:p>
            <a:pPr lvl="1"/>
            <a:r>
              <a:rPr lang="en-AU" dirty="0"/>
              <a:t>IEEE 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89891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it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IEEE 802.1ABcu D2.0 was liaised in Jul 2021 (</a:t>
            </a:r>
            <a:r>
              <a:rPr lang="en-AU" dirty="0">
                <a:solidFill>
                  <a:srgbClr val="FF0000"/>
                </a:solidFill>
              </a:rPr>
              <a:t>N?????</a:t>
            </a:r>
            <a:r>
              <a:rPr lang="en-AU" dirty="0"/>
              <a: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248122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313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802.1ABdh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39080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P802.1AS-2020/Cor 1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8905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P802.1BA-Rev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592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P802.1ACct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588508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2346088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33332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99883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54873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53408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a:t>
            </a:r>
            <a:r>
              <a:rPr lang="en-AU" dirty="0" err="1"/>
              <a:t>compliants</a:t>
            </a:r>
            <a:r>
              <a:rPr lang="en-AU" dirty="0"/>
              <a:t>)</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655780158"/>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NBs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hlinkClick r:id="rId2"/>
              </a:rPr>
              <a:t>11-21-1400</a:t>
            </a:r>
            <a:endParaRPr lang="en-AU" dirty="0">
              <a:solidFill>
                <a:srgbClr val="FF0000"/>
              </a:solidFill>
            </a:endParaRPr>
          </a:p>
          <a:p>
            <a:pPr lvl="1"/>
            <a:r>
              <a:rPr lang="en-AU" dirty="0"/>
              <a:t>Discussion will occur in the IEEE 802 JTC1 SC today</a:t>
            </a:r>
          </a:p>
          <a:p>
            <a:pPr lvl="1"/>
            <a:endParaRPr lang="en-AU" dirty="0"/>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819558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Progression requires approval by IEEE 802.11 WG (next week) and IEEE 802 EC (later)</a:t>
            </a:r>
          </a:p>
          <a:p>
            <a:pPr lvl="2"/>
            <a:r>
              <a:rPr lang="en-GB" dirty="0"/>
              <a:t>The IEEE 802 EC could approve by electronic motion</a:t>
            </a:r>
          </a:p>
          <a:p>
            <a:pPr lvl="3"/>
            <a:r>
              <a:rPr lang="en-GB" dirty="0"/>
              <a:t>Opening upon/shortly after the 802.11 WG approval, perhaps 22 Sept 2021</a:t>
            </a:r>
          </a:p>
          <a:p>
            <a:pPr lvl="3"/>
            <a:r>
              <a:rPr lang="en-GB" dirty="0"/>
              <a:t>With 10 days duration &amp; possible early close</a:t>
            </a:r>
            <a:endParaRPr lang="en-AU" dirty="0"/>
          </a:p>
          <a:p>
            <a:pPr lvl="3"/>
            <a:r>
              <a:rPr lang="en-GB" dirty="0"/>
              <a:t>The IEEE 802 EC could approve at its monthly teleconference on 5 Oct 2021</a:t>
            </a:r>
            <a:endParaRPr lang="en-AU" dirty="0"/>
          </a:p>
          <a:p>
            <a:pPr lvl="1"/>
            <a:r>
              <a:rPr lang="en-AU" dirty="0"/>
              <a:t>The goal today is to refine the proposal so that it is ready for consideration by the IEEE 802.11 WG </a:t>
            </a:r>
          </a:p>
          <a:p>
            <a:pPr lvl="2"/>
            <a:r>
              <a:rPr lang="en-AU" dirty="0"/>
              <a:t>It will probably be proposed to the WG as an individual member motion</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4034242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802.11ax problem</a:t>
            </a:r>
          </a:p>
          <a:p>
            <a:pPr lvl="2"/>
            <a:r>
              <a:rPr lang="en-AU" dirty="0"/>
              <a:t>One of the negative </a:t>
            </a:r>
            <a:r>
              <a:rPr lang="en-AU" dirty="0" err="1"/>
              <a:t>LoAs</a:t>
            </a:r>
            <a:r>
              <a:rPr lang="en-AU" dirty="0"/>
              <a:t> specifies a patent number, unlike the 11ax situation</a:t>
            </a:r>
          </a:p>
          <a:p>
            <a:pPr lvl="2"/>
            <a:r>
              <a:rPr lang="en-AU" dirty="0"/>
              <a:t>However, the proposed LS for 11ax is also applicable to the 11ay situation</a:t>
            </a:r>
          </a:p>
          <a:p>
            <a:pPr lvl="2"/>
            <a:r>
              <a:rPr lang="en-AU" dirty="0"/>
              <a:t>The ISO Secretariat is apparently telling NBs to vote “no” while there is an outstanding patent issue</a:t>
            </a:r>
          </a:p>
          <a:p>
            <a:pPr lvl="2"/>
            <a:r>
              <a:rPr lang="en-AU" dirty="0"/>
              <a:t>However, based on advice to the SC6 </a:t>
            </a:r>
            <a:r>
              <a:rPr lang="en-AU" dirty="0" err="1"/>
              <a:t>HoDC</a:t>
            </a:r>
            <a:r>
              <a:rPr lang="en-AU" dirty="0"/>
              <a:t>, ISO staff also seem to recognise this is an ISO problem that can be solved with requests for </a:t>
            </a:r>
            <a:r>
              <a:rPr lang="en-AU" dirty="0" err="1"/>
              <a:t>LoAs</a:t>
            </a:r>
            <a:r>
              <a:rPr lang="en-AU" dirty="0"/>
              <a:t> by ISO</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a:t>
            </a:r>
            <a:r>
              <a:rPr lang="en-AU" dirty="0">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42398399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483321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228675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150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hlinkClick r:id="rId3"/>
              </a:rPr>
              <a:t>https://ieeesa.webex.com/ieeesa/j.php?MTID=mee3cc990a422a1f96c7c091df88eaa0d</a:t>
            </a:r>
            <a:endParaRPr kumimoji="0" lang="en-AU" sz="1600" i="0" u="none" strike="noStrike" cap="none" normalizeH="0" baseline="0" dirty="0">
              <a:ln>
                <a:noFill/>
              </a:ln>
              <a:solidFill>
                <a:schemeClr val="tx1"/>
              </a:solidFill>
              <a:effectLst/>
              <a:latin typeface="+mj-lt"/>
            </a:endParaRPr>
          </a:p>
          <a:p>
            <a:pPr marL="285750" indent="-285750"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number (access code): 179 376 8118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has to be restarted because </a:t>
            </a:r>
            <a:r>
              <a:rPr lang="en-US" dirty="0"/>
              <a:t>the wrong file was sent to ISO from IEEE-SA </a:t>
            </a:r>
            <a:r>
              <a:rPr lang="en-US" dirty="0">
                <a:sym typeface="Wingdings" panose="05000000000000000000" pitchFamily="2" charset="2"/>
              </a:rPr>
              <a:t></a:t>
            </a:r>
          </a:p>
          <a:p>
            <a:pPr lvl="2"/>
            <a:r>
              <a:rPr lang="en-US" dirty="0">
                <a:sym typeface="Wingdings" panose="05000000000000000000" pitchFamily="2" charset="2"/>
              </a:rPr>
              <a:t>Spotted by the Canada NB </a:t>
            </a:r>
            <a:endParaRPr lang="en-US" dirty="0"/>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551014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sz="half" idx="1"/>
          </p:nvPr>
        </p:nvSpPr>
        <p:spPr/>
        <p:txBody>
          <a:bodyPr/>
          <a:lstStyle/>
          <a:p>
            <a:r>
              <a:rPr lang="en-AU" dirty="0"/>
              <a:t>Known WG1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6" name="Content Placeholder 5">
            <a:extLst>
              <a:ext uri="{FF2B5EF4-FFF2-40B4-BE49-F238E27FC236}">
                <a16:creationId xmlns:a16="http://schemas.microsoft.com/office/drawing/2014/main" id="{E1773C7E-554D-4E99-9B76-D3D407FE7E94}"/>
              </a:ext>
            </a:extLst>
          </p:cNvPr>
          <p:cNvSpPr>
            <a:spLocks noGrp="1"/>
          </p:cNvSpPr>
          <p:nvPr>
            <p:ph sz="half" idx="2"/>
          </p:nvPr>
        </p:nvSpPr>
        <p:spPr/>
        <p:txBody>
          <a:bodyPr/>
          <a:lstStyle/>
          <a:p>
            <a:r>
              <a:rPr lang="en-AU" dirty="0"/>
              <a:t>Known SC6 attendees</a:t>
            </a:r>
          </a:p>
          <a:p>
            <a:pPr lvl="1"/>
            <a:r>
              <a:rPr lang="en-AU" dirty="0">
                <a:solidFill>
                  <a:srgbClr val="FF0000"/>
                </a:solidFill>
              </a:rPr>
              <a:t>tbd</a:t>
            </a:r>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6844180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1291504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14689668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986683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High Efficiency 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1329489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hlinkClick r:id="rId2"/>
              </a:rPr>
              <a:t>11-21-1450-00</a:t>
            </a:r>
            <a:endParaRPr lang="en-AU" dirty="0">
              <a:solidFill>
                <a:srgbClr val="FF0000"/>
              </a:solidFill>
            </a:endParaRPr>
          </a:p>
          <a:p>
            <a:pPr lvl="2"/>
            <a:r>
              <a:rPr lang="en-AU" dirty="0"/>
              <a:t>It includes a high level summary …</a:t>
            </a:r>
          </a:p>
          <a:p>
            <a:pPr lvl="2"/>
            <a:r>
              <a:rPr lang="en-AU" dirty="0"/>
              <a:t>… and a review by an IEEE 802.11 WG expert</a:t>
            </a:r>
          </a:p>
          <a:p>
            <a:pPr lvl="1"/>
            <a:r>
              <a:rPr lang="en-AU" dirty="0"/>
              <a:t>The SC will discuss the document and hopefully approve it</a:t>
            </a:r>
          </a:p>
          <a:p>
            <a:pPr lvl="2"/>
            <a:r>
              <a:rPr lang="en-AU" dirty="0"/>
              <a:t>Please review beforehand if possible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0371356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r>
              <a:rPr lang="en-AU" dirty="0"/>
              <a:t>Motion</a:t>
            </a:r>
          </a:p>
          <a:p>
            <a:pPr lvl="1"/>
            <a:r>
              <a:rPr lang="en-AU" i="1" dirty="0"/>
              <a:t>The IEEE 802 JTC1 SC recommends to the IEEE 802.11 WG that </a:t>
            </a:r>
            <a:r>
              <a:rPr lang="en-AU" i="1" dirty="0">
                <a:solidFill>
                  <a:srgbClr val="FF0000"/>
                </a:solidFill>
                <a:hlinkClick r:id="rId2"/>
              </a:rPr>
              <a:t>11-21-1450-00</a:t>
            </a:r>
            <a:r>
              <a:rPr lang="en-AU" i="1" dirty="0">
                <a:solidFill>
                  <a:srgbClr val="FF0000"/>
                </a:solidFill>
              </a:rPr>
              <a:t> </a:t>
            </a:r>
            <a:r>
              <a:rPr lang="en-AU" i="1" dirty="0"/>
              <a:t>be liaised to ISO/IEC JTC1/SC6/WG1 as a response to the request in WG1 for a review of WG1 N289</a:t>
            </a:r>
            <a:endParaRPr lang="en-AU" dirty="0"/>
          </a:p>
          <a:p>
            <a:pPr lvl="1"/>
            <a:r>
              <a:rPr lang="en-AU" dirty="0"/>
              <a:t>Moved: </a:t>
            </a:r>
          </a:p>
          <a:p>
            <a:pPr lvl="1"/>
            <a:r>
              <a:rPr lang="en-AU" dirty="0"/>
              <a:t>Seconded:</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17394779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to IEEE 802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4964014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17979</Words>
  <Application>Microsoft Office PowerPoint</Application>
  <PresentationFormat>On-screen Show (4:3)</PresentationFormat>
  <Paragraphs>2885</Paragraphs>
  <Slides>185</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185</vt:i4>
      </vt:variant>
    </vt:vector>
  </HeadingPairs>
  <TitlesOfParts>
    <vt:vector size="192" baseType="lpstr">
      <vt:lpstr>Arial</vt:lpstr>
      <vt:lpstr>Calibri</vt:lpstr>
      <vt:lpstr>Times New Roman</vt:lpstr>
      <vt:lpstr>802-11-Submission</vt:lpstr>
      <vt:lpstr>Acrobat Document</vt:lpstr>
      <vt:lpstr>Document</vt:lpstr>
      <vt:lpstr>Packager Shell Object</vt:lpstr>
      <vt:lpstr>IEEE 802 JTC1 Standing Committee Sep 2021 agenda virtually</vt:lpstr>
      <vt:lpstr>This document will be used to provide information for any IEEE 802 JTC1 SC meetings in Sep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closes 8 Sep 2021</vt:lpstr>
      <vt:lpstr>IEEE 802.1Qcp-2018 is waiting for publication as ISO/IEC/IEEE 8802-1Q:2020/AMD 2:2021</vt:lpstr>
      <vt:lpstr>IEEE 802.1Qcy-2019 is waiting for publication as ISO/IEC/IEEE 8802-1Q:2020/AMD 3:2021 </vt:lpstr>
      <vt:lpstr>IEEE 802.1AS-Rev FDIS ballot closes 16 Sep 2021</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P802.1AS-2020/Cor 1 will be  liaised soon</vt:lpstr>
      <vt:lpstr>IEEE P802.1BA-Rev will be  liaised soon</vt:lpstr>
      <vt:lpstr>IEEE P802.1ACct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FDIS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A number of IEEE 802 participants attended the SC6 meetings</vt:lpstr>
      <vt:lpstr>There was very little of interest to IEEE 802 on the SC6/WG1 agenda</vt:lpstr>
      <vt:lpstr>There was very little of interest to IEEE 802 on the SC6/WG1 agenda</vt:lpstr>
      <vt:lpstr>There was very little of interest to IEEE 802 on the SC6/WG1 agenda</vt:lpstr>
      <vt:lpstr>The HK NB uploaded a document for IEEE 802.11 WG review</vt:lpstr>
      <vt:lpstr>The SC will consider a possible response to HK NB document</vt:lpstr>
      <vt:lpstr>The SC will consider a possible response to HK NB document</vt:lpstr>
      <vt:lpstr>There was very little of interest to IEEE 802 on the SC6/WG7 agenda</vt:lpstr>
      <vt:lpstr>Three new Work Items of potential interest to IEEE 802 were proposed in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2021-09-06T00:34:56Z</dcterms:modified>
</cp:coreProperties>
</file>