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8"/>
  </p:notesMasterIdLst>
  <p:handoutMasterIdLst>
    <p:handoutMasterId r:id="rId18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6" r:id="rId43"/>
    <p:sldId id="2437" r:id="rId44"/>
    <p:sldId id="2438" r:id="rId45"/>
    <p:sldId id="2464" r:id="rId46"/>
    <p:sldId id="2481" r:id="rId47"/>
    <p:sldId id="2482" r:id="rId48"/>
    <p:sldId id="2483" r:id="rId49"/>
    <p:sldId id="2484" r:id="rId50"/>
    <p:sldId id="2485" r:id="rId51"/>
    <p:sldId id="2486" r:id="rId52"/>
    <p:sldId id="2008" r:id="rId53"/>
    <p:sldId id="2462" r:id="rId54"/>
    <p:sldId id="2291" r:id="rId55"/>
    <p:sldId id="1945" r:id="rId56"/>
    <p:sldId id="2071" r:id="rId57"/>
    <p:sldId id="2036" r:id="rId58"/>
    <p:sldId id="2333" r:id="rId59"/>
    <p:sldId id="2323" r:id="rId60"/>
    <p:sldId id="2335" r:id="rId61"/>
    <p:sldId id="2334" r:id="rId62"/>
    <p:sldId id="2352" r:id="rId63"/>
    <p:sldId id="2353" r:id="rId64"/>
    <p:sldId id="2218" r:id="rId65"/>
    <p:sldId id="2426" r:id="rId66"/>
    <p:sldId id="2427" r:id="rId67"/>
    <p:sldId id="2460" r:id="rId68"/>
    <p:sldId id="2461" r:id="rId69"/>
    <p:sldId id="2463" r:id="rId70"/>
    <p:sldId id="1688" r:id="rId71"/>
    <p:sldId id="2293" r:id="rId72"/>
    <p:sldId id="1708" r:id="rId73"/>
    <p:sldId id="2488" r:id="rId74"/>
    <p:sldId id="2493" r:id="rId75"/>
    <p:sldId id="1709" r:id="rId76"/>
    <p:sldId id="1710" r:id="rId77"/>
    <p:sldId id="1790" r:id="rId78"/>
    <p:sldId id="2199" r:id="rId79"/>
    <p:sldId id="2319" r:id="rId80"/>
    <p:sldId id="2320" r:id="rId81"/>
    <p:sldId id="2321" r:id="rId82"/>
    <p:sldId id="2355" r:id="rId83"/>
    <p:sldId id="2354" r:id="rId84"/>
    <p:sldId id="2294" r:id="rId85"/>
    <p:sldId id="2470" r:id="rId86"/>
    <p:sldId id="2466" r:id="rId87"/>
    <p:sldId id="2467" r:id="rId88"/>
    <p:sldId id="2468" r:id="rId89"/>
    <p:sldId id="1679" r:id="rId90"/>
    <p:sldId id="2336" r:id="rId91"/>
    <p:sldId id="2328" r:id="rId92"/>
    <p:sldId id="2459" r:id="rId93"/>
    <p:sldId id="2487" r:id="rId94"/>
    <p:sldId id="2475" r:id="rId95"/>
    <p:sldId id="2474" r:id="rId96"/>
    <p:sldId id="2476" r:id="rId97"/>
    <p:sldId id="2489" r:id="rId98"/>
    <p:sldId id="2490" r:id="rId99"/>
    <p:sldId id="2492" r:id="rId100"/>
    <p:sldId id="2477" r:id="rId101"/>
    <p:sldId id="2478" r:id="rId102"/>
    <p:sldId id="2324" r:id="rId103"/>
    <p:sldId id="1375" r:id="rId104"/>
    <p:sldId id="1376" r:id="rId105"/>
    <p:sldId id="1400" r:id="rId106"/>
    <p:sldId id="2479" r:id="rId107"/>
    <p:sldId id="2480"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 id="1965" r:id="rId180"/>
    <p:sldId id="2114" r:id="rId181"/>
    <p:sldId id="1705" r:id="rId182"/>
    <p:sldId id="1706" r:id="rId183"/>
    <p:sldId id="1707" r:id="rId184"/>
    <p:sldId id="2113" r:id="rId185"/>
    <p:sldId id="2037" r:id="rId186"/>
    <p:sldId id="2431" r:id="rId18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802.11-21/1287r3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ee3cc990a422a1f96c7c091df88eaa0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1.xml"/><Relationship Id="rId6" Type="http://schemas.openxmlformats.org/officeDocument/2006/relationships/oleObject" Target="../embeddings/oleObject6.bin"/><Relationship Id="rId5" Type="http://schemas.openxmlformats.org/officeDocument/2006/relationships/image" Target="../media/image7.emf"/><Relationship Id="rId4" Type="http://schemas.openxmlformats.org/officeDocument/2006/relationships/oleObject" Target="../embeddings/oleObject5.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253-00-0jtc-closing-report-virtual-jul-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9.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ieee802.org/11/Meetings/Meeting_Plan.html" TargetMode="External"/><Relationship Id="rId2" Type="http://schemas.openxmlformats.org/officeDocument/2006/relationships/hyperlink" Target="https://cvent.me/NxZeZx"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1/11-21-1400"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21/11-21-1450-00-0jtc-response-to-n289.doc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 September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14 Sep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14 Sep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hlinkClick r:id="rId3"/>
              </a:rPr>
              <a:t>https://ieeesa.webex.com/ieeesa/j.php?MTID=mee3cc990a422a1f96c7c091df88eaa0d</a:t>
            </a:r>
            <a:endParaRPr kumimoji="0" lang="en-AU" sz="1600" i="0" u="none" strike="noStrike" cap="none" normalizeH="0" baseline="0" dirty="0">
              <a:ln>
                <a:noFill/>
              </a:ln>
              <a:solidFill>
                <a:schemeClr val="tx1"/>
              </a:solidFill>
              <a:effectLst/>
              <a:latin typeface="+mj-lt"/>
            </a:endParaRPr>
          </a:p>
          <a:p>
            <a:pPr marL="285750" indent="-285750"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number (access code): 179 376 8118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solidFill>
                  <a:schemeClr val="tx1"/>
                </a:solidFill>
                <a:effectLst/>
                <a:latin typeface="+mj-lt"/>
              </a:rPr>
              <a:t>Meeting 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was very little of interest to IEEE 802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496401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were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beamforming mechanism that can be used generally</a:t>
            </a:r>
          </a:p>
          <a:p>
            <a:pPr lvl="2"/>
            <a:r>
              <a:rPr lang="en-AU" dirty="0"/>
              <a:t>There was some discussion about how existing systems are doing this already </a:t>
            </a:r>
          </a:p>
          <a:p>
            <a:pPr lvl="1"/>
            <a:r>
              <a:rPr lang="en-AU" dirty="0"/>
              <a:t>NWIP on Industrial Wireless Network</a:t>
            </a:r>
            <a:br>
              <a:rPr lang="en-AU" dirty="0"/>
            </a:br>
            <a:r>
              <a:rPr lang="en-AU" dirty="0"/>
              <a:t>(changed to PWI)</a:t>
            </a:r>
          </a:p>
          <a:p>
            <a:pPr lvl="2"/>
            <a:r>
              <a:rPr lang="en-AU" dirty="0"/>
              <a:t>Seem to want to define the “perfect” network, but it is not clear they know how</a:t>
            </a:r>
          </a:p>
          <a:p>
            <a:pPr lvl="2"/>
            <a:r>
              <a:rPr lang="en-AU" dirty="0"/>
              <a:t>Discussion noted that existing systems are solving the industrial problem already</a:t>
            </a:r>
          </a:p>
          <a:p>
            <a:pPr lvl="1"/>
            <a:r>
              <a:rPr lang="en-AU" dirty="0"/>
              <a:t>NWIP on Wearable Robot Area Network</a:t>
            </a:r>
          </a:p>
          <a:p>
            <a:pPr lvl="2"/>
            <a:r>
              <a:rPr lang="en-AU" dirty="0"/>
              <a:t>DC power line communication based on conductive textiles</a:t>
            </a:r>
          </a:p>
          <a:p>
            <a:pPr lvl="2"/>
            <a:r>
              <a:rPr lang="en-AU" dirty="0">
                <a:solidFill>
                  <a:srgbClr val="FF0000"/>
                </a:solidFill>
              </a:rPr>
              <a:t>What happened?</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2393479059"/>
              </p:ext>
            </p:extLst>
          </p:nvPr>
        </p:nvGraphicFramePr>
        <p:xfrm>
          <a:off x="7384256" y="2328636"/>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84256" y="2328636"/>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1035092411"/>
              </p:ext>
            </p:extLst>
          </p:nvPr>
        </p:nvGraphicFramePr>
        <p:xfrm>
          <a:off x="4530634" y="346383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530634" y="3463834"/>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4288516904"/>
              </p:ext>
            </p:extLst>
          </p:nvPr>
        </p:nvGraphicFramePr>
        <p:xfrm>
          <a:off x="4864372" y="4946468"/>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64372" y="494646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43204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99575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356313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14 Sep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2021, as documented in </a:t>
            </a:r>
            <a:r>
              <a:rPr lang="en-AU" i="1" dirty="0">
                <a:solidFill>
                  <a:srgbClr val="FF0000"/>
                </a:solidFill>
                <a:hlinkClick r:id="rId3"/>
              </a:rPr>
              <a:t>11-21-1253-00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a:t>
            </a:r>
            <a:r>
              <a:rPr lang="en-AU" b="0" i="0" u="none" strike="noStrike" baseline="0">
                <a:solidFill>
                  <a:srgbClr val="000000"/>
                </a:solidFill>
                <a:latin typeface="Arial" panose="020B0604020202020204" pitchFamily="34" charset="0"/>
              </a:rPr>
              <a:t>maintenance revision SG</a:t>
            </a:r>
            <a:endParaRPr lang="en-AU" b="0" i="0" u="none" strike="noStrike" baseline="0" dirty="0">
              <a:solidFill>
                <a:srgbClr val="000000"/>
              </a:solidFill>
              <a:latin typeface="Arial" panose="020B0604020202020204" pitchFamily="34" charset="0"/>
            </a:endParaRP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44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9173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49017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63293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7065229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20483707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5498353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802 electronic interim session in Sept 2021</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AU" dirty="0"/>
              <a:t>This meeting is part of the September 802.11 interim session</a:t>
            </a:r>
          </a:p>
          <a:p>
            <a:pPr lvl="1"/>
            <a:r>
              <a:rPr lang="en-AU"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for this session </a:t>
            </a:r>
            <a:r>
              <a:rPr lang="en-US" dirty="0">
                <a:hlinkClick r:id="rId3"/>
              </a:rPr>
              <a:t>here</a:t>
            </a:r>
            <a:endParaRPr lang="en-AU" dirty="0"/>
          </a:p>
          <a:p>
            <a:pPr lvl="1"/>
            <a:r>
              <a:rPr lang="en-AU" dirty="0"/>
              <a:t>If you do not intend to register for this session you must leave this meeting …</a:t>
            </a:r>
          </a:p>
          <a:p>
            <a:pPr lvl="1"/>
            <a:r>
              <a:rPr lang="en-AU" dirty="0"/>
              <a:t>… and, if you have logged attendance on IMAT, email the 802.11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50278505"/>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19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345624877"/>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dirty="0">
                          <a:latin typeface="+mj-lt"/>
                          <a:cs typeface="Arial" panose="020B0604020202020204" pitchFamily="34" charset="0"/>
                        </a:rPr>
                        <a:t>.1ABdh</a:t>
                      </a:r>
                    </a:p>
                  </a:txBody>
                  <a:tcPr marL="115147" marR="0"/>
                </a:tc>
                <a:tc>
                  <a:txBody>
                    <a:bodyPr/>
                    <a:lstStyle/>
                    <a:p>
                      <a:pPr algn="ctr"/>
                      <a:r>
                        <a:rPr lang="en-AU" sz="1600" b="1"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is waiting for publication as </a:t>
            </a:r>
            <a:r>
              <a:rPr lang="en-AU" sz="2400" dirty="0">
                <a:effectLst/>
                <a:latin typeface="+mj-lt"/>
                <a:ea typeface="Calibri" panose="020F0502020204030204" pitchFamily="34" charset="0"/>
              </a:rPr>
              <a:t>ISO/IEC/IEEE 8802-1Q:2020/AMD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endParaRPr lang="en-AU" dirty="0">
              <a:solidFill>
                <a:srgbClr val="00B050"/>
              </a:solidFill>
            </a:endParaRPr>
          </a:p>
          <a:p>
            <a:pPr lvl="1"/>
            <a:r>
              <a:rPr lang="en-AU" dirty="0"/>
              <a:t>IEEE 802.1Qcp-2018 FDIS ballot passed on 29 Jul 2021</a:t>
            </a:r>
          </a:p>
          <a:p>
            <a:pPr lvl="2"/>
            <a:r>
              <a:rPr lang="en-AU" dirty="0"/>
              <a:t>Passed 8/0/10 (</a:t>
            </a:r>
            <a:r>
              <a:rPr lang="en-AU" dirty="0">
                <a:solidFill>
                  <a:srgbClr val="FF0000"/>
                </a:solidFill>
              </a:rPr>
              <a:t>N?????</a:t>
            </a:r>
            <a:r>
              <a:rPr lang="en-AU" dirty="0"/>
              <a:t>)</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is waiting for publication as ISO/IEC/IEEE 8802-1Q:2020/AMD 3:2021 </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802.1Qcy-2019 FDIS ballot passed on 29 Jul 2021</a:t>
            </a:r>
          </a:p>
          <a:p>
            <a:pPr lvl="2"/>
            <a:r>
              <a:rPr lang="en-AU" dirty="0"/>
              <a:t>Passed 8/0/10 (N17553)</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is waiting for publication as ISO/IEC/IEEE 8802-1AX:2021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IEEE 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(Jul 2021) </a:t>
            </a:r>
            <a:r>
              <a:rPr lang="en-AU" dirty="0"/>
              <a:t>The updated IEEE 802.1Q-Rev is not ready yet and the SA Ballot has not opened yet (probably Sept),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(Aug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rgbClr val="00B050"/>
                </a:solidFill>
              </a:rPr>
              <a:t>passed</a:t>
            </a:r>
          </a:p>
          <a:p>
            <a:pPr lvl="1"/>
            <a:r>
              <a:rPr lang="en-AU" dirty="0"/>
              <a:t>IEEE 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it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IEEE 802.1ABcu D2.0 was liaised in Jul 2021 (</a:t>
            </a:r>
            <a:r>
              <a:rPr lang="en-AU" dirty="0">
                <a:solidFill>
                  <a:srgbClr val="FF0000"/>
                </a:solidFill>
              </a:rPr>
              <a:t>N?????</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546891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802.1CBdb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248122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802.1CBcv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34313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802.1ABdh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39080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P802.1AS-2020/Cor 1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P802.1AS-2020/Cor 1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890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P802.1BA-Rev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P802.1BA-Rev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59266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P802.1ACct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P802.1ACct liaison to SC6 for information when the SA Ballot starts approved by EC in Jul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3593603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814528"/>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346088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333320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210674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7710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78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159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224028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4232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4225950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914299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076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59205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99883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54873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closes 9 Oct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closes 9 Oct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5340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901726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passed,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a:t>
            </a:r>
            <a:r>
              <a:rPr lang="en-AU" dirty="0" err="1"/>
              <a:t>compliants</a:t>
            </a:r>
            <a:r>
              <a:rPr lang="en-AU" dirty="0"/>
              <a:t>)</a:t>
            </a:r>
          </a:p>
          <a:p>
            <a:pPr lvl="2"/>
            <a:r>
              <a:rPr lang="en-AU" dirty="0"/>
              <a:t>With negative comments from Sweden, Finland, Germany &amp; a positive comment from Japan (wrt negative </a:t>
            </a:r>
            <a:r>
              <a:rPr lang="en-AU" dirty="0" err="1"/>
              <a:t>LoAs</a:t>
            </a:r>
            <a:r>
              <a:rPr lang="en-AU" dirty="0"/>
              <a:t>)</a:t>
            </a:r>
          </a:p>
          <a:p>
            <a:pPr lvl="1"/>
            <a:r>
              <a:rPr lang="en-AU" dirty="0"/>
              <a:t>Advice has been sought from IEEE-SA on the negative </a:t>
            </a:r>
            <a:r>
              <a:rPr lang="en-AU" dirty="0" err="1"/>
              <a:t>LoA</a:t>
            </a:r>
            <a:r>
              <a:rPr lang="en-AU" dirty="0"/>
              <a:t> issue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655780158"/>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The comments have two components</a:t>
            </a:r>
          </a:p>
          <a:p>
            <a:pPr lvl="2"/>
            <a:r>
              <a:rPr lang="en-AU" dirty="0"/>
              <a:t>The usual comments from China NB related to security &amp; related matters </a:t>
            </a:r>
          </a:p>
          <a:p>
            <a:pPr lvl="2"/>
            <a:r>
              <a:rPr lang="en-AU" dirty="0"/>
              <a:t>Comments from Sweden, Germany, Finland and Japan NBs related to three negative </a:t>
            </a:r>
            <a:r>
              <a:rPr lang="en-AU" dirty="0" err="1"/>
              <a:t>LoAs</a:t>
            </a:r>
            <a:r>
              <a:rPr lang="en-AU" dirty="0"/>
              <a:t> associated with IEEE 802.11ax</a:t>
            </a:r>
          </a:p>
          <a:p>
            <a:pPr lvl="1"/>
            <a:r>
              <a:rPr lang="en-AU" dirty="0"/>
              <a:t>A proposed response to all comments is in </a:t>
            </a:r>
            <a:r>
              <a:rPr lang="en-AU" dirty="0">
                <a:solidFill>
                  <a:srgbClr val="FF0000"/>
                </a:solidFill>
                <a:hlinkClick r:id="rId2"/>
              </a:rPr>
              <a:t>11-21-1400</a:t>
            </a:r>
            <a:endParaRPr lang="en-AU" dirty="0">
              <a:solidFill>
                <a:srgbClr val="FF0000"/>
              </a:solidFill>
            </a:endParaRPr>
          </a:p>
          <a:p>
            <a:pPr lvl="1"/>
            <a:r>
              <a:rPr lang="en-AU" dirty="0"/>
              <a:t>Discussion will occur in the IEEE 802 JTC1 SC today</a:t>
            </a:r>
          </a:p>
          <a:p>
            <a:pPr lvl="1"/>
            <a:endParaRPr lang="en-AU" dirty="0"/>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819558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81ED-3DC3-4A8B-9EF6-F03A5AA898D7}"/>
              </a:ext>
            </a:extLst>
          </p:cNvPr>
          <p:cNvSpPr>
            <a:spLocks noGrp="1"/>
          </p:cNvSpPr>
          <p:nvPr>
            <p:ph type="title"/>
          </p:nvPr>
        </p:nvSpPr>
        <p:spPr/>
        <p:txBody>
          <a:bodyPr/>
          <a:lstStyle/>
          <a:p>
            <a:r>
              <a:rPr lang="en-AU" dirty="0"/>
              <a:t>The SC will consider a response to the comments on 802.11ax in the 60-day ballot</a:t>
            </a:r>
          </a:p>
        </p:txBody>
      </p:sp>
      <p:sp>
        <p:nvSpPr>
          <p:cNvPr id="3" name="Content Placeholder 2">
            <a:extLst>
              <a:ext uri="{FF2B5EF4-FFF2-40B4-BE49-F238E27FC236}">
                <a16:creationId xmlns:a16="http://schemas.microsoft.com/office/drawing/2014/main" id="{FE73F383-ADFD-438A-9A0B-F8A2177AEF5A}"/>
              </a:ext>
            </a:extLst>
          </p:cNvPr>
          <p:cNvSpPr>
            <a:spLocks noGrp="1"/>
          </p:cNvSpPr>
          <p:nvPr>
            <p:ph idx="1"/>
          </p:nvPr>
        </p:nvSpPr>
        <p:spPr/>
        <p:txBody>
          <a:bodyPr/>
          <a:lstStyle/>
          <a:p>
            <a:pPr lvl="1"/>
            <a:r>
              <a:rPr lang="en-AU" dirty="0"/>
              <a:t>Progression requires approval by IEEE 802.11 WG (next week) and IEEE 802 EC (later)</a:t>
            </a:r>
          </a:p>
          <a:p>
            <a:pPr lvl="2"/>
            <a:r>
              <a:rPr lang="en-GB" dirty="0"/>
              <a:t>The IEEE 802 EC could approve by electronic motion</a:t>
            </a:r>
          </a:p>
          <a:p>
            <a:pPr lvl="3"/>
            <a:r>
              <a:rPr lang="en-GB" dirty="0"/>
              <a:t>Opening upon/shortly after the 802.11 WG approval, perhaps 22 Sept 2021</a:t>
            </a:r>
          </a:p>
          <a:p>
            <a:pPr lvl="3"/>
            <a:r>
              <a:rPr lang="en-GB" dirty="0"/>
              <a:t>With 10 days duration &amp; possible early close</a:t>
            </a:r>
            <a:endParaRPr lang="en-AU" dirty="0"/>
          </a:p>
          <a:p>
            <a:pPr lvl="3"/>
            <a:r>
              <a:rPr lang="en-GB" dirty="0"/>
              <a:t>The IEEE 802 EC could approve at its monthly teleconference on 5 Oct 2021</a:t>
            </a:r>
            <a:endParaRPr lang="en-AU" dirty="0"/>
          </a:p>
          <a:p>
            <a:pPr lvl="1"/>
            <a:r>
              <a:rPr lang="en-AU" dirty="0"/>
              <a:t>The goal today is to refine the proposal so that it is ready for consideration by the IEEE 802.11 WG </a:t>
            </a:r>
          </a:p>
          <a:p>
            <a:pPr lvl="2"/>
            <a:r>
              <a:rPr lang="en-AU" dirty="0"/>
              <a:t>It will probably be proposed to the WG as an individual member motion</a:t>
            </a:r>
          </a:p>
        </p:txBody>
      </p:sp>
      <p:sp>
        <p:nvSpPr>
          <p:cNvPr id="4" name="Footer Placeholder 3">
            <a:extLst>
              <a:ext uri="{FF2B5EF4-FFF2-40B4-BE49-F238E27FC236}">
                <a16:creationId xmlns:a16="http://schemas.microsoft.com/office/drawing/2014/main" id="{289EB497-3121-4827-9150-6EEA9CD8666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211382D-B473-4359-AA09-DE8A76FFF78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40342424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802.11ay 60-day ballot closes 9 Oct 2021</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closes 9 Oct 2021</a:t>
            </a:r>
          </a:p>
          <a:p>
            <a:pPr lvl="1"/>
            <a:r>
              <a:rPr lang="en-AU" dirty="0"/>
              <a:t>Note that four negative LOAs on 802.11ay may cause a similar problem to the 802.11ax problem</a:t>
            </a:r>
          </a:p>
          <a:p>
            <a:pPr lvl="2"/>
            <a:r>
              <a:rPr lang="en-AU" dirty="0"/>
              <a:t>One of the negative </a:t>
            </a:r>
            <a:r>
              <a:rPr lang="en-AU" dirty="0" err="1"/>
              <a:t>LoAs</a:t>
            </a:r>
            <a:r>
              <a:rPr lang="en-AU" dirty="0"/>
              <a:t> specifies a patent number, unlike the 11ax situation</a:t>
            </a:r>
          </a:p>
          <a:p>
            <a:pPr lvl="2"/>
            <a:r>
              <a:rPr lang="en-AU" dirty="0"/>
              <a:t>However, the proposed LS for 11ax is also applicable to the 11ay situation</a:t>
            </a:r>
          </a:p>
          <a:p>
            <a:pPr lvl="2"/>
            <a:r>
              <a:rPr lang="en-AU" dirty="0"/>
              <a:t>The ISO Secretariat is apparently telling NBs to vote “no” while there is an outstanding patent issue</a:t>
            </a:r>
          </a:p>
          <a:p>
            <a:pPr lvl="2"/>
            <a:r>
              <a:rPr lang="en-AU" dirty="0"/>
              <a:t>However, based on advice to the SC6 </a:t>
            </a:r>
            <a:r>
              <a:rPr lang="en-AU" dirty="0" err="1"/>
              <a:t>HoDC</a:t>
            </a:r>
            <a:r>
              <a:rPr lang="en-AU" dirty="0"/>
              <a:t>, ISO staff also seem to recognise this is an ISO problem that can be solved with requests for </a:t>
            </a:r>
            <a:r>
              <a:rPr lang="en-AU" dirty="0" err="1"/>
              <a:t>LoAs</a:t>
            </a:r>
            <a:r>
              <a:rPr lang="en-AU" dirty="0"/>
              <a:t> by ISO</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a:t>
            </a:r>
            <a:r>
              <a:rPr lang="en-AU" dirty="0">
                <a:solidFill>
                  <a:srgbClr val="FF0000"/>
                </a:solidFill>
                <a:latin typeface="+mj-lt"/>
              </a:rPr>
              <a:t>N?????</a:t>
            </a:r>
            <a:r>
              <a:rPr lang="en-AU" dirty="0">
                <a:latin typeface="+mj-lt"/>
              </a:rPr>
              <a:t>)</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39839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0682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614213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483321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105111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22867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015021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needs to restart</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AU" dirty="0"/>
              <a:t>Was supposed to close on 9 Dec 2021, but it has to be restarted because </a:t>
            </a:r>
            <a:r>
              <a:rPr lang="en-US" dirty="0"/>
              <a:t>the wrong file was sent to ISO from IEEE-SA </a:t>
            </a:r>
            <a:r>
              <a:rPr lang="en-US" dirty="0">
                <a:sym typeface="Wingdings" panose="05000000000000000000" pitchFamily="2" charset="2"/>
              </a:rPr>
              <a:t></a:t>
            </a:r>
          </a:p>
          <a:p>
            <a:pPr lvl="2"/>
            <a:r>
              <a:rPr lang="en-US" dirty="0">
                <a:sym typeface="Wingdings" panose="05000000000000000000" pitchFamily="2" charset="2"/>
              </a:rPr>
              <a:t>Spotted by the Canada NB </a:t>
            </a:r>
            <a:endParaRPr lang="en-US" dirty="0"/>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3551014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390-9F9E-435A-A401-FAF2454D9185}"/>
              </a:ext>
            </a:extLst>
          </p:cNvPr>
          <p:cNvSpPr>
            <a:spLocks noGrp="1"/>
          </p:cNvSpPr>
          <p:nvPr>
            <p:ph type="title"/>
          </p:nvPr>
        </p:nvSpPr>
        <p:spPr/>
        <p:txBody>
          <a:bodyPr/>
          <a:lstStyle/>
          <a:p>
            <a:r>
              <a:rPr lang="en-AU" dirty="0"/>
              <a:t>A number of IEEE 802 participants attended the SC6 meetings</a:t>
            </a:r>
          </a:p>
        </p:txBody>
      </p:sp>
      <p:sp>
        <p:nvSpPr>
          <p:cNvPr id="3" name="Content Placeholder 2">
            <a:extLst>
              <a:ext uri="{FF2B5EF4-FFF2-40B4-BE49-F238E27FC236}">
                <a16:creationId xmlns:a16="http://schemas.microsoft.com/office/drawing/2014/main" id="{301F1C62-7936-4DBF-9754-7EB2C29410B0}"/>
              </a:ext>
            </a:extLst>
          </p:cNvPr>
          <p:cNvSpPr>
            <a:spLocks noGrp="1"/>
          </p:cNvSpPr>
          <p:nvPr>
            <p:ph sz="half" idx="1"/>
          </p:nvPr>
        </p:nvSpPr>
        <p:spPr/>
        <p:txBody>
          <a:bodyPr/>
          <a:lstStyle/>
          <a:p>
            <a:r>
              <a:rPr lang="en-AU" dirty="0"/>
              <a:t>Known WG1 attendees</a:t>
            </a:r>
          </a:p>
          <a:p>
            <a:pPr lvl="1"/>
            <a:r>
              <a:rPr lang="en-AU" dirty="0"/>
              <a:t>Peter Yee</a:t>
            </a:r>
          </a:p>
          <a:p>
            <a:pPr lvl="1"/>
            <a:r>
              <a:rPr lang="en-AU" dirty="0"/>
              <a:t>David Law</a:t>
            </a:r>
          </a:p>
          <a:p>
            <a:pPr lvl="1"/>
            <a:r>
              <a:rPr lang="en-AU" dirty="0"/>
              <a:t>Jodi Haasz</a:t>
            </a:r>
          </a:p>
          <a:p>
            <a:pPr lvl="1"/>
            <a:r>
              <a:rPr lang="en-AU" dirty="0"/>
              <a:t>Dorothy Stanley</a:t>
            </a:r>
          </a:p>
          <a:p>
            <a:pPr lvl="1"/>
            <a:r>
              <a:rPr lang="en-AU" dirty="0"/>
              <a:t>Andrew Myles</a:t>
            </a:r>
          </a:p>
        </p:txBody>
      </p:sp>
      <p:sp>
        <p:nvSpPr>
          <p:cNvPr id="6" name="Content Placeholder 5">
            <a:extLst>
              <a:ext uri="{FF2B5EF4-FFF2-40B4-BE49-F238E27FC236}">
                <a16:creationId xmlns:a16="http://schemas.microsoft.com/office/drawing/2014/main" id="{E1773C7E-554D-4E99-9B76-D3D407FE7E94}"/>
              </a:ext>
            </a:extLst>
          </p:cNvPr>
          <p:cNvSpPr>
            <a:spLocks noGrp="1"/>
          </p:cNvSpPr>
          <p:nvPr>
            <p:ph sz="half" idx="2"/>
          </p:nvPr>
        </p:nvSpPr>
        <p:spPr/>
        <p:txBody>
          <a:bodyPr/>
          <a:lstStyle/>
          <a:p>
            <a:r>
              <a:rPr lang="en-AU" dirty="0"/>
              <a:t>Known SC6 attendees</a:t>
            </a:r>
          </a:p>
          <a:p>
            <a:pPr lvl="1"/>
            <a:r>
              <a:rPr lang="en-AU" dirty="0">
                <a:solidFill>
                  <a:srgbClr val="FF0000"/>
                </a:solidFill>
              </a:rPr>
              <a:t>tbd</a:t>
            </a:r>
          </a:p>
        </p:txBody>
      </p:sp>
      <p:sp>
        <p:nvSpPr>
          <p:cNvPr id="4" name="Footer Placeholder 3">
            <a:extLst>
              <a:ext uri="{FF2B5EF4-FFF2-40B4-BE49-F238E27FC236}">
                <a16:creationId xmlns:a16="http://schemas.microsoft.com/office/drawing/2014/main" id="{2D0690AB-C6DB-432C-81B5-5C14C3BD1C9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F6338C4-ED79-49C6-BEFE-666F6772FFA1}"/>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6844180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2915047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 (see </a:t>
            </a:r>
            <a:r>
              <a:rPr lang="en-AU" dirty="0">
                <a:solidFill>
                  <a:srgbClr val="FF0000"/>
                </a:solidFill>
                <a:hlinkClick r:id="rId2"/>
              </a:rPr>
              <a:t>ec-21-0165-00</a:t>
            </a:r>
            <a:r>
              <a:rPr lang="en-AU" dirty="0">
                <a:solidFill>
                  <a:srgbClr val="FF0000"/>
                </a:solidFill>
              </a:rPr>
              <a:t>)</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4689668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was very little of interest to IEEE 802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5986683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High Efficiency 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132948935"/>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An IEEE 802.11 WG expert has reviewed WG1 N289</a:t>
            </a:r>
          </a:p>
          <a:p>
            <a:pPr lvl="1"/>
            <a:r>
              <a:rPr lang="en-AU" dirty="0"/>
              <a:t>A possible response has been drafted</a:t>
            </a:r>
          </a:p>
          <a:p>
            <a:pPr lvl="2"/>
            <a:r>
              <a:rPr lang="en-AU" dirty="0"/>
              <a:t>See </a:t>
            </a:r>
            <a:r>
              <a:rPr lang="en-AU" dirty="0">
                <a:solidFill>
                  <a:srgbClr val="FF0000"/>
                </a:solidFill>
                <a:hlinkClick r:id="rId2"/>
              </a:rPr>
              <a:t>11-21-1450-00</a:t>
            </a:r>
            <a:endParaRPr lang="en-AU" dirty="0">
              <a:solidFill>
                <a:srgbClr val="FF0000"/>
              </a:solidFill>
            </a:endParaRPr>
          </a:p>
          <a:p>
            <a:pPr lvl="2"/>
            <a:r>
              <a:rPr lang="en-AU" dirty="0"/>
              <a:t>It includes a high level summary …</a:t>
            </a:r>
          </a:p>
          <a:p>
            <a:pPr lvl="2"/>
            <a:r>
              <a:rPr lang="en-AU" dirty="0"/>
              <a:t>… and a review by an IEEE 802.11 WG expert</a:t>
            </a:r>
          </a:p>
          <a:p>
            <a:pPr lvl="1"/>
            <a:r>
              <a:rPr lang="en-AU" dirty="0"/>
              <a:t>The SC will discuss the document and hopefully approve it</a:t>
            </a:r>
          </a:p>
          <a:p>
            <a:pPr lvl="2"/>
            <a:r>
              <a:rPr lang="en-AU" dirty="0"/>
              <a:t>Please review beforehand if possible</a:t>
            </a:r>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0371356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SC will consider a possible response to HK NB document</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r>
              <a:rPr lang="en-AU" dirty="0"/>
              <a:t>Motion</a:t>
            </a:r>
          </a:p>
          <a:p>
            <a:pPr lvl="1"/>
            <a:r>
              <a:rPr lang="en-AU" i="1" dirty="0"/>
              <a:t>The IEEE 802 JTC1 SC recommends to the IEEE 802.11 WG that </a:t>
            </a:r>
            <a:r>
              <a:rPr lang="en-AU" i="1" dirty="0">
                <a:solidFill>
                  <a:srgbClr val="FF0000"/>
                </a:solidFill>
                <a:hlinkClick r:id="rId2"/>
              </a:rPr>
              <a:t>11-21-1450-00</a:t>
            </a:r>
            <a:r>
              <a:rPr lang="en-AU" i="1" dirty="0">
                <a:solidFill>
                  <a:srgbClr val="FF0000"/>
                </a:solidFill>
              </a:rPr>
              <a:t> </a:t>
            </a:r>
            <a:r>
              <a:rPr lang="en-AU" i="1" dirty="0"/>
              <a:t>be liaised to ISO/IEC JTC1/SC6/WG1 as a response to the request in WG1 for a review of WG1 N289</a:t>
            </a:r>
            <a:endParaRPr lang="en-AU" dirty="0"/>
          </a:p>
          <a:p>
            <a:pPr lvl="1"/>
            <a:r>
              <a:rPr lang="en-AU" dirty="0"/>
              <a:t>Moved: </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7394779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18077</Words>
  <Application>Microsoft Office PowerPoint</Application>
  <PresentationFormat>On-screen Show (4:3)</PresentationFormat>
  <Paragraphs>2893</Paragraphs>
  <Slides>186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186</vt:i4>
      </vt:variant>
    </vt:vector>
  </HeadingPairs>
  <TitlesOfParts>
    <vt:vector size="193" baseType="lpstr">
      <vt:lpstr>Arial</vt:lpstr>
      <vt:lpstr>Calibri</vt:lpstr>
      <vt:lpstr>Times New Roman</vt:lpstr>
      <vt:lpstr>802-11-Submission</vt:lpstr>
      <vt:lpstr>Acrobat Document</vt:lpstr>
      <vt:lpstr>Document</vt:lpstr>
      <vt:lpstr>Packager Shell Object</vt:lpstr>
      <vt:lpstr>IEEE 802 JTC1 Standing Committee Sep 2021 agenda virtually</vt:lpstr>
      <vt:lpstr>This document will be used to provide information for any IEEE 802 JTC1 SC meetings in Sep 2021</vt:lpstr>
      <vt:lpstr>Registration is required for the 802 electronic interim session in Sept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14 Sep 2021</vt:lpstr>
      <vt:lpstr>The IEEE 802 JTC1 SC regular meeting has a high-level list of agenda items to be considered</vt:lpstr>
      <vt:lpstr>The IEEE 802 JTC1 SC will consider approving its agenda</vt:lpstr>
      <vt:lpstr>The IEEE 802 JTC1 SC will consider approval of the minutes of its July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44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19 standards in the pipeline for adoption under the PSDO</vt:lpstr>
      <vt:lpstr>IEEE 802.1 has 19 standards in the pipeline for adoption under the PSDO</vt:lpstr>
      <vt:lpstr>IEEE 802.1 WG has a number of regular participants in IEEE 802 JTC1 SC activities</vt:lpstr>
      <vt:lpstr>IEEE 802.1Qcc FDIS ballot closes 8 Sep 2021</vt:lpstr>
      <vt:lpstr>IEEE 802.1Qcp-2018 is waiting for publication as ISO/IEC/IEEE 8802-1Q:2020/AMD 2:2021</vt:lpstr>
      <vt:lpstr>IEEE 802.1Qcy-2019 is waiting for publication as ISO/IEC/IEEE 8802-1Q:2020/AMD 3:2021 </vt:lpstr>
      <vt:lpstr>IEEE 802.1AS-Rev FDIS ballot closes 16 Sep 2021</vt:lpstr>
      <vt:lpstr>IEEE 802.1AX-Rev is waiting for publication as ISO/IEC/IEEE 8802-1AX:2021 </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802.1Qcr will be included in IEEE 802.1Q-Rev rather than a separate submission</vt:lpstr>
      <vt:lpstr>IEEE 802.1CS is waiting for start of FDIS ballot</vt:lpstr>
      <vt:lpstr>IEEE 802.1Qcz was liaised in Aug 2020</vt:lpstr>
      <vt:lpstr>IEEE 802.1ABcu (LLDP YANG Data Model) will be  liaised soon</vt:lpstr>
      <vt:lpstr>IEEE 802.1CBdb will be  liaised soon</vt:lpstr>
      <vt:lpstr>IEEE 802.1CBcv will be  liaised soon</vt:lpstr>
      <vt:lpstr>IEEE 802.1ABdh will be  liaised soon</vt:lpstr>
      <vt:lpstr>IEEE P802.1AS-2020/Cor 1 will be  liaised soon</vt:lpstr>
      <vt:lpstr>IEEE P802.1BA-Rev will be  liaised soon</vt:lpstr>
      <vt:lpstr>IEEE P802.1ACct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ballot closes 18 Oct 2021</vt:lpstr>
      <vt:lpstr>IEEE 802.3cr is waiting for FDIS ballot to start</vt:lpstr>
      <vt:lpstr>IEEE 802.3cu is waiting for FDIS ballot to start</vt:lpstr>
      <vt:lpstr>IEEE 802.3ct 60-day ballot closes 9 Oct 2021</vt:lpstr>
      <vt:lpstr>IEEE 802.3cv 60-day ballot closes 9 Oct 2021</vt:lpstr>
      <vt:lpstr>IEEE 802.3cp 60-day ballot closes 9 Oct 2021</vt:lpstr>
      <vt:lpstr>IEEE 802.11 has 9 standards in the pipeline for adoption under the PSDO</vt:lpstr>
      <vt:lpstr>IEEE 802.11 WG has a number of regular participants in IEEE 802 JTC1 SC activities</vt:lpstr>
      <vt:lpstr>IEEE 802.11ax 60-day pre-ballot passed but responses are required</vt:lpstr>
      <vt:lpstr>The SC will consider a response to the comments on 802.11ax in the 60-day ballot</vt:lpstr>
      <vt:lpstr>The SC will consider a response to the comments on 802.11ax in the 60-day ballot</vt:lpstr>
      <vt:lpstr>IEEE 802.11ay 60-day ballot closes 9 Oct 2021</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needs to restart</vt:lpstr>
      <vt:lpstr>The last SC6 meeting was run as a virtual meeting in Aug/Sep 2021</vt:lpstr>
      <vt:lpstr>A number of IEEE 802 participants attended the SC6 meetings</vt:lpstr>
      <vt:lpstr>There was very little of interest to IEEE 802 on the SC6/WG1 agenda</vt:lpstr>
      <vt:lpstr>There was very little of interest to IEEE 802 on the SC6/WG1 agenda</vt:lpstr>
      <vt:lpstr>There was very little of interest to IEEE 802 on the SC6/WG1 agenda</vt:lpstr>
      <vt:lpstr>The HK NB uploaded a document for IEEE 802.11 WG review</vt:lpstr>
      <vt:lpstr>The SC will consider a possible response to HK NB document</vt:lpstr>
      <vt:lpstr>The SC will consider a possible response to HK NB document</vt:lpstr>
      <vt:lpstr>There was very little of interest to IEEE 802 on the SC6/WG7 agenda</vt:lpstr>
      <vt:lpstr>Three new Work Items of potential interest to IEEE 802 were proposed in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2021-09-06T00:16:09Z</dcterms:modified>
</cp:coreProperties>
</file>