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0"/>
  </p:notesMasterIdLst>
  <p:handoutMasterIdLst>
    <p:handoutMasterId r:id="rId31"/>
  </p:handoutMasterIdLst>
  <p:sldIdLst>
    <p:sldId id="269" r:id="rId3"/>
    <p:sldId id="370" r:id="rId4"/>
    <p:sldId id="419" r:id="rId5"/>
    <p:sldId id="423" r:id="rId6"/>
    <p:sldId id="465" r:id="rId7"/>
    <p:sldId id="409" r:id="rId8"/>
    <p:sldId id="371" r:id="rId9"/>
    <p:sldId id="407" r:id="rId10"/>
    <p:sldId id="435" r:id="rId11"/>
    <p:sldId id="436" r:id="rId12"/>
    <p:sldId id="501" r:id="rId13"/>
    <p:sldId id="372" r:id="rId14"/>
    <p:sldId id="430" r:id="rId15"/>
    <p:sldId id="378" r:id="rId16"/>
    <p:sldId id="374" r:id="rId17"/>
    <p:sldId id="422" r:id="rId18"/>
    <p:sldId id="496" r:id="rId19"/>
    <p:sldId id="398" r:id="rId20"/>
    <p:sldId id="379" r:id="rId21"/>
    <p:sldId id="383" r:id="rId22"/>
    <p:sldId id="466" r:id="rId23"/>
    <p:sldId id="509" r:id="rId24"/>
    <p:sldId id="510" r:id="rId25"/>
    <p:sldId id="511" r:id="rId26"/>
    <p:sldId id="512" r:id="rId27"/>
    <p:sldId id="489" r:id="rId28"/>
    <p:sldId id="458" r:id="rId29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00" autoAdjust="0"/>
    <p:restoredTop sz="92269" autoAdjust="0"/>
  </p:normalViewPr>
  <p:slideViewPr>
    <p:cSldViewPr>
      <p:cViewPr varScale="1">
        <p:scale>
          <a:sx n="116" d="100"/>
          <a:sy n="116" d="100"/>
        </p:scale>
        <p:origin x="88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802.11-21-1256r0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18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802.11-21-1256r0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802.11-21-1256r0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802.11-21-1256r0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2021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802.11-21-1256r0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2021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604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802.11-21/1256r1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9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ocument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802.org/802tele_calendar.html" TargetMode="External"/><Relationship Id="rId2" Type="http://schemas.openxmlformats.org/officeDocument/2006/relationships/hyperlink" Target="https://www.ieee802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/bp/StartPag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5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1/ec-21-0186" TargetMode="External"/><Relationship Id="rId3" Type="http://schemas.openxmlformats.org/officeDocument/2006/relationships/hyperlink" Target="https://mentor.ieee.org/802.11/dcn/11-21-1255" TargetMode="External"/><Relationship Id="rId7" Type="http://schemas.openxmlformats.org/officeDocument/2006/relationships/hyperlink" Target="https://mentor.ieee.org/802.11/dcn/11-21-1337" TargetMode="External"/><Relationship Id="rId12" Type="http://schemas.openxmlformats.org/officeDocument/2006/relationships/hyperlink" Target="https://mentor.ieee.org/802.11/dcn/11-21-120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21-1316" TargetMode="External"/><Relationship Id="rId11" Type="http://schemas.openxmlformats.org/officeDocument/2006/relationships/hyperlink" Target="https://mentor.ieee.org/802.11/dcn/11-21-1338" TargetMode="External"/><Relationship Id="rId5" Type="http://schemas.openxmlformats.org/officeDocument/2006/relationships/hyperlink" Target="https://mentor.ieee.org/802.11/dcn/11-21-1336" TargetMode="External"/><Relationship Id="rId10" Type="http://schemas.openxmlformats.org/officeDocument/2006/relationships/hyperlink" Target="https://mentor.ieee.org/802.11/dcn/11-21-1335" TargetMode="External"/><Relationship Id="rId4" Type="http://schemas.openxmlformats.org/officeDocument/2006/relationships/hyperlink" Target="https://mentor.ieee.org/802.11/dcn/11-21-1256" TargetMode="External"/><Relationship Id="rId9" Type="http://schemas.openxmlformats.org/officeDocument/2006/relationships/hyperlink" Target="https://mentor.ieee.org/802.11/dcn/11-21-1257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" TargetMode="External"/><Relationship Id="rId2" Type="http://schemas.openxmlformats.org/officeDocument/2006/relationships/hyperlink" Target="https://mentor.ieee.org/802.18/docu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802.org/802tele_calenda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September 2021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2021-09-10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7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824315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https://www.ieee802.org/19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802.19 </a:t>
            </a:r>
            <a:r>
              <a:rPr lang="en-US" altLang="en-US" dirty="0"/>
              <a:t>documents: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mentor.ieee.org/802.19/documents</a:t>
            </a: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Other 802 WG meetings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</a:t>
            </a:r>
            <a:r>
              <a:rPr lang="en-US" dirty="0"/>
              <a:t>802 website: </a:t>
            </a:r>
            <a:r>
              <a:rPr lang="en-US" dirty="0">
                <a:hlinkClick r:id="rId2"/>
              </a:rPr>
              <a:t>https://www.ieee802.org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Includes links to all WG webpages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Consolidated calendar: </a:t>
            </a:r>
            <a:r>
              <a:rPr lang="en-US" dirty="0" smtClean="0">
                <a:hlinkClick r:id="rId3"/>
              </a:rPr>
              <a:t>https://ieee802.org/802tele_calendar.html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Documents: 802.11, 15, 18, 19, 24: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mentor.ieee.org/802/bp/StartPage</a:t>
            </a:r>
            <a:r>
              <a:rPr lang="en-US" dirty="0" smtClean="0"/>
              <a:t>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028590"/>
              </p:ext>
            </p:extLst>
          </p:nvPr>
        </p:nvGraphicFramePr>
        <p:xfrm>
          <a:off x="533401" y="4114800"/>
          <a:ext cx="5181600" cy="99632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43632"/>
              </p:ext>
            </p:extLst>
          </p:nvPr>
        </p:nvGraphicFramePr>
        <p:xfrm>
          <a:off x="6248400" y="2133600"/>
          <a:ext cx="5744499" cy="3229920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Randomized MAC Addresses (RCM)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(EDP)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536491"/>
              </p:ext>
            </p:extLst>
          </p:nvPr>
        </p:nvGraphicFramePr>
        <p:xfrm>
          <a:off x="2954528" y="1447801"/>
          <a:ext cx="5656072" cy="3762318"/>
        </p:xfrm>
        <a:graphic>
          <a:graphicData uri="http://schemas.openxmlformats.org/drawingml/2006/table">
            <a:tbl>
              <a:tblPr/>
              <a:tblGrid>
                <a:gridCol w="2685446"/>
                <a:gridCol w="2970626"/>
              </a:tblGrid>
              <a:tr h="3816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 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0" y="5691144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41807"/>
              </p:ext>
            </p:extLst>
          </p:nvPr>
        </p:nvGraphicFramePr>
        <p:xfrm>
          <a:off x="152400" y="897598"/>
          <a:ext cx="11734800" cy="4306641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QI,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Chao-Chun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Yujin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NOH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Yan ZHANG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 SILVA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Graham SMITH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MCCANN, Jerome HENRY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4699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744639" y="710932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4184304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573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9144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9144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858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575865" y="686091"/>
            <a:ext cx="2754440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7178991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7541801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891447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9205088" y="733396"/>
            <a:ext cx="1175220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10158785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0591800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911599" y="710932"/>
            <a:ext cx="1676400" cy="5218420"/>
            <a:chOff x="7391400" y="706218"/>
            <a:chExt cx="1676400" cy="5218420"/>
          </a:xfrm>
        </p:grpSpPr>
        <p:sp>
          <p:nvSpPr>
            <p:cNvPr id="52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11aq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Pre Association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Discovery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General Link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7" name="AutoShape 41"/>
            <p:cNvSpPr>
              <a:spLocks noChangeArrowheads="1"/>
            </p:cNvSpPr>
            <p:nvPr/>
          </p:nvSpPr>
          <p:spPr bwMode="auto">
            <a:xfrm>
              <a:off x="7550534" y="395570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11ah </a:t>
              </a:r>
            </a:p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Sub 1 GHz</a:t>
              </a:r>
              <a:endParaRPr lang="en-US" sz="105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8" name="AutoShape 41"/>
            <p:cNvSpPr>
              <a:spLocks noChangeArrowheads="1"/>
            </p:cNvSpPr>
            <p:nvPr/>
          </p:nvSpPr>
          <p:spPr bwMode="auto">
            <a:xfrm>
              <a:off x="7556884" y="4537466"/>
              <a:ext cx="1301750" cy="51128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11aj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China millimeter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9" name="AutoShape 9"/>
            <p:cNvSpPr>
              <a:spLocks noChangeArrowheads="1"/>
            </p:cNvSpPr>
            <p:nvPr/>
          </p:nvSpPr>
          <p:spPr bwMode="auto">
            <a:xfrm>
              <a:off x="7524738" y="2460542"/>
              <a:ext cx="1294732" cy="6048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11ai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Initial Link 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Setup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</p:grpSp>
      <p:sp>
        <p:nvSpPr>
          <p:cNvPr id="60" name="Right Arrow 59"/>
          <p:cNvSpPr/>
          <p:nvPr/>
        </p:nvSpPr>
        <p:spPr bwMode="auto">
          <a:xfrm rot="10800000">
            <a:off x="2352404" y="3094275"/>
            <a:ext cx="392235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ight Arrow 11"/>
          <p:cNvSpPr/>
          <p:nvPr/>
        </p:nvSpPr>
        <p:spPr bwMode="auto">
          <a:xfrm>
            <a:off x="304800" y="2140857"/>
            <a:ext cx="533400" cy="3243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3716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67640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8020990" y="3660948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8020990" y="42624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36396" y="299032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7999704" y="2896763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6156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HT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4280237" y="1461107"/>
            <a:ext cx="931174" cy="47692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REVme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5454341" y="2316229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5454340" y="372597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68336" y="4419600"/>
            <a:ext cx="943075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38421" y="2570276"/>
            <a:ext cx="929946" cy="47772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EDP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426156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58" name="AutoShape 46"/>
          <p:cNvSpPr>
            <a:spLocks noChangeArrowheads="1"/>
          </p:cNvSpPr>
          <p:nvPr/>
        </p:nvSpPr>
        <p:spPr bwMode="auto">
          <a:xfrm>
            <a:off x="4253966" y="2026355"/>
            <a:ext cx="914400" cy="48824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RCM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Group(s</a:t>
            </a:r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)</a:t>
            </a:r>
          </a:p>
        </p:txBody>
      </p:sp>
      <p:sp>
        <p:nvSpPr>
          <p:cNvPr id="60" name="AutoShape 46"/>
          <p:cNvSpPr>
            <a:spLocks noChangeArrowheads="1"/>
          </p:cNvSpPr>
          <p:nvPr/>
        </p:nvSpPr>
        <p:spPr bwMode="auto">
          <a:xfrm>
            <a:off x="3033304" y="374189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Topic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Interest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570985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LB254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07-12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340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26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28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88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LB255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TGaz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08-23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CC39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09-07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September 2021.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US" sz="2800" b="0" dirty="0"/>
          </a:p>
          <a:p>
            <a:r>
              <a:rPr lang="en-US" sz="2800" b="0" dirty="0" smtClean="0"/>
              <a:t>R1: includes updated </a:t>
            </a:r>
            <a:r>
              <a:rPr lang="en-US" sz="2800" b="0" smtClean="0"/>
              <a:t>membership slides</a:t>
            </a:r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2021-07-10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845874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  <a:endParaRPr lang="en-GB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41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467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451B717-9D87-430E-8E7C-540DC35074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751" y="816102"/>
            <a:ext cx="10080498" cy="550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0292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0038EA-E7D3-411E-AA01-A9187225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653AFB7B-FB8F-4FFD-BDB8-F896E6D613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18" y="739902"/>
            <a:ext cx="10462684" cy="571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025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July to September)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="" xmlns:a16="http://schemas.microsoft.com/office/drawing/2014/main" id="{7C591EF5-4858-4802-902F-E7A43E81BC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748423"/>
            <a:ext cx="8610600" cy="4705271"/>
          </a:xfrm>
        </p:spPr>
      </p:pic>
    </p:spTree>
    <p:extLst>
      <p:ext uri="{BB962C8B-B14F-4D97-AF65-F5344CB8AC3E}">
        <p14:creationId xmlns:p14="http://schemas.microsoft.com/office/powerpoint/2010/main" val="1243543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C18312-8B32-4EF3-A60E-0BAA8932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(July to September)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20EB58-84BD-4A59-979A-CC5365F8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4DB3660-8F54-485A-ADFF-470042F7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E7AE66F-EC38-468C-838B-30F3AE0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="" xmlns:a16="http://schemas.microsoft.com/office/drawing/2014/main" id="{B6234C9D-39DB-40FA-86D4-9AD2118C6E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061" y="1447800"/>
            <a:ext cx="9160739" cy="5005895"/>
          </a:xfrm>
        </p:spPr>
      </p:pic>
    </p:spTree>
    <p:extLst>
      <p:ext uri="{BB962C8B-B14F-4D97-AF65-F5344CB8AC3E}">
        <p14:creationId xmlns:p14="http://schemas.microsoft.com/office/powerpoint/2010/main" val="32059239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Additional Reference material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https://mentor.ieee.org/802.11/dcn/13/11-13-0230-05-0000-comment-resolution-tutorial.ppt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2021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7"/>
            <a:ext cx="10515600" cy="3850565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r>
              <a:rPr lang="en-US" dirty="0"/>
              <a:t>Use 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600200"/>
            <a:ext cx="10363200" cy="47228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None received since the 2021 July session</a:t>
            </a:r>
            <a:endParaRPr lang="en-GB" sz="2000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2021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Recent and anticipated 802 EC actions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2021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799100" y="1752600"/>
            <a:ext cx="108595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 smtClean="0"/>
              <a:t>July </a:t>
            </a:r>
            <a:r>
              <a:rPr lang="en-GB" altLang="en-US" dirty="0"/>
              <a:t>2021 </a:t>
            </a:r>
            <a:r>
              <a:rPr lang="en-GB" altLang="en-US" dirty="0" smtClean="0"/>
              <a:t>- Approved</a:t>
            </a:r>
            <a:endParaRPr lang="en-GB" altLang="en-US" dirty="0"/>
          </a:p>
          <a:p>
            <a:pPr marL="0" indent="0">
              <a:buNone/>
            </a:pPr>
            <a:r>
              <a:rPr lang="en-US" altLang="en-US" b="0" dirty="0" smtClean="0"/>
              <a:t>Comment responses to ISO/IEC JTC1 SC6 re: IEEE </a:t>
            </a:r>
            <a:r>
              <a:rPr lang="en-US" altLang="en-US" b="0" dirty="0" err="1" smtClean="0"/>
              <a:t>Std</a:t>
            </a:r>
            <a:r>
              <a:rPr lang="en-US" altLang="en-US" b="0" dirty="0" smtClean="0"/>
              <a:t> 802.11-2020</a:t>
            </a:r>
          </a:p>
          <a:p>
            <a:pPr marL="0" indent="0">
              <a:buNone/>
            </a:pPr>
            <a:r>
              <a:rPr lang="en-US" altLang="en-US" b="0" dirty="0" smtClean="0"/>
              <a:t>IEEE </a:t>
            </a:r>
            <a:r>
              <a:rPr lang="en-US" altLang="en-US" b="0" dirty="0" err="1"/>
              <a:t>Std</a:t>
            </a:r>
            <a:r>
              <a:rPr lang="en-US" altLang="en-US" b="0" dirty="0"/>
              <a:t> </a:t>
            </a:r>
            <a:r>
              <a:rPr lang="en-US" altLang="en-US" b="0" dirty="0" smtClean="0"/>
              <a:t>802.11ay-2021 </a:t>
            </a:r>
            <a:r>
              <a:rPr lang="en-US" altLang="en-US" b="0" dirty="0"/>
              <a:t>to </a:t>
            </a:r>
            <a:r>
              <a:rPr lang="en-US" altLang="en-US" b="0" dirty="0" smtClean="0"/>
              <a:t>ISO, conditional on publication</a:t>
            </a:r>
            <a:endParaRPr lang="en-US" altLang="en-US" b="0" dirty="0"/>
          </a:p>
          <a:p>
            <a:pPr marL="0" indent="0">
              <a:buNone/>
            </a:pPr>
            <a:r>
              <a:rPr lang="en-US" altLang="en-US" b="0" dirty="0"/>
              <a:t>IEEE </a:t>
            </a:r>
            <a:r>
              <a:rPr lang="en-US" altLang="en-US" b="0" dirty="0" err="1"/>
              <a:t>Std</a:t>
            </a:r>
            <a:r>
              <a:rPr lang="en-US" altLang="en-US" b="0" dirty="0"/>
              <a:t> </a:t>
            </a:r>
            <a:r>
              <a:rPr lang="en-US" altLang="en-US" b="0" dirty="0" smtClean="0"/>
              <a:t>802.11ba-2021 </a:t>
            </a:r>
            <a:r>
              <a:rPr lang="en-US" altLang="en-US" b="0" dirty="0"/>
              <a:t>to </a:t>
            </a:r>
            <a:r>
              <a:rPr lang="en-US" altLang="en-US" b="0" dirty="0" smtClean="0"/>
              <a:t>ISO, conditional on publication</a:t>
            </a:r>
            <a:endParaRPr lang="en-US" altLang="en-US" b="0" dirty="0"/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r>
              <a:rPr lang="en-US" altLang="en-US" dirty="0"/>
              <a:t>November 2021</a:t>
            </a:r>
          </a:p>
          <a:p>
            <a:pPr marL="0" indent="0">
              <a:buNone/>
            </a:pPr>
            <a:r>
              <a:rPr lang="en-US" altLang="en-US" b="0" dirty="0" smtClean="0"/>
              <a:t>IEEE </a:t>
            </a:r>
            <a:r>
              <a:rPr lang="en-US" altLang="en-US" b="0" dirty="0" err="1" smtClean="0"/>
              <a:t>Std</a:t>
            </a:r>
            <a:r>
              <a:rPr lang="en-US" altLang="en-US" b="0" dirty="0" smtClean="0"/>
              <a:t> 802.11bb PAR modification</a:t>
            </a:r>
            <a:endParaRPr lang="en-US" altLang="en-US" sz="2800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2291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IEEE-SA Standards Board (SASB)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94127" y="1600200"/>
            <a:ext cx="10363200" cy="4648200"/>
          </a:xfrm>
        </p:spPr>
        <p:txBody>
          <a:bodyPr/>
          <a:lstStyle/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September 2021 - Planned</a:t>
            </a:r>
            <a:endParaRPr lang="en-US" altLang="en-US" sz="2800" dirty="0"/>
          </a:p>
          <a:p>
            <a:pPr marL="0" indent="0">
              <a:buNone/>
            </a:pPr>
            <a:r>
              <a:rPr lang="en-US" altLang="en-US" sz="2800" b="0" dirty="0" err="1" smtClean="0"/>
              <a:t>NesCom</a:t>
            </a:r>
            <a:r>
              <a:rPr lang="en-US" altLang="en-US" sz="2800" b="0" dirty="0" smtClean="0"/>
              <a:t> - P802.11az </a:t>
            </a:r>
            <a:r>
              <a:rPr lang="en-US" altLang="en-US" sz="2800" b="0" dirty="0"/>
              <a:t>PAR </a:t>
            </a:r>
            <a:r>
              <a:rPr lang="en-US" altLang="en-US" sz="2800" b="0" dirty="0" smtClean="0"/>
              <a:t>Extension</a:t>
            </a:r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r>
              <a:rPr lang="en-US" altLang="en-US" sz="2800" dirty="0"/>
              <a:t>December 2021 - Planned</a:t>
            </a:r>
          </a:p>
          <a:p>
            <a:pPr marL="0" indent="0">
              <a:buNone/>
            </a:pPr>
            <a:r>
              <a:rPr lang="en-US" altLang="en-US" sz="2800" b="0" dirty="0" err="1" smtClean="0"/>
              <a:t>NesCom</a:t>
            </a:r>
            <a:r>
              <a:rPr lang="en-US" altLang="en-US" sz="2800" b="0" dirty="0" smtClean="0"/>
              <a:t> – P802.11bb PAR modification</a:t>
            </a:r>
            <a:endParaRPr lang="en-US" altLang="en-US" sz="2800" b="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2021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2021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543142"/>
              </p:ext>
            </p:extLst>
          </p:nvPr>
        </p:nvGraphicFramePr>
        <p:xfrm>
          <a:off x="929218" y="1828802"/>
          <a:ext cx="10348382" cy="3914524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1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https://mentor.ieee.org/802.11/dcn/11-21-1255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https://mentor.ieee.org/802.11/dcn/11-21-1256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https://mentor.ieee.org/802.11/dcn/11-21-1336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https://mentor.ieee.org/802.11/dcn/11-21-1316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https://mentor.ieee.org/802.11/dcn/11-21-1337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https://mentor.ieee.org/802-ec/dcn/21/ec-21-0186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69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https://mentor.ieee.org/802.11/dcn/11-21-1257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https://mentor.ieee.org/802.11/dcn/11-21-1335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Session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https://mentor.ieee.org/802.11/dcn/11-21-1338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https://mentor.ieee.org/802.11/dcn/11-21-1204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NENDICA Industry </a:t>
            </a:r>
            <a:r>
              <a:rPr lang="en-GB" altLang="en-US" dirty="0"/>
              <a:t>Connections </a:t>
            </a:r>
            <a:r>
              <a:rPr lang="en-GB" altLang="en-US" dirty="0" smtClean="0"/>
              <a:t>Activity</a:t>
            </a:r>
          </a:p>
          <a:p>
            <a:pPr marL="457200" lvl="1" indent="0">
              <a:buNone/>
            </a:pPr>
            <a:endParaRPr lang="en-GB" altLang="en-US" dirty="0" smtClean="0"/>
          </a:p>
          <a:p>
            <a:r>
              <a:rPr lang="en-US" altLang="en-US" dirty="0" smtClean="0"/>
              <a:t>For the September 2021 electronic session, reciprocal credit is given for other WG/TAG meetings which occur during the WG11 session, Monday September 13, 2021 9am Eastern to Tuesday, September 21, 2020 Noon Eastern (Note: The September 2021 electronic meeting does NOT count towards voting credit)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endParaRPr lang="en-GB" altLang="en-US" sz="1800" b="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see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mentor.ieee.org/802.18/documents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Thursday 2021-09-16 at 3-4 PM ET, </a:t>
            </a: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https://www.ieee802.org/18</a:t>
            </a:r>
            <a:r>
              <a:rPr lang="en-US" altLang="en-US" dirty="0" smtClean="0">
                <a:hlinkClick r:id="rId3"/>
              </a:rPr>
              <a:t>/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ieee802.org/802tele_calendar.html</a:t>
            </a:r>
            <a:r>
              <a:rPr lang="en-US" alt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of interest to 802.11 WG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802 ITU-R WP5A contributions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Frequency Table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2021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160363</TotalTime>
  <Words>1767</Words>
  <Application>Microsoft Office PowerPoint</Application>
  <PresentationFormat>Widescreen</PresentationFormat>
  <Paragraphs>638</Paragraphs>
  <Slides>27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September 2021</vt:lpstr>
      <vt:lpstr>Introduction</vt:lpstr>
      <vt:lpstr>M1.3 Meeting Decorum</vt:lpstr>
      <vt:lpstr>M2.2.1 Summary of Liaisons - Incoming</vt:lpstr>
      <vt:lpstr>M2.3 Recent and anticipated 802 EC actions</vt:lpstr>
      <vt:lpstr>M2.3 IEEE-SA Standards Board (SASB)</vt:lpstr>
      <vt:lpstr>M3.1 802.11 Working Group Session Documents</vt:lpstr>
      <vt:lpstr>M3.2 Joint meetings and Reciprocal Credit</vt:lpstr>
      <vt:lpstr>M3.2 802.18 details</vt:lpstr>
      <vt:lpstr>M3.2 802.19 details</vt:lpstr>
      <vt:lpstr>M3.2 Other 802 WG meetings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background data</vt:lpstr>
      <vt:lpstr>PowerPoint Presentation</vt:lpstr>
      <vt:lpstr>PowerPoint Presentation</vt:lpstr>
      <vt:lpstr>Attendees by affiliation (attended at least one meeting July to September)</vt:lpstr>
      <vt:lpstr>Attendance by subgroup (July to September)</vt:lpstr>
      <vt:lpstr>Additional Reference material</vt:lpstr>
      <vt:lpstr> Comment Resolution Resources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September 2021</cp:keywords>
  <cp:lastModifiedBy>Stanley, Dorothy</cp:lastModifiedBy>
  <cp:revision>2309</cp:revision>
  <cp:lastPrinted>1998-02-10T13:28:06Z</cp:lastPrinted>
  <dcterms:created xsi:type="dcterms:W3CDTF">1998-02-10T13:07:52Z</dcterms:created>
  <dcterms:modified xsi:type="dcterms:W3CDTF">2021-09-10T20:56:06Z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